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60" r:id="rId4"/>
    <p:sldId id="262" r:id="rId5"/>
    <p:sldId id="264" r:id="rId6"/>
    <p:sldId id="263" r:id="rId7"/>
    <p:sldId id="257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32" autoAdjust="0"/>
  </p:normalViewPr>
  <p:slideViewPr>
    <p:cSldViewPr>
      <p:cViewPr varScale="1">
        <p:scale>
          <a:sx n="62" d="100"/>
          <a:sy n="62" d="100"/>
        </p:scale>
        <p:origin x="19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6;&#1072;&#1084;&#1080;&#1083;&#1103;\Desktop\&#1040;%20&#1080;%20&#1057;&#1044;\&#1051;&#1080;&#1089;&#1090;%20Microsoft%20Office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67563429571298"/>
          <c:y val="5.3448891805191037E-2"/>
          <c:w val="0.79701881014873177"/>
          <c:h val="0.74741542723826193"/>
        </c:manualLayout>
      </c:layout>
      <c:scatterChart>
        <c:scatterStyle val="lineMarker"/>
        <c:varyColors val="1"/>
        <c:ser>
          <c:idx val="0"/>
          <c:order val="0"/>
          <c:tx>
            <c:v>n2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Лист1!$J$4:$J$13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Лист1!$K$4:$K$13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6D-43E7-A410-ACB011469045}"/>
            </c:ext>
          </c:extLst>
        </c:ser>
        <c:ser>
          <c:idx val="1"/>
          <c:order val="1"/>
          <c:tx>
            <c:v>2n+20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Лист1!$J$4:$J$13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Лист1!$L$4:$L$13</c:f>
              <c:numCache>
                <c:formatCode>General</c:formatCode>
                <c:ptCount val="10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96D-43E7-A410-ACB011469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57216"/>
        <c:axId val="59259136"/>
      </c:scatterChart>
      <c:valAx>
        <c:axId val="59257216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90574737532808425"/>
              <c:y val="0.70328703703703699"/>
            </c:manualLayout>
          </c:layout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9259136"/>
        <c:crosses val="autoZero"/>
        <c:crossBetween val="midCat"/>
      </c:valAx>
      <c:valAx>
        <c:axId val="592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f(n)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1.4860892388451443E-2"/>
              <c:y val="0.3695406824146984"/>
            </c:manualLayout>
          </c:layout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9257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718044619422572"/>
          <c:y val="0.15277777777777779"/>
          <c:w val="0.35008333333333336"/>
          <c:h val="0.10899387576552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1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88736-26E1-4DCD-9574-D31C4B5EC6DF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5E9EB-42D8-4BC6-8362-706BA5312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ru-RU" baseline="0" dirty="0" smtClean="0"/>
              <a:t> зависимости от размещения физических структур, а соответственно, и доступа к ним, различают внутренние (находятся в оперативной памяти) и внешние (на внешних устройствах) структуры данных.</a:t>
            </a:r>
          </a:p>
          <a:p>
            <a:r>
              <a:rPr lang="ru-RU" baseline="0" dirty="0" smtClean="0"/>
              <a:t>Различают элементарные и составные. </a:t>
            </a:r>
          </a:p>
          <a:p>
            <a:r>
              <a:rPr lang="ru-RU" baseline="0" dirty="0" smtClean="0"/>
              <a:t>Элементарными называются такие структуры, которые не могут быть расчленены на части, большие, чем биты. С точки зрения физической структуры, важным является то, что в конкретной машинной архитектуре и системе программирования, можно сразу сказать, какой будет размер элементарного данного и каково его  размещение в памяти.</a:t>
            </a:r>
          </a:p>
          <a:p>
            <a:r>
              <a:rPr lang="ru-RU" baseline="0" dirty="0" smtClean="0"/>
              <a:t>Составными называются такие структуры данных, составными частями которых являются другие структуры, которые могут быть в свою очередь элементарными или составными.</a:t>
            </a:r>
          </a:p>
          <a:p>
            <a:r>
              <a:rPr lang="ru-RU" baseline="0" dirty="0" smtClean="0"/>
              <a:t>Важный  признак структуры данных – характер упорядоченности ее частей. По этому признаку структуры делят на линейные и нелинейные структуры.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E9EB-42D8-4BC6-8362-706BA531255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Прежде чем принимать решение об использовании того или иного алгоритма, необходимо оценить его сложность и надежность.</a:t>
            </a:r>
          </a:p>
          <a:p>
            <a:r>
              <a:rPr lang="ru-RU" dirty="0" smtClean="0"/>
              <a:t>Существует метод, позволяющий теоретически оценит время выполнения алгоритма. </a:t>
            </a:r>
          </a:p>
          <a:p>
            <a:r>
              <a:rPr lang="ru-RU" dirty="0" smtClean="0"/>
              <a:t>Часто временная сложность зависит от количества входных данных. Но точно определить величину </a:t>
            </a:r>
            <a:r>
              <a:rPr lang="en-US" dirty="0" smtClean="0"/>
              <a:t>T(n)</a:t>
            </a:r>
            <a:r>
              <a:rPr lang="ru-RU" baseline="0" dirty="0" smtClean="0"/>
              <a:t> на практике достаточно сложно. Потому прибегают к асимптотическим отношениям с использованием </a:t>
            </a:r>
            <a:r>
              <a:rPr lang="en-US" baseline="0" dirty="0" smtClean="0"/>
              <a:t>O-</a:t>
            </a:r>
            <a:r>
              <a:rPr lang="ru-RU" baseline="0" dirty="0" smtClean="0"/>
              <a:t>символики.</a:t>
            </a:r>
          </a:p>
          <a:p>
            <a:r>
              <a:rPr lang="ru-RU" baseline="0" dirty="0" smtClean="0"/>
              <a:t>Фактически, из всех слагаемых остаются только то, которое вносит наибольший вклад при больших </a:t>
            </a:r>
            <a:r>
              <a:rPr lang="en-US" baseline="0" dirty="0" smtClean="0"/>
              <a:t>n</a:t>
            </a:r>
            <a:r>
              <a:rPr lang="ru-RU" baseline="0" dirty="0" smtClean="0"/>
              <a:t> (остальными слагаемыми можно пренебречь) и игнорировать коэффициент перед ним</a:t>
            </a:r>
            <a:r>
              <a:rPr lang="en-US" baseline="0" dirty="0" smtClean="0"/>
              <a:t> (</a:t>
            </a:r>
            <a:r>
              <a:rPr lang="ru-RU" baseline="0" dirty="0" smtClean="0"/>
              <a:t>т.к. через несколько лет компьютеры будут быстрее).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примера приведем числа иллюстрирующие скорость роста для нескольких функций. Если считать, что эти числа соответствуют микросекундам, то для задачи с 1048476 элементами алгоритму со временем  работы </a:t>
            </a:r>
            <a:r>
              <a:rPr lang="en-US" baseline="0" dirty="0" smtClean="0"/>
              <a:t>T(</a:t>
            </a:r>
            <a:r>
              <a:rPr lang="ru-RU" baseline="0" dirty="0" smtClean="0"/>
              <a:t>3</a:t>
            </a:r>
            <a:r>
              <a:rPr lang="en-US" baseline="0" dirty="0" smtClean="0"/>
              <a:t>n) </a:t>
            </a:r>
            <a:r>
              <a:rPr lang="ru-RU" baseline="0" dirty="0" smtClean="0"/>
              <a:t>потребуется </a:t>
            </a:r>
            <a:r>
              <a:rPr lang="ru-RU" baseline="0" dirty="0" smtClean="0"/>
              <a:t>3 секунды, </a:t>
            </a:r>
            <a:r>
              <a:rPr lang="ru-RU" baseline="0" dirty="0" smtClean="0"/>
              <a:t>для алгоритма со временем работы 19</a:t>
            </a:r>
            <a:r>
              <a:rPr lang="en-US" baseline="0" dirty="0" smtClean="0"/>
              <a:t>n</a:t>
            </a:r>
            <a:r>
              <a:rPr lang="ru-RU" baseline="0" dirty="0" smtClean="0"/>
              <a:t> </a:t>
            </a:r>
            <a:r>
              <a:rPr lang="en-US" baseline="0" dirty="0" err="1" smtClean="0"/>
              <a:t>logn</a:t>
            </a:r>
            <a:r>
              <a:rPr lang="en-US" baseline="0" dirty="0" smtClean="0"/>
              <a:t>)</a:t>
            </a:r>
            <a:r>
              <a:rPr lang="ru-RU" baseline="0" dirty="0" smtClean="0"/>
              <a:t> </a:t>
            </a:r>
            <a:r>
              <a:rPr lang="ru-RU" baseline="0" dirty="0" smtClean="0"/>
              <a:t>2 минуты, </a:t>
            </a:r>
            <a:r>
              <a:rPr lang="ru-RU" baseline="0" dirty="0" smtClean="0"/>
              <a:t>а для </a:t>
            </a:r>
            <a:r>
              <a:rPr lang="en-US" baseline="0" dirty="0" smtClean="0"/>
              <a:t>T(</a:t>
            </a:r>
            <a:r>
              <a:rPr lang="en-US" sz="1200" b="1" i="0" u="none" strike="noStrike" dirty="0" smtClean="0">
                <a:solidFill>
                  <a:srgbClr val="000000"/>
                </a:solidFill>
                <a:latin typeface="+mn-lt"/>
              </a:rPr>
              <a:t>11n</a:t>
            </a:r>
            <a:r>
              <a:rPr lang="en-US" sz="1200" b="1" i="0" u="none" strike="noStrike" baseline="30000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en-US" baseline="0" dirty="0" smtClean="0"/>
              <a:t>) </a:t>
            </a:r>
            <a:r>
              <a:rPr lang="ru-RU" baseline="0" dirty="0" smtClean="0"/>
              <a:t>-140 дней.</a:t>
            </a:r>
            <a:endParaRPr lang="ru-RU" baseline="0" dirty="0" smtClean="0"/>
          </a:p>
          <a:p>
            <a:r>
              <a:rPr lang="ru-RU" dirty="0" smtClean="0"/>
              <a:t>Оценка сложности</a:t>
            </a:r>
            <a:r>
              <a:rPr lang="ru-RU" baseline="0" dirty="0" smtClean="0"/>
              <a:t> работы алгоритма с помощью </a:t>
            </a:r>
            <a:r>
              <a:rPr lang="en-US" baseline="0" dirty="0" smtClean="0"/>
              <a:t>O</a:t>
            </a:r>
            <a:r>
              <a:rPr lang="ru-RU" baseline="0" dirty="0" smtClean="0"/>
              <a:t>-символики является первым приближением.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E9EB-42D8-4BC6-8362-706BA531255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Другими</a:t>
            </a:r>
            <a:r>
              <a:rPr lang="ru-RU" baseline="0" dirty="0" smtClean="0"/>
              <a:t> словами, отношение </a:t>
            </a:r>
            <a:r>
              <a:rPr lang="en-US" baseline="0" dirty="0" smtClean="0"/>
              <a:t>f(n)/g(n)</a:t>
            </a:r>
            <a:r>
              <a:rPr lang="ru-RU" baseline="0" dirty="0" smtClean="0"/>
              <a:t> ограничено сверху некоторой константой.  </a:t>
            </a:r>
          </a:p>
          <a:p>
            <a:r>
              <a:rPr lang="ru-RU" baseline="0" dirty="0" smtClean="0"/>
              <a:t>Запись </a:t>
            </a:r>
            <a:r>
              <a:rPr lang="en-US" dirty="0" smtClean="0"/>
              <a:t>f=O(g)</a:t>
            </a:r>
            <a:r>
              <a:rPr lang="ru-RU" dirty="0" smtClean="0"/>
              <a:t> , можно читать как </a:t>
            </a:r>
            <a:r>
              <a:rPr lang="en-US" dirty="0" err="1" smtClean="0"/>
              <a:t>f≤g</a:t>
            </a:r>
            <a:r>
              <a:rPr lang="ru-RU" baseline="0" dirty="0" smtClean="0"/>
              <a:t> с точностью до константы. </a:t>
            </a:r>
          </a:p>
          <a:p>
            <a:r>
              <a:rPr lang="ru-RU" baseline="0" dirty="0" smtClean="0"/>
              <a:t>Пусть первый алгоритм требует </a:t>
            </a:r>
            <a:r>
              <a:rPr lang="en-US" baseline="0" dirty="0" smtClean="0"/>
              <a:t>n2 </a:t>
            </a:r>
            <a:r>
              <a:rPr lang="ru-RU" baseline="0" dirty="0" smtClean="0"/>
              <a:t>шагов, а второй алгоритм </a:t>
            </a:r>
            <a:r>
              <a:rPr lang="en-US" baseline="0" dirty="0" smtClean="0"/>
              <a:t>2n+20 </a:t>
            </a:r>
            <a:r>
              <a:rPr lang="ru-RU" baseline="0" dirty="0" smtClean="0"/>
              <a:t>шагов. Какой лучше?</a:t>
            </a:r>
          </a:p>
          <a:p>
            <a:r>
              <a:rPr lang="ru-RU" baseline="0" dirty="0" smtClean="0"/>
              <a:t>Это зависит от значения </a:t>
            </a:r>
            <a:r>
              <a:rPr lang="en-US" baseline="0" dirty="0" smtClean="0"/>
              <a:t>n</a:t>
            </a:r>
            <a:r>
              <a:rPr lang="ru-RU" baseline="0" dirty="0" smtClean="0"/>
              <a:t>. Первый лучше при </a:t>
            </a:r>
            <a:r>
              <a:rPr lang="en-US" baseline="0" dirty="0" smtClean="0"/>
              <a:t>n&lt;5</a:t>
            </a:r>
            <a:r>
              <a:rPr lang="ru-RU" baseline="0" dirty="0" smtClean="0"/>
              <a:t>, но сильно хуже при больших </a:t>
            </a:r>
            <a:r>
              <a:rPr lang="en-US" baseline="0" dirty="0" smtClean="0"/>
              <a:t>n.</a:t>
            </a:r>
          </a:p>
          <a:p>
            <a:r>
              <a:rPr lang="ru-RU" baseline="0" dirty="0" smtClean="0"/>
              <a:t>В наших обозначениях можно сказать, что, т.к. отношение </a:t>
            </a:r>
            <a:r>
              <a:rPr lang="ru-RU" dirty="0" smtClean="0"/>
              <a:t>2</a:t>
            </a:r>
            <a:r>
              <a:rPr lang="en-US" dirty="0" smtClean="0"/>
              <a:t>n</a:t>
            </a:r>
            <a:r>
              <a:rPr lang="ru-RU" baseline="30000" dirty="0" smtClean="0"/>
              <a:t> </a:t>
            </a:r>
            <a:r>
              <a:rPr lang="ru-RU" dirty="0" smtClean="0"/>
              <a:t>+20/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ru-RU" baseline="30000" dirty="0" smtClean="0"/>
              <a:t> </a:t>
            </a:r>
            <a:r>
              <a:rPr lang="ru-RU" baseline="0" dirty="0" smtClean="0"/>
              <a:t>ограничено константой, а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ru-RU" dirty="0" smtClean="0"/>
              <a:t>/2</a:t>
            </a:r>
            <a:r>
              <a:rPr lang="en-US" dirty="0" smtClean="0"/>
              <a:t>n</a:t>
            </a:r>
            <a:r>
              <a:rPr lang="ru-RU" baseline="30000" dirty="0" smtClean="0"/>
              <a:t> </a:t>
            </a:r>
            <a:r>
              <a:rPr lang="ru-RU" dirty="0" smtClean="0"/>
              <a:t>+20,</a:t>
            </a:r>
            <a:r>
              <a:rPr lang="ru-RU" baseline="0" dirty="0" smtClean="0"/>
              <a:t> нет.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Пусть есть 3-й алгоритм. Время его работы равно </a:t>
            </a:r>
            <a:r>
              <a:rPr lang="en-US" baseline="0" dirty="0" smtClean="0"/>
              <a:t>n+1</a:t>
            </a:r>
            <a:r>
              <a:rPr lang="ru-RU" baseline="0" dirty="0" smtClean="0"/>
              <a:t>. Лучше и он второго? Да но всего лишь в несколько раз. Поэтому говорят что они имеют одинаковый порядок роста.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E9EB-42D8-4BC6-8362-706BA531255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714356"/>
            <a:ext cx="8858312" cy="657228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Алгоритмы и структуры данных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1. Сложность алгоритма</a:t>
            </a:r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571736" y="4357694"/>
            <a:ext cx="6400800" cy="6572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Преподаватель: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Тазиева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Рамиля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Фаридовна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71414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Обозначив через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общее время работы алгоритма на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-битовых числах, приходим к следующему рекуррентному соотношению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ускорения алгоритма нам и понадобится замечание Гаусса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)(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+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7. Вычисляя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можно обойтись тремя произведениями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/2)-битовых чисел: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)(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Время работы соответствующего алгоритма удовлетворяет соотношению:</a:t>
            </a: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8.   Чтобы оценить время работы алгоритма, посмотрим на дерево рекурсии.</a:t>
            </a: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ea typeface="CharisSIL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40069" t="20013" r="38354" b="72194"/>
          <a:stretch>
            <a:fillRect/>
          </a:stretch>
        </p:blipFill>
        <p:spPr bwMode="auto">
          <a:xfrm>
            <a:off x="3143240" y="642918"/>
            <a:ext cx="214314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 l="28172" t="43517" r="26253" b="50622"/>
          <a:stretch>
            <a:fillRect/>
          </a:stretch>
        </p:blipFill>
        <p:spPr bwMode="auto">
          <a:xfrm>
            <a:off x="4929190" y="1500174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l="39569" t="20959" r="25147" b="71936"/>
          <a:stretch>
            <a:fillRect/>
          </a:stretch>
        </p:blipFill>
        <p:spPr bwMode="auto">
          <a:xfrm>
            <a:off x="3214678" y="2857496"/>
            <a:ext cx="300039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 l="19877" t="37655" r="13859" b="3730"/>
          <a:stretch>
            <a:fillRect/>
          </a:stretch>
        </p:blipFill>
        <p:spPr bwMode="auto">
          <a:xfrm>
            <a:off x="214282" y="3857628"/>
            <a:ext cx="514353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6" cstate="print"/>
          <a:srcRect l="38269" t="49201" r="36939" b="42984"/>
          <a:stretch>
            <a:fillRect/>
          </a:stretch>
        </p:blipFill>
        <p:spPr bwMode="auto">
          <a:xfrm>
            <a:off x="4714876" y="6215082"/>
            <a:ext cx="228601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14282" y="6286520"/>
            <a:ext cx="4714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общее количество операций на k-м уровне: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57356" y="5500702"/>
            <a:ext cx="2357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 уровне </a:t>
            </a:r>
            <a:r>
              <a:rPr lang="ru-RU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задач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размер задач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ru-RU" baseline="30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5286380" y="4071942"/>
          <a:ext cx="371477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097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Уровень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Сложность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l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верхний</a:t>
                      </a: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k=0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ru-RU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O(</a:t>
                      </a:r>
                      <a:r>
                        <a:rPr kumimoji="0" lang="ru-RU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n</a:t>
                      </a:r>
                      <a:r>
                        <a:rPr kumimoji="0" lang="ru-RU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)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128">
                <a:tc>
                  <a:txBody>
                    <a:bodyPr/>
                    <a:lstStyle/>
                    <a:p>
                      <a:pPr algn="l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Нижний </a:t>
                      </a:r>
                    </a:p>
                    <a:p>
                      <a:pPr algn="l"/>
                      <a:r>
                        <a:rPr kumimoji="0" lang="ru-RU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k</a:t>
                      </a:r>
                      <a:r>
                        <a:rPr kumimoji="0" lang="ru-RU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 = log</a:t>
                      </a:r>
                      <a:r>
                        <a:rPr kumimoji="0" lang="ru-RU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2</a:t>
                      </a:r>
                      <a:r>
                        <a:rPr kumimoji="0" lang="ru-RU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n 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ru-RU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O(3</a:t>
                      </a:r>
                      <a:r>
                        <a:rPr kumimoji="0" lang="ru-RU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log</a:t>
                      </a:r>
                      <a:r>
                        <a:rPr kumimoji="0" lang="ru-RU" b="0" i="0" u="none" strike="noStrike" cap="none" normalizeH="0" baseline="1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2</a:t>
                      </a:r>
                      <a:r>
                        <a:rPr kumimoji="0" lang="ru-RU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n</a:t>
                      </a:r>
                      <a:r>
                        <a:rPr kumimoji="0" lang="ru-RU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) или O(n</a:t>
                      </a:r>
                      <a:r>
                        <a:rPr kumimoji="0" lang="ru-RU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log</a:t>
                      </a:r>
                      <a:r>
                        <a:rPr kumimoji="0" lang="ru-RU" b="0" i="0" u="none" strike="noStrike" cap="none" normalizeH="0" baseline="1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2</a:t>
                      </a:r>
                      <a:r>
                        <a:rPr kumimoji="0" lang="ru-RU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3</a:t>
                      </a:r>
                      <a:r>
                        <a:rPr kumimoji="0" lang="ru-RU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) =</a:t>
                      </a:r>
                    </a:p>
                    <a:p>
                      <a:pPr algn="l"/>
                      <a:r>
                        <a:rPr kumimoji="0" lang="ru-RU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O(n</a:t>
                      </a:r>
                      <a:r>
                        <a:rPr kumimoji="0" lang="ru-RU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1,59</a:t>
                      </a:r>
                      <a:r>
                        <a:rPr kumimoji="0" lang="ru-RU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harisSIL"/>
                          <a:cs typeface="Times New Roman" pitchFamily="18" charset="0"/>
                        </a:rPr>
                        <a:t>)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772400" cy="64295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Основная теорема</a:t>
            </a:r>
            <a:endParaRPr lang="ru-RU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928670"/>
            <a:ext cx="82868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Если бы не трюк Гаусса, то коэффициент ветвления был бы равен 4. У дерева тогда было бы 4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log2</a:t>
            </a:r>
            <a:r>
              <a:rPr kumimoji="0" lang="ru-RU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=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n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 листьев, и время работы алгоритма было бы квадратичным.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28596" y="2000240"/>
            <a:ext cx="81439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Представим себе алгоритм, работающий по методу «разделяй и властвуй». Пусть он сводит данную задачу размера 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n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к 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a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подзадачам размера 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n</a:t>
            </a: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/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b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и из найденных ответов строит ответ для исходной задачи. Будем считать, что на разбиение и сборку уходит время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n</a:t>
            </a:r>
            <a:r>
              <a:rPr kumimoji="0" lang="ru-RU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d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)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(в рассмотренном выше алгоритме умножения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a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=3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,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b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=2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,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d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Bold"/>
                <a:cs typeface="Times New Roman" pitchFamily="18" charset="0"/>
              </a:rPr>
              <a:t>=1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). Рекуррентное соотношение на время работы такого алгоритма: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3" name="Рисунок 31"/>
          <p:cNvPicPr>
            <a:picLocks noChangeAspect="1" noChangeArrowheads="1"/>
          </p:cNvPicPr>
          <p:nvPr/>
        </p:nvPicPr>
        <p:blipFill>
          <a:blip r:embed="rId2"/>
          <a:srcRect l="37769" t="48312" r="36339" b="44937"/>
          <a:stretch>
            <a:fillRect/>
          </a:stretch>
        </p:blipFill>
        <p:spPr bwMode="auto">
          <a:xfrm>
            <a:off x="2500298" y="3643314"/>
            <a:ext cx="3354609" cy="500066"/>
          </a:xfrm>
          <a:prstGeom prst="rect">
            <a:avLst/>
          </a:prstGeom>
          <a:noFill/>
        </p:spPr>
      </p:pic>
      <p:pic>
        <p:nvPicPr>
          <p:cNvPr id="30722" name="Рисунок 34"/>
          <p:cNvPicPr>
            <a:picLocks noChangeAspect="1" noChangeArrowheads="1"/>
          </p:cNvPicPr>
          <p:nvPr/>
        </p:nvPicPr>
        <p:blipFill>
          <a:blip r:embed="rId3"/>
          <a:srcRect l="14175" t="33392" r="11864" b="33748"/>
          <a:stretch>
            <a:fillRect/>
          </a:stretch>
        </p:blipFill>
        <p:spPr bwMode="auto">
          <a:xfrm>
            <a:off x="428596" y="4429132"/>
            <a:ext cx="8322838" cy="2071702"/>
          </a:xfrm>
          <a:prstGeom prst="rect">
            <a:avLst/>
          </a:prstGeom>
          <a:noFill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142852"/>
            <a:ext cx="7772400" cy="70328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Упражнения</a:t>
            </a:r>
            <a:endParaRPr lang="ru-RU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20688" t="29006" r="18740" b="39226"/>
          <a:stretch>
            <a:fillRect/>
          </a:stretch>
        </p:blipFill>
        <p:spPr bwMode="auto">
          <a:xfrm>
            <a:off x="571472" y="1142984"/>
            <a:ext cx="654123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428596" y="4143380"/>
            <a:ext cx="8429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Найдите произведение чисел 10011011 и 10111010 (в двоичной системе счисления), используя алгоритм умножения чисел, основанный на методе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«разделяй и властвуй».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714356"/>
            <a:ext cx="1252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Задание 1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3500438"/>
            <a:ext cx="1252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Задание 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34"/>
          <p:cNvPicPr>
            <a:picLocks noChangeAspect="1" noChangeArrowheads="1"/>
          </p:cNvPicPr>
          <p:nvPr/>
        </p:nvPicPr>
        <p:blipFill>
          <a:blip r:embed="rId3"/>
          <a:srcRect l="14175" t="33392" r="11864" b="33748"/>
          <a:stretch>
            <a:fillRect/>
          </a:stretch>
        </p:blipFill>
        <p:spPr bwMode="auto">
          <a:xfrm>
            <a:off x="428596" y="3286124"/>
            <a:ext cx="8322838" cy="2071702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7734" y="5849139"/>
            <a:ext cx="828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 charset="-120"/>
                <a:cs typeface="Times New Roman" pitchFamily="18" charset="0"/>
              </a:rPr>
              <a:t>Определить скорость роста алгоритма бинарного поиска.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52" y="-24"/>
            <a:ext cx="8181474" cy="786465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понятия</a:t>
            </a:r>
            <a:endParaRPr lang="ru-RU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00024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структурой данных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общем случае понимают множество элементов данных и связей между ними.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928670"/>
            <a:ext cx="850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Алгоритм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это точное предписание, определяющее вычислительный процесс,  ведущий от варьируемых начальных данных к исходному результату.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2786058"/>
            <a:ext cx="850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Физическая структура данных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способ физического представления данных в памяти ЭВМ.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3500438"/>
            <a:ext cx="850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Рассмотрение структуры данных без учета ее представления в памяти называется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абстрактной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логической структурой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273832"/>
            <a:ext cx="857256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Информация по каждому типу однозначно определяет:</a:t>
            </a:r>
          </a:p>
          <a:p>
            <a:pPr marL="711200" indent="-711200" algn="just">
              <a:spcBef>
                <a:spcPts val="200"/>
              </a:spcBef>
              <a:buFont typeface="Wingdings" pitchFamily="2" charset="2"/>
              <a:buChar char="q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структуру хранения данных указанного типа, т.е. выделение памяти, представление данных в ней и метод доступа к данным;</a:t>
            </a:r>
          </a:p>
          <a:p>
            <a:pPr marL="711200" indent="-711200" algn="just">
              <a:spcBef>
                <a:spcPts val="200"/>
              </a:spcBef>
              <a:buFont typeface="Wingdings" pitchFamily="2" charset="2"/>
              <a:buChar char="q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множество допустимых значений, которые может иметь тот или иной объект описываемого типа;</a:t>
            </a:r>
          </a:p>
          <a:p>
            <a:pPr marL="711200" indent="-711200" algn="just">
              <a:spcBef>
                <a:spcPts val="200"/>
              </a:spcBef>
              <a:buFont typeface="Wingdings" pitchFamily="2" charset="2"/>
              <a:buChar char="q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набор допустимых операций, которые применимы к объекту описываемого типа.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7452" t="15625" r="26976" b="6250"/>
          <a:stretch>
            <a:fillRect/>
          </a:stretch>
        </p:blipFill>
        <p:spPr bwMode="auto">
          <a:xfrm>
            <a:off x="571472" y="0"/>
            <a:ext cx="8072494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71414"/>
            <a:ext cx="7772400" cy="7143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Сложность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алгоритма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714356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должен удовлетворять следующим требованиям:</a:t>
            </a:r>
          </a:p>
          <a:p>
            <a:pPr marL="342900" indent="-342900" algn="just"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быть простым для понимания, перевода в программный код и отладки;</a:t>
            </a:r>
          </a:p>
          <a:p>
            <a:pPr marL="342900" indent="-342900" algn="just"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эффективно использовать вычислительные ресурсы и выполняться по возможности быстро.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934166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Сложность алгоритма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величина, отражающая порядок величины требуемого ресурса (времени или дополнительной памяти) в зависимости от размерности задачи.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571744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Сложность алгоритма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3"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Пространственная сложность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V(n)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Временная сложность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T(n)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434364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Число тактов необходимых для работы алгоритма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T(n)=11n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+19n*logn+3n+4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Временная сложность алгоритма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имеет порядок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O(n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142975" y="4473914"/>
          <a:ext cx="6858049" cy="2026920"/>
        </p:xfrm>
        <a:graphic>
          <a:graphicData uri="http://schemas.openxmlformats.org/drawingml/2006/table">
            <a:tbl>
              <a:tblPr/>
              <a:tblGrid>
                <a:gridCol w="139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7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19n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11n</a:t>
                      </a:r>
                      <a:r>
                        <a:rPr lang="en-US" sz="1600" b="1" i="0" u="none" strike="noStrike" baseline="300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366,05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2 816,00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11 713,68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720 896,00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4 096,00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12 288,00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281 128,30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184 549 376,00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65 536,00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196 608,00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5 997 403,75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47 244 640 256,00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1 048 476,00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3 145 428,00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119 935 810,66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12 092 321 148 336,00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16 775 616,00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50 326 848,00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2 302 770 205,03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3 095 634 213 974 020,00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70" y="-35720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Теоретическая оценка сложности алгоритма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81439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операция выполняется а фиксированное число шагов, не зависящее от количества данных,  то принято писать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O(1)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Время выполнения операций присваивания, чтения, записи обычно имеют порядок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O(1)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Время выполнения операций  в данной последовательности совпадает с наибольшим временем выполнения операции в последовательности (правило сумм: если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имеет порядок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O(f(n))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порядок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O(g(n))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имеет порядок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O(max(f(n),(g(n))).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Время выполнения конструкции ветвления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(if-then-else)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состоит из времени вычисления логического выражения (обычно имеет порядок О(1)) и наибольшего из времени, необходимого для выполнения операций, исполняемых при истинном значении логического выражения и при ложном значении логического выражения.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Время выполнения цикла состоит из времени вычисления условия прекращения цикла(обычно имеет порядок О(1))  и произведения количества выполняемых итераций цикла на наибольшее возможное время выполнения операций тела цикла.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наличии в алгоритме операции безусловного перехода, необходимо учитывать изменения последовательности операций, осуществляемых с использованием этих операций безусловного перехода.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0"/>
            <a:ext cx="7772400" cy="571500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О-символика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64291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Пусть даны две функции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g(n)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натурального аргумента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значениями которых являются действительные числа.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Говорят, что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f=O(g)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растет не быстрее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»), если существует такая константа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c&gt;0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что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f(n)≤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c∙g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всех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=n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71802" y="2000240"/>
            <a:ext cx="2879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Алгоритм 2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+20.</a:t>
            </a:r>
          </a:p>
          <a:p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817415151"/>
              </p:ext>
            </p:extLst>
          </p:nvPr>
        </p:nvGraphicFramePr>
        <p:xfrm>
          <a:off x="357158" y="25003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214942" y="45005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=O(f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 l="40630" t="45898" r="38506" b="43981"/>
          <a:stretch>
            <a:fillRect/>
          </a:stretch>
        </p:blipFill>
        <p:spPr bwMode="auto">
          <a:xfrm>
            <a:off x="5929322" y="1928802"/>
            <a:ext cx="278608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6000760" y="3143248"/>
            <a:ext cx="2622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Алгоритм 3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=n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+1.</a:t>
            </a:r>
          </a:p>
          <a:p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/>
          <a:srcRect l="34627" t="38281" r="32979" b="52930"/>
          <a:stretch>
            <a:fillRect/>
          </a:stretch>
        </p:blipFill>
        <p:spPr bwMode="auto">
          <a:xfrm>
            <a:off x="5143504" y="3714752"/>
            <a:ext cx="3786246" cy="6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85720" y="5357826"/>
            <a:ext cx="8643998" cy="105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Обозначение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(∙) можно считать аналогом ≤. Аналоги для  ≥  и  = такие: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f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=Ω(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) 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f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растёт не медленнее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, с точностью до константы) означает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g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=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);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harisSIL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f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= Θ(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) 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f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и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g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имеют одинаковый порядок роста) означает, что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f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=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) и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g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=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f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).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14942" y="4857760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=Θ(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=Ω(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 l="40630" t="60517" r="38506" b="30486"/>
          <a:stretch>
            <a:fillRect/>
          </a:stretch>
        </p:blipFill>
        <p:spPr bwMode="auto">
          <a:xfrm>
            <a:off x="5929322" y="2428868"/>
            <a:ext cx="27860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0"/>
            <a:ext cx="7772400" cy="642958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Правила</a:t>
            </a:r>
            <a:endParaRPr lang="ru-RU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85720" y="642918"/>
            <a:ext cx="8501122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Правила замен: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3538" marR="0" lvl="0" indent="-363538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Постоянные множители можно опускать. Например, 14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можно заменить на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3538" marR="0" lvl="0" indent="-363538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kumimoji="0" lang="ru-RU" b="0" i="1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a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растёт быстрее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kumimoji="0" lang="ru-RU" b="0" i="1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b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для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a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&gt;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b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. Например, в присутствии слагаемого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можно пренебречь слагаемым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3538" marR="0" lvl="0" indent="-363538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Любая экспонента растёт быстрее любого многочлена (полинома). Например, 3</a:t>
            </a:r>
            <a:r>
              <a:rPr kumimoji="0" lang="ru-RU" b="0" i="1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растёт быстрее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3538" indent="-363538" algn="just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Любой полином растёт быстрее любого логарифма.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7158" y="3143248"/>
            <a:ext cx="83582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Упражнение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Сравните сложность следующих алгоритмов используя символики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O 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аналог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«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≤»),  Θ (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аналог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 «=»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),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Ω ( аналоги для «≥»):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harisSIL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28596" y="4286256"/>
          <a:ext cx="8143935" cy="2057400"/>
        </p:xfrm>
        <a:graphic>
          <a:graphicData uri="http://schemas.openxmlformats.org/drawingml/2006/table">
            <a:tbl>
              <a:tblPr/>
              <a:tblGrid>
                <a:gridCol w="5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5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f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(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)</a:t>
                      </a:r>
                      <a:endParaRPr lang="ru-RU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(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)</a:t>
                      </a:r>
                      <a:endParaRPr lang="ru-RU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f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(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)</a:t>
                      </a:r>
                      <a:endParaRPr lang="ru-RU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(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)</a:t>
                      </a:r>
                      <a:endParaRPr lang="ru-RU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A</a:t>
                      </a:r>
                      <a:endParaRPr lang="ru-RU" sz="1800" b="1" dirty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100 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200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kumimoji="0" lang="en-US" sz="18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E</a:t>
                      </a:r>
                      <a:endParaRPr kumimoji="0" lang="ru-RU" sz="1800" b="1" kern="1200" dirty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10 log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 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log(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B</a:t>
                      </a:r>
                      <a:endParaRPr lang="ru-RU" sz="1800" b="1" dirty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1</a:t>
                      </a:r>
                      <a:r>
                        <a:rPr lang="ru-RU" sz="1800" i="1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/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2 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2</a:t>
                      </a:r>
                      <a:r>
                        <a:rPr lang="ru-RU" sz="1800" i="1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/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3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kumimoji="0" lang="en-US" sz="18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F</a:t>
                      </a:r>
                      <a:endParaRPr kumimoji="0" lang="ru-RU" sz="1800" b="1" kern="1200" dirty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1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/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5</a:t>
                      </a:r>
                      <a:r>
                        <a:rPr lang="en-US" sz="1800" baseline="30000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log</a:t>
                      </a:r>
                      <a:r>
                        <a:rPr lang="en-US" sz="1800" baseline="8000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2</a:t>
                      </a:r>
                      <a:r>
                        <a:rPr lang="en-US" sz="1800" baseline="30000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endParaRPr lang="en-US" sz="1800" baseline="30000" dirty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C</a:t>
                      </a:r>
                      <a:endParaRPr lang="ru-RU" sz="1800" b="1" dirty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log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 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10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log (10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kumimoji="0" lang="en-US" sz="18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G</a:t>
                      </a:r>
                      <a:endParaRPr kumimoji="0" lang="ru-RU" sz="1800" b="1" kern="1200" dirty="0" smtClean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2</a:t>
                      </a:r>
                      <a:r>
                        <a:rPr lang="en-US" sz="1800" i="1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 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3</a:t>
                      </a:r>
                      <a:r>
                        <a:rPr lang="en-US" sz="1800" i="1" baseline="3000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D</a:t>
                      </a:r>
                      <a:endParaRPr lang="ru-RU" sz="1800" b="1" dirty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log(2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) 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log(3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kumimoji="0" lang="en-US" sz="18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H</a:t>
                      </a:r>
                      <a:endParaRPr kumimoji="0" lang="ru-RU" sz="1800" b="1" kern="1200" dirty="0" smtClean="0">
                        <a:solidFill>
                          <a:srgbClr val="000000"/>
                        </a:solidFill>
                        <a:latin typeface="Times New Roman"/>
                        <a:ea typeface="CharisSI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2</a:t>
                      </a:r>
                      <a:r>
                        <a:rPr lang="en-US" sz="1800" i="1" baseline="3000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 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2</a:t>
                      </a:r>
                      <a:r>
                        <a:rPr lang="en-US" sz="1800" i="1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n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Times New Roman"/>
                          <a:ea typeface="CharisSIL"/>
                          <a:cs typeface="Times New Roman"/>
                        </a:rPr>
                        <a:t>+1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7143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Числовые  алгоритмы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1214422"/>
            <a:ext cx="2500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Пример: 53+35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49" name="Рисунок 1"/>
          <p:cNvPicPr>
            <a:picLocks noChangeAspect="1" noChangeArrowheads="1"/>
          </p:cNvPicPr>
          <p:nvPr/>
        </p:nvPicPr>
        <p:blipFill>
          <a:blip r:embed="rId2"/>
          <a:srcRect l="30991" t="45541" r="28307" b="35599"/>
          <a:stretch>
            <a:fillRect/>
          </a:stretch>
        </p:blipFill>
        <p:spPr bwMode="auto">
          <a:xfrm>
            <a:off x="4500562" y="1142984"/>
            <a:ext cx="4398849" cy="1143008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21442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1785926"/>
            <a:ext cx="33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Сложность алгоритма: O(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2910" y="2857496"/>
            <a:ext cx="2500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Пример: 1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3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*1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1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l="16627" t="37894" r="15948" b="26542"/>
          <a:stretch>
            <a:fillRect/>
          </a:stretch>
        </p:blipFill>
        <p:spPr bwMode="auto">
          <a:xfrm>
            <a:off x="428596" y="3214686"/>
            <a:ext cx="514353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57158" y="5000636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Для последовательного сложения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чисел, потребуется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n-1)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шагов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2" name="Рисунок 7"/>
          <p:cNvPicPr>
            <a:picLocks noChangeAspect="1" noChangeArrowheads="1"/>
          </p:cNvPicPr>
          <p:nvPr/>
        </p:nvPicPr>
        <p:blipFill>
          <a:blip r:embed="rId4"/>
          <a:srcRect l="35670" t="31912" r="34056" b="57095"/>
          <a:stretch>
            <a:fillRect/>
          </a:stretch>
        </p:blipFill>
        <p:spPr bwMode="auto">
          <a:xfrm>
            <a:off x="1142976" y="5715016"/>
            <a:ext cx="3197790" cy="642942"/>
          </a:xfrm>
          <a:prstGeom prst="rect">
            <a:avLst/>
          </a:prstGeom>
          <a:noFill/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/>
          <a:srcRect l="36237" t="61524" r="36310" b="15038"/>
          <a:stretch>
            <a:fillRect/>
          </a:stretch>
        </p:blipFill>
        <p:spPr bwMode="auto">
          <a:xfrm>
            <a:off x="5857884" y="3571876"/>
            <a:ext cx="2928958" cy="140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Прямоугольник 14"/>
          <p:cNvSpPr/>
          <p:nvPr/>
        </p:nvSpPr>
        <p:spPr>
          <a:xfrm>
            <a:off x="6000760" y="2857496"/>
            <a:ext cx="2500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Аль-Хорезми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214678" y="642918"/>
            <a:ext cx="31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Операция сложения 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71802" y="2357430"/>
            <a:ext cx="3193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Операция умножения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00694" y="5286388"/>
            <a:ext cx="33895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Сложность алгоритма: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CharisSIL"/>
                <a:cs typeface="Times New Roman" pitchFamily="18" charset="0"/>
              </a:rPr>
              <a:t>Ω</a:t>
            </a:r>
            <a:r>
              <a:rPr lang="ru-RU" sz="2000" dirty="0" smtClean="0"/>
              <a:t>(</a:t>
            </a:r>
            <a:r>
              <a:rPr lang="ru-RU" sz="2000" i="1" dirty="0" smtClean="0"/>
              <a:t>n</a:t>
            </a:r>
            <a:r>
              <a:rPr lang="ru-RU" sz="2000" i="1" baseline="30000" dirty="0" smtClean="0"/>
              <a:t>2</a:t>
            </a:r>
            <a:r>
              <a:rPr lang="ru-RU" sz="2000" dirty="0" smtClean="0"/>
              <a:t>).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-42865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«разделяй и властвуй»</a:t>
            </a:r>
            <a:endParaRPr lang="ru-RU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57158" y="714356"/>
            <a:ext cx="85010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Принципы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Задача разбивается на несколько более простых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-Italic"/>
                <a:cs typeface="Times New Roman" pitchFamily="18" charset="0"/>
              </a:rPr>
              <a:t>подзадач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subproblems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) того же типа.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Подзадачи решаются рекурсивно.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harisSIL"/>
                <a:cs typeface="Times New Roman" pitchFamily="18" charset="0"/>
              </a:rPr>
              <a:t>Из ответов для подзадач строится ответ для исходной задачи.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396393"/>
            <a:ext cx="85725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Пусть 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– это два n-битовых числа (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есть степень двойки).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Разобьём каждое из чисел 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на две половины длины 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/2:</a:t>
            </a:r>
          </a:p>
          <a:p>
            <a:pPr marL="457200" indent="-457200">
              <a:buAutoNum type="arabicPeriod"/>
            </a:pPr>
            <a:endParaRPr lang="ru-RU" dirty="0" smtClean="0">
              <a:latin typeface="Times New Roman" pitchFamily="18" charset="0"/>
              <a:ea typeface="CharisSIL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ru-RU" dirty="0" smtClean="0">
              <a:latin typeface="Times New Roman" pitchFamily="18" charset="0"/>
              <a:ea typeface="CharisSIL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ru-RU" dirty="0" smtClean="0">
              <a:latin typeface="Times New Roman" pitchFamily="18" charset="0"/>
              <a:ea typeface="CharisSIL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Например, если 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= 10110110</a:t>
            </a:r>
            <a:r>
              <a:rPr lang="ru-RU" baseline="-25000" dirty="0" smtClean="0">
                <a:latin typeface="Times New Roman" pitchFamily="18" charset="0"/>
                <a:ea typeface="CharisSIL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, то 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=1011, 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x</a:t>
            </a:r>
            <a:r>
              <a:rPr lang="ru-RU" baseline="-25000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=0110 и </a:t>
            </a:r>
            <a:r>
              <a:rPr lang="ru-RU" dirty="0" err="1" smtClean="0">
                <a:latin typeface="Times New Roman" pitchFamily="18" charset="0"/>
                <a:ea typeface="CharisSIL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 =1011 ∙ 2</a:t>
            </a:r>
            <a:r>
              <a:rPr lang="ru-RU" baseline="30000" dirty="0" smtClean="0">
                <a:latin typeface="Times New Roman" pitchFamily="18" charset="0"/>
                <a:ea typeface="CharisSIL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+0110. (операция умножения – левый сдвиг).</a:t>
            </a:r>
          </a:p>
          <a:p>
            <a:pPr marL="457200" lvl="0" indent="-457200">
              <a:buAutoNum type="arabicPeriod" startAt="3"/>
            </a:pPr>
            <a:r>
              <a:rPr lang="ru-RU" dirty="0" smtClean="0">
                <a:latin typeface="Times New Roman" pitchFamily="18" charset="0"/>
                <a:ea typeface="CharisSIL"/>
                <a:cs typeface="Times New Roman" pitchFamily="18" charset="0"/>
              </a:rPr>
              <a:t>Заметим, что </a:t>
            </a:r>
          </a:p>
          <a:p>
            <a:pPr marL="457200" lvl="0" indent="-457200">
              <a:buAutoNum type="arabicPeriod" startAt="3"/>
            </a:pPr>
            <a:endParaRPr lang="ru-RU" dirty="0" smtClean="0">
              <a:latin typeface="Times New Roman" pitchFamily="18" charset="0"/>
              <a:ea typeface="CharisSIL"/>
              <a:cs typeface="Times New Roman" pitchFamily="18" charset="0"/>
            </a:endParaRPr>
          </a:p>
          <a:p>
            <a:pPr marL="457200" lvl="0" indent="-457200">
              <a:buAutoNum type="arabicPeriod" startAt="3"/>
            </a:pPr>
            <a:endParaRPr lang="ru-RU" dirty="0" smtClean="0">
              <a:latin typeface="Times New Roman" pitchFamily="18" charset="0"/>
              <a:ea typeface="CharisSIL"/>
              <a:cs typeface="Times New Roman" pitchFamily="18" charset="0"/>
            </a:endParaRPr>
          </a:p>
          <a:p>
            <a:pPr marL="457200" lvl="0" indent="-457200" algn="just">
              <a:buAutoNum type="arabicPeriod" startAt="3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Сложение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домножение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степень двойки (сдвиг влево) производятся за линейное время от длины чисел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O(n)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Произведения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можно вычислить за четыре рекурсивных вызова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ea typeface="CharisSIL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ea typeface="CharisSIL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32871" t="43279" r="30677" b="41999"/>
          <a:stretch>
            <a:fillRect/>
          </a:stretch>
        </p:blipFill>
        <p:spPr bwMode="auto">
          <a:xfrm>
            <a:off x="2714612" y="3253649"/>
            <a:ext cx="285752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 l="18275" t="21787" r="16842" b="70951"/>
          <a:stretch>
            <a:fillRect/>
          </a:stretch>
        </p:blipFill>
        <p:spPr bwMode="auto">
          <a:xfrm>
            <a:off x="1285852" y="4896723"/>
            <a:ext cx="542928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1331</TotalTime>
  <Words>1657</Words>
  <Application>Microsoft Office PowerPoint</Application>
  <PresentationFormat>Экран (4:3)</PresentationFormat>
  <Paragraphs>192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Arial</vt:lpstr>
      <vt:lpstr>Calibri</vt:lpstr>
      <vt:lpstr>Cambria</vt:lpstr>
      <vt:lpstr>CharisSIL</vt:lpstr>
      <vt:lpstr>CharisSIL-Bold</vt:lpstr>
      <vt:lpstr>CharisSIL-Italic</vt:lpstr>
      <vt:lpstr>Franklin Gothic Book</vt:lpstr>
      <vt:lpstr>Perpetua</vt:lpstr>
      <vt:lpstr>Times New Roman</vt:lpstr>
      <vt:lpstr>Wingdings</vt:lpstr>
      <vt:lpstr>Wingdings 2</vt:lpstr>
      <vt:lpstr>Справедливость</vt:lpstr>
      <vt:lpstr>Лекция 1. Сложность алгоритма</vt:lpstr>
      <vt:lpstr>Основные понятия</vt:lpstr>
      <vt:lpstr>Презентация PowerPoint</vt:lpstr>
      <vt:lpstr>Сложность алгоритма</vt:lpstr>
      <vt:lpstr>Теоретическая оценка сложности алгоритма</vt:lpstr>
      <vt:lpstr>О-символика</vt:lpstr>
      <vt:lpstr>Правила</vt:lpstr>
      <vt:lpstr>Числовые  алгоритмы</vt:lpstr>
      <vt:lpstr>Метод «разделяй и властвуй»</vt:lpstr>
      <vt:lpstr>Презентация PowerPoint</vt:lpstr>
      <vt:lpstr>Основная теорема</vt:lpstr>
      <vt:lpstr>Упражнения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</dc:title>
  <dc:creator>Рамиля</dc:creator>
  <cp:lastModifiedBy>Рамиля Тазиева</cp:lastModifiedBy>
  <cp:revision>69</cp:revision>
  <dcterms:created xsi:type="dcterms:W3CDTF">2017-09-11T18:32:43Z</dcterms:created>
  <dcterms:modified xsi:type="dcterms:W3CDTF">2021-09-08T09:14:26Z</dcterms:modified>
</cp:coreProperties>
</file>