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59" r:id="rId6"/>
    <p:sldId id="266" r:id="rId7"/>
    <p:sldId id="260" r:id="rId8"/>
    <p:sldId id="261" r:id="rId9"/>
    <p:sldId id="262" r:id="rId10"/>
    <p:sldId id="268" r:id="rId11"/>
    <p:sldId id="263" r:id="rId12"/>
    <p:sldId id="267" r:id="rId13"/>
    <p:sldId id="264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1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E8885-2F9C-4B7E-A747-95613FEBFE75}" type="datetimeFigureOut">
              <a:rPr lang="ru-RU" smtClean="0"/>
              <a:pPr/>
              <a:t>28.09.2017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49156-DF2B-4DFC-A6EE-5396EDF699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Статические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49156-DF2B-4DFC-A6EE-5396EDF699D4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49156-DF2B-4DFC-A6EE-5396EDF699D4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32" y="1673223"/>
            <a:ext cx="9115460" cy="1470025"/>
          </a:xfrm>
        </p:spPr>
        <p:txBody>
          <a:bodyPr/>
          <a:lstStyle/>
          <a:p>
            <a:r>
              <a:rPr lang="ru-RU" dirty="0" smtClean="0"/>
              <a:t>Лекция 2. Линейные структуры данных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42844" y="714356"/>
            <a:ext cx="8858312" cy="6572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Алгоритмы и структуры данных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571736" y="4357694"/>
            <a:ext cx="6400800" cy="65722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Преподаватель:</a:t>
            </a:r>
            <a:r>
              <a:rPr kumimoji="0" lang="ru-RU" sz="2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6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Тазиева</a:t>
            </a:r>
            <a:r>
              <a:rPr kumimoji="0" lang="ru-RU" sz="2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6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Рамиля</a:t>
            </a:r>
            <a:r>
              <a:rPr kumimoji="0" lang="ru-RU" sz="2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6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Фаридовна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0"/>
            <a:ext cx="7772400" cy="7032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2"/>
                </a:solidFill>
              </a:rPr>
              <a:t>Стек </a:t>
            </a:r>
            <a:r>
              <a:rPr lang="en-US" b="1" dirty="0" smtClean="0">
                <a:solidFill>
                  <a:schemeClr val="accent2"/>
                </a:solidFill>
              </a:rPr>
              <a:t>Stack&lt;T&gt;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5720" y="642918"/>
            <a:ext cx="8643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Методы класса </a:t>
            </a:r>
            <a:r>
              <a:rPr lang="en-US" dirty="0" smtClean="0"/>
              <a:t>Stack&lt;T&gt;</a:t>
            </a:r>
            <a:r>
              <a:rPr lang="ru-RU" dirty="0" smtClean="0"/>
              <a:t>:</a:t>
            </a:r>
          </a:p>
          <a:p>
            <a:r>
              <a:rPr lang="ru-RU" b="1" dirty="0" err="1" smtClean="0"/>
              <a:t>Push</a:t>
            </a:r>
            <a:r>
              <a:rPr lang="ru-RU" dirty="0" smtClean="0"/>
              <a:t>: добавляет элемент в стек на первое место.</a:t>
            </a:r>
          </a:p>
          <a:p>
            <a:r>
              <a:rPr lang="ru-RU" b="1" dirty="0" err="1" smtClean="0"/>
              <a:t>Pop</a:t>
            </a:r>
            <a:r>
              <a:rPr lang="ru-RU" dirty="0" smtClean="0"/>
              <a:t>: извлекает и возвращает первый элемент из стека.</a:t>
            </a:r>
          </a:p>
          <a:p>
            <a:r>
              <a:rPr lang="ru-RU" b="1" dirty="0" err="1" smtClean="0"/>
              <a:t>Peek</a:t>
            </a:r>
            <a:r>
              <a:rPr lang="ru-RU" dirty="0" smtClean="0"/>
              <a:t>: просто возвращает первый элемент из стека без его удаления.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2000240"/>
            <a:ext cx="8286808" cy="4572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using System;</a:t>
            </a:r>
          </a:p>
          <a:p>
            <a:pPr fontAlgn="base"/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 </a:t>
            </a:r>
          </a:p>
          <a:p>
            <a:pPr fontAlgn="base"/>
            <a:r>
              <a:rPr lang="en-US" dirty="0" smtClean="0"/>
              <a:t>    class Program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    { </a:t>
            </a:r>
          </a:p>
          <a:p>
            <a:pPr fontAlgn="base"/>
            <a:r>
              <a:rPr lang="en-US" dirty="0" smtClean="0"/>
              <a:t>            Stack&lt;</a:t>
            </a:r>
            <a:r>
              <a:rPr lang="en-US" dirty="0" err="1" smtClean="0"/>
              <a:t>int</a:t>
            </a:r>
            <a:r>
              <a:rPr lang="en-US" dirty="0" smtClean="0"/>
              <a:t>&gt; numbers = new Stack&lt;</a:t>
            </a:r>
            <a:r>
              <a:rPr lang="en-US" dirty="0" err="1" smtClean="0"/>
              <a:t>int</a:t>
            </a:r>
            <a:r>
              <a:rPr lang="en-US" dirty="0" smtClean="0"/>
              <a:t>&gt;();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    </a:t>
            </a:r>
            <a:r>
              <a:rPr lang="en-US" dirty="0" err="1" smtClean="0"/>
              <a:t>numbers.Push</a:t>
            </a:r>
            <a:r>
              <a:rPr lang="en-US" dirty="0" smtClean="0"/>
              <a:t>(3); // </a:t>
            </a:r>
            <a:r>
              <a:rPr lang="ru-RU" dirty="0" smtClean="0"/>
              <a:t>в стеке 3</a:t>
            </a:r>
          </a:p>
          <a:p>
            <a:pPr fontAlgn="base"/>
            <a:r>
              <a:rPr lang="ru-RU" dirty="0" smtClean="0"/>
              <a:t>            </a:t>
            </a:r>
            <a:r>
              <a:rPr lang="en-US" dirty="0" err="1" smtClean="0"/>
              <a:t>numbers.Push</a:t>
            </a:r>
            <a:r>
              <a:rPr lang="en-US" dirty="0" smtClean="0"/>
              <a:t>(5); // </a:t>
            </a:r>
            <a:r>
              <a:rPr lang="ru-RU" dirty="0" smtClean="0"/>
              <a:t>в стеке 5, 3</a:t>
            </a:r>
          </a:p>
          <a:p>
            <a:pPr fontAlgn="base"/>
            <a:r>
              <a:rPr lang="ru-RU" dirty="0" smtClean="0"/>
              <a:t>            </a:t>
            </a:r>
            <a:r>
              <a:rPr lang="en-US" dirty="0" err="1" smtClean="0"/>
              <a:t>numbers.Push</a:t>
            </a:r>
            <a:r>
              <a:rPr lang="en-US" dirty="0" smtClean="0"/>
              <a:t>(8); // </a:t>
            </a:r>
            <a:r>
              <a:rPr lang="ru-RU" dirty="0" smtClean="0"/>
              <a:t>в стеке 8, 5, 3</a:t>
            </a:r>
          </a:p>
          <a:p>
            <a:pPr fontAlgn="base"/>
            <a:r>
              <a:rPr lang="ru-RU" dirty="0" smtClean="0"/>
              <a:t> </a:t>
            </a:r>
          </a:p>
          <a:p>
            <a:pPr fontAlgn="base"/>
            <a:r>
              <a:rPr lang="ru-RU" dirty="0" smtClean="0"/>
              <a:t>            // так как вверху стека будет находиться число 8, то оно и извлекается</a:t>
            </a:r>
          </a:p>
          <a:p>
            <a:pPr fontAlgn="base"/>
            <a:r>
              <a:rPr lang="ru-RU" dirty="0" smtClean="0"/>
              <a:t>           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stackElement</a:t>
            </a:r>
            <a:r>
              <a:rPr lang="en-US" dirty="0" smtClean="0"/>
              <a:t> = </a:t>
            </a:r>
            <a:r>
              <a:rPr lang="en-US" dirty="0" err="1" smtClean="0"/>
              <a:t>numbers.Pop</a:t>
            </a:r>
            <a:r>
              <a:rPr lang="en-US" dirty="0" smtClean="0"/>
              <a:t>(); // </a:t>
            </a:r>
            <a:r>
              <a:rPr lang="ru-RU" dirty="0" smtClean="0"/>
              <a:t>в стеке 5, 3</a:t>
            </a:r>
          </a:p>
          <a:p>
            <a:pPr fontAlgn="base"/>
            <a:r>
              <a:rPr lang="ru-RU" dirty="0" smtClean="0"/>
              <a:t>            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stackElement</a:t>
            </a:r>
            <a:r>
              <a:rPr lang="en-US" dirty="0" smtClean="0"/>
              <a:t>);</a:t>
            </a:r>
            <a:endParaRPr lang="ru-RU" dirty="0" smtClean="0"/>
          </a:p>
          <a:p>
            <a:pPr fontAlgn="base"/>
            <a:r>
              <a:rPr lang="en-US" dirty="0" smtClean="0"/>
              <a:t>}}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-357214"/>
            <a:ext cx="7772400" cy="11430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Очередь. </a:t>
            </a:r>
            <a:r>
              <a:rPr 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FIFO</a:t>
            </a:r>
            <a:endParaRPr lang="ru-RU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2918"/>
            <a:ext cx="8858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Очередь– это структура данных, представляющая собой последовательность элементов, образованных в порядке их поступления. Каждый элемент размещается в конце очереди; элемент, стоящий вначале очереди, выбирается из нее первым.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38112" t="67383" r="20937" b="10156"/>
          <a:stretch>
            <a:fillRect/>
          </a:stretch>
        </p:blipFill>
        <p:spPr bwMode="auto">
          <a:xfrm>
            <a:off x="4071934" y="5000636"/>
            <a:ext cx="5072066" cy="16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0" y="1857364"/>
            <a:ext cx="4357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«первый пришел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ru-RU" b="1" dirty="0" smtClean="0">
                <a:solidFill>
                  <a:srgbClr val="C00000"/>
                </a:solidFill>
              </a:rPr>
              <a:t>–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endParaRPr lang="ru-RU" b="1" dirty="0" smtClean="0">
              <a:solidFill>
                <a:srgbClr val="C00000"/>
              </a:solidFill>
            </a:endParaRPr>
          </a:p>
          <a:p>
            <a:pPr algn="ctr"/>
            <a:r>
              <a:rPr lang="ru-RU" b="1" dirty="0" smtClean="0">
                <a:solidFill>
                  <a:srgbClr val="C00000"/>
                </a:solidFill>
              </a:rPr>
              <a:t>первый вышел»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62966" y="4572008"/>
            <a:ext cx="53810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Линейный двунаправленный список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4857760"/>
            <a:ext cx="42148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b="1" dirty="0" smtClean="0"/>
              <a:t>Основные операции:</a:t>
            </a:r>
          </a:p>
          <a:p>
            <a:pPr marL="363538" indent="-363538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/>
              <a:t>Добавление.</a:t>
            </a:r>
          </a:p>
          <a:p>
            <a:pPr marL="363538" indent="-363538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/>
              <a:t>Извлечение.</a:t>
            </a:r>
          </a:p>
          <a:p>
            <a:pPr marL="363538" indent="-363538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/>
              <a:t>Очистка.</a:t>
            </a:r>
          </a:p>
          <a:p>
            <a:pPr marL="363538" indent="-363538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/>
              <a:t>Проверка пустоты очереди.</a:t>
            </a:r>
            <a:endParaRPr lang="ru-RU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l="22462" t="44791" r="59081" b="19075"/>
          <a:stretch>
            <a:fillRect/>
          </a:stretch>
        </p:blipFill>
        <p:spPr bwMode="auto">
          <a:xfrm>
            <a:off x="857224" y="2500306"/>
            <a:ext cx="228601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l="38112" t="24413" r="20937" b="33594"/>
          <a:stretch>
            <a:fillRect/>
          </a:stretch>
        </p:blipFill>
        <p:spPr bwMode="auto">
          <a:xfrm>
            <a:off x="3786182" y="1571612"/>
            <a:ext cx="5072066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-285776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Очередь </a:t>
            </a:r>
            <a:r>
              <a:rPr 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Queue&lt;T&gt;</a:t>
            </a:r>
            <a:endParaRPr lang="ru-RU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714356"/>
            <a:ext cx="8429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Методы класса </a:t>
            </a:r>
            <a:r>
              <a:rPr lang="ru-RU" dirty="0" err="1" smtClean="0"/>
              <a:t>Queue</a:t>
            </a:r>
            <a:r>
              <a:rPr lang="ru-RU" dirty="0" smtClean="0"/>
              <a:t>&lt;T&gt; :</a:t>
            </a:r>
          </a:p>
          <a:p>
            <a:pPr marL="623888" lvl="1" indent="-449263">
              <a:buFont typeface="Wingdings" pitchFamily="2" charset="2"/>
              <a:buChar char="Ø"/>
            </a:pPr>
            <a:r>
              <a:rPr lang="ru-RU" b="1" dirty="0" err="1" smtClean="0"/>
              <a:t>Dequeue</a:t>
            </a:r>
            <a:r>
              <a:rPr lang="ru-RU" dirty="0" smtClean="0"/>
              <a:t>: извлекает и возвращает первый элемент очереди</a:t>
            </a:r>
          </a:p>
          <a:p>
            <a:pPr marL="623888" lvl="1" indent="-449263">
              <a:buFont typeface="Wingdings" pitchFamily="2" charset="2"/>
              <a:buChar char="Ø"/>
            </a:pPr>
            <a:r>
              <a:rPr lang="ru-RU" b="1" dirty="0" err="1" smtClean="0"/>
              <a:t>Enqueue</a:t>
            </a:r>
            <a:r>
              <a:rPr lang="ru-RU" dirty="0" smtClean="0"/>
              <a:t>: добавляет элемент в конец очереди</a:t>
            </a:r>
          </a:p>
          <a:p>
            <a:pPr marL="623888" lvl="1" indent="-449263">
              <a:buFont typeface="Wingdings" pitchFamily="2" charset="2"/>
              <a:buChar char="Ø"/>
            </a:pPr>
            <a:r>
              <a:rPr lang="ru-RU" b="1" dirty="0" err="1" smtClean="0"/>
              <a:t>Peek</a:t>
            </a:r>
            <a:r>
              <a:rPr lang="ru-RU" dirty="0" smtClean="0"/>
              <a:t>: просто возвращает первый элемент из начала очереди без его удаления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00100" y="2357430"/>
            <a:ext cx="7572428" cy="4286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using System;</a:t>
            </a:r>
          </a:p>
          <a:p>
            <a:pPr fontAlgn="base"/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 </a:t>
            </a:r>
          </a:p>
          <a:p>
            <a:pPr fontAlgn="base"/>
            <a:r>
              <a:rPr lang="en-US" dirty="0" smtClean="0"/>
              <a:t>    class Program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    {</a:t>
            </a:r>
          </a:p>
          <a:p>
            <a:pPr fontAlgn="base"/>
            <a:r>
              <a:rPr lang="en-US" dirty="0" smtClean="0"/>
              <a:t>            Queue&lt;</a:t>
            </a:r>
            <a:r>
              <a:rPr lang="en-US" dirty="0" err="1" smtClean="0"/>
              <a:t>int</a:t>
            </a:r>
            <a:r>
              <a:rPr lang="en-US" dirty="0" smtClean="0"/>
              <a:t>&gt; numbers = new Queue&lt;</a:t>
            </a:r>
            <a:r>
              <a:rPr lang="en-US" dirty="0" err="1" smtClean="0"/>
              <a:t>int</a:t>
            </a:r>
            <a:r>
              <a:rPr lang="en-US" dirty="0" smtClean="0"/>
              <a:t>&gt;();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    </a:t>
            </a:r>
            <a:r>
              <a:rPr lang="en-US" dirty="0" err="1" smtClean="0"/>
              <a:t>numbers.Enqueue</a:t>
            </a:r>
            <a:r>
              <a:rPr lang="en-US" dirty="0" smtClean="0"/>
              <a:t>(3); // </a:t>
            </a:r>
            <a:r>
              <a:rPr lang="ru-RU" dirty="0" smtClean="0"/>
              <a:t>очередь 3</a:t>
            </a:r>
          </a:p>
          <a:p>
            <a:pPr fontAlgn="base"/>
            <a:r>
              <a:rPr lang="ru-RU" dirty="0" smtClean="0"/>
              <a:t>            </a:t>
            </a:r>
            <a:r>
              <a:rPr lang="en-US" dirty="0" err="1" smtClean="0"/>
              <a:t>numbers.Enqueue</a:t>
            </a:r>
            <a:r>
              <a:rPr lang="en-US" dirty="0" smtClean="0"/>
              <a:t>(5); // </a:t>
            </a:r>
            <a:r>
              <a:rPr lang="ru-RU" dirty="0" smtClean="0"/>
              <a:t>очередь 3, 5</a:t>
            </a:r>
          </a:p>
          <a:p>
            <a:pPr fontAlgn="base"/>
            <a:r>
              <a:rPr lang="ru-RU" dirty="0" smtClean="0"/>
              <a:t>            </a:t>
            </a:r>
            <a:r>
              <a:rPr lang="en-US" dirty="0" err="1" smtClean="0"/>
              <a:t>numbers.Enqueue</a:t>
            </a:r>
            <a:r>
              <a:rPr lang="en-US" dirty="0" smtClean="0"/>
              <a:t>(8); // </a:t>
            </a:r>
            <a:r>
              <a:rPr lang="ru-RU" dirty="0" smtClean="0"/>
              <a:t>очередь 3, 5, 8</a:t>
            </a:r>
          </a:p>
          <a:p>
            <a:pPr fontAlgn="base"/>
            <a:r>
              <a:rPr lang="ru-RU" dirty="0" smtClean="0"/>
              <a:t> </a:t>
            </a:r>
          </a:p>
          <a:p>
            <a:pPr fontAlgn="base"/>
            <a:r>
              <a:rPr lang="ru-RU" dirty="0" smtClean="0"/>
              <a:t>            // получаем первый элемент очереди</a:t>
            </a:r>
          </a:p>
          <a:p>
            <a:pPr fontAlgn="base"/>
            <a:r>
              <a:rPr lang="ru-RU" dirty="0" smtClean="0"/>
              <a:t>           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queueElement</a:t>
            </a:r>
            <a:r>
              <a:rPr lang="en-US" dirty="0" smtClean="0"/>
              <a:t> = </a:t>
            </a:r>
            <a:r>
              <a:rPr lang="en-US" dirty="0" err="1" smtClean="0"/>
              <a:t>numbers.Dequeue</a:t>
            </a:r>
            <a:r>
              <a:rPr lang="en-US" dirty="0" smtClean="0"/>
              <a:t>(); //</a:t>
            </a:r>
            <a:r>
              <a:rPr lang="ru-RU" dirty="0" smtClean="0"/>
              <a:t>теперь очередь 5, 8</a:t>
            </a:r>
          </a:p>
          <a:p>
            <a:pPr fontAlgn="base"/>
            <a:r>
              <a:rPr lang="ru-RU" dirty="0" smtClean="0"/>
              <a:t>            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queueElement</a:t>
            </a:r>
            <a:r>
              <a:rPr lang="en-US" dirty="0" smtClean="0"/>
              <a:t>);}}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0"/>
            <a:ext cx="7772400" cy="70328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accent2"/>
                </a:solidFill>
              </a:rPr>
              <a:t>Дек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2918"/>
            <a:ext cx="885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Дек – это структура данных, представляющая собой последовательность элементов, в которую можно добавлять и удалять элементы с двух сторон.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3060" t="10742" r="20937" b="24804"/>
          <a:stretch>
            <a:fillRect/>
          </a:stretch>
        </p:blipFill>
        <p:spPr bwMode="auto">
          <a:xfrm>
            <a:off x="785786" y="1428736"/>
            <a:ext cx="7858180" cy="508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1214422"/>
            <a:ext cx="42148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b="1" dirty="0" smtClean="0"/>
              <a:t>Основные операции:</a:t>
            </a:r>
          </a:p>
          <a:p>
            <a:pPr marL="363538" indent="-363538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/>
              <a:t>Добавление в начало и конец.</a:t>
            </a:r>
          </a:p>
          <a:p>
            <a:pPr marL="363538" indent="-363538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/>
              <a:t>Извлечение в начало и конец.</a:t>
            </a:r>
          </a:p>
          <a:p>
            <a:pPr marL="363538" indent="-363538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/>
              <a:t>Очистка.</a:t>
            </a:r>
          </a:p>
          <a:p>
            <a:pPr marL="363538" indent="-363538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/>
              <a:t>Проверка пустоты дека.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27452" t="15625" r="26976" b="6250"/>
          <a:stretch>
            <a:fillRect/>
          </a:stretch>
        </p:blipFill>
        <p:spPr bwMode="auto">
          <a:xfrm>
            <a:off x="535753" y="250009"/>
            <a:ext cx="8072494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-357214"/>
            <a:ext cx="7772400" cy="11430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Линейные структуры данных</a:t>
            </a:r>
            <a:endParaRPr lang="ru-RU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857232"/>
            <a:ext cx="8786874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ru-RU" b="1" dirty="0" smtClean="0">
                <a:solidFill>
                  <a:srgbClr val="C00000"/>
                </a:solidFill>
              </a:rPr>
              <a:t>Массив</a:t>
            </a:r>
            <a:r>
              <a:rPr lang="ru-RU" dirty="0" smtClean="0"/>
              <a:t> - это поименованная совокупность однотипных элементов, упорядоченных по индексам, определяющих положение элементов в массиве.</a:t>
            </a:r>
          </a:p>
          <a:p>
            <a:pPr algn="just">
              <a:spcBef>
                <a:spcPts val="600"/>
              </a:spcBef>
            </a:pPr>
            <a:r>
              <a:rPr lang="ru-RU" b="1" dirty="0" smtClean="0">
                <a:solidFill>
                  <a:srgbClr val="C00000"/>
                </a:solidFill>
              </a:rPr>
              <a:t>Строка</a:t>
            </a:r>
            <a:r>
              <a:rPr lang="ru-RU" b="1" dirty="0" smtClean="0">
                <a:solidFill>
                  <a:schemeClr val="accent2"/>
                </a:solidFill>
              </a:rPr>
              <a:t> </a:t>
            </a:r>
            <a:r>
              <a:rPr lang="ru-RU" dirty="0" smtClean="0"/>
              <a:t>- это последовательность символов.</a:t>
            </a:r>
          </a:p>
          <a:p>
            <a:pPr algn="just">
              <a:spcBef>
                <a:spcPts val="600"/>
              </a:spcBef>
            </a:pPr>
            <a:r>
              <a:rPr lang="ru-RU" b="1" dirty="0" smtClean="0">
                <a:solidFill>
                  <a:srgbClr val="C00000"/>
                </a:solidFill>
              </a:rPr>
              <a:t>Структуры</a:t>
            </a:r>
            <a:r>
              <a:rPr lang="ru-RU" dirty="0" smtClean="0"/>
              <a:t> (запись)– это агрегат, составляющие которого (поля и функции) могут иметь имя и могут быть различного типа.</a:t>
            </a:r>
          </a:p>
          <a:p>
            <a:pPr algn="just">
              <a:spcBef>
                <a:spcPts val="600"/>
              </a:spcBef>
            </a:pPr>
            <a:r>
              <a:rPr lang="ru-RU" b="1" dirty="0" smtClean="0">
                <a:solidFill>
                  <a:srgbClr val="C00000"/>
                </a:solidFill>
              </a:rPr>
              <a:t>Множество (</a:t>
            </a:r>
            <a:r>
              <a:rPr lang="en-US" b="1" dirty="0" err="1" smtClean="0">
                <a:solidFill>
                  <a:srgbClr val="C00000"/>
                </a:solidFill>
              </a:rPr>
              <a:t>enum</a:t>
            </a:r>
            <a:r>
              <a:rPr lang="en-US" b="1" dirty="0" smtClean="0">
                <a:solidFill>
                  <a:srgbClr val="C00000"/>
                </a:solidFill>
              </a:rPr>
              <a:t> </a:t>
            </a:r>
            <a:r>
              <a:rPr lang="ru-RU" b="1" dirty="0" smtClean="0">
                <a:solidFill>
                  <a:srgbClr val="C00000"/>
                </a:solidFill>
              </a:rPr>
              <a:t>или перечисление) </a:t>
            </a:r>
            <a:r>
              <a:rPr lang="ru-RU" dirty="0" smtClean="0"/>
              <a:t>- это совокупность каких-либо однородных элементов, объединенных общим признаком и представляемых как единое целое.</a:t>
            </a:r>
          </a:p>
          <a:p>
            <a:pPr algn="just">
              <a:spcBef>
                <a:spcPts val="600"/>
              </a:spcBef>
            </a:pPr>
            <a:r>
              <a:rPr lang="ru-RU" b="1" dirty="0" smtClean="0">
                <a:solidFill>
                  <a:srgbClr val="C00000"/>
                </a:solidFill>
              </a:rPr>
              <a:t>Таблица</a:t>
            </a:r>
            <a:r>
              <a:rPr lang="ru-RU" dirty="0" smtClean="0"/>
              <a:t> – представляет сбой одномерный массив, элементами которого являются записи. </a:t>
            </a:r>
          </a:p>
          <a:p>
            <a:pPr algn="just">
              <a:spcBef>
                <a:spcPts val="600"/>
              </a:spcBef>
            </a:pPr>
            <a:r>
              <a:rPr lang="ru-RU" b="1" dirty="0" smtClean="0">
                <a:solidFill>
                  <a:srgbClr val="C00000"/>
                </a:solidFill>
              </a:rPr>
              <a:t>Ключ таблицы </a:t>
            </a:r>
            <a:r>
              <a:rPr lang="ru-RU" dirty="0" smtClean="0"/>
              <a:t>– поле, значение которого может быть использовано, для однозначной идентификации каждой записи в таблице.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4643446"/>
            <a:ext cx="3214710" cy="20717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2000" dirty="0" err="1" smtClean="0"/>
              <a:t>enum</a:t>
            </a:r>
            <a:r>
              <a:rPr lang="en-US" sz="2000" dirty="0" smtClean="0"/>
              <a:t> Operation</a:t>
            </a:r>
          </a:p>
          <a:p>
            <a:pPr fontAlgn="base"/>
            <a:r>
              <a:rPr lang="en-US" sz="2000" dirty="0" smtClean="0"/>
              <a:t>{    Add = 1,</a:t>
            </a:r>
          </a:p>
          <a:p>
            <a:pPr fontAlgn="base"/>
            <a:r>
              <a:rPr lang="en-US" sz="2000" dirty="0" smtClean="0"/>
              <a:t>    Subtract,</a:t>
            </a:r>
          </a:p>
          <a:p>
            <a:pPr fontAlgn="base"/>
            <a:r>
              <a:rPr lang="en-US" sz="2000" dirty="0" smtClean="0"/>
              <a:t>    Multiply,</a:t>
            </a:r>
          </a:p>
          <a:p>
            <a:pPr fontAlgn="base"/>
            <a:r>
              <a:rPr lang="en-US" sz="2000" dirty="0" smtClean="0"/>
              <a:t>    Divide</a:t>
            </a:r>
            <a:endParaRPr lang="ru-RU" sz="2000" dirty="0" smtClean="0"/>
          </a:p>
          <a:p>
            <a:pPr fontAlgn="base"/>
            <a:r>
              <a:rPr lang="en-US" sz="2000" dirty="0" smtClean="0"/>
              <a:t>}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357686" y="4643446"/>
            <a:ext cx="3857652" cy="20717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2000" dirty="0" smtClean="0"/>
              <a:t>class Program</a:t>
            </a:r>
          </a:p>
          <a:p>
            <a:pPr fontAlgn="base"/>
            <a:r>
              <a:rPr lang="en-US" sz="2000" dirty="0" smtClean="0"/>
              <a:t>{     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    {</a:t>
            </a:r>
          </a:p>
          <a:p>
            <a:pPr fontAlgn="base"/>
            <a:r>
              <a:rPr lang="en-US" sz="2000" dirty="0" smtClean="0"/>
              <a:t>        Operation op;</a:t>
            </a:r>
          </a:p>
          <a:p>
            <a:pPr fontAlgn="base"/>
            <a:r>
              <a:rPr lang="en-US" sz="2000" dirty="0" smtClean="0"/>
              <a:t>        op = </a:t>
            </a:r>
            <a:r>
              <a:rPr lang="en-US" sz="2000" dirty="0" err="1" smtClean="0"/>
              <a:t>Operation.Add</a:t>
            </a:r>
            <a:r>
              <a:rPr lang="en-US" sz="2000" dirty="0" smtClean="0"/>
              <a:t>;</a:t>
            </a:r>
          </a:p>
          <a:p>
            <a:pPr fontAlgn="base"/>
            <a:r>
              <a:rPr lang="en-US" sz="2000" dirty="0" smtClean="0"/>
              <a:t>        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(op); // Add</a:t>
            </a:r>
          </a:p>
          <a:p>
            <a:pPr fontAlgn="base"/>
            <a:r>
              <a:rPr lang="en-US" sz="2000" dirty="0" smtClean="0"/>
              <a:t>   }  }</a:t>
            </a:r>
            <a:endParaRPr lang="ru-RU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-142900"/>
            <a:ext cx="7772400" cy="77472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Линейный однонаправленный список</a:t>
            </a:r>
            <a:endParaRPr lang="ru-RU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428604"/>
            <a:ext cx="878687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ru-RU" dirty="0" smtClean="0"/>
              <a:t>Список- это структура данных, представляющая собой логически связанную последовательность элементов.</a:t>
            </a:r>
          </a:p>
          <a:p>
            <a:pPr algn="just">
              <a:spcBef>
                <a:spcPts val="600"/>
              </a:spcBef>
            </a:pPr>
            <a:r>
              <a:rPr lang="ru-RU" b="1" dirty="0" smtClean="0">
                <a:solidFill>
                  <a:schemeClr val="accent2"/>
                </a:solidFill>
              </a:rPr>
              <a:t>Линейный однонаправленный список- </a:t>
            </a:r>
            <a:r>
              <a:rPr lang="ru-RU" dirty="0" smtClean="0"/>
              <a:t>любой элемент хранит собственно данные, а также ссылку  указывающую на следующий элемент в списке или является пустым у последнего элемента.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0864" t="44922" r="15995" b="33594"/>
          <a:stretch>
            <a:fillRect/>
          </a:stretch>
        </p:blipFill>
        <p:spPr bwMode="auto">
          <a:xfrm>
            <a:off x="928662" y="2000240"/>
            <a:ext cx="7429552" cy="1135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3071810"/>
            <a:ext cx="364333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b="1" dirty="0" smtClean="0"/>
              <a:t>Основные операции:</a:t>
            </a:r>
          </a:p>
          <a:p>
            <a:pPr marL="363538" indent="-363538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/>
              <a:t>Вставка элемента</a:t>
            </a:r>
          </a:p>
          <a:p>
            <a:pPr marL="363538" indent="-363538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/>
              <a:t>Просмотр</a:t>
            </a:r>
          </a:p>
          <a:p>
            <a:pPr marL="363538" indent="-363538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/>
              <a:t>Поиск</a:t>
            </a:r>
          </a:p>
          <a:p>
            <a:pPr marL="363538" indent="-363538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/>
              <a:t>Удаление элемента.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500430" y="3143248"/>
            <a:ext cx="5429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Примечание:</a:t>
            </a:r>
          </a:p>
          <a:p>
            <a:pPr algn="just"/>
            <a:r>
              <a:rPr lang="ru-RU" dirty="0" smtClean="0"/>
              <a:t>При выполнении операций с линейным однонаправленным списком необходимо обеспечить позиционирование какого либо указателя на первый элемент. В противном случае часть или весь список будет недоступен.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1" y="5072074"/>
            <a:ext cx="8858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Линейный однонаправленный список имеет только один указатель на элемент, это позволяет минимизировать расход памяти на организацию  такого списка. </a:t>
            </a:r>
          </a:p>
          <a:p>
            <a:r>
              <a:rPr lang="ru-RU" dirty="0" smtClean="0"/>
              <a:t>Переход элементов только в одном направлении увеличивает время затрачиваемое на его обработку, т.к. обработка предыдущего элемента требует просмотра </a:t>
            </a:r>
            <a:r>
              <a:rPr lang="ru-RU" dirty="0" smtClean="0"/>
              <a:t>сначала </a:t>
            </a:r>
            <a:r>
              <a:rPr lang="ru-RU" dirty="0" smtClean="0"/>
              <a:t>списка.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62" y="0"/>
            <a:ext cx="7772400" cy="7143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Линейный двунаправленный список</a:t>
            </a:r>
            <a:endParaRPr lang="ru-RU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26" y="785794"/>
            <a:ext cx="878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ru-RU" b="1" dirty="0" smtClean="0">
                <a:solidFill>
                  <a:schemeClr val="accent2"/>
                </a:solidFill>
              </a:rPr>
              <a:t>Линейный двунаправленный список- </a:t>
            </a:r>
            <a:r>
              <a:rPr lang="ru-RU" dirty="0" smtClean="0"/>
              <a:t>любой элемент хранит собственно данные, а также две ссылки  указывающую на предыдущий и следующий элемент в списке или является пустым у первого и последнего элемента соответственно.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5922" t="43945" r="14897" b="31641"/>
          <a:stretch>
            <a:fillRect/>
          </a:stretch>
        </p:blipFill>
        <p:spPr bwMode="auto">
          <a:xfrm>
            <a:off x="785786" y="1714488"/>
            <a:ext cx="6643734" cy="131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58" y="3215532"/>
            <a:ext cx="364333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b="1" dirty="0" smtClean="0"/>
              <a:t>Основные операции:</a:t>
            </a:r>
          </a:p>
          <a:p>
            <a:pPr marL="363538" indent="-363538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/>
              <a:t>Вставка элемента</a:t>
            </a:r>
          </a:p>
          <a:p>
            <a:pPr marL="363538" indent="-363538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/>
              <a:t>Просмотр</a:t>
            </a:r>
          </a:p>
          <a:p>
            <a:pPr marL="363538" indent="-363538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/>
              <a:t>Поиск</a:t>
            </a:r>
          </a:p>
          <a:p>
            <a:pPr marL="363538" indent="-363538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/>
              <a:t>Удаление элемента.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428992" y="3214686"/>
            <a:ext cx="5429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Примечание:</a:t>
            </a:r>
          </a:p>
          <a:p>
            <a:pPr algn="just"/>
            <a:r>
              <a:rPr lang="ru-RU" dirty="0" smtClean="0"/>
              <a:t>Нет необходимости обеспечивать позиционирование на первый элемент, т.к. благодаря двум указателям можно получить доступ к любому  элементу, осуществляя переходы в прямом и обратном направлении.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5072074"/>
            <a:ext cx="86947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Наличие двух указателей, позволяет ускорить операции связанные с передвижением по списку. Однако элементы списка за счет дополнительного поля занимают больший объем памяти. Кроме того операции вставки и удаления усложняются за счет необходимости манипулирования большим числом указателей.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-24"/>
            <a:ext cx="7772400" cy="71437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 </a:t>
            </a:r>
            <a:r>
              <a:rPr lang="en-US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LinkedList</a:t>
            </a:r>
            <a:r>
              <a:rPr 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&lt;T&gt; </a:t>
            </a:r>
            <a:endParaRPr lang="ru-RU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571480"/>
            <a:ext cx="8643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Каждый узел представляет объект класса </a:t>
            </a:r>
            <a:r>
              <a:rPr lang="ru-RU" dirty="0" err="1" smtClean="0"/>
              <a:t>LinkedListNode</a:t>
            </a:r>
            <a:r>
              <a:rPr lang="ru-RU" dirty="0" smtClean="0"/>
              <a:t>&lt;T&gt;. Этот класс имеет следующие свойства:</a:t>
            </a:r>
          </a:p>
          <a:p>
            <a:pPr marL="717550" lvl="1" indent="-455613">
              <a:buFont typeface="Wingdings" pitchFamily="2" charset="2"/>
              <a:buChar char="Ø"/>
            </a:pPr>
            <a:r>
              <a:rPr lang="ru-RU" b="1" dirty="0" err="1" smtClean="0"/>
              <a:t>Value</a:t>
            </a:r>
            <a:r>
              <a:rPr lang="ru-RU" dirty="0" smtClean="0"/>
              <a:t>: само значение узла, представленное типом T</a:t>
            </a:r>
          </a:p>
          <a:p>
            <a:pPr marL="717550" lvl="1" indent="-455613">
              <a:buFont typeface="Wingdings" pitchFamily="2" charset="2"/>
              <a:buChar char="Ø"/>
            </a:pPr>
            <a:r>
              <a:rPr lang="ru-RU" b="1" dirty="0" err="1" smtClean="0"/>
              <a:t>Next</a:t>
            </a:r>
            <a:r>
              <a:rPr lang="ru-RU" dirty="0" smtClean="0"/>
              <a:t>: ссылка на следующий элемент типа </a:t>
            </a:r>
            <a:r>
              <a:rPr lang="ru-RU" dirty="0" err="1" smtClean="0"/>
              <a:t>LinkedListNode</a:t>
            </a:r>
            <a:r>
              <a:rPr lang="ru-RU" dirty="0" smtClean="0"/>
              <a:t>&lt;T&gt; в списке. Если следующий элемент отсутствует, то имеет значение </a:t>
            </a:r>
            <a:r>
              <a:rPr lang="ru-RU" dirty="0" err="1" smtClean="0"/>
              <a:t>null</a:t>
            </a:r>
            <a:r>
              <a:rPr lang="ru-RU" dirty="0" smtClean="0"/>
              <a:t>.</a:t>
            </a:r>
          </a:p>
          <a:p>
            <a:pPr marL="717550" lvl="1" indent="-455613">
              <a:buFont typeface="Wingdings" pitchFamily="2" charset="2"/>
              <a:buChar char="Ø"/>
            </a:pPr>
            <a:r>
              <a:rPr lang="ru-RU" b="1" dirty="0" err="1" smtClean="0"/>
              <a:t>Previous</a:t>
            </a:r>
            <a:r>
              <a:rPr lang="ru-RU" dirty="0" smtClean="0"/>
              <a:t>: ссылка на предыдущий элемент типа </a:t>
            </a:r>
            <a:r>
              <a:rPr lang="ru-RU" dirty="0" err="1" smtClean="0"/>
              <a:t>LinkedListNode</a:t>
            </a:r>
            <a:r>
              <a:rPr lang="ru-RU" dirty="0" smtClean="0"/>
              <a:t>&lt;T&gt; в списке. Если предыдущий элемент отсутствует, то имеет значение </a:t>
            </a:r>
            <a:r>
              <a:rPr lang="ru-RU" dirty="0" err="1" smtClean="0"/>
              <a:t>null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2643182"/>
            <a:ext cx="87154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u="sng" dirty="0" smtClean="0">
                <a:latin typeface="Times New Roman" pitchFamily="18" charset="0"/>
                <a:cs typeface="Times New Roman" pitchFamily="18" charset="0"/>
              </a:rPr>
              <a:t>Методы класса </a:t>
            </a: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LinkedList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&lt;T&gt;</a:t>
            </a:r>
            <a:r>
              <a:rPr lang="ru-RU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AddAfter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LinkedListNode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&lt;T&gt; node,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LinkedListNode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&lt;T&gt;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вставляет узел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список после узла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node.</a:t>
            </a:r>
          </a:p>
          <a:p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AddAfter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LinkedListNode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&lt;T&gt; node, T value)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вставляет в список новый узел со значением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после узла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node.</a:t>
            </a:r>
          </a:p>
          <a:p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AddBefore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LinkedListNode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&lt;T&gt; node,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LinkedListNode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&lt;T&gt;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вставляет в список узел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перед узлом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node.</a:t>
            </a:r>
          </a:p>
          <a:p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AddBefore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LinkedListNode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&lt;T&gt; node, T value)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вставляет в список новый узел со значением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перед узлом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node.</a:t>
            </a:r>
          </a:p>
          <a:p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AddFirst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LinkedListNode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&lt;T&gt; node)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вставляет новый узел в начало списка</a:t>
            </a:r>
          </a:p>
          <a:p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AddFirst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(T value)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вставляет новый узел со значением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начало списка</a:t>
            </a:r>
          </a:p>
          <a:p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AddLast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LinkedListNode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&lt;T&gt; node)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вставляет новый узел в конец списка</a:t>
            </a:r>
          </a:p>
          <a:p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AddLast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(T value)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вставляет новый узел со значением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конец списка</a:t>
            </a:r>
          </a:p>
          <a:p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RemoveFirst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удаляет первый узел из списка. После этого новым первым узлом становится узел, следующий за удаленным</a:t>
            </a:r>
          </a:p>
          <a:p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RemoveLast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удаляет последний узел из списка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26" y="-285776"/>
            <a:ext cx="8786874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Циклический однонаправленный список</a:t>
            </a:r>
            <a:endParaRPr lang="ru-RU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928670"/>
            <a:ext cx="842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Циклический однонаправленный список – последний элемент содержит указатель, связывающий его с первым элементом.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6471" t="41016" r="13250" b="25781"/>
          <a:stretch>
            <a:fillRect/>
          </a:stretch>
        </p:blipFill>
        <p:spPr bwMode="auto">
          <a:xfrm>
            <a:off x="714380" y="1571612"/>
            <a:ext cx="7000892" cy="185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3357562"/>
            <a:ext cx="364333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b="1" dirty="0" smtClean="0"/>
              <a:t>Основные операции:</a:t>
            </a:r>
          </a:p>
          <a:p>
            <a:pPr marL="363538" indent="-363538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/>
              <a:t>Вставка элемента</a:t>
            </a:r>
          </a:p>
          <a:p>
            <a:pPr marL="363538" indent="-363538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/>
              <a:t>Просмотр</a:t>
            </a:r>
          </a:p>
          <a:p>
            <a:pPr marL="363538" indent="-363538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/>
              <a:t>Поиск</a:t>
            </a:r>
          </a:p>
          <a:p>
            <a:pPr marL="363538" indent="-363538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/>
              <a:t>Удаление элемента.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4949" y="5103674"/>
            <a:ext cx="86947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Циклический однонаправленный список имеет только один указатель на элемент, это позволяет минимизировать расход памяти на организацию  такого списка. </a:t>
            </a:r>
          </a:p>
          <a:p>
            <a:pPr algn="just"/>
            <a:r>
              <a:rPr lang="ru-RU" dirty="0" smtClean="0"/>
              <a:t>Переход элементов только в одном направлении увеличивает время затрачиваемое на его обработку.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428992" y="3500438"/>
            <a:ext cx="5429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Примечание:</a:t>
            </a:r>
          </a:p>
          <a:p>
            <a:pPr algn="just"/>
            <a:r>
              <a:rPr lang="ru-RU" dirty="0" smtClean="0"/>
              <a:t>В случае удаления первого элемента, следует указатель переместить на следующий элемент. 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-3572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Циклический двунаправленный список</a:t>
            </a:r>
            <a:endParaRPr lang="ru-RU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13726" t="41992" r="12152" b="22851"/>
          <a:stretch>
            <a:fillRect/>
          </a:stretch>
        </p:blipFill>
        <p:spPr bwMode="auto">
          <a:xfrm>
            <a:off x="500034" y="1543037"/>
            <a:ext cx="8143932" cy="217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28596" y="785794"/>
            <a:ext cx="8429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Циклический двунаправленный список – имеет два указателя, один из которых указывает на следующий элемент в списке, а второй указывает на предыдущий элемент.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3500438"/>
            <a:ext cx="364333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b="1" dirty="0" smtClean="0"/>
              <a:t>Основные операции:</a:t>
            </a:r>
          </a:p>
          <a:p>
            <a:pPr marL="363538" indent="-363538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/>
              <a:t>Вставка элемента</a:t>
            </a:r>
          </a:p>
          <a:p>
            <a:pPr marL="363538" indent="-363538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/>
              <a:t>Просмотр</a:t>
            </a:r>
          </a:p>
          <a:p>
            <a:pPr marL="363538" indent="-363538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/>
              <a:t>Поиск</a:t>
            </a:r>
          </a:p>
          <a:p>
            <a:pPr marL="363538" indent="-363538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/>
              <a:t>Удаление элемента.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286116" y="3643314"/>
            <a:ext cx="542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Примечание:</a:t>
            </a:r>
          </a:p>
          <a:p>
            <a:pPr algn="just"/>
            <a:r>
              <a:rPr lang="ru-RU" dirty="0" smtClean="0"/>
              <a:t>При неправильном переопределении указателей возможен разрыв списка ли потеря указателя на первый элемент, что приводит к потере доступа к части или всему списку.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5237820"/>
            <a:ext cx="86947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Использование двух указателей, позволяет ускорить операции связанные с передвижением по списку. Однако элементы списка за счет дополнительного поля занимают больший объем памяти. Кроме того операции вставки и удаления осуществляются проще, чем в линейном двунаправленном списке, но сложнее, чем циклическом однонаправленном списке.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-428652"/>
            <a:ext cx="8329642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Стек. Принцип </a:t>
            </a:r>
            <a:r>
              <a:rPr 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LIFO</a:t>
            </a:r>
            <a:endParaRPr lang="ru-RU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642918"/>
            <a:ext cx="8429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Стек – это структура данных, в которой новый элемент всегда записывается в ее начало (вершину) и очередной читаемый элемент также всегда выбирается из ее начала.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1530" t="15625" r="11054" b="14062"/>
          <a:stretch>
            <a:fillRect/>
          </a:stretch>
        </p:blipFill>
        <p:spPr bwMode="auto">
          <a:xfrm>
            <a:off x="642910" y="1571612"/>
            <a:ext cx="817667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428596" y="1785926"/>
            <a:ext cx="26260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«последний пришел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ru-RU" b="1" dirty="0" smtClean="0">
                <a:solidFill>
                  <a:srgbClr val="C00000"/>
                </a:solidFill>
              </a:rPr>
              <a:t>–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ru-RU" b="1" dirty="0" smtClean="0">
                <a:solidFill>
                  <a:srgbClr val="C00000"/>
                </a:solidFill>
              </a:rPr>
              <a:t>первый вышел»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215206" y="1785926"/>
            <a:ext cx="16530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Одномерный</a:t>
            </a:r>
          </a:p>
          <a:p>
            <a:pPr algn="ctr"/>
            <a:r>
              <a:rPr lang="ru-RU" b="1" dirty="0" smtClean="0">
                <a:solidFill>
                  <a:srgbClr val="C00000"/>
                </a:solidFill>
              </a:rPr>
              <a:t>массив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43570" y="4286256"/>
            <a:ext cx="3166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Линейный однонаправленный</a:t>
            </a:r>
          </a:p>
          <a:p>
            <a:pPr algn="ctr"/>
            <a:r>
              <a:rPr lang="ru-RU" b="1" dirty="0" smtClean="0">
                <a:solidFill>
                  <a:srgbClr val="C00000"/>
                </a:solidFill>
              </a:rPr>
              <a:t>список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4714884"/>
            <a:ext cx="364333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b="1" dirty="0" smtClean="0"/>
              <a:t>Основные операции:</a:t>
            </a:r>
          </a:p>
          <a:p>
            <a:pPr marL="363538" indent="-363538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/>
              <a:t>Записать (</a:t>
            </a:r>
            <a:r>
              <a:rPr lang="en-US" dirty="0" smtClean="0"/>
              <a:t>Push)</a:t>
            </a:r>
            <a:endParaRPr lang="ru-RU" dirty="0" smtClean="0"/>
          </a:p>
          <a:p>
            <a:pPr marL="363538" indent="-363538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/>
              <a:t>Прочитать</a:t>
            </a:r>
            <a:r>
              <a:rPr lang="en-US" dirty="0" smtClean="0"/>
              <a:t> (Pop)</a:t>
            </a:r>
            <a:endParaRPr lang="ru-RU" dirty="0" smtClean="0"/>
          </a:p>
          <a:p>
            <a:pPr marL="363538" indent="-363538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/>
              <a:t>Очистить</a:t>
            </a:r>
          </a:p>
          <a:p>
            <a:pPr marL="363538" indent="-363538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/>
              <a:t>Проверка пустоты стека.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439</TotalTime>
  <Words>879</Words>
  <PresentationFormat>Экран (4:3)</PresentationFormat>
  <Paragraphs>155</Paragraphs>
  <Slides>13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Справедливость</vt:lpstr>
      <vt:lpstr>Лекция 2. Линейные структуры данных</vt:lpstr>
      <vt:lpstr>Слайд 2</vt:lpstr>
      <vt:lpstr>Линейные структуры данных</vt:lpstr>
      <vt:lpstr>Линейный однонаправленный список</vt:lpstr>
      <vt:lpstr>Линейный двунаправленный список</vt:lpstr>
      <vt:lpstr>Класс LinkedList&lt;T&gt; </vt:lpstr>
      <vt:lpstr>Циклический однонаправленный список</vt:lpstr>
      <vt:lpstr>Циклический двунаправленный список</vt:lpstr>
      <vt:lpstr>Стек. Принцип LIFO</vt:lpstr>
      <vt:lpstr>Стек Stack&lt;T&gt;</vt:lpstr>
      <vt:lpstr>Очередь. FIFO</vt:lpstr>
      <vt:lpstr>Очередь Queue&lt;T&gt;</vt:lpstr>
      <vt:lpstr>Дек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2. Линейные структуры данных</dc:title>
  <dc:creator>Рамиля</dc:creator>
  <cp:lastModifiedBy>Рамиля</cp:lastModifiedBy>
  <cp:revision>45</cp:revision>
  <dcterms:created xsi:type="dcterms:W3CDTF">2017-09-27T18:28:51Z</dcterms:created>
  <dcterms:modified xsi:type="dcterms:W3CDTF">2017-09-28T18:42:32Z</dcterms:modified>
</cp:coreProperties>
</file>