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4" r:id="rId10"/>
    <p:sldId id="270" r:id="rId11"/>
    <p:sldId id="262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>
      <p:cViewPr>
        <p:scale>
          <a:sx n="66" d="100"/>
          <a:sy n="66" d="100"/>
        </p:scale>
        <p:origin x="1858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E8885-2F9C-4B7E-A747-95613FEBFE75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49156-DF2B-4DFC-A6EE-5396EDF699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Ортогональный список позволяет на множестве одних и тех же атрибутов, содержащих информацию, организовать различные списки, упорядоченные по различным признакам. Рассмотрим список студентов, каждый узел которого содержит следующие информационные поля: фамилия_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имя_отчество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средний балл, дата рождения, адрес, номер зачетки и т.п. Пусть необходимо упорядочить список студентов по двум признакам: в алфавитном порядке по фамилии и в соответствии со средним баллом. Этого можно достичь, если построить два отдельных списка, но элементы хранения информационных полей в этом случае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продублируются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приведет к неэффективному использованию оперативной памяти, особенно, если количество информационных полей велико. Более рациональным решением является использование мультисписка, содержащего два списка, каждый из которых организован, например, в виде двусвязного циклического списка: по алфавиту элементы списка упорядочены с помощью атрибутов связи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fprev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по среднему баллу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 же самые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элементы упорядочены с помощью атрибутов связи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bprev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удобства обработки мультисписок содержит головной элемент, на который установлен указатель.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49156-DF2B-4DFC-A6EE-5396EDF699D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7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DE3-D7CA-4E44-925A-38C4CB5E78D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2" y="1673223"/>
            <a:ext cx="9115460" cy="1470025"/>
          </a:xfrm>
        </p:spPr>
        <p:txBody>
          <a:bodyPr/>
          <a:lstStyle/>
          <a:p>
            <a:r>
              <a:rPr lang="ru-RU" dirty="0" smtClean="0"/>
              <a:t>Лекция 3. Нелинейные структуры данных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2844" y="714356"/>
            <a:ext cx="8858312" cy="6572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Алгоритмы и структуры данных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571736" y="4357694"/>
            <a:ext cx="6400800" cy="6572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Преподаватель: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Тазиева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Рамиля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Фаридовна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28554" y="933934"/>
            <a:ext cx="8429684" cy="15716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4.6</a:t>
            </a:r>
            <a:endParaRPr lang="ru-RU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Список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вершин и список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ребер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совокупность двух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связных списков,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которые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хранят информацию 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вершинах и весе ребра, а также ссылки на смежные вершины. 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6417254"/>
            <a:ext cx="444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Пространственная сложность </a:t>
            </a:r>
            <a:r>
              <a:rPr lang="ru-RU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O(|V| + |E|)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 t="20142" r="45946" b="-3584"/>
          <a:stretch>
            <a:fillRect/>
          </a:stretch>
        </p:blipFill>
        <p:spPr bwMode="auto">
          <a:xfrm>
            <a:off x="1579878" y="2637705"/>
            <a:ext cx="2857520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85786" y="3151409"/>
            <a:ext cx="89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Граф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6008" y="4434988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Список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вершин и ребер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14400"/>
          </a:xfrm>
        </p:spPr>
        <p:txBody>
          <a:bodyPr vert="horz" anchor="b" anchorCtr="0">
            <a:norm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Представление графа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3799"/>
          <a:stretch/>
        </p:blipFill>
        <p:spPr>
          <a:xfrm>
            <a:off x="541685" y="4953965"/>
            <a:ext cx="7872523" cy="14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772400" cy="58259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Дерево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216960"/>
            <a:ext cx="86439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Дерево</a:t>
            </a:r>
            <a:r>
              <a:rPr lang="ru-RU" dirty="0" smtClean="0"/>
              <a:t> - связный граф без циклов.</a:t>
            </a:r>
          </a:p>
          <a:p>
            <a:r>
              <a:rPr lang="ru-RU" b="1" dirty="0" smtClean="0"/>
              <a:t>Лес</a:t>
            </a:r>
            <a:r>
              <a:rPr lang="ru-RU" dirty="0" smtClean="0"/>
              <a:t> – несвязный граф без циклов.</a:t>
            </a:r>
          </a:p>
          <a:p>
            <a:endParaRPr lang="ru-RU" dirty="0" smtClean="0"/>
          </a:p>
          <a:p>
            <a:r>
              <a:rPr lang="ru-RU" i="1" dirty="0" smtClean="0"/>
              <a:t>Вершины дерева</a:t>
            </a:r>
            <a:r>
              <a:rPr lang="ru-RU" dirty="0" smtClean="0"/>
              <a:t> подразделяют на следующие </a:t>
            </a:r>
            <a:r>
              <a:rPr lang="ru-RU" i="1" dirty="0" smtClean="0"/>
              <a:t>три группы</a:t>
            </a:r>
            <a:r>
              <a:rPr lang="ru-RU" dirty="0" smtClean="0"/>
              <a:t>:</a:t>
            </a:r>
          </a:p>
          <a:p>
            <a:r>
              <a:rPr lang="ru-RU" dirty="0" smtClean="0"/>
              <a:t>– </a:t>
            </a:r>
            <a:r>
              <a:rPr lang="ru-RU" b="1" dirty="0" smtClean="0"/>
              <a:t>корень</a:t>
            </a:r>
            <a:r>
              <a:rPr lang="ru-RU" dirty="0" smtClean="0"/>
              <a:t> – вершина, в которую не входит ни одной дуги;</a:t>
            </a:r>
          </a:p>
          <a:p>
            <a:r>
              <a:rPr lang="ru-RU" dirty="0" smtClean="0"/>
              <a:t>– </a:t>
            </a:r>
            <a:r>
              <a:rPr lang="ru-RU" b="1" dirty="0" smtClean="0"/>
              <a:t>узлы</a:t>
            </a:r>
            <a:r>
              <a:rPr lang="ru-RU" dirty="0" smtClean="0"/>
              <a:t> – вершины, в которые входит одна дуга и выходит одна или более дуг;</a:t>
            </a:r>
          </a:p>
          <a:p>
            <a:r>
              <a:rPr lang="ru-RU" dirty="0" smtClean="0"/>
              <a:t>– </a:t>
            </a:r>
            <a:r>
              <a:rPr lang="ru-RU" b="1" dirty="0" smtClean="0"/>
              <a:t>листья</a:t>
            </a:r>
            <a:r>
              <a:rPr lang="ru-RU" dirty="0" smtClean="0"/>
              <a:t> – вершины, в которые входит одна дуга и не выходит ни одной дуги.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Все вершины, в которые входят дуги, исходящей из одной вершины, называются </a:t>
            </a:r>
            <a:r>
              <a:rPr lang="ru-RU" b="1" dirty="0" smtClean="0"/>
              <a:t>потомками</a:t>
            </a:r>
            <a:r>
              <a:rPr lang="ru-RU" dirty="0" smtClean="0"/>
              <a:t> этой вершины, а сама вершина – </a:t>
            </a:r>
            <a:r>
              <a:rPr lang="ru-RU" b="1" dirty="0" smtClean="0"/>
              <a:t>предком</a:t>
            </a:r>
            <a:r>
              <a:rPr lang="ru-RU" dirty="0" smtClean="0"/>
              <a:t>. Корень не имеет предка, а листья не имеют потомков.</a:t>
            </a:r>
          </a:p>
          <a:p>
            <a:r>
              <a:rPr lang="ru-RU" b="1" dirty="0" smtClean="0"/>
              <a:t>Поддеревом</a:t>
            </a:r>
            <a:r>
              <a:rPr lang="ru-RU" dirty="0" smtClean="0"/>
              <a:t> называется вершина со всеми ее потомками.</a:t>
            </a:r>
          </a:p>
          <a:p>
            <a:pPr algn="just"/>
            <a:r>
              <a:rPr lang="ru-RU" b="1" dirty="0" smtClean="0"/>
              <a:t>Высотой поддерева</a:t>
            </a:r>
            <a:r>
              <a:rPr lang="ru-RU" dirty="0" smtClean="0"/>
              <a:t> будем считать максимальную длину цепи y</a:t>
            </a:r>
            <a:r>
              <a:rPr lang="ru-RU" baseline="-25000" dirty="0" smtClean="0"/>
              <a:t>1</a:t>
            </a:r>
            <a:r>
              <a:rPr lang="ru-RU" dirty="0" smtClean="0"/>
              <a:t>, …, </a:t>
            </a:r>
            <a:r>
              <a:rPr lang="ru-RU" dirty="0" err="1" smtClean="0"/>
              <a:t>y</a:t>
            </a:r>
            <a:r>
              <a:rPr lang="ru-RU" baseline="-25000" dirty="0" err="1" smtClean="0"/>
              <a:t>n</a:t>
            </a:r>
            <a:r>
              <a:rPr lang="ru-RU" dirty="0" smtClean="0"/>
              <a:t> его вершин такую, что y</a:t>
            </a:r>
            <a:r>
              <a:rPr lang="ru-RU" baseline="-25000" dirty="0" smtClean="0"/>
              <a:t>i+1 </a:t>
            </a:r>
            <a:r>
              <a:rPr lang="ru-RU" dirty="0" smtClean="0"/>
              <a:t>– потомок </a:t>
            </a:r>
            <a:r>
              <a:rPr lang="ru-RU" dirty="0" err="1" smtClean="0"/>
              <a:t>y</a:t>
            </a:r>
            <a:r>
              <a:rPr lang="ru-RU" baseline="-25000" dirty="0" err="1" smtClean="0"/>
              <a:t>i</a:t>
            </a:r>
            <a:r>
              <a:rPr lang="ru-RU" dirty="0" smtClean="0"/>
              <a:t> для всех </a:t>
            </a:r>
            <a:r>
              <a:rPr lang="ru-RU" dirty="0" err="1" smtClean="0"/>
              <a:t>i</a:t>
            </a:r>
            <a:r>
              <a:rPr lang="ru-RU" dirty="0" smtClean="0"/>
              <a:t>. Высота пустого дерева равна нулю, высота дерева из одного корня – единице.</a:t>
            </a:r>
          </a:p>
          <a:p>
            <a:pPr algn="just"/>
            <a:r>
              <a:rPr lang="ru-RU" b="1" dirty="0" smtClean="0"/>
              <a:t>Степенью вершины</a:t>
            </a:r>
            <a:r>
              <a:rPr lang="ru-RU" dirty="0" smtClean="0"/>
              <a:t> в дереве называется количество дуг, которое из нее выходит. </a:t>
            </a:r>
          </a:p>
          <a:p>
            <a:pPr algn="just"/>
            <a:r>
              <a:rPr lang="ru-RU" b="1" dirty="0" smtClean="0"/>
              <a:t>Степень дерева</a:t>
            </a:r>
            <a:r>
              <a:rPr lang="ru-RU" dirty="0" smtClean="0"/>
              <a:t> равна максимальной степени вершины, входящей в дерево. </a:t>
            </a:r>
          </a:p>
          <a:p>
            <a:pPr algn="just"/>
            <a:r>
              <a:rPr lang="ru-RU" dirty="0" smtClean="0"/>
              <a:t>При этом листьями в дереве являются вершины, имеющие степень нуль.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27489" t="41666" r="53843" b="36328"/>
          <a:stretch>
            <a:fillRect/>
          </a:stretch>
        </p:blipFill>
        <p:spPr bwMode="auto">
          <a:xfrm>
            <a:off x="5857884" y="214290"/>
            <a:ext cx="280256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14290"/>
            <a:ext cx="7772400" cy="7032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Классификация деревьев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000108"/>
            <a:ext cx="6357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 величине степени дерева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часто различают два типа деревьев: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двоичные – степень дерева не более двух;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сильноветвящиеся – степень дерева произвольная.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 степени вершин двоичные деревья бывают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строгие – вершины дерева имеют степень нуль (у листьев) или два (у узлов);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нестрогие – вершины дерева имеют степень нуль (у листьев), один или два (у узлов).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27452" t="27344" r="25329" b="48242"/>
          <a:stretch>
            <a:fillRect/>
          </a:stretch>
        </p:blipFill>
        <p:spPr bwMode="auto">
          <a:xfrm>
            <a:off x="714348" y="4286256"/>
            <a:ext cx="7286676" cy="211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8518"/>
          <a:stretch/>
        </p:blipFill>
        <p:spPr>
          <a:xfrm>
            <a:off x="6191250" y="1000108"/>
            <a:ext cx="2701230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80" y="225388"/>
            <a:ext cx="4686272" cy="41753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Представление дерева 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51647" t="25586" r="25842" b="35352"/>
          <a:stretch>
            <a:fillRect/>
          </a:stretch>
        </p:blipFill>
        <p:spPr bwMode="auto">
          <a:xfrm>
            <a:off x="5000628" y="3571876"/>
            <a:ext cx="329507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27489" t="25586" r="48902" b="42189"/>
          <a:stretch>
            <a:fillRect/>
          </a:stretch>
        </p:blipFill>
        <p:spPr bwMode="auto">
          <a:xfrm>
            <a:off x="5000628" y="214290"/>
            <a:ext cx="3571900" cy="274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143504" y="2928934"/>
            <a:ext cx="3500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адрес_левого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потомка</a:t>
            </a:r>
            <a:r>
              <a:rPr kumimoji="0" lang="ru-RU" sz="14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2*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адрес_правого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потомка = 2*j+1.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639842"/>
            <a:ext cx="2952750" cy="22002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03" y="3147905"/>
            <a:ext cx="4467225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772400" cy="7032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Обходы деревьев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785794"/>
            <a:ext cx="871543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ru-RU" b="1" i="1" dirty="0" smtClean="0"/>
              <a:t>Префиксный</a:t>
            </a:r>
            <a:r>
              <a:rPr lang="ru-RU" i="1" dirty="0" smtClean="0"/>
              <a:t> (прямой) обход</a:t>
            </a:r>
            <a:r>
              <a:rPr lang="ru-RU" dirty="0" smtClean="0"/>
              <a:t> — сначала обрабатывается текущий узел, затем левое и правое поддеревья.</a:t>
            </a:r>
          </a:p>
          <a:p>
            <a:pPr lvl="0" algn="just">
              <a:spcBef>
                <a:spcPts val="600"/>
              </a:spcBef>
            </a:pPr>
            <a:r>
              <a:rPr lang="ru-RU" b="1" i="1" dirty="0" smtClean="0"/>
              <a:t>Инфиксный</a:t>
            </a:r>
            <a:r>
              <a:rPr lang="ru-RU" i="1" dirty="0" smtClean="0"/>
              <a:t> (симметричный) обход</a:t>
            </a:r>
            <a:r>
              <a:rPr lang="ru-RU" dirty="0" smtClean="0"/>
              <a:t> — сначала обрабатывается левое поддерево текущего узла, затем корень, затем правое поддерево.</a:t>
            </a:r>
          </a:p>
          <a:p>
            <a:pPr lvl="0" algn="just">
              <a:spcBef>
                <a:spcPts val="600"/>
              </a:spcBef>
            </a:pPr>
            <a:r>
              <a:rPr lang="ru-RU" b="1" i="1" dirty="0" smtClean="0"/>
              <a:t>Постфиксный</a:t>
            </a:r>
            <a:r>
              <a:rPr lang="ru-RU" i="1" dirty="0" smtClean="0"/>
              <a:t> (обратный) обход</a:t>
            </a:r>
            <a:r>
              <a:rPr lang="ru-RU" dirty="0" smtClean="0"/>
              <a:t> — сначала обрабатываются левое и правое поддеревья текущего узла, затем сам узел.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 rot="10800000" flipV="1">
            <a:off x="4000496" y="3214686"/>
            <a:ext cx="514350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3538" marR="0" lvl="0" indent="-363538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</a:t>
            </a:r>
            <a:r>
              <a:rPr kumimoji="0" lang="ru-RU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рефиксный обход: A, B, D, H, E, C, F, I, J, G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63538" marR="0" lvl="0" indent="-363538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 bmk="search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инфиксный обход: D, H, B, E, A, I, F, J, C, G</a:t>
            </a:r>
            <a:endParaRPr kumimoji="0" lang="en-US" b="0" i="0" u="none" strike="noStrike" cap="none" normalizeH="0" baseline="0" dirty="0" smtClean="0" bmk="search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63538" indent="-363538" eaLnBrk="0" fontAlgn="base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ru-RU" dirty="0" smtClean="0" bmk="search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постфиксный обход: H, D, E, B, I, J, F, G, C, A</a:t>
            </a:r>
            <a:endParaRPr kumimoji="0" lang="ru-RU" b="0" i="0" u="none" strike="noStrike" cap="none" normalizeH="0" baseline="0" dirty="0" smtClean="0" bmk="search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 l="7691" t="-1985"/>
          <a:stretch>
            <a:fillRect/>
          </a:stretch>
        </p:blipFill>
        <p:spPr bwMode="auto">
          <a:xfrm>
            <a:off x="571472" y="2643182"/>
            <a:ext cx="3429056" cy="367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7452" t="15625" r="26976" b="6250"/>
          <a:stretch>
            <a:fillRect/>
          </a:stretch>
        </p:blipFill>
        <p:spPr bwMode="auto">
          <a:xfrm>
            <a:off x="535753" y="250009"/>
            <a:ext cx="8072494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0"/>
            <a:ext cx="7772400" cy="6429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Мультисписки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l="28001" t="19531" r="25878" b="25781"/>
          <a:stretch>
            <a:fillRect/>
          </a:stretch>
        </p:blipFill>
        <p:spPr bwMode="auto">
          <a:xfrm>
            <a:off x="428596" y="2786058"/>
            <a:ext cx="837164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714356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Мультисписок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структура данных, состоящая из элементов, содержащих такое число указателей, которое позволяет организовать их одновременно в виде нескольких различных списков.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157161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Основные операции: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14810" y="1857364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Поиск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Удаление элемента.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1928802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Вставка элемента  </a:t>
            </a:r>
          </a:p>
          <a:p>
            <a:pPr marL="363538" indent="-363538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Просмотр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6318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Слоеные списки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714356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Слоеные (разделенные) списки – это связные списки, которые позволят перескакивать через некоторое количество элементов.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Применение слоеных списков позволяет повысить эффективность процедуры поиска, вставки и удаления элементов в списке.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7452" t="28320" r="25329" b="35547"/>
          <a:stretch>
            <a:fillRect/>
          </a:stretch>
        </p:blipFill>
        <p:spPr bwMode="auto">
          <a:xfrm>
            <a:off x="857224" y="2786058"/>
            <a:ext cx="747202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-71462"/>
            <a:ext cx="5929354" cy="7032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Граф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500042"/>
            <a:ext cx="85725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Граф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G – это упорядоченная пара (V, E), где V – непустое множество вершин, E – множество пар элементов множества V, называемое множеством ребер.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Упорядоченная пара элементов из множества вершин V называется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дугой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все пары в Е упорядочены, то граф называется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ориентированным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 ориентированном графе ребро из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обозначают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spcAft>
                <a:spcPts val="10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0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0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10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дуга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ведет из вершины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v1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вершине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то говорят, что дуга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инцидента вершине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v2,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вершина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v2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смежной вершине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v1.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случае неориентированного графа ребро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будет инцидентной обеим вершинам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v1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сами вершины -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взаимно смежными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Путь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любая последовательность вершин орграфа такая, что в этой последовательности вершина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может следовать за вершиной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только если существует дуга, следующая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Петля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дуга, соединяющая некоторую вершину сама с собой.</a:t>
            </a:r>
          </a:p>
          <a:p>
            <a:pPr algn="just">
              <a:spcBef>
                <a:spcPts val="6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Взвешенный граф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граф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каждому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ребру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которого поставлено в соответствие некое значение -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вес ребра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Aft>
                <a:spcPts val="1000"/>
              </a:spcAft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Картинки по запросу графы"/>
          <p:cNvPicPr>
            <a:picLocks noChangeAspect="1" noChangeArrowheads="1"/>
          </p:cNvPicPr>
          <p:nvPr/>
        </p:nvPicPr>
        <p:blipFill>
          <a:blip r:embed="rId2"/>
          <a:srcRect l="59390" b="59044"/>
          <a:stretch>
            <a:fillRect/>
          </a:stretch>
        </p:blipFill>
        <p:spPr bwMode="auto">
          <a:xfrm>
            <a:off x="1500166" y="2143116"/>
            <a:ext cx="2350865" cy="1571636"/>
          </a:xfrm>
          <a:prstGeom prst="rect">
            <a:avLst/>
          </a:prstGeom>
          <a:noFill/>
        </p:spPr>
      </p:pic>
      <p:pic>
        <p:nvPicPr>
          <p:cNvPr id="5" name="Picture 2" descr="Картинки по запросу графы"/>
          <p:cNvPicPr>
            <a:picLocks noChangeAspect="1" noChangeArrowheads="1"/>
          </p:cNvPicPr>
          <p:nvPr/>
        </p:nvPicPr>
        <p:blipFill>
          <a:blip r:embed="rId2"/>
          <a:srcRect l="2624" t="46540" r="45547" b="3196"/>
          <a:stretch>
            <a:fillRect/>
          </a:stretch>
        </p:blipFill>
        <p:spPr bwMode="auto">
          <a:xfrm>
            <a:off x="4643438" y="2071678"/>
            <a:ext cx="3000396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700110"/>
          </a:xfrm>
        </p:spPr>
        <p:txBody>
          <a:bodyPr vert="horz" anchor="b" anchorCtr="0">
            <a:norm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Представление графа. Матрица смежности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20" y="2071678"/>
            <a:ext cx="8429684" cy="22145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Определение 4.4</a:t>
            </a:r>
            <a:endParaRPr lang="ru-RU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Матрицой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смежности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называется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матрица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размерностью (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), в которой</a:t>
            </a:r>
          </a:p>
          <a:p>
            <a:pPr algn="just">
              <a:spcBef>
                <a:spcPts val="600"/>
              </a:spcBef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720" y="928670"/>
            <a:ext cx="842968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Пусть, есть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взвешенный граф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вершинами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3390219"/>
            <a:ext cx="4473805" cy="681723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 t="20142" r="45946" b="-3584"/>
          <a:stretch>
            <a:fillRect/>
          </a:stretch>
        </p:blipFill>
        <p:spPr bwMode="auto">
          <a:xfrm>
            <a:off x="1428728" y="4461278"/>
            <a:ext cx="2714644" cy="19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/>
          <a:srcRect l="60810" t="25897" b="13679"/>
          <a:stretch>
            <a:fillRect/>
          </a:stretch>
        </p:blipFill>
        <p:spPr bwMode="auto">
          <a:xfrm>
            <a:off x="6515056" y="4286256"/>
            <a:ext cx="207170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71472" y="4857760"/>
            <a:ext cx="89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Граф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8348" y="467309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Матрица 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смежности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2910" y="6357958"/>
            <a:ext cx="430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Пространственная сложность </a:t>
            </a:r>
            <a:r>
              <a:rPr lang="ru-RU" sz="20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ru-RU" sz="2000" b="1" i="1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44024" y="5657671"/>
            <a:ext cx="3903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Данный способ хорош при частой проверке смежности или при поиске веса ребра по двум заданным вершинам.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71414"/>
            <a:ext cx="7772400" cy="631844"/>
          </a:xfrm>
        </p:spPr>
        <p:txBody>
          <a:bodyPr vert="horz" anchor="b" anchorCtr="0">
            <a:norm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Представление графа. Матрица инцидентности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57158" y="785794"/>
            <a:ext cx="8429684" cy="15716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Определение 4.6</a:t>
            </a:r>
            <a:endParaRPr lang="ru-RU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Матрица инцидентности 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 двумерный массив размером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n×m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которой указываются связи между инцидентными элементами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графа.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6417254"/>
            <a:ext cx="4125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Пространственная сложность </a:t>
            </a:r>
            <a:r>
              <a:rPr lang="ru-RU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ru-RU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n×m</a:t>
            </a:r>
            <a:r>
              <a:rPr lang="ru-RU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286124"/>
            <a:ext cx="269876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 t="20142" r="45946" b="-3584"/>
          <a:stretch>
            <a:fillRect/>
          </a:stretch>
        </p:blipFill>
        <p:spPr bwMode="auto">
          <a:xfrm>
            <a:off x="357158" y="3143248"/>
            <a:ext cx="2857520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28728" y="2428868"/>
            <a:ext cx="89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Граф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357430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Матрица инцидентности 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5786454"/>
            <a:ext cx="871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Матрица смежности лучше всего подходит для перечисления ребер инцидентных  определенной вершине.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2400" cy="488968"/>
          </a:xfrm>
        </p:spPr>
        <p:txBody>
          <a:bodyPr vert="horz" anchor="b" anchorCtr="0"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Представление графа. Список ребер.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282" y="785794"/>
            <a:ext cx="8429684" cy="15716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Определение 4.7</a:t>
            </a:r>
            <a:endParaRPr lang="ru-RU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Список ребер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это одномерный массив размером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(количество ребер и петель), содержащий список пар вершин, инцидентных с одним ребром графа.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000372"/>
            <a:ext cx="1785950" cy="269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/>
          <a:srcRect t="20142" r="45946" b="-3584"/>
          <a:stretch>
            <a:fillRect/>
          </a:stretch>
        </p:blipFill>
        <p:spPr bwMode="auto">
          <a:xfrm>
            <a:off x="642910" y="3429000"/>
            <a:ext cx="2857520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14480" y="2643182"/>
            <a:ext cx="89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Граф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500306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Список ребер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2910" y="6357958"/>
            <a:ext cx="386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Пространственная сложность </a:t>
            </a:r>
            <a:r>
              <a:rPr lang="ru-RU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ru-RU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5715016"/>
            <a:ext cx="871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Матрица смежности лучше всего подходит для нахождения вершин находящихся в отношении инцидентности.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85720" y="1214422"/>
            <a:ext cx="8429684" cy="15716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Определение 4.5</a:t>
            </a:r>
            <a:endParaRPr lang="ru-RU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Список смежности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совокупность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связных списков,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одному для каждой вершины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графа, которые хранят информацию о смежных с ними вершинах графа. 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6417254"/>
            <a:ext cx="444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Пространственная сложность </a:t>
            </a:r>
            <a:r>
              <a:rPr lang="ru-RU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O(|V| + |E|)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t="12121"/>
          <a:stretch>
            <a:fillRect/>
          </a:stretch>
        </p:blipFill>
        <p:spPr bwMode="auto">
          <a:xfrm>
            <a:off x="3817233" y="3714752"/>
            <a:ext cx="504104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 t="20142" r="45946" b="-3584"/>
          <a:stretch>
            <a:fillRect/>
          </a:stretch>
        </p:blipFill>
        <p:spPr bwMode="auto">
          <a:xfrm>
            <a:off x="428596" y="3714752"/>
            <a:ext cx="2857520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28728" y="3071810"/>
            <a:ext cx="89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Граф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3000372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Список смежности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14400"/>
          </a:xfrm>
        </p:spPr>
        <p:txBody>
          <a:bodyPr vert="horz" anchor="b" anchorCtr="0">
            <a:norm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Представление графа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755</TotalTime>
  <Words>1096</Words>
  <Application>Microsoft Office PowerPoint</Application>
  <PresentationFormat>Экран (4:3)</PresentationFormat>
  <Paragraphs>99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Справедливость</vt:lpstr>
      <vt:lpstr>Лекция 3. Нелинейные структуры данных</vt:lpstr>
      <vt:lpstr>Презентация PowerPoint</vt:lpstr>
      <vt:lpstr>Мультисписки</vt:lpstr>
      <vt:lpstr>Слоеные списки</vt:lpstr>
      <vt:lpstr>Граф</vt:lpstr>
      <vt:lpstr>Представление графа. Матрица смежности</vt:lpstr>
      <vt:lpstr>Представление графа. Матрица инцидентности</vt:lpstr>
      <vt:lpstr>Представление графа. Список ребер.</vt:lpstr>
      <vt:lpstr>Представление графа</vt:lpstr>
      <vt:lpstr>Представление графа</vt:lpstr>
      <vt:lpstr>Дерево</vt:lpstr>
      <vt:lpstr>Классификация деревьев</vt:lpstr>
      <vt:lpstr>Представление дерева </vt:lpstr>
      <vt:lpstr>Обходы деревьев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Линейные структуры данных</dc:title>
  <dc:creator>Рамиля</dc:creator>
  <cp:lastModifiedBy>Рамиля Тазиева</cp:lastModifiedBy>
  <cp:revision>78</cp:revision>
  <dcterms:created xsi:type="dcterms:W3CDTF">2017-09-27T18:28:51Z</dcterms:created>
  <dcterms:modified xsi:type="dcterms:W3CDTF">2021-09-21T17:54:42Z</dcterms:modified>
</cp:coreProperties>
</file>