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1" r:id="rId4"/>
    <p:sldId id="260" r:id="rId5"/>
    <p:sldId id="262" r:id="rId6"/>
    <p:sldId id="269" r:id="rId7"/>
    <p:sldId id="263" r:id="rId8"/>
    <p:sldId id="264" r:id="rId9"/>
    <p:sldId id="265" r:id="rId10"/>
    <p:sldId id="270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773B-1768-4EB9-B4C2-2AC60BCA9D78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A08D8-EBF4-4C8A-9BE3-77E038DB540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A08D8-EBF4-4C8A-9BE3-77E038DB540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071942"/>
            <a:ext cx="7848600" cy="1600200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Преподаватель: </a:t>
            </a:r>
            <a:r>
              <a:rPr lang="ru-RU" sz="2400" dirty="0" err="1" smtClean="0">
                <a:solidFill>
                  <a:schemeClr val="tx1"/>
                </a:solidFill>
              </a:rPr>
              <a:t>Тазиева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Рамиля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Фаридовна</a:t>
            </a:r>
            <a:endParaRPr lang="ru-RU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5. Жадные алгоритмы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762640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ru-RU" sz="2800" b="1" dirty="0" smtClean="0"/>
              <a:t>Алгоритмы и структуры данных</a:t>
            </a:r>
            <a:endParaRPr lang="ru-RU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0"/>
            <a:ext cx="7772400" cy="58259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57488" y="1428736"/>
          <a:ext cx="3168030" cy="2523744"/>
        </p:xfrm>
        <a:graphic>
          <a:graphicData uri="http://schemas.openxmlformats.org/drawingml/2006/table">
            <a:tbl>
              <a:tblPr/>
              <a:tblGrid>
                <a:gridCol w="384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0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∞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20" y="571480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неориентированном графе, заданном матрицей смежности, найти кратчайшее </a:t>
            </a:r>
            <a:r>
              <a:rPr lang="ru-RU" dirty="0" err="1" smtClean="0"/>
              <a:t>остовное</a:t>
            </a:r>
            <a:r>
              <a:rPr lang="ru-RU" dirty="0" smtClean="0"/>
              <a:t> дерево на основе алгоритма </a:t>
            </a:r>
            <a:r>
              <a:rPr lang="ru-RU" dirty="0" err="1" smtClean="0"/>
              <a:t>Крускала</a:t>
            </a:r>
            <a:r>
              <a:rPr lang="ru-RU" dirty="0" smtClean="0"/>
              <a:t>.  Указать цикломатическое число и вес остова.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4071942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неориентированном графе найти кратчайшее </a:t>
            </a:r>
            <a:r>
              <a:rPr lang="ru-RU" dirty="0" err="1" smtClean="0"/>
              <a:t>остовное</a:t>
            </a:r>
            <a:r>
              <a:rPr lang="ru-RU" dirty="0" smtClean="0"/>
              <a:t> дерево на основе алгоритма Прима.  Указать цикломатическое число и вес остова.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 l="4808" t="43920" r="73917" b="31880"/>
          <a:stretch>
            <a:fillRect/>
          </a:stretch>
        </p:blipFill>
        <p:spPr bwMode="auto">
          <a:xfrm>
            <a:off x="3000364" y="4786322"/>
            <a:ext cx="335758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72400" cy="4889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5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Сжатие информации. Кодирование </a:t>
            </a:r>
            <a:r>
              <a:rPr lang="ru-RU" sz="25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Хаффмена</a:t>
            </a:r>
            <a:r>
              <a:rPr lang="ru-RU" sz="25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642918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методе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Хаффмена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 сжатии данных каждому символу присваивается оптимальный префиксный код, основанный на вероятности его появления в тексте.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285860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Префиксные коды </a:t>
            </a:r>
            <a:r>
              <a:rPr lang="ru-RU" dirty="0" smtClean="0"/>
              <a:t>– это коды, в которых каждое слово не является префиксом любого другого кодового слова.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928802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Оптимальный префиксные код </a:t>
            </a:r>
            <a:r>
              <a:rPr lang="ru-RU" dirty="0" smtClean="0"/>
              <a:t>– это  префиксный код, имеющий минимальную среднюю длину.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2571744"/>
            <a:ext cx="835824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Хаффмана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можно разделить на два этапа:</a:t>
            </a:r>
          </a:p>
          <a:p>
            <a:pPr marL="342900" indent="-342900" algn="just">
              <a:spcBef>
                <a:spcPts val="300"/>
              </a:spcBef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определение вероятности появления символов;</a:t>
            </a:r>
          </a:p>
          <a:p>
            <a:pPr marL="342900" indent="-342900" algn="just">
              <a:spcBef>
                <a:spcPts val="300"/>
              </a:spcBef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нахождение оптимального префиксного кода.</a:t>
            </a:r>
          </a:p>
          <a:p>
            <a:pPr marL="623888" lvl="1" indent="-361950" algn="just">
              <a:spcBef>
                <a:spcPts val="300"/>
              </a:spcBef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Находят два символа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 наименьшими вероятностями появления и заменяются одним фиктивным символом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который имеет вероятность появления, равную сумме вероятностей появления символов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623888" lvl="1" indent="-361950">
              <a:spcBef>
                <a:spcPts val="300"/>
              </a:spcBef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Используя эту процедуру рекурсивно, находится оптимальный префиксный код для меньшего множества символов.</a:t>
            </a:r>
          </a:p>
          <a:p>
            <a:pPr marL="623888" lvl="1" indent="-361950" algn="just">
              <a:spcBef>
                <a:spcPts val="300"/>
              </a:spcBef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для исходного множества символов  получается из кодов замещающих символом  путем добавления 0 или 1 перед кодом замещающего символа.</a:t>
            </a:r>
          </a:p>
          <a:p>
            <a:pPr marL="342900" indent="-342900" algn="just">
              <a:spcBef>
                <a:spcPts val="300"/>
              </a:spcBef>
              <a:buAutoNum type="arabicParenR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14314" y="5500702"/>
            <a:ext cx="8643966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Информационная энтропия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— мера неопределённости или непредсказуемости 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информации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неопределённость появления какого-либо символа 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первичного алфавита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rcRect l="39050" t="40139" r="37605" b="49041"/>
          <a:stretch>
            <a:fillRect/>
          </a:stretch>
        </p:blipFill>
        <p:spPr bwMode="auto">
          <a:xfrm>
            <a:off x="5143504" y="6072206"/>
            <a:ext cx="1857388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72400" cy="70328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l="32394" t="25390" r="29722" b="36524"/>
          <a:stretch>
            <a:fillRect/>
          </a:stretch>
        </p:blipFill>
        <p:spPr bwMode="auto">
          <a:xfrm>
            <a:off x="214282" y="1214422"/>
            <a:ext cx="846809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10" y="924790"/>
            <a:ext cx="852487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2928934"/>
            <a:ext cx="817858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83153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63184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Жадные алгоритмы</a:t>
            </a:r>
            <a:endParaRPr lang="ru-RU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928670"/>
            <a:ext cx="83582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/>
              <a:t>Жадный алгоритм</a:t>
            </a:r>
            <a:r>
              <a:rPr lang="ru-RU" sz="2000" dirty="0" smtClean="0"/>
              <a:t>  — алгоритм, заключающийся в принятии локально оптимальных решений на каждом этапе, допуская, что конечное решение также окажется оптимальным. 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143116"/>
            <a:ext cx="80724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/>
              <a:t>Жадные алгоритмы</a:t>
            </a:r>
            <a:r>
              <a:rPr lang="ru-RU" sz="2000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dirty="0" smtClean="0"/>
              <a:t>Поиск кратчайшего пути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Алгоритм </a:t>
            </a:r>
            <a:r>
              <a:rPr lang="ru-RU" sz="2000" dirty="0" err="1" smtClean="0"/>
              <a:t>Дейксты</a:t>
            </a:r>
            <a:endParaRPr lang="ru-RU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Алгоритм </a:t>
            </a:r>
            <a:r>
              <a:rPr lang="ru-RU" sz="2000" dirty="0" err="1" smtClean="0"/>
              <a:t>Флойда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dirty="0" smtClean="0"/>
              <a:t>Задача о минимальном покрывающем дереве</a:t>
            </a:r>
            <a:endParaRPr lang="en-US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Алгоритм Прима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Алгоритм </a:t>
            </a:r>
            <a:r>
              <a:rPr lang="ru-RU" sz="2000" dirty="0" err="1" smtClean="0"/>
              <a:t>Крускала</a:t>
            </a:r>
            <a:r>
              <a:rPr lang="ru-RU" sz="2000" dirty="0" smtClean="0"/>
              <a:t>; 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dirty="0" smtClean="0"/>
              <a:t>Сжатие информации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Алгоритм </a:t>
            </a:r>
            <a:r>
              <a:rPr lang="ru-RU" sz="2000" dirty="0" err="1" smtClean="0"/>
              <a:t>Хаффмена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858280" cy="70328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кратчайшего пути.  Алгоритм </a:t>
            </a:r>
            <a:r>
              <a:rPr lang="ru-RU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Дейкстры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939961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Шаг 1.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Всем вершинам, за исключением первой, присваивается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равный бесконечности, а первой вершине – 0.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Шаг 2.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Все вершины не выделены.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Шаг 3.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Первая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вершина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объявляется текущей.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Шаг 4.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всех невыделенных вершин пересчитывается по формуле: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невыделенной вершины есть минимальное число из старого веса данной вершины, суммы веса текущей вершины и веса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ребра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соединяющего текущую вершину с невыделенной.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Шаг 5.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Среди невыделенных вершин ищется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вершина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с минимальным весом. Если таковая не найдена, то есть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всех вершин равен бесконечности, то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маршрут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не существует. Следовательно,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выход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Иначе, текущей становится найденная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вершина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Она же выделяется.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Шаг 6.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текущей вершиной оказывается конечная, то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путь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найден, и его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есть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конечной вершины.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Шаг 7.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Переход на шаг 4.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58204" cy="560406"/>
          </a:xfrm>
        </p:spPr>
        <p:txBody>
          <a:bodyPr bIns="91440" anchor="b" anchorCtr="0">
            <a:noAutofit/>
          </a:bodyPr>
          <a:lstStyle/>
          <a:p>
            <a:pPr algn="ctr"/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Дейкстры</a:t>
            </a:r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Пример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5256" t="34180" r="45644" b="42382"/>
          <a:stretch>
            <a:fillRect/>
          </a:stretch>
        </p:blipFill>
        <p:spPr bwMode="auto">
          <a:xfrm>
            <a:off x="0" y="1428736"/>
            <a:ext cx="3357586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2507" t="37110" r="22584" b="48241"/>
          <a:stretch>
            <a:fillRect/>
          </a:stretch>
        </p:blipFill>
        <p:spPr bwMode="auto">
          <a:xfrm>
            <a:off x="3286116" y="1785926"/>
            <a:ext cx="135732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5256" t="59509" r="45644" b="17364"/>
          <a:stretch>
            <a:fillRect/>
          </a:stretch>
        </p:blipFill>
        <p:spPr bwMode="auto">
          <a:xfrm>
            <a:off x="4714876" y="1582613"/>
            <a:ext cx="2949369" cy="131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62507" t="60773" r="22584" b="23451"/>
          <a:stretch>
            <a:fillRect/>
          </a:stretch>
        </p:blipFill>
        <p:spPr bwMode="auto">
          <a:xfrm>
            <a:off x="7702994" y="1757408"/>
            <a:ext cx="144100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25842" t="20703" r="44347" b="57204"/>
          <a:stretch>
            <a:fillRect/>
          </a:stretch>
        </p:blipFill>
        <p:spPr bwMode="auto">
          <a:xfrm>
            <a:off x="0" y="3286124"/>
            <a:ext cx="342902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62278" t="22176" r="23645" b="60150"/>
          <a:stretch>
            <a:fillRect/>
          </a:stretch>
        </p:blipFill>
        <p:spPr bwMode="auto">
          <a:xfrm>
            <a:off x="3214678" y="3563472"/>
            <a:ext cx="1428760" cy="100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25842" t="42796" r="44347" b="32902"/>
          <a:stretch>
            <a:fillRect/>
          </a:stretch>
        </p:blipFill>
        <p:spPr bwMode="auto">
          <a:xfrm>
            <a:off x="4643438" y="3257606"/>
            <a:ext cx="327315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l="62278" t="47214" r="23645" b="36511"/>
          <a:stretch>
            <a:fillRect/>
          </a:stretch>
        </p:blipFill>
        <p:spPr bwMode="auto">
          <a:xfrm>
            <a:off x="7715240" y="3614796"/>
            <a:ext cx="142876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40747" t="72622" r="31926" b="5286"/>
          <a:stretch>
            <a:fillRect/>
          </a:stretch>
        </p:blipFill>
        <p:spPr bwMode="auto">
          <a:xfrm>
            <a:off x="2786050" y="5214950"/>
            <a:ext cx="314327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000232" y="1071546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B050"/>
                </a:solidFill>
              </a:rPr>
              <a:t>Шаг 1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2264" y="1142984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B050"/>
                </a:solidFill>
              </a:rPr>
              <a:t>Шаг 2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794" y="2857496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B050"/>
                </a:solidFill>
              </a:rPr>
              <a:t>Шаг 3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950" y="2857496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B050"/>
                </a:solidFill>
              </a:rPr>
              <a:t>Шаг 4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686800" cy="64293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кратчайшего пути. Алгоритм </a:t>
            </a:r>
            <a:r>
              <a:rPr lang="ru-RU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Флойда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928670"/>
            <a:ext cx="8286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Основная идея алгоритма. Пусть есть три вершины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и заданы расстояния между ними. Если выполняется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неравенство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то целесообразно заменить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путь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ru-RU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путем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ru-RU" sz="20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Такая замена выполняется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систематически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в процессе выполнения данного алгоритма.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Шаг 1. Положим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=0.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Начальный граф.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Шаг 2.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+1.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Шаг 3. Для всех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таких, что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≠∞,  и для всех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таких, что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≠∞,   введем операцию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)]. Проверка на окончание.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12274" t="27828" r="18058" b="41383"/>
          <a:stretch>
            <a:fillRect/>
          </a:stretch>
        </p:blipFill>
        <p:spPr bwMode="auto">
          <a:xfrm>
            <a:off x="142844" y="4357694"/>
            <a:ext cx="885828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488968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 l="41582" t="26770" r="40354" b="59522"/>
          <a:stretch>
            <a:fillRect/>
          </a:stretch>
        </p:blipFill>
        <p:spPr bwMode="auto">
          <a:xfrm>
            <a:off x="2214546" y="1785926"/>
            <a:ext cx="371477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14282" y="857232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Найти расстояние между всеми парами вершин в орграфе, заданной матрицей смежности. Указать кратчайшие пути из 1 вершины в 4, из 2 в 3.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3500438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Определить кратчайшее расстояние между любыми двумя вершинами графа на основе алгоритма </a:t>
            </a:r>
            <a:r>
              <a:rPr lang="ru-RU" dirty="0" err="1" smtClean="0"/>
              <a:t>Флойда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 l="41582" t="48017" r="40354" b="34163"/>
          <a:stretch>
            <a:fillRect/>
          </a:stretch>
        </p:blipFill>
        <p:spPr bwMode="auto">
          <a:xfrm>
            <a:off x="2071670" y="4500570"/>
            <a:ext cx="371477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772400" cy="571496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Остовные</a:t>
            </a:r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деревья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142984"/>
            <a:ext cx="850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Остовом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остовным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деревом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графа называется любой его подграф, содержащий все вершины графа и являющийся деревом.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 l="21544" t="29082" r="19519" b="6459"/>
          <a:stretch>
            <a:fillRect/>
          </a:stretch>
        </p:blipFill>
        <p:spPr bwMode="auto">
          <a:xfrm>
            <a:off x="1500166" y="1785926"/>
            <a:ext cx="564360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85720" y="5143512"/>
            <a:ext cx="8572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Цикломатическое число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графа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число ребер, которые необходимо удалить, чтобы граф стал ациклическим (т.е. деревом, если связный и лесом, если несвязный).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85720" y="6215082"/>
            <a:ext cx="7858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Вес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остова равен сумме весов всех ребер, составляющих остов.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929718" cy="63184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Построение минимального остова. Алгоритм </a:t>
            </a:r>
            <a:r>
              <a:rPr lang="ru-RU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Крускала</a:t>
            </a:r>
            <a:endParaRPr lang="ru-RU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785794"/>
            <a:ext cx="85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Строим остов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графа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следующим образом: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начальном этапе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представляет собой граф, состоящий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компонент связности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изолированных вершин графа, множество ребер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пусто.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каждом шаге добавляем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новое ребро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, которое имеет минимальный вес и не образует циклов с ребрами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Добавляя ребра мы уменьшаем число компонент связности графа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продолжаем до тех пор, пока число компонент связности не уменьшится до одной - остова графа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39513" t="29634" r="37934" b="46980"/>
          <a:stretch>
            <a:fillRect/>
          </a:stretch>
        </p:blipFill>
        <p:spPr bwMode="auto">
          <a:xfrm>
            <a:off x="214282" y="3714752"/>
            <a:ext cx="328614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 l="36445" t="14932" r="34992" b="54024"/>
          <a:stretch>
            <a:fillRect/>
          </a:stretch>
        </p:blipFill>
        <p:spPr bwMode="auto">
          <a:xfrm>
            <a:off x="3286116" y="3071810"/>
            <a:ext cx="5542920" cy="338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401080" cy="5604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Построение минимального остова. Алгоритм Прима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000108"/>
            <a:ext cx="85011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каждом шаге алгоритма будем формировать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остовное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дерево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следующим образом: к множеству ребер уже построенного дерева добавляем ребро минимального веса один конец которого находится в множестве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а второй - в множестве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\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38880" t="24920" r="37391" b="41030"/>
          <a:stretch>
            <a:fillRect/>
          </a:stretch>
        </p:blipFill>
        <p:spPr bwMode="auto">
          <a:xfrm>
            <a:off x="3786182" y="2357430"/>
            <a:ext cx="5143536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 l="39513" t="29634" r="37934" b="46980"/>
          <a:stretch>
            <a:fillRect/>
          </a:stretch>
        </p:blipFill>
        <p:spPr bwMode="auto">
          <a:xfrm>
            <a:off x="214282" y="3714752"/>
            <a:ext cx="328614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438</TotalTime>
  <Words>925</Words>
  <Application>Microsoft Office PowerPoint</Application>
  <PresentationFormat>Экран (4:3)</PresentationFormat>
  <Paragraphs>128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Справедливость</vt:lpstr>
      <vt:lpstr>Лекция 5. Жадные алгоритмы</vt:lpstr>
      <vt:lpstr>Жадные алгоритмы</vt:lpstr>
      <vt:lpstr>Поиск кратчайшего пути.  Алгоритм Дейкстры</vt:lpstr>
      <vt:lpstr>Алгоритм Дейкстры. Пример</vt:lpstr>
      <vt:lpstr>Поиск кратчайшего пути. Алгоритм Флойда</vt:lpstr>
      <vt:lpstr>Задание</vt:lpstr>
      <vt:lpstr>Остовные деревья</vt:lpstr>
      <vt:lpstr>Построение минимального остова. Алгоритм Крускала</vt:lpstr>
      <vt:lpstr>Построение минимального остова. Алгоритм Прима</vt:lpstr>
      <vt:lpstr>Задание</vt:lpstr>
      <vt:lpstr>Сжатие информации. Кодирование Хаффмена.</vt:lpstr>
      <vt:lpstr>Пример: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5. Жадные алгоритмы</dc:title>
  <dc:creator>Рамиля</dc:creator>
  <cp:lastModifiedBy>Рамиля Тазиева</cp:lastModifiedBy>
  <cp:revision>46</cp:revision>
  <dcterms:created xsi:type="dcterms:W3CDTF">2017-11-07T08:41:10Z</dcterms:created>
  <dcterms:modified xsi:type="dcterms:W3CDTF">2021-11-02T16:26:34Z</dcterms:modified>
</cp:coreProperties>
</file>