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6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8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2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3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7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5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2AF2-6F91-1EFD-6036-D433BA33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Opening up the Blackbox: </a:t>
            </a:r>
            <a:br>
              <a:rPr lang="en-US" sz="5400" dirty="0"/>
            </a:br>
            <a:r>
              <a:rPr lang="en-US" sz="5400" dirty="0"/>
              <a:t>Explaining AI decision-making through object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55886-40A1-95D4-15ED-3394FA154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Jiro Mizuno</a:t>
            </a:r>
          </a:p>
        </p:txBody>
      </p:sp>
    </p:spTree>
    <p:extLst>
      <p:ext uri="{BB962C8B-B14F-4D97-AF65-F5344CB8AC3E}">
        <p14:creationId xmlns:p14="http://schemas.microsoft.com/office/powerpoint/2010/main" val="24765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5"/>
    </mc:Choice>
    <mc:Fallback xmlns="">
      <p:transition spd="slow" advTm="111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1289-9B23-D335-1209-B73B434B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impressions: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10D8-0E02-EEA6-EFD8-D83E4A46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87605" cy="4023360"/>
          </a:xfrm>
        </p:spPr>
        <p:txBody>
          <a:bodyPr/>
          <a:lstStyle/>
          <a:p>
            <a:r>
              <a:rPr lang="en-US" dirty="0"/>
              <a:t>- More often than not, the environment was much more focused on by the model</a:t>
            </a:r>
          </a:p>
          <a:p>
            <a:r>
              <a:rPr lang="en-US" dirty="0"/>
              <a:t>- Although accuracy is high and losses are low, the model actually makes me quite nervous</a:t>
            </a:r>
          </a:p>
          <a:p>
            <a:r>
              <a:rPr lang="en-US" dirty="0"/>
              <a:t>- That realization is helpful to improve results and also encourage caution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4F03F-D838-A304-8FFF-8E449D79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35" y="308054"/>
            <a:ext cx="3233325" cy="3165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A6CCC-C4CB-76B2-BFF2-1134ACF0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35" y="3473547"/>
            <a:ext cx="3233325" cy="32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9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17A8-5CE1-EAE1-2711-D3D84EF6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B181-39A8-7F89-4703-3C007486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Try out different explainability technologies</a:t>
            </a:r>
          </a:p>
          <a:p>
            <a:r>
              <a:rPr lang="en-US" dirty="0"/>
              <a:t>- Improve my own model to reach &gt;95% 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34267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EE909-0B49-6B25-5937-C718C865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B8D98-20D0-EBEF-9B2E-6328D5516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8"/>
    </mc:Choice>
    <mc:Fallback xmlns="">
      <p:transition spd="slow" advTm="47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6184-F3CC-0C34-AC6C-4439B67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 Explainability?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EB48-6F14-E8E8-2254-BB3502B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06370" cy="40233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 Artificial Intelligence tends to unintelligible to most users and even engineers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Mathematical explanations can be too complex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Can you trust the AI’s answer? Why?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Must be a way to demonstrate how an AI made it’s final decision.</a:t>
            </a:r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C25C1-F6DA-033F-FC8C-368C0FED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60" y="1845734"/>
            <a:ext cx="4798133" cy="3605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AD6D2-1CBC-CC3D-0C2C-0808DF21A038}"/>
              </a:ext>
            </a:extLst>
          </p:cNvPr>
          <p:cNvSpPr txBox="1"/>
          <p:nvPr/>
        </p:nvSpPr>
        <p:spPr>
          <a:xfrm>
            <a:off x="6933460" y="5559263"/>
            <a:ext cx="54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GRAD-CAM</a:t>
            </a:r>
          </a:p>
          <a:p>
            <a:r>
              <a:rPr lang="en-US" sz="1000" dirty="0"/>
              <a:t>R. R. </a:t>
            </a:r>
            <a:r>
              <a:rPr lang="en-US" sz="1000" dirty="0" err="1"/>
              <a:t>Selvaraju</a:t>
            </a:r>
            <a:r>
              <a:rPr lang="en-US" sz="1000" dirty="0"/>
              <a:t>, M. Cogswell, A. Das, R. </a:t>
            </a:r>
            <a:r>
              <a:rPr lang="en-US" sz="1000" dirty="0" err="1"/>
              <a:t>Vedantam</a:t>
            </a:r>
            <a:r>
              <a:rPr lang="en-US" sz="1000" dirty="0"/>
              <a:t>, D. Parikh and D. Batra, "Grad-CAM: Visual Explanations from Deep Networks via Gradient-Based Localization," </a:t>
            </a:r>
            <a:r>
              <a:rPr lang="en-US" sz="1000" i="1" dirty="0"/>
              <a:t>2017 IEEE International Conference on Computer Vision (ICCV)</a:t>
            </a:r>
            <a:r>
              <a:rPr lang="en-US" sz="1000" dirty="0"/>
              <a:t>, Venice, Italy, 2017, pp. 618-626, </a:t>
            </a:r>
            <a:r>
              <a:rPr lang="en-US" sz="1000" dirty="0" err="1"/>
              <a:t>doi</a:t>
            </a:r>
            <a:r>
              <a:rPr lang="en-US" sz="1000" dirty="0"/>
              <a:t>: 10.1109/ICCV.2017.74.</a:t>
            </a:r>
          </a:p>
        </p:txBody>
      </p:sp>
    </p:spTree>
    <p:extLst>
      <p:ext uri="{BB962C8B-B14F-4D97-AF65-F5344CB8AC3E}">
        <p14:creationId xmlns:p14="http://schemas.microsoft.com/office/powerpoint/2010/main" val="14046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69"/>
    </mc:Choice>
    <mc:Fallback xmlns="">
      <p:transition spd="slow" advTm="471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EF9C-0297-9160-8180-F028EF9D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85A4-782C-2B17-F369-899BA0A6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lvl="1"/>
            <a:r>
              <a:rPr lang="en-US" dirty="0"/>
              <a:t>Viewing an image is straightforward.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Many students are visual learners and will benefit from a less text-based explanation</a:t>
            </a:r>
          </a:p>
          <a:p>
            <a:pPr lvl="2"/>
            <a:r>
              <a:rPr lang="en-US" dirty="0" err="1"/>
              <a:t>Raiyn</a:t>
            </a:r>
            <a:r>
              <a:rPr lang="en-US" dirty="0"/>
              <a:t>, Jamal. (2016). The Role of Visual Learning in Improving Students’ High-Order Thinking Skills. Journal of Education and Practice. 7. 115-121.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Understanding abstractly vs seeing the results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Teaching students to not trust AI so singlehandedly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E2441-656F-B755-BDA8-39A07F32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92" y="1943797"/>
            <a:ext cx="5692537" cy="2970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07E8A-0F84-7B9D-6BD7-F9F1BA9EA8D6}"/>
              </a:ext>
            </a:extLst>
          </p:cNvPr>
          <p:cNvSpPr txBox="1"/>
          <p:nvPr/>
        </p:nvSpPr>
        <p:spPr>
          <a:xfrm>
            <a:off x="6304192" y="5033639"/>
            <a:ext cx="5619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LIME (local interpretable model-agnostic explanation)</a:t>
            </a:r>
          </a:p>
          <a:p>
            <a:r>
              <a:rPr lang="en-US" sz="1200" dirty="0"/>
              <a:t>Ribeiro, M. T., Singh, S., &amp; </a:t>
            </a:r>
            <a:r>
              <a:rPr lang="en-US" sz="1200" dirty="0" err="1"/>
              <a:t>Guestrin</a:t>
            </a:r>
            <a:r>
              <a:rPr lang="en-US" sz="1200" dirty="0"/>
              <a:t>, C. (2016, August). " Why should </a:t>
            </a:r>
            <a:r>
              <a:rPr lang="en-US" sz="1200" dirty="0" err="1"/>
              <a:t>i</a:t>
            </a:r>
            <a:r>
              <a:rPr lang="en-US" sz="1200" dirty="0"/>
              <a:t> trust you?" Explaining the predictions of any classifier. In </a:t>
            </a:r>
            <a:r>
              <a:rPr lang="en-US" sz="1200" i="1" dirty="0"/>
              <a:t>Proceedings of the 22nd ACM SIGKDD international conference on knowledge discovery and data mining</a:t>
            </a:r>
            <a:r>
              <a:rPr lang="en-US" sz="1200" dirty="0"/>
              <a:t> (pp. 1135-1144).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85"/>
    </mc:Choice>
    <mc:Fallback xmlns="">
      <p:transition spd="slow" advTm="759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B4F5-B88D-5F74-B7A0-596761B5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4723-E97E-9C4B-B3BF-03891FEE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50263" cy="4023360"/>
          </a:xfrm>
        </p:spPr>
        <p:txBody>
          <a:bodyPr/>
          <a:lstStyle/>
          <a:p>
            <a:pPr lvl="1"/>
            <a:r>
              <a:rPr lang="en-US" dirty="0"/>
              <a:t>GRAD-CAM used as it is one of the earliest examples of explainable AI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LIME will also used to contrast and compare different explainability technologies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Kaggle’s “Cat and Dog” dataset containing 12,500 images of each (we only used 1,500) will be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Pyqt6 was used for GUI.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0872E-CDE8-114B-BA1A-E064F895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25" y="2005593"/>
            <a:ext cx="3985605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12"/>
    </mc:Choice>
    <mc:Fallback xmlns="">
      <p:transition spd="slow" advTm="527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13E2-3069-B01F-603E-A34641BD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6BC5-5893-0E29-F89C-786E6BC8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used </a:t>
            </a:r>
            <a:r>
              <a:rPr lang="en-US" dirty="0" err="1"/>
              <a:t>Tensorflow’s</a:t>
            </a:r>
            <a:r>
              <a:rPr lang="en-US" dirty="0"/>
              <a:t> KERAS</a:t>
            </a:r>
          </a:p>
          <a:p>
            <a:r>
              <a:rPr lang="en-US" dirty="0"/>
              <a:t>- utilized a 5 layer fully convolutional network</a:t>
            </a:r>
          </a:p>
          <a:p>
            <a:r>
              <a:rPr lang="en-US" dirty="0"/>
              <a:t>- each layer:</a:t>
            </a:r>
          </a:p>
          <a:p>
            <a:pPr lvl="1"/>
            <a:r>
              <a:rPr lang="en-US" dirty="0"/>
              <a:t>- a 2d convolutional network</a:t>
            </a:r>
          </a:p>
          <a:p>
            <a:pPr lvl="1"/>
            <a:r>
              <a:rPr lang="en-US" dirty="0"/>
              <a:t>- a </a:t>
            </a:r>
            <a:r>
              <a:rPr lang="en-US" dirty="0" err="1"/>
              <a:t>ReLU</a:t>
            </a:r>
            <a:r>
              <a:rPr lang="en-US" dirty="0"/>
              <a:t> activation layer</a:t>
            </a:r>
          </a:p>
          <a:p>
            <a:pPr lvl="1"/>
            <a:r>
              <a:rPr lang="en-US" dirty="0"/>
              <a:t>- 2x2 max pooling</a:t>
            </a:r>
          </a:p>
          <a:p>
            <a:r>
              <a:rPr lang="en-US" dirty="0"/>
              <a:t>- increased from 32 -&gt; 64 -&gt; 128 -&gt; 256 -&gt; 512</a:t>
            </a:r>
          </a:p>
          <a:p>
            <a:r>
              <a:rPr lang="en-US" dirty="0"/>
              <a:t>- finished off with a dropout rate of 20% and sigmoid predictor</a:t>
            </a:r>
          </a:p>
          <a:p>
            <a:r>
              <a:rPr lang="en-US" dirty="0"/>
              <a:t>- 75 epochs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E7D2F-A7BB-4F33-7432-3D74D8AD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983" y="286603"/>
            <a:ext cx="4435224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6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5030-B520-5DCA-5949-798309A2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958CB-7B53-640B-B826-482CCE4A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593" y="1786504"/>
            <a:ext cx="4008734" cy="32027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7975E-61C2-C41A-97E7-099D0725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327" y="1786505"/>
            <a:ext cx="4008734" cy="3202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C0135F-29A7-C8FE-F6E9-FF6072CCF239}"/>
              </a:ext>
            </a:extLst>
          </p:cNvPr>
          <p:cNvSpPr txBox="1"/>
          <p:nvPr/>
        </p:nvSpPr>
        <p:spPr>
          <a:xfrm>
            <a:off x="719092" y="1917577"/>
            <a:ext cx="2539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Training Accuracy: 0.919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Accuracy: 0.8583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Training Loss: 0.2018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Loss: 0.3532</a:t>
            </a:r>
          </a:p>
        </p:txBody>
      </p:sp>
    </p:spTree>
    <p:extLst>
      <p:ext uri="{BB962C8B-B14F-4D97-AF65-F5344CB8AC3E}">
        <p14:creationId xmlns:p14="http://schemas.microsoft.com/office/powerpoint/2010/main" val="339854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0443-4078-4073-6D81-DAABA304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GRAD-CAM 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D158A-A1DB-C7A5-3808-84B153F34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59" y="2069376"/>
            <a:ext cx="4987838" cy="3362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16287-5942-A1C9-62E2-6AE8A84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97" y="2069376"/>
            <a:ext cx="3109724" cy="3746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3CBF9-8FEE-D2A5-9B71-5BB07F451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521" y="2069376"/>
            <a:ext cx="3886208" cy="38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5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16BF-26DE-152F-8C95-2AB3E579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 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CF4EB-9AC7-A5B7-C794-153305253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5766" y="1737360"/>
            <a:ext cx="3886208" cy="39593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23711-9245-6F21-DE79-931DFA64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58" y="1737360"/>
            <a:ext cx="3886208" cy="395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86B535-10B1-8933-A452-CB2810CE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50" y="1766212"/>
            <a:ext cx="3886208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076B-42AD-5DCC-34EA-A43E7326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ECBC-F150-A1F2-4AE3-B31CF0F85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81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2745</TotalTime>
  <Words>478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Opening up the Blackbox:  Explaining AI decision-making through object recognition</vt:lpstr>
      <vt:lpstr>What is AI Explainability?</vt:lpstr>
      <vt:lpstr>Why object recognition?</vt:lpstr>
      <vt:lpstr>Used Resources:</vt:lpstr>
      <vt:lpstr>CNN model used</vt:lpstr>
      <vt:lpstr>Model Results </vt:lpstr>
      <vt:lpstr>GRAD-CAM Results:</vt:lpstr>
      <vt:lpstr>LIME results:</vt:lpstr>
      <vt:lpstr>GUI Demo</vt:lpstr>
      <vt:lpstr>General impressions:</vt:lpstr>
      <vt:lpstr>Further plans?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up the Blackbox:  Explaining AI decision-making through object recognition</dc:title>
  <dc:creator>Jiro Mizuno</dc:creator>
  <cp:lastModifiedBy>Jiro Mizuno</cp:lastModifiedBy>
  <cp:revision>23</cp:revision>
  <dcterms:created xsi:type="dcterms:W3CDTF">2024-03-13T20:30:55Z</dcterms:created>
  <dcterms:modified xsi:type="dcterms:W3CDTF">2024-04-26T20:29:49Z</dcterms:modified>
</cp:coreProperties>
</file>