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0"/>
  </p:notesMasterIdLst>
  <p:sldIdLst>
    <p:sldId id="256" r:id="rId2"/>
    <p:sldId id="303" r:id="rId3"/>
    <p:sldId id="305" r:id="rId4"/>
    <p:sldId id="306" r:id="rId5"/>
    <p:sldId id="304" r:id="rId6"/>
    <p:sldId id="350" r:id="rId7"/>
    <p:sldId id="351" r:id="rId8"/>
    <p:sldId id="352" r:id="rId9"/>
    <p:sldId id="353" r:id="rId10"/>
    <p:sldId id="338" r:id="rId11"/>
    <p:sldId id="334" r:id="rId12"/>
    <p:sldId id="317" r:id="rId13"/>
    <p:sldId id="326" r:id="rId14"/>
    <p:sldId id="339" r:id="rId15"/>
    <p:sldId id="342" r:id="rId16"/>
    <p:sldId id="336" r:id="rId17"/>
    <p:sldId id="335" r:id="rId18"/>
    <p:sldId id="337" r:id="rId19"/>
    <p:sldId id="347" r:id="rId20"/>
    <p:sldId id="329" r:id="rId21"/>
    <p:sldId id="331" r:id="rId22"/>
    <p:sldId id="332" r:id="rId23"/>
    <p:sldId id="344" r:id="rId24"/>
    <p:sldId id="346" r:id="rId25"/>
    <p:sldId id="348" r:id="rId26"/>
    <p:sldId id="354" r:id="rId27"/>
    <p:sldId id="323" r:id="rId28"/>
    <p:sldId id="328" r:id="rId29"/>
  </p:sldIdLst>
  <p:sldSz cx="9144000" cy="5143500" type="screen16x9"/>
  <p:notesSz cx="6858000" cy="9144000"/>
  <p:embeddedFontLst>
    <p:embeddedFont>
      <p:font typeface="Catamaran" panose="020B0604020202020204" charset="0"/>
      <p:regular r:id="rId31"/>
      <p:bold r:id="rId32"/>
    </p:embeddedFont>
    <p:embeddedFont>
      <p:font typeface="Segoe UI" panose="020B0502040204020203" pitchFamily="34" charset="0"/>
      <p:regular r:id="rId33"/>
      <p:bold r:id="rId34"/>
      <p:italic r:id="rId35"/>
      <p:boldItalic r:id="rId36"/>
    </p:embeddedFont>
    <p:embeddedFont>
      <p:font typeface="Lexend Deca" panose="020B0604020202020204" charset="0"/>
      <p:regular r:id="rId37"/>
      <p:bold r:id="rId38"/>
    </p:embeddedFont>
    <p:embeddedFont>
      <p:font typeface="Segoe UI Black" panose="020B0A02040204020203" pitchFamily="34" charset="0"/>
      <p:bold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2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7CD526-33A3-4F2E-AB77-6265E07E4B97}">
  <a:tblStyle styleId="{077CD526-33A3-4F2E-AB77-6265E07E4B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39081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bbb6e1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bbb6e1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28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29925"/>
            <a:ext cx="7717500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solidFill>
                  <a:srgbClr val="212529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6040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5230675" y="2474163"/>
            <a:ext cx="2466900" cy="10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5230675" y="1648750"/>
            <a:ext cx="320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6413575" y="-462500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6413575" y="4608575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2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4" r:id="rId3"/>
    <p:sldLayoutId id="2147483671" r:id="rId4"/>
    <p:sldLayoutId id="214748367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ctrTitle"/>
          </p:nvPr>
        </p:nvSpPr>
        <p:spPr>
          <a:xfrm>
            <a:off x="389473" y="505122"/>
            <a:ext cx="6424863" cy="1864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solidFill>
                  <a:schemeClr val="tx1"/>
                </a:solidFill>
              </a:rPr>
              <a:t>Информационная система контроля уровня знания </a:t>
            </a:r>
            <a:r>
              <a:rPr lang="en-US" sz="4000" dirty="0" smtClean="0">
                <a:solidFill>
                  <a:schemeClr val="tx1"/>
                </a:solidFill>
              </a:rPr>
              <a:t>SQL</a:t>
            </a:r>
            <a:endParaRPr sz="4000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659" y="1621829"/>
            <a:ext cx="3686761" cy="2933304"/>
          </a:xfrm>
          <a:prstGeom prst="rect">
            <a:avLst/>
          </a:prstGeom>
        </p:spPr>
      </p:pic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267128" y="2240319"/>
            <a:ext cx="5827071" cy="2657195"/>
          </a:xfrm>
        </p:spPr>
        <p:txBody>
          <a:bodyPr/>
          <a:lstStyle/>
          <a:p>
            <a:pPr algn="l"/>
            <a:r>
              <a:rPr lang="ru-RU" sz="2000" dirty="0">
                <a:solidFill>
                  <a:schemeClr val="tx1"/>
                </a:solidFill>
              </a:rPr>
              <a:t>Студенты 4 курса </a:t>
            </a:r>
            <a:r>
              <a:rPr lang="ru-RU" sz="2000" dirty="0" err="1">
                <a:solidFill>
                  <a:schemeClr val="tx1"/>
                </a:solidFill>
              </a:rPr>
              <a:t>КемГУ</a:t>
            </a:r>
            <a:endParaRPr lang="ru-RU" sz="2000" dirty="0">
              <a:solidFill>
                <a:schemeClr val="tx1"/>
              </a:solidFill>
            </a:endParaRPr>
          </a:p>
          <a:p>
            <a:pPr algn="l"/>
            <a:r>
              <a:rPr lang="ru-RU" sz="2000" dirty="0">
                <a:solidFill>
                  <a:schemeClr val="tx1"/>
                </a:solidFill>
              </a:rPr>
              <a:t>Институт цифры</a:t>
            </a:r>
          </a:p>
          <a:p>
            <a:pPr algn="l"/>
            <a:r>
              <a:rPr lang="ru-RU" sz="2000" dirty="0">
                <a:solidFill>
                  <a:schemeClr val="tx1"/>
                </a:solidFill>
              </a:rPr>
              <a:t>Кафедра цифровых технологий</a:t>
            </a:r>
          </a:p>
          <a:p>
            <a:pPr algn="l"/>
            <a:r>
              <a:rPr lang="ru-RU" sz="2000" dirty="0">
                <a:solidFill>
                  <a:schemeClr val="tx1"/>
                </a:solidFill>
              </a:rPr>
              <a:t>Оспищев А. А., </a:t>
            </a:r>
            <a:r>
              <a:rPr lang="ru-RU" sz="2000" dirty="0" err="1">
                <a:solidFill>
                  <a:schemeClr val="tx1"/>
                </a:solidFill>
              </a:rPr>
              <a:t>Корбин</a:t>
            </a:r>
            <a:r>
              <a:rPr lang="ru-RU" sz="2000" dirty="0">
                <a:solidFill>
                  <a:schemeClr val="tx1"/>
                </a:solidFill>
              </a:rPr>
              <a:t> Е.К.</a:t>
            </a:r>
          </a:p>
          <a:p>
            <a:pPr algn="l"/>
            <a:endParaRPr lang="ru-RU" sz="1800" dirty="0">
              <a:solidFill>
                <a:schemeClr val="tx1"/>
              </a:solidFill>
            </a:endParaRPr>
          </a:p>
          <a:p>
            <a:pPr algn="l"/>
            <a:r>
              <a:rPr lang="ru-RU" sz="2000" dirty="0">
                <a:solidFill>
                  <a:schemeClr val="tx1"/>
                </a:solidFill>
              </a:rPr>
              <a:t>Научный руководитель:</a:t>
            </a:r>
          </a:p>
          <a:p>
            <a:pPr algn="l"/>
            <a:r>
              <a:rPr lang="ru-RU" sz="2000" dirty="0">
                <a:solidFill>
                  <a:schemeClr val="tx1"/>
                </a:solidFill>
              </a:rPr>
              <a:t>Кандидат технических наук, доцент</a:t>
            </a:r>
          </a:p>
          <a:p>
            <a:pPr algn="l"/>
            <a:r>
              <a:rPr lang="ru-RU" sz="2000" dirty="0" err="1">
                <a:solidFill>
                  <a:schemeClr val="tx1"/>
                </a:solidFill>
              </a:rPr>
              <a:t>Завозкин</a:t>
            </a:r>
            <a:r>
              <a:rPr lang="ru-RU" sz="2000" dirty="0">
                <a:solidFill>
                  <a:schemeClr val="tx1"/>
                </a:solidFill>
              </a:rPr>
              <a:t> С.Ю.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739793" y="30821"/>
            <a:ext cx="5270642" cy="1140430"/>
          </a:xfrm>
        </p:spPr>
        <p:txBody>
          <a:bodyPr/>
          <a:lstStyle/>
          <a:p>
            <a:pPr algn="ctr"/>
            <a:r>
              <a:rPr lang="ru-RU" sz="3000" dirty="0" smtClean="0"/>
              <a:t>Диаграмма развёртывания архитектуры системы</a:t>
            </a:r>
            <a:endParaRPr lang="ru-RU" sz="3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04" y="1171251"/>
            <a:ext cx="7643974" cy="3749476"/>
          </a:xfrm>
          <a:prstGeom prst="rect">
            <a:avLst/>
          </a:prstGeom>
        </p:spPr>
      </p:pic>
      <p:sp>
        <p:nvSpPr>
          <p:cNvPr id="6" name="Google Shape;212;p32"/>
          <p:cNvSpPr txBox="1">
            <a:spLocks/>
          </p:cNvSpPr>
          <p:nvPr/>
        </p:nvSpPr>
        <p:spPr>
          <a:xfrm>
            <a:off x="7777963" y="4527973"/>
            <a:ext cx="1066800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 smtClean="0">
                <a:latin typeface="Lexend Deca" panose="020B0604020202020204" charset="0"/>
              </a:rPr>
              <a:t>10</a:t>
            </a:r>
            <a:r>
              <a:rPr lang="en-US" sz="2400" dirty="0" smtClean="0">
                <a:latin typeface="Lexend Deca" panose="020B0604020202020204" charset="0"/>
              </a:rPr>
              <a:t>/2</a:t>
            </a:r>
            <a:r>
              <a:rPr lang="ru-RU" sz="2400" dirty="0" smtClean="0">
                <a:latin typeface="Lexend Deca" panose="020B0604020202020204" charset="0"/>
              </a:rPr>
              <a:t>9</a:t>
            </a:r>
            <a:endParaRPr lang="en" sz="2800" dirty="0">
              <a:latin typeface="Lexend De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14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1260"/>
          </a:xfrm>
        </p:spPr>
        <p:txBody>
          <a:bodyPr/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Диаграмма</a:t>
            </a:r>
            <a:r>
              <a:rPr lang="ru-RU" sz="4000" dirty="0">
                <a:solidFill>
                  <a:schemeClr val="tx1"/>
                </a:solidFill>
              </a:rPr>
              <a:t> </a:t>
            </a:r>
            <a:r>
              <a:rPr lang="ru-RU" sz="4000" dirty="0" smtClean="0">
                <a:solidFill>
                  <a:schemeClr val="tx1"/>
                </a:solidFill>
              </a:rPr>
              <a:t>структуры данных</a:t>
            </a:r>
            <a:endParaRPr lang="ru-RU" sz="4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17" y="771896"/>
            <a:ext cx="8394392" cy="3859482"/>
          </a:xfrm>
          <a:prstGeom prst="rect">
            <a:avLst/>
          </a:prstGeom>
        </p:spPr>
      </p:pic>
      <p:sp>
        <p:nvSpPr>
          <p:cNvPr id="6" name="Google Shape;212;p32"/>
          <p:cNvSpPr txBox="1">
            <a:spLocks/>
          </p:cNvSpPr>
          <p:nvPr/>
        </p:nvSpPr>
        <p:spPr>
          <a:xfrm>
            <a:off x="7777963" y="4527973"/>
            <a:ext cx="1066800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 smtClean="0">
                <a:latin typeface="Lexend Deca" panose="020B0604020202020204" charset="0"/>
              </a:rPr>
              <a:t>11</a:t>
            </a:r>
            <a:r>
              <a:rPr lang="en-US" sz="2400" dirty="0" smtClean="0">
                <a:latin typeface="Lexend Deca" panose="020B0604020202020204" charset="0"/>
              </a:rPr>
              <a:t>/2</a:t>
            </a:r>
            <a:r>
              <a:rPr lang="ru-RU" sz="2400" dirty="0" smtClean="0">
                <a:latin typeface="Lexend Deca" panose="020B0604020202020204" charset="0"/>
              </a:rPr>
              <a:t>9</a:t>
            </a:r>
            <a:endParaRPr lang="en" sz="2800" dirty="0">
              <a:latin typeface="Lexend De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4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43525" y="86620"/>
            <a:ext cx="3914775" cy="1016512"/>
          </a:xfrm>
        </p:spPr>
        <p:txBody>
          <a:bodyPr/>
          <a:lstStyle/>
          <a:p>
            <a:pPr algn="ctr"/>
            <a:r>
              <a:rPr lang="ru-RU" sz="3000" dirty="0"/>
              <a:t>Диаграмма последовательности</a:t>
            </a:r>
          </a:p>
        </p:txBody>
      </p:sp>
      <p:sp>
        <p:nvSpPr>
          <p:cNvPr id="5" name="Google Shape;238;p35"/>
          <p:cNvSpPr txBox="1">
            <a:spLocks noGrp="1"/>
          </p:cNvSpPr>
          <p:nvPr>
            <p:ph type="subTitle" idx="1"/>
          </p:nvPr>
        </p:nvSpPr>
        <p:spPr>
          <a:xfrm>
            <a:off x="5558201" y="1413025"/>
            <a:ext cx="3485422" cy="1051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ru-RU" sz="2000" dirty="0" smtClean="0"/>
              <a:t>Процесс проверки кода</a:t>
            </a:r>
            <a:r>
              <a:rPr lang="ru-RU" sz="2000" dirty="0"/>
              <a:t> </a:t>
            </a:r>
            <a:r>
              <a:rPr lang="ru-RU" sz="2000" dirty="0" smtClean="0"/>
              <a:t>студента при прохождении тестирования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1" y="86620"/>
            <a:ext cx="5333710" cy="4981548"/>
          </a:xfrm>
          <a:prstGeom prst="rect">
            <a:avLst/>
          </a:prstGeom>
        </p:spPr>
      </p:pic>
      <p:sp>
        <p:nvSpPr>
          <p:cNvPr id="6" name="Google Shape;212;p32"/>
          <p:cNvSpPr txBox="1">
            <a:spLocks/>
          </p:cNvSpPr>
          <p:nvPr/>
        </p:nvSpPr>
        <p:spPr>
          <a:xfrm>
            <a:off x="7777963" y="4527973"/>
            <a:ext cx="1066800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 smtClean="0">
                <a:latin typeface="Lexend Deca" panose="020B0604020202020204" charset="0"/>
              </a:rPr>
              <a:t>1</a:t>
            </a:r>
            <a:r>
              <a:rPr lang="en-US" sz="2400" dirty="0" smtClean="0">
                <a:latin typeface="Lexend Deca" panose="020B0604020202020204" charset="0"/>
              </a:rPr>
              <a:t>2/2</a:t>
            </a:r>
            <a:r>
              <a:rPr lang="ru-RU" sz="2400" dirty="0" smtClean="0">
                <a:latin typeface="Lexend Deca" panose="020B0604020202020204" charset="0"/>
              </a:rPr>
              <a:t>9</a:t>
            </a:r>
            <a:endParaRPr lang="en" sz="2800" dirty="0">
              <a:latin typeface="Lexend De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59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/>
          </p:nvPr>
        </p:nvSpPr>
        <p:spPr>
          <a:xfrm>
            <a:off x="5394896" y="0"/>
            <a:ext cx="3914775" cy="1016512"/>
          </a:xfrm>
        </p:spPr>
        <p:txBody>
          <a:bodyPr/>
          <a:lstStyle/>
          <a:p>
            <a:pPr algn="ctr"/>
            <a:r>
              <a:rPr lang="ru-RU" sz="3000" dirty="0"/>
              <a:t>Диаграмма последовательности</a:t>
            </a:r>
          </a:p>
        </p:txBody>
      </p:sp>
      <p:sp>
        <p:nvSpPr>
          <p:cNvPr id="7" name="Google Shape;238;p35"/>
          <p:cNvSpPr txBox="1">
            <a:spLocks noGrp="1"/>
          </p:cNvSpPr>
          <p:nvPr>
            <p:ph type="subTitle" idx="1"/>
          </p:nvPr>
        </p:nvSpPr>
        <p:spPr>
          <a:xfrm>
            <a:off x="5609572" y="1248638"/>
            <a:ext cx="3485422" cy="1051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ru-RU" sz="2000" dirty="0" smtClean="0"/>
              <a:t>Процесс создания теста преподавателем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3" y="92467"/>
            <a:ext cx="5438497" cy="4917469"/>
          </a:xfrm>
          <a:prstGeom prst="rect">
            <a:avLst/>
          </a:prstGeom>
        </p:spPr>
      </p:pic>
      <p:sp>
        <p:nvSpPr>
          <p:cNvPr id="9" name="Google Shape;212;p32"/>
          <p:cNvSpPr txBox="1">
            <a:spLocks/>
          </p:cNvSpPr>
          <p:nvPr/>
        </p:nvSpPr>
        <p:spPr>
          <a:xfrm>
            <a:off x="7777963" y="4527973"/>
            <a:ext cx="1066800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 smtClean="0">
                <a:latin typeface="Lexend Deca" panose="020B0604020202020204" charset="0"/>
              </a:rPr>
              <a:t>1</a:t>
            </a:r>
            <a:r>
              <a:rPr lang="en-US" sz="2400" dirty="0" smtClean="0">
                <a:latin typeface="Lexend Deca" panose="020B0604020202020204" charset="0"/>
              </a:rPr>
              <a:t>3/2</a:t>
            </a:r>
            <a:r>
              <a:rPr lang="ru-RU" sz="2400" dirty="0" smtClean="0">
                <a:latin typeface="Lexend Deca" panose="020B0604020202020204" charset="0"/>
              </a:rPr>
              <a:t>9</a:t>
            </a:r>
            <a:endParaRPr lang="en" sz="2800" dirty="0">
              <a:latin typeface="Lexend De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18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20;p33"/>
          <p:cNvSpPr/>
          <p:nvPr/>
        </p:nvSpPr>
        <p:spPr>
          <a:xfrm>
            <a:off x="866030" y="1705812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96" y="1769406"/>
            <a:ext cx="993067" cy="982812"/>
          </a:xfrm>
          <a:prstGeom prst="rect">
            <a:avLst/>
          </a:prstGeom>
        </p:spPr>
      </p:pic>
      <p:sp>
        <p:nvSpPr>
          <p:cNvPr id="12" name="Google Shape;220;p33"/>
          <p:cNvSpPr/>
          <p:nvPr/>
        </p:nvSpPr>
        <p:spPr>
          <a:xfrm>
            <a:off x="3650910" y="1705812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" name="Google Shape;220;p33"/>
          <p:cNvSpPr/>
          <p:nvPr/>
        </p:nvSpPr>
        <p:spPr>
          <a:xfrm>
            <a:off x="6435790" y="1705812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813" y="1819226"/>
            <a:ext cx="1443754" cy="88317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125" y="1802126"/>
            <a:ext cx="917369" cy="917369"/>
          </a:xfrm>
          <a:prstGeom prst="rect">
            <a:avLst/>
          </a:prstGeom>
        </p:spPr>
      </p:pic>
      <p:sp>
        <p:nvSpPr>
          <p:cNvPr id="18" name="Заголовок 2"/>
          <p:cNvSpPr>
            <a:spLocks noGrp="1"/>
          </p:cNvSpPr>
          <p:nvPr>
            <p:ph type="title"/>
          </p:nvPr>
        </p:nvSpPr>
        <p:spPr>
          <a:xfrm>
            <a:off x="0" y="273085"/>
            <a:ext cx="9144000" cy="1319312"/>
          </a:xfrm>
        </p:spPr>
        <p:txBody>
          <a:bodyPr/>
          <a:lstStyle/>
          <a:p>
            <a:pPr algn="ctr"/>
            <a:r>
              <a:rPr lang="ru-RU" sz="4000" dirty="0" smtClean="0"/>
              <a:t>Средства, используемые при разработке веб-сервисов</a:t>
            </a:r>
            <a:endParaRPr lang="ru-RU" sz="4000" dirty="0"/>
          </a:p>
        </p:txBody>
      </p:sp>
      <p:sp>
        <p:nvSpPr>
          <p:cNvPr id="20" name="Google Shape;237;p35"/>
          <p:cNvSpPr txBox="1">
            <a:spLocks/>
          </p:cNvSpPr>
          <p:nvPr/>
        </p:nvSpPr>
        <p:spPr>
          <a:xfrm>
            <a:off x="268952" y="2934500"/>
            <a:ext cx="3061953" cy="462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sz="2400" dirty="0" smtClean="0"/>
              <a:t>Visual Studio Code</a:t>
            </a:r>
            <a:endParaRPr lang="en-US" sz="2400" dirty="0"/>
          </a:p>
        </p:txBody>
      </p:sp>
      <p:sp>
        <p:nvSpPr>
          <p:cNvPr id="21" name="Google Shape;237;p35"/>
          <p:cNvSpPr txBox="1">
            <a:spLocks/>
          </p:cNvSpPr>
          <p:nvPr/>
        </p:nvSpPr>
        <p:spPr>
          <a:xfrm>
            <a:off x="3591094" y="2934500"/>
            <a:ext cx="1987430" cy="462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sz="2400" dirty="0" smtClean="0"/>
              <a:t>JavaScript</a:t>
            </a:r>
            <a:endParaRPr lang="en-US" sz="2400" dirty="0"/>
          </a:p>
        </p:txBody>
      </p:sp>
      <p:sp>
        <p:nvSpPr>
          <p:cNvPr id="22" name="Google Shape;237;p35"/>
          <p:cNvSpPr txBox="1">
            <a:spLocks/>
          </p:cNvSpPr>
          <p:nvPr/>
        </p:nvSpPr>
        <p:spPr>
          <a:xfrm>
            <a:off x="6640730" y="2934500"/>
            <a:ext cx="1457920" cy="462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sz="2400" dirty="0" smtClean="0"/>
              <a:t>Node.js</a:t>
            </a:r>
            <a:endParaRPr lang="en-US" sz="2400" dirty="0"/>
          </a:p>
        </p:txBody>
      </p:sp>
      <p:sp>
        <p:nvSpPr>
          <p:cNvPr id="23" name="Google Shape;238;p35"/>
          <p:cNvSpPr txBox="1">
            <a:spLocks/>
          </p:cNvSpPr>
          <p:nvPr/>
        </p:nvSpPr>
        <p:spPr>
          <a:xfrm>
            <a:off x="201194" y="3397019"/>
            <a:ext cx="3061954" cy="1241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/>
            <a:r>
              <a:rPr lang="ru-RU" sz="1800" dirty="0" smtClean="0"/>
              <a:t>Редактор исходного кода для кроссплатформенной разработки веб- и облачных приложений</a:t>
            </a:r>
            <a:endParaRPr lang="ru-RU" sz="1800" dirty="0"/>
          </a:p>
        </p:txBody>
      </p:sp>
      <p:sp>
        <p:nvSpPr>
          <p:cNvPr id="24" name="Google Shape;238;p35"/>
          <p:cNvSpPr txBox="1">
            <a:spLocks/>
          </p:cNvSpPr>
          <p:nvPr/>
        </p:nvSpPr>
        <p:spPr>
          <a:xfrm>
            <a:off x="3131293" y="3397019"/>
            <a:ext cx="3049635" cy="675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/>
            <a:r>
              <a:rPr lang="ru-RU" sz="1800" dirty="0" err="1" smtClean="0"/>
              <a:t>Мультипарадигменный</a:t>
            </a:r>
            <a:r>
              <a:rPr lang="ru-RU" sz="1800" dirty="0" smtClean="0"/>
              <a:t> </a:t>
            </a:r>
            <a:r>
              <a:rPr lang="ru-RU" sz="1800" dirty="0"/>
              <a:t>язык </a:t>
            </a:r>
            <a:r>
              <a:rPr lang="ru-RU" sz="1800" dirty="0" smtClean="0"/>
              <a:t>программирования</a:t>
            </a:r>
            <a:endParaRPr lang="ru-RU" sz="1800" dirty="0"/>
          </a:p>
        </p:txBody>
      </p:sp>
      <p:sp>
        <p:nvSpPr>
          <p:cNvPr id="25" name="Google Shape;238;p35"/>
          <p:cNvSpPr txBox="1">
            <a:spLocks/>
          </p:cNvSpPr>
          <p:nvPr/>
        </p:nvSpPr>
        <p:spPr>
          <a:xfrm>
            <a:off x="6109510" y="3397058"/>
            <a:ext cx="2791156" cy="92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/>
            <a:r>
              <a:rPr lang="ru-RU" sz="1800" dirty="0" smtClean="0"/>
              <a:t>Среда </a:t>
            </a:r>
            <a:r>
              <a:rPr lang="ru-RU" sz="1800" dirty="0"/>
              <a:t>выполнения </a:t>
            </a:r>
            <a:r>
              <a:rPr lang="ru-RU" sz="1800" dirty="0" err="1"/>
              <a:t>JavaScript</a:t>
            </a:r>
            <a:r>
              <a:rPr lang="ru-RU" sz="1800" dirty="0"/>
              <a:t>, основанная </a:t>
            </a:r>
            <a:r>
              <a:rPr lang="ru-RU" sz="1800" dirty="0" smtClean="0"/>
              <a:t>на движке V8</a:t>
            </a:r>
            <a:endParaRPr lang="ru-RU" sz="1600" dirty="0"/>
          </a:p>
        </p:txBody>
      </p:sp>
      <p:sp>
        <p:nvSpPr>
          <p:cNvPr id="16" name="Google Shape;212;p32"/>
          <p:cNvSpPr txBox="1">
            <a:spLocks/>
          </p:cNvSpPr>
          <p:nvPr/>
        </p:nvSpPr>
        <p:spPr>
          <a:xfrm>
            <a:off x="7777963" y="4527973"/>
            <a:ext cx="1066800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 smtClean="0">
                <a:latin typeface="Lexend Deca" panose="020B0604020202020204" charset="0"/>
              </a:rPr>
              <a:t>1</a:t>
            </a:r>
            <a:r>
              <a:rPr lang="en-US" sz="2400" dirty="0">
                <a:latin typeface="Lexend Deca" panose="020B0604020202020204" charset="0"/>
              </a:rPr>
              <a:t>4</a:t>
            </a:r>
            <a:r>
              <a:rPr lang="en-US" sz="2400" dirty="0" smtClean="0">
                <a:latin typeface="Lexend Deca" panose="020B0604020202020204" charset="0"/>
              </a:rPr>
              <a:t>/2</a:t>
            </a:r>
            <a:r>
              <a:rPr lang="ru-RU" sz="2400" dirty="0" smtClean="0">
                <a:latin typeface="Lexend Deca" panose="020B0604020202020204" charset="0"/>
              </a:rPr>
              <a:t>9</a:t>
            </a:r>
            <a:endParaRPr lang="en" sz="2800" dirty="0">
              <a:latin typeface="Lexend De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6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285008"/>
            <a:ext cx="9144000" cy="1330035"/>
          </a:xfrm>
        </p:spPr>
        <p:txBody>
          <a:bodyPr/>
          <a:lstStyle/>
          <a:p>
            <a:pPr algn="ctr"/>
            <a:r>
              <a:rPr lang="ru-RU" sz="4000" dirty="0"/>
              <a:t>Средства, используемые при разработке </a:t>
            </a:r>
            <a:r>
              <a:rPr lang="ru-RU" sz="4000" dirty="0" smtClean="0"/>
              <a:t>веб-приложения</a:t>
            </a:r>
            <a:endParaRPr lang="ru-RU" sz="3600" dirty="0"/>
          </a:p>
        </p:txBody>
      </p:sp>
      <p:sp>
        <p:nvSpPr>
          <p:cNvPr id="6" name="Google Shape;198;p32"/>
          <p:cNvSpPr/>
          <p:nvPr/>
        </p:nvSpPr>
        <p:spPr>
          <a:xfrm>
            <a:off x="538786" y="1859622"/>
            <a:ext cx="889322" cy="410966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7" name="Google Shape;212;p32"/>
          <p:cNvSpPr txBox="1">
            <a:spLocks/>
          </p:cNvSpPr>
          <p:nvPr/>
        </p:nvSpPr>
        <p:spPr>
          <a:xfrm>
            <a:off x="797005" y="1753087"/>
            <a:ext cx="372884" cy="517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800" dirty="0" smtClean="0">
                <a:latin typeface="Lexend Deca" panose="020B0604020202020204" charset="0"/>
              </a:rPr>
              <a:t>1</a:t>
            </a:r>
            <a:endParaRPr lang="en" sz="2800" dirty="0">
              <a:latin typeface="Lexend Deca" panose="020B0604020202020204" charset="0"/>
            </a:endParaRPr>
          </a:p>
        </p:txBody>
      </p:sp>
      <p:sp>
        <p:nvSpPr>
          <p:cNvPr id="41" name="Google Shape;198;p32"/>
          <p:cNvSpPr/>
          <p:nvPr/>
        </p:nvSpPr>
        <p:spPr>
          <a:xfrm>
            <a:off x="538786" y="2478550"/>
            <a:ext cx="889322" cy="410966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2" name="Google Shape;212;p32"/>
          <p:cNvSpPr txBox="1">
            <a:spLocks/>
          </p:cNvSpPr>
          <p:nvPr/>
        </p:nvSpPr>
        <p:spPr>
          <a:xfrm>
            <a:off x="797005" y="2372015"/>
            <a:ext cx="372884" cy="517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latin typeface="Lexend Deca" panose="020B0604020202020204" charset="0"/>
              </a:rPr>
              <a:t>2</a:t>
            </a:r>
            <a:endParaRPr lang="en" sz="2800" dirty="0">
              <a:latin typeface="Lexend Deca" panose="020B0604020202020204" charset="0"/>
            </a:endParaRPr>
          </a:p>
        </p:txBody>
      </p:sp>
      <p:sp>
        <p:nvSpPr>
          <p:cNvPr id="43" name="Google Shape;198;p32"/>
          <p:cNvSpPr/>
          <p:nvPr/>
        </p:nvSpPr>
        <p:spPr>
          <a:xfrm>
            <a:off x="538786" y="3097478"/>
            <a:ext cx="889322" cy="410966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4" name="Google Shape;212;p32"/>
          <p:cNvSpPr txBox="1">
            <a:spLocks/>
          </p:cNvSpPr>
          <p:nvPr/>
        </p:nvSpPr>
        <p:spPr>
          <a:xfrm>
            <a:off x="797005" y="2990943"/>
            <a:ext cx="372884" cy="517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latin typeface="Lexend Deca" panose="020B0604020202020204" charset="0"/>
              </a:rPr>
              <a:t>3</a:t>
            </a:r>
            <a:endParaRPr lang="en" sz="2800" dirty="0">
              <a:latin typeface="Lexend Deca" panose="020B0604020202020204" charset="0"/>
            </a:endParaRPr>
          </a:p>
        </p:txBody>
      </p:sp>
      <p:sp>
        <p:nvSpPr>
          <p:cNvPr id="45" name="Google Shape;198;p32"/>
          <p:cNvSpPr/>
          <p:nvPr/>
        </p:nvSpPr>
        <p:spPr>
          <a:xfrm>
            <a:off x="538786" y="3716406"/>
            <a:ext cx="889322" cy="410966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6" name="Google Shape;212;p32"/>
          <p:cNvSpPr txBox="1">
            <a:spLocks/>
          </p:cNvSpPr>
          <p:nvPr/>
        </p:nvSpPr>
        <p:spPr>
          <a:xfrm>
            <a:off x="797005" y="3609871"/>
            <a:ext cx="372884" cy="517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latin typeface="Lexend Deca" panose="020B0604020202020204" charset="0"/>
              </a:rPr>
              <a:t>4</a:t>
            </a:r>
            <a:endParaRPr lang="en" sz="2800" dirty="0">
              <a:latin typeface="Lexend Deca" panose="020B0604020202020204" charset="0"/>
            </a:endParaRPr>
          </a:p>
        </p:txBody>
      </p:sp>
      <p:sp>
        <p:nvSpPr>
          <p:cNvPr id="47" name="Google Shape;198;p32"/>
          <p:cNvSpPr/>
          <p:nvPr/>
        </p:nvSpPr>
        <p:spPr>
          <a:xfrm>
            <a:off x="538786" y="4335334"/>
            <a:ext cx="889322" cy="410966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8" name="Google Shape;212;p32"/>
          <p:cNvSpPr txBox="1">
            <a:spLocks/>
          </p:cNvSpPr>
          <p:nvPr/>
        </p:nvSpPr>
        <p:spPr>
          <a:xfrm>
            <a:off x="797005" y="4228799"/>
            <a:ext cx="372884" cy="517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latin typeface="Lexend Deca" panose="020B0604020202020204" charset="0"/>
              </a:rPr>
              <a:t>5</a:t>
            </a:r>
            <a:endParaRPr lang="en" sz="2800" dirty="0">
              <a:latin typeface="Lexend Deca" panose="020B0604020202020204" charset="0"/>
            </a:endParaRPr>
          </a:p>
        </p:txBody>
      </p:sp>
      <p:sp>
        <p:nvSpPr>
          <p:cNvPr id="49" name="Google Shape;199;p32"/>
          <p:cNvSpPr txBox="1">
            <a:spLocks/>
          </p:cNvSpPr>
          <p:nvPr/>
        </p:nvSpPr>
        <p:spPr>
          <a:xfrm>
            <a:off x="1428108" y="1858307"/>
            <a:ext cx="2034313" cy="51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sz="2800" dirty="0" smtClean="0"/>
              <a:t>Express.js</a:t>
            </a:r>
            <a:endParaRPr lang="en-US" sz="2800" dirty="0"/>
          </a:p>
        </p:txBody>
      </p:sp>
      <p:sp>
        <p:nvSpPr>
          <p:cNvPr id="50" name="Google Shape;199;p32"/>
          <p:cNvSpPr txBox="1">
            <a:spLocks/>
          </p:cNvSpPr>
          <p:nvPr/>
        </p:nvSpPr>
        <p:spPr>
          <a:xfrm>
            <a:off x="1428108" y="2477235"/>
            <a:ext cx="4488415" cy="51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sz="2800" dirty="0" smtClean="0"/>
              <a:t>Node </a:t>
            </a:r>
            <a:r>
              <a:rPr lang="en-US" sz="2800" dirty="0"/>
              <a:t>Package Manager</a:t>
            </a:r>
          </a:p>
        </p:txBody>
      </p:sp>
      <p:sp>
        <p:nvSpPr>
          <p:cNvPr id="51" name="Google Shape;199;p32"/>
          <p:cNvSpPr txBox="1">
            <a:spLocks/>
          </p:cNvSpPr>
          <p:nvPr/>
        </p:nvSpPr>
        <p:spPr>
          <a:xfrm>
            <a:off x="1428108" y="3096163"/>
            <a:ext cx="3739794" cy="51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sz="2800" dirty="0"/>
              <a:t>HTML &amp; </a:t>
            </a:r>
            <a:r>
              <a:rPr lang="en-US" sz="2800" dirty="0" smtClean="0"/>
              <a:t>CSS, </a:t>
            </a:r>
            <a:r>
              <a:rPr lang="en-US" sz="2800" dirty="0" err="1" smtClean="0"/>
              <a:t>jQuery</a:t>
            </a:r>
            <a:endParaRPr lang="en-US" sz="2800" dirty="0" smtClean="0"/>
          </a:p>
        </p:txBody>
      </p:sp>
      <p:sp>
        <p:nvSpPr>
          <p:cNvPr id="52" name="Google Shape;199;p32"/>
          <p:cNvSpPr txBox="1">
            <a:spLocks/>
          </p:cNvSpPr>
          <p:nvPr/>
        </p:nvSpPr>
        <p:spPr>
          <a:xfrm>
            <a:off x="1428109" y="3715091"/>
            <a:ext cx="1345914" cy="51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sz="2800" dirty="0" err="1" smtClean="0"/>
              <a:t>Multer</a:t>
            </a:r>
            <a:endParaRPr lang="en-US" sz="2800" dirty="0"/>
          </a:p>
        </p:txBody>
      </p:sp>
      <p:sp>
        <p:nvSpPr>
          <p:cNvPr id="53" name="Google Shape;199;p32"/>
          <p:cNvSpPr txBox="1">
            <a:spLocks/>
          </p:cNvSpPr>
          <p:nvPr/>
        </p:nvSpPr>
        <p:spPr>
          <a:xfrm>
            <a:off x="1428108" y="4334019"/>
            <a:ext cx="2229492" cy="512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sz="2800" dirty="0" err="1" smtClean="0"/>
              <a:t>Nodemailer</a:t>
            </a:r>
            <a:endParaRPr lang="en-US" sz="2800" dirty="0"/>
          </a:p>
        </p:txBody>
      </p:sp>
      <p:sp>
        <p:nvSpPr>
          <p:cNvPr id="19" name="Google Shape;212;p32"/>
          <p:cNvSpPr txBox="1">
            <a:spLocks/>
          </p:cNvSpPr>
          <p:nvPr/>
        </p:nvSpPr>
        <p:spPr>
          <a:xfrm>
            <a:off x="7777963" y="4527973"/>
            <a:ext cx="1066800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 smtClean="0">
                <a:latin typeface="Lexend Deca" panose="020B0604020202020204" charset="0"/>
              </a:rPr>
              <a:t>1</a:t>
            </a:r>
            <a:r>
              <a:rPr lang="en-US" sz="2400" dirty="0" smtClean="0">
                <a:latin typeface="Lexend Deca" panose="020B0604020202020204" charset="0"/>
              </a:rPr>
              <a:t>5/2</a:t>
            </a:r>
            <a:r>
              <a:rPr lang="ru-RU" sz="2400" dirty="0" smtClean="0">
                <a:latin typeface="Lexend Deca" panose="020B0604020202020204" charset="0"/>
              </a:rPr>
              <a:t>9</a:t>
            </a:r>
            <a:endParaRPr lang="en" sz="2800" dirty="0">
              <a:latin typeface="Lexend De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48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65783"/>
          </a:xfrm>
        </p:spPr>
        <p:txBody>
          <a:bodyPr/>
          <a:lstStyle/>
          <a:p>
            <a:pPr algn="ctr"/>
            <a:r>
              <a:rPr lang="ru-RU" sz="3600" dirty="0" smtClean="0"/>
              <a:t>Экран авторизации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75" y="665783"/>
            <a:ext cx="8347249" cy="4005210"/>
          </a:xfrm>
          <a:prstGeom prst="rect">
            <a:avLst/>
          </a:prstGeom>
        </p:spPr>
      </p:pic>
      <p:sp>
        <p:nvSpPr>
          <p:cNvPr id="6" name="Google Shape;212;p32"/>
          <p:cNvSpPr txBox="1">
            <a:spLocks/>
          </p:cNvSpPr>
          <p:nvPr/>
        </p:nvSpPr>
        <p:spPr>
          <a:xfrm>
            <a:off x="7777963" y="4527973"/>
            <a:ext cx="1066800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 smtClean="0">
                <a:latin typeface="Lexend Deca" panose="020B0604020202020204" charset="0"/>
              </a:rPr>
              <a:t>1</a:t>
            </a:r>
            <a:r>
              <a:rPr lang="en-US" sz="2400" dirty="0">
                <a:latin typeface="Lexend Deca" panose="020B0604020202020204" charset="0"/>
              </a:rPr>
              <a:t>6</a:t>
            </a:r>
            <a:r>
              <a:rPr lang="en-US" sz="2400" dirty="0" smtClean="0">
                <a:latin typeface="Lexend Deca" panose="020B0604020202020204" charset="0"/>
              </a:rPr>
              <a:t>/2</a:t>
            </a:r>
            <a:r>
              <a:rPr lang="ru-RU" sz="2400" dirty="0" smtClean="0">
                <a:latin typeface="Lexend Deca" panose="020B0604020202020204" charset="0"/>
              </a:rPr>
              <a:t>9</a:t>
            </a:r>
            <a:endParaRPr lang="en" sz="2800" dirty="0">
              <a:latin typeface="Lexend De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1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737933"/>
          </a:xfrm>
        </p:spPr>
        <p:txBody>
          <a:bodyPr/>
          <a:lstStyle/>
          <a:p>
            <a:pPr algn="ctr"/>
            <a:r>
              <a:rPr lang="ru-RU" sz="3600" dirty="0" smtClean="0"/>
              <a:t>Экран регистрации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79" y="690549"/>
            <a:ext cx="8316809" cy="3923483"/>
          </a:xfrm>
          <a:prstGeom prst="rect">
            <a:avLst/>
          </a:prstGeom>
        </p:spPr>
      </p:pic>
      <p:sp>
        <p:nvSpPr>
          <p:cNvPr id="6" name="Google Shape;212;p32"/>
          <p:cNvSpPr txBox="1">
            <a:spLocks/>
          </p:cNvSpPr>
          <p:nvPr/>
        </p:nvSpPr>
        <p:spPr>
          <a:xfrm>
            <a:off x="7777963" y="4527973"/>
            <a:ext cx="1066800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 smtClean="0">
                <a:latin typeface="Lexend Deca" panose="020B0604020202020204" charset="0"/>
              </a:rPr>
              <a:t>1</a:t>
            </a:r>
            <a:r>
              <a:rPr lang="en-US" sz="2400" dirty="0">
                <a:latin typeface="Lexend Deca" panose="020B0604020202020204" charset="0"/>
              </a:rPr>
              <a:t>7</a:t>
            </a:r>
            <a:r>
              <a:rPr lang="en-US" sz="2400" dirty="0" smtClean="0">
                <a:latin typeface="Lexend Deca" panose="020B0604020202020204" charset="0"/>
              </a:rPr>
              <a:t>/2</a:t>
            </a:r>
            <a:r>
              <a:rPr lang="ru-RU" sz="2400" dirty="0" smtClean="0">
                <a:latin typeface="Lexend Deca" panose="020B0604020202020204" charset="0"/>
              </a:rPr>
              <a:t>9</a:t>
            </a:r>
            <a:endParaRPr lang="en" sz="2800" dirty="0">
              <a:latin typeface="Lexend De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40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65782"/>
          </a:xfrm>
        </p:spPr>
        <p:txBody>
          <a:bodyPr/>
          <a:lstStyle/>
          <a:p>
            <a:pPr algn="ctr"/>
            <a:r>
              <a:rPr lang="ru-RU" sz="3600" dirty="0" smtClean="0"/>
              <a:t>Восстановление пароля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17" y="665782"/>
            <a:ext cx="8432965" cy="4021874"/>
          </a:xfrm>
          <a:prstGeom prst="rect">
            <a:avLst/>
          </a:prstGeom>
        </p:spPr>
      </p:pic>
      <p:sp>
        <p:nvSpPr>
          <p:cNvPr id="6" name="Google Shape;212;p32"/>
          <p:cNvSpPr txBox="1">
            <a:spLocks/>
          </p:cNvSpPr>
          <p:nvPr/>
        </p:nvSpPr>
        <p:spPr>
          <a:xfrm>
            <a:off x="7777963" y="4527973"/>
            <a:ext cx="1066800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 smtClean="0">
                <a:latin typeface="Lexend Deca" panose="020B0604020202020204" charset="0"/>
              </a:rPr>
              <a:t>1</a:t>
            </a:r>
            <a:r>
              <a:rPr lang="en-US" sz="2400" dirty="0">
                <a:latin typeface="Lexend Deca" panose="020B0604020202020204" charset="0"/>
              </a:rPr>
              <a:t>8</a:t>
            </a:r>
            <a:r>
              <a:rPr lang="en-US" sz="2400" dirty="0" smtClean="0">
                <a:latin typeface="Lexend Deca" panose="020B0604020202020204" charset="0"/>
              </a:rPr>
              <a:t>/2</a:t>
            </a:r>
            <a:r>
              <a:rPr lang="ru-RU" sz="2400" dirty="0" smtClean="0">
                <a:latin typeface="Lexend Deca" panose="020B0604020202020204" charset="0"/>
              </a:rPr>
              <a:t>9</a:t>
            </a:r>
            <a:endParaRPr lang="en" sz="2800" dirty="0">
              <a:latin typeface="Lexend De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616449"/>
          </a:xfrm>
        </p:spPr>
        <p:txBody>
          <a:bodyPr/>
          <a:lstStyle/>
          <a:p>
            <a:pPr algn="ctr"/>
            <a:r>
              <a:rPr lang="ru-RU" sz="3600" dirty="0" smtClean="0"/>
              <a:t>Экран администратора. Все пользователи</a:t>
            </a:r>
            <a:endParaRPr lang="ru-RU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15" y="717937"/>
            <a:ext cx="8103368" cy="3864409"/>
          </a:xfrm>
          <a:prstGeom prst="rect">
            <a:avLst/>
          </a:prstGeom>
        </p:spPr>
      </p:pic>
      <p:sp>
        <p:nvSpPr>
          <p:cNvPr id="5" name="Google Shape;212;p32"/>
          <p:cNvSpPr txBox="1">
            <a:spLocks/>
          </p:cNvSpPr>
          <p:nvPr/>
        </p:nvSpPr>
        <p:spPr>
          <a:xfrm>
            <a:off x="7777963" y="4527973"/>
            <a:ext cx="1066800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 smtClean="0">
                <a:latin typeface="Lexend Deca" panose="020B0604020202020204" charset="0"/>
              </a:rPr>
              <a:t>1</a:t>
            </a:r>
            <a:r>
              <a:rPr lang="en-US" sz="2400" dirty="0">
                <a:latin typeface="Lexend Deca" panose="020B0604020202020204" charset="0"/>
              </a:rPr>
              <a:t>9</a:t>
            </a:r>
            <a:r>
              <a:rPr lang="en-US" sz="2400" dirty="0" smtClean="0">
                <a:latin typeface="Lexend Deca" panose="020B0604020202020204" charset="0"/>
              </a:rPr>
              <a:t>/2</a:t>
            </a:r>
            <a:r>
              <a:rPr lang="ru-RU" sz="2400" dirty="0" smtClean="0">
                <a:latin typeface="Lexend Deca" panose="020B0604020202020204" charset="0"/>
              </a:rPr>
              <a:t>9</a:t>
            </a:r>
            <a:endParaRPr lang="en" sz="2800" dirty="0">
              <a:latin typeface="Lexend De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38;p35"/>
          <p:cNvSpPr txBox="1">
            <a:spLocks/>
          </p:cNvSpPr>
          <p:nvPr/>
        </p:nvSpPr>
        <p:spPr>
          <a:xfrm>
            <a:off x="6233418" y="3554104"/>
            <a:ext cx="2787292" cy="804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/>
            <a:r>
              <a:rPr lang="ru-RU" sz="1600" dirty="0" smtClean="0">
                <a:solidFill>
                  <a:schemeClr val="tx1"/>
                </a:solidFill>
              </a:rPr>
              <a:t>Преподаётся на всех направлениях ИЦ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Google Shape;238;p35"/>
          <p:cNvSpPr txBox="1">
            <a:spLocks/>
          </p:cNvSpPr>
          <p:nvPr/>
        </p:nvSpPr>
        <p:spPr>
          <a:xfrm>
            <a:off x="2733920" y="3554104"/>
            <a:ext cx="3442148" cy="841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/>
            <a:r>
              <a:rPr lang="ru-RU" sz="1600" dirty="0" smtClean="0">
                <a:solidFill>
                  <a:schemeClr val="tx1"/>
                </a:solidFill>
              </a:rPr>
              <a:t>Беспристрастное оценивание,</a:t>
            </a:r>
          </a:p>
          <a:p>
            <a:pPr marL="0" indent="0" algn="ctr"/>
            <a:r>
              <a:rPr lang="ru-RU" sz="1600" dirty="0">
                <a:solidFill>
                  <a:schemeClr val="tx1"/>
                </a:solidFill>
              </a:rPr>
              <a:t>и</a:t>
            </a:r>
            <a:r>
              <a:rPr lang="ru-RU" sz="1600" dirty="0" smtClean="0">
                <a:solidFill>
                  <a:schemeClr val="tx1"/>
                </a:solidFill>
              </a:rPr>
              <a:t>сключается трата времени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Google Shape;238;p35"/>
          <p:cNvSpPr txBox="1">
            <a:spLocks noGrp="1"/>
          </p:cNvSpPr>
          <p:nvPr>
            <p:ph type="subTitle" idx="1"/>
          </p:nvPr>
        </p:nvSpPr>
        <p:spPr>
          <a:xfrm>
            <a:off x="71919" y="3554481"/>
            <a:ext cx="2604651" cy="638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Неотъемлемый элемент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в ходе обучения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24" name="Google Shape;237;p35"/>
          <p:cNvSpPr txBox="1">
            <a:spLocks/>
          </p:cNvSpPr>
          <p:nvPr/>
        </p:nvSpPr>
        <p:spPr>
          <a:xfrm>
            <a:off x="290372" y="2666848"/>
            <a:ext cx="2167743" cy="887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ru-RU" sz="2400" dirty="0" smtClean="0"/>
              <a:t>Контроль результатов</a:t>
            </a:r>
            <a:endParaRPr lang="en-US" sz="2400" dirty="0"/>
          </a:p>
        </p:txBody>
      </p:sp>
      <p:sp>
        <p:nvSpPr>
          <p:cNvPr id="25" name="Google Shape;237;p35"/>
          <p:cNvSpPr txBox="1">
            <a:spLocks/>
          </p:cNvSpPr>
          <p:nvPr/>
        </p:nvSpPr>
        <p:spPr>
          <a:xfrm>
            <a:off x="2825075" y="2666848"/>
            <a:ext cx="3259837" cy="887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ru-RU" sz="2400" dirty="0" smtClean="0"/>
              <a:t>Автоматизированное тестирование</a:t>
            </a:r>
            <a:endParaRPr lang="en-US" sz="2400" dirty="0"/>
          </a:p>
        </p:txBody>
      </p:sp>
      <p:sp>
        <p:nvSpPr>
          <p:cNvPr id="26" name="Google Shape;237;p35"/>
          <p:cNvSpPr txBox="1">
            <a:spLocks/>
          </p:cNvSpPr>
          <p:nvPr/>
        </p:nvSpPr>
        <p:spPr>
          <a:xfrm>
            <a:off x="6293605" y="2666848"/>
            <a:ext cx="2666917" cy="887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ru-RU" sz="2400" dirty="0" smtClean="0"/>
              <a:t>Дисциплина </a:t>
            </a:r>
            <a:r>
              <a:rPr lang="en-US" sz="2400" dirty="0" smtClean="0"/>
              <a:t>“</a:t>
            </a:r>
            <a:r>
              <a:rPr lang="ru-RU" sz="2400" dirty="0" smtClean="0"/>
              <a:t>Базы данных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27" name="Google Shape;245;p35"/>
          <p:cNvSpPr/>
          <p:nvPr/>
        </p:nvSpPr>
        <p:spPr>
          <a:xfrm>
            <a:off x="689943" y="1739642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8" name="Google Shape;243;p35"/>
          <p:cNvSpPr/>
          <p:nvPr/>
        </p:nvSpPr>
        <p:spPr>
          <a:xfrm>
            <a:off x="3770693" y="1739642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9" name="Google Shape;244;p35"/>
          <p:cNvSpPr/>
          <p:nvPr/>
        </p:nvSpPr>
        <p:spPr>
          <a:xfrm>
            <a:off x="6942763" y="1739642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7" y="1782426"/>
            <a:ext cx="723532" cy="727731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95" y="1793889"/>
            <a:ext cx="805996" cy="704803"/>
          </a:xfrm>
          <a:prstGeom prst="rect">
            <a:avLst/>
          </a:prstGeom>
        </p:spPr>
      </p:pic>
      <p:sp>
        <p:nvSpPr>
          <p:cNvPr id="33" name="Заголовок 1"/>
          <p:cNvSpPr txBox="1">
            <a:spLocks/>
          </p:cNvSpPr>
          <p:nvPr/>
        </p:nvSpPr>
        <p:spPr>
          <a:xfrm>
            <a:off x="495284" y="304863"/>
            <a:ext cx="7919417" cy="757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ru-RU" sz="4000" dirty="0" smtClean="0"/>
              <a:t>Актуальность</a:t>
            </a:r>
            <a:endParaRPr lang="ru-RU" sz="4000" dirty="0"/>
          </a:p>
        </p:txBody>
      </p:sp>
      <p:cxnSp>
        <p:nvCxnSpPr>
          <p:cNvPr id="34" name="Google Shape;193;p31"/>
          <p:cNvCxnSpPr/>
          <p:nvPr/>
        </p:nvCxnSpPr>
        <p:spPr>
          <a:xfrm>
            <a:off x="2799501" y="1062851"/>
            <a:ext cx="3285411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212;p32"/>
          <p:cNvSpPr txBox="1">
            <a:spLocks/>
          </p:cNvSpPr>
          <p:nvPr/>
        </p:nvSpPr>
        <p:spPr>
          <a:xfrm>
            <a:off x="7777963" y="4527973"/>
            <a:ext cx="1066800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 smtClean="0">
                <a:latin typeface="Lexend Deca" panose="020B0604020202020204" charset="0"/>
              </a:rPr>
              <a:t>2</a:t>
            </a:r>
            <a:r>
              <a:rPr lang="en-US" sz="2400" dirty="0" smtClean="0">
                <a:latin typeface="Lexend Deca" panose="020B0604020202020204" charset="0"/>
              </a:rPr>
              <a:t>/2</a:t>
            </a:r>
            <a:r>
              <a:rPr lang="ru-RU" sz="2400" dirty="0" smtClean="0">
                <a:latin typeface="Lexend Deca" panose="020B0604020202020204" charset="0"/>
              </a:rPr>
              <a:t>9</a:t>
            </a:r>
            <a:endParaRPr lang="en" sz="2800" dirty="0">
              <a:latin typeface="Lexend Deca" panose="020B06040202020202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35" y="1778101"/>
            <a:ext cx="732056" cy="73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570780"/>
          </a:xfrm>
        </p:spPr>
        <p:txBody>
          <a:bodyPr/>
          <a:lstStyle/>
          <a:p>
            <a:pPr algn="ctr"/>
            <a:r>
              <a:rPr lang="ru-RU" sz="3600" dirty="0" smtClean="0"/>
              <a:t>Конструктор тестов</a:t>
            </a:r>
            <a:endParaRPr lang="ru-RU" sz="3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28" y="700644"/>
            <a:ext cx="5831343" cy="4289178"/>
          </a:xfrm>
          <a:prstGeom prst="rect">
            <a:avLst/>
          </a:prstGeom>
        </p:spPr>
      </p:pic>
      <p:sp>
        <p:nvSpPr>
          <p:cNvPr id="5" name="Google Shape;212;p32"/>
          <p:cNvSpPr txBox="1">
            <a:spLocks/>
          </p:cNvSpPr>
          <p:nvPr/>
        </p:nvSpPr>
        <p:spPr>
          <a:xfrm>
            <a:off x="7777963" y="4527973"/>
            <a:ext cx="1066800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smtClean="0">
                <a:latin typeface="Lexend Deca" panose="020B0604020202020204" charset="0"/>
              </a:rPr>
              <a:t>20/2</a:t>
            </a:r>
            <a:r>
              <a:rPr lang="ru-RU" sz="2400" dirty="0" smtClean="0">
                <a:latin typeface="Lexend Deca" panose="020B0604020202020204" charset="0"/>
              </a:rPr>
              <a:t>9</a:t>
            </a:r>
            <a:endParaRPr lang="en" sz="2800" dirty="0">
              <a:latin typeface="Lexend De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629" y="173534"/>
            <a:ext cx="5310739" cy="4746701"/>
          </a:xfrm>
          <a:prstGeom prst="rect">
            <a:avLst/>
          </a:prstGeom>
        </p:spPr>
      </p:pic>
      <p:sp>
        <p:nvSpPr>
          <p:cNvPr id="6" name="Google Shape;212;p32"/>
          <p:cNvSpPr txBox="1">
            <a:spLocks/>
          </p:cNvSpPr>
          <p:nvPr/>
        </p:nvSpPr>
        <p:spPr>
          <a:xfrm>
            <a:off x="7777963" y="4527973"/>
            <a:ext cx="1066800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smtClean="0">
                <a:latin typeface="Lexend Deca" panose="020B0604020202020204" charset="0"/>
              </a:rPr>
              <a:t>21/2</a:t>
            </a:r>
            <a:r>
              <a:rPr lang="ru-RU" sz="2400" dirty="0" smtClean="0">
                <a:latin typeface="Lexend Deca" panose="020B0604020202020204" charset="0"/>
              </a:rPr>
              <a:t>9</a:t>
            </a:r>
            <a:endParaRPr lang="en" sz="2800" dirty="0">
              <a:latin typeface="Lexend De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46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0644"/>
          </a:xfrm>
        </p:spPr>
        <p:txBody>
          <a:bodyPr/>
          <a:lstStyle/>
          <a:p>
            <a:pPr algn="ctr"/>
            <a:r>
              <a:rPr lang="ru-RU" dirty="0" smtClean="0"/>
              <a:t>Прохождение тестирования студентом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11" y="700644"/>
            <a:ext cx="4777778" cy="4336825"/>
          </a:xfrm>
          <a:prstGeom prst="rect">
            <a:avLst/>
          </a:prstGeom>
        </p:spPr>
      </p:pic>
      <p:sp>
        <p:nvSpPr>
          <p:cNvPr id="6" name="Google Shape;212;p32"/>
          <p:cNvSpPr txBox="1">
            <a:spLocks/>
          </p:cNvSpPr>
          <p:nvPr/>
        </p:nvSpPr>
        <p:spPr>
          <a:xfrm>
            <a:off x="7777963" y="4527973"/>
            <a:ext cx="1066800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smtClean="0">
                <a:latin typeface="Lexend Deca" panose="020B0604020202020204" charset="0"/>
              </a:rPr>
              <a:t>22/2</a:t>
            </a:r>
            <a:r>
              <a:rPr lang="ru-RU" sz="2400" dirty="0" smtClean="0">
                <a:latin typeface="Lexend Deca" panose="020B0604020202020204" charset="0"/>
              </a:rPr>
              <a:t>9</a:t>
            </a:r>
            <a:endParaRPr lang="en" sz="2800" dirty="0">
              <a:latin typeface="Lexend De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03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184935"/>
            <a:ext cx="9144000" cy="762240"/>
          </a:xfrm>
        </p:spPr>
        <p:txBody>
          <a:bodyPr/>
          <a:lstStyle/>
          <a:p>
            <a:pPr algn="ctr"/>
            <a:r>
              <a:rPr lang="ru-RU" sz="4000" dirty="0" smtClean="0"/>
              <a:t>Тестирование</a:t>
            </a:r>
            <a:r>
              <a:rPr lang="en-US" sz="4000" dirty="0" smtClean="0"/>
              <a:t> </a:t>
            </a:r>
            <a:r>
              <a:rPr lang="ru-RU" sz="4000" dirty="0" smtClean="0"/>
              <a:t>ИС</a:t>
            </a:r>
            <a:endParaRPr lang="ru-RU" sz="4000" dirty="0"/>
          </a:p>
        </p:txBody>
      </p:sp>
      <p:sp>
        <p:nvSpPr>
          <p:cNvPr id="4" name="Google Shape;243;p35"/>
          <p:cNvSpPr/>
          <p:nvPr/>
        </p:nvSpPr>
        <p:spPr>
          <a:xfrm>
            <a:off x="1130235" y="1465549"/>
            <a:ext cx="1520498" cy="1126848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5" name="Google Shape;243;p35"/>
          <p:cNvSpPr/>
          <p:nvPr/>
        </p:nvSpPr>
        <p:spPr>
          <a:xfrm>
            <a:off x="6211554" y="1465549"/>
            <a:ext cx="1664336" cy="1126848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1386865" y="1567308"/>
            <a:ext cx="10072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5400" dirty="0" smtClean="0">
                <a:solidFill>
                  <a:srgbClr val="FC9A6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30</a:t>
            </a:r>
            <a:endParaRPr lang="ru-RU" altLang="ru-RU" sz="5400" dirty="0">
              <a:solidFill>
                <a:srgbClr val="FC9A66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22"/>
          <p:cNvSpPr txBox="1">
            <a:spLocks noChangeArrowheads="1"/>
          </p:cNvSpPr>
          <p:nvPr/>
        </p:nvSpPr>
        <p:spPr bwMode="auto">
          <a:xfrm>
            <a:off x="6478643" y="1567308"/>
            <a:ext cx="113015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5400" dirty="0" smtClean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44</a:t>
            </a:r>
            <a:endParaRPr lang="ru-RU" altLang="ru-RU" sz="5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53547" y="2592397"/>
            <a:ext cx="34738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веб-сервисов</a:t>
            </a:r>
            <a:endParaRPr lang="ru-RU" altLang="ru-RU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5306785" y="2592397"/>
            <a:ext cx="347387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ф</a:t>
            </a:r>
            <a:r>
              <a:rPr lang="ru-RU" altLang="ru-RU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ункций-обработчиков</a:t>
            </a:r>
            <a:endParaRPr lang="ru-RU" altLang="ru-RU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Google Shape;212;p32"/>
          <p:cNvSpPr txBox="1">
            <a:spLocks/>
          </p:cNvSpPr>
          <p:nvPr/>
        </p:nvSpPr>
        <p:spPr>
          <a:xfrm>
            <a:off x="7777963" y="4527973"/>
            <a:ext cx="1066800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smtClean="0">
                <a:latin typeface="Lexend Deca" panose="020B0604020202020204" charset="0"/>
              </a:rPr>
              <a:t>23/2</a:t>
            </a:r>
            <a:r>
              <a:rPr lang="ru-RU" sz="2400" dirty="0" smtClean="0">
                <a:latin typeface="Lexend Deca" panose="020B0604020202020204" charset="0"/>
              </a:rPr>
              <a:t>9</a:t>
            </a:r>
            <a:endParaRPr lang="en" sz="2800" dirty="0">
              <a:latin typeface="Lexend De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39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193;p31"/>
          <p:cNvCxnSpPr/>
          <p:nvPr/>
        </p:nvCxnSpPr>
        <p:spPr>
          <a:xfrm flipV="1">
            <a:off x="440636" y="926410"/>
            <a:ext cx="0" cy="398849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77967"/>
            <a:ext cx="9143999" cy="637596"/>
          </a:xfrm>
        </p:spPr>
        <p:txBody>
          <a:bodyPr/>
          <a:lstStyle/>
          <a:p>
            <a:pPr algn="ctr"/>
            <a:r>
              <a:rPr lang="ru-RU" sz="3600" dirty="0" smtClean="0"/>
              <a:t>Результат Оспищева А.А.</a:t>
            </a:r>
            <a:endParaRPr lang="ru-RU" sz="3600" dirty="0"/>
          </a:p>
        </p:txBody>
      </p:sp>
      <p:grpSp>
        <p:nvGrpSpPr>
          <p:cNvPr id="49" name="Группа 48">
            <a:extLst>
              <a:ext uri="{FF2B5EF4-FFF2-40B4-BE49-F238E27FC236}">
                <a16:creationId xmlns="" xmlns:a16="http://schemas.microsoft.com/office/drawing/2014/main" id="{CBCFBA1A-FA2D-4986-8C6D-336B45445F89}"/>
              </a:ext>
            </a:extLst>
          </p:cNvPr>
          <p:cNvGrpSpPr/>
          <p:nvPr/>
        </p:nvGrpSpPr>
        <p:grpSpPr>
          <a:xfrm>
            <a:off x="224518" y="1177330"/>
            <a:ext cx="438843" cy="438843"/>
            <a:chOff x="326486" y="1520045"/>
            <a:chExt cx="593196" cy="593196"/>
          </a:xfrm>
        </p:grpSpPr>
        <p:sp>
          <p:nvSpPr>
            <p:cNvPr id="50" name="Oval 5">
              <a:extLst>
                <a:ext uri="{FF2B5EF4-FFF2-40B4-BE49-F238E27FC236}">
                  <a16:creationId xmlns="" xmlns:a16="http://schemas.microsoft.com/office/drawing/2014/main" id="{6DA2DC56-8A08-4B3B-AB1F-69FAA19EBD10}"/>
                </a:ext>
              </a:extLst>
            </p:cNvPr>
            <p:cNvSpPr/>
            <p:nvPr/>
          </p:nvSpPr>
          <p:spPr>
            <a:xfrm>
              <a:off x="326486" y="1520045"/>
              <a:ext cx="593196" cy="5931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1" name="Рисунок 50">
              <a:extLst>
                <a:ext uri="{FF2B5EF4-FFF2-40B4-BE49-F238E27FC236}">
                  <a16:creationId xmlns="" xmlns:a16="http://schemas.microsoft.com/office/drawing/2014/main" id="{60E8583C-E97F-4343-9AB9-469D64BD3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14" y="1668738"/>
              <a:ext cx="295811" cy="295811"/>
            </a:xfrm>
            <a:prstGeom prst="rect">
              <a:avLst/>
            </a:prstGeom>
          </p:spPr>
        </p:pic>
      </p:grpSp>
      <p:grpSp>
        <p:nvGrpSpPr>
          <p:cNvPr id="52" name="Группа 51">
            <a:extLst>
              <a:ext uri="{FF2B5EF4-FFF2-40B4-BE49-F238E27FC236}">
                <a16:creationId xmlns="" xmlns:a16="http://schemas.microsoft.com/office/drawing/2014/main" id="{75AA220C-7971-462F-A6B4-1AF73FFB0AD1}"/>
              </a:ext>
            </a:extLst>
          </p:cNvPr>
          <p:cNvGrpSpPr/>
          <p:nvPr/>
        </p:nvGrpSpPr>
        <p:grpSpPr>
          <a:xfrm>
            <a:off x="224517" y="3178756"/>
            <a:ext cx="438843" cy="438843"/>
            <a:chOff x="326486" y="1520045"/>
            <a:chExt cx="593196" cy="593196"/>
          </a:xfrm>
        </p:grpSpPr>
        <p:sp>
          <p:nvSpPr>
            <p:cNvPr id="53" name="Oval 5">
              <a:extLst>
                <a:ext uri="{FF2B5EF4-FFF2-40B4-BE49-F238E27FC236}">
                  <a16:creationId xmlns="" xmlns:a16="http://schemas.microsoft.com/office/drawing/2014/main" id="{DC570686-D412-47CA-B0F7-90534AFB0CAC}"/>
                </a:ext>
              </a:extLst>
            </p:cNvPr>
            <p:cNvSpPr/>
            <p:nvPr/>
          </p:nvSpPr>
          <p:spPr>
            <a:xfrm>
              <a:off x="326486" y="1520045"/>
              <a:ext cx="593196" cy="5931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4" name="Рисунок 53">
              <a:extLst>
                <a:ext uri="{FF2B5EF4-FFF2-40B4-BE49-F238E27FC236}">
                  <a16:creationId xmlns="" xmlns:a16="http://schemas.microsoft.com/office/drawing/2014/main" id="{864613E0-22A3-4B6C-B94A-3C556BFAC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14" y="1668738"/>
              <a:ext cx="295811" cy="295811"/>
            </a:xfrm>
            <a:prstGeom prst="rect">
              <a:avLst/>
            </a:prstGeom>
          </p:spPr>
        </p:pic>
      </p:grpSp>
      <p:grpSp>
        <p:nvGrpSpPr>
          <p:cNvPr id="55" name="Группа 54">
            <a:extLst>
              <a:ext uri="{FF2B5EF4-FFF2-40B4-BE49-F238E27FC236}">
                <a16:creationId xmlns="" xmlns:a16="http://schemas.microsoft.com/office/drawing/2014/main" id="{3552B76E-72DC-47D5-8CED-81812C3FAD87}"/>
              </a:ext>
            </a:extLst>
          </p:cNvPr>
          <p:cNvGrpSpPr/>
          <p:nvPr/>
        </p:nvGrpSpPr>
        <p:grpSpPr>
          <a:xfrm>
            <a:off x="224517" y="2312970"/>
            <a:ext cx="438843" cy="438843"/>
            <a:chOff x="326486" y="1520045"/>
            <a:chExt cx="593196" cy="593196"/>
          </a:xfrm>
        </p:grpSpPr>
        <p:sp>
          <p:nvSpPr>
            <p:cNvPr id="56" name="Oval 5">
              <a:extLst>
                <a:ext uri="{FF2B5EF4-FFF2-40B4-BE49-F238E27FC236}">
                  <a16:creationId xmlns="" xmlns:a16="http://schemas.microsoft.com/office/drawing/2014/main" id="{36CCBFEB-C804-4811-A259-DB3194FACB60}"/>
                </a:ext>
              </a:extLst>
            </p:cNvPr>
            <p:cNvSpPr/>
            <p:nvPr/>
          </p:nvSpPr>
          <p:spPr>
            <a:xfrm>
              <a:off x="326486" y="1520045"/>
              <a:ext cx="593196" cy="5931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7" name="Рисунок 56">
              <a:extLst>
                <a:ext uri="{FF2B5EF4-FFF2-40B4-BE49-F238E27FC236}">
                  <a16:creationId xmlns="" xmlns:a16="http://schemas.microsoft.com/office/drawing/2014/main" id="{2382A003-A2FA-4886-9BB6-CEAAF3F7B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14" y="1668738"/>
              <a:ext cx="295811" cy="295811"/>
            </a:xfrm>
            <a:prstGeom prst="rect">
              <a:avLst/>
            </a:prstGeom>
          </p:spPr>
        </p:pic>
      </p:grpSp>
      <p:sp>
        <p:nvSpPr>
          <p:cNvPr id="67" name="Google Shape;238;p35"/>
          <p:cNvSpPr txBox="1">
            <a:spLocks noGrp="1"/>
          </p:cNvSpPr>
          <p:nvPr>
            <p:ph type="subTitle" idx="1"/>
          </p:nvPr>
        </p:nvSpPr>
        <p:spPr>
          <a:xfrm>
            <a:off x="663361" y="1158714"/>
            <a:ext cx="1427786" cy="476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/>
              <a:t>Анализ</a:t>
            </a:r>
            <a:endParaRPr sz="2400" b="1" dirty="0"/>
          </a:p>
        </p:txBody>
      </p:sp>
      <p:sp>
        <p:nvSpPr>
          <p:cNvPr id="68" name="Google Shape;238;p35"/>
          <p:cNvSpPr txBox="1">
            <a:spLocks/>
          </p:cNvSpPr>
          <p:nvPr/>
        </p:nvSpPr>
        <p:spPr>
          <a:xfrm>
            <a:off x="656754" y="2303661"/>
            <a:ext cx="2112366" cy="457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/>
            <a:r>
              <a:rPr lang="ru-RU" sz="2400" b="1" dirty="0" smtClean="0"/>
              <a:t>Требования</a:t>
            </a:r>
            <a:endParaRPr lang="ru-RU" sz="2400" b="1" dirty="0"/>
          </a:p>
        </p:txBody>
      </p:sp>
      <p:sp>
        <p:nvSpPr>
          <p:cNvPr id="69" name="Google Shape;238;p35"/>
          <p:cNvSpPr txBox="1">
            <a:spLocks/>
          </p:cNvSpPr>
          <p:nvPr/>
        </p:nvSpPr>
        <p:spPr>
          <a:xfrm>
            <a:off x="656754" y="3178756"/>
            <a:ext cx="2651977" cy="439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/>
            <a:r>
              <a:rPr lang="ru-RU" sz="2400" b="1" dirty="0" smtClean="0"/>
              <a:t>Моделирование</a:t>
            </a:r>
            <a:endParaRPr lang="ru-RU" sz="2400" b="1" dirty="0"/>
          </a:p>
        </p:txBody>
      </p:sp>
      <p:sp>
        <p:nvSpPr>
          <p:cNvPr id="70" name="Google Shape;238;p35"/>
          <p:cNvSpPr txBox="1">
            <a:spLocks/>
          </p:cNvSpPr>
          <p:nvPr/>
        </p:nvSpPr>
        <p:spPr>
          <a:xfrm>
            <a:off x="546751" y="1479652"/>
            <a:ext cx="3931615" cy="73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ru-RU" sz="2000" dirty="0" smtClean="0"/>
              <a:t>Проведён анализ предметной области</a:t>
            </a:r>
            <a:endParaRPr lang="ru-RU" sz="2000" dirty="0"/>
          </a:p>
        </p:txBody>
      </p:sp>
      <p:sp>
        <p:nvSpPr>
          <p:cNvPr id="71" name="Google Shape;238;p35"/>
          <p:cNvSpPr txBox="1">
            <a:spLocks/>
          </p:cNvSpPr>
          <p:nvPr/>
        </p:nvSpPr>
        <p:spPr>
          <a:xfrm>
            <a:off x="546751" y="2642667"/>
            <a:ext cx="3768074" cy="45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ru-RU" sz="2000" dirty="0" smtClean="0"/>
              <a:t>Составлены требования к ИС</a:t>
            </a:r>
            <a:endParaRPr lang="ru-RU" sz="2000" dirty="0"/>
          </a:p>
        </p:txBody>
      </p:sp>
      <p:sp>
        <p:nvSpPr>
          <p:cNvPr id="72" name="Google Shape;238;p35"/>
          <p:cNvSpPr txBox="1">
            <a:spLocks/>
          </p:cNvSpPr>
          <p:nvPr/>
        </p:nvSpPr>
        <p:spPr>
          <a:xfrm>
            <a:off x="546751" y="3526519"/>
            <a:ext cx="3510899" cy="727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ru-RU" sz="2000" dirty="0" smtClean="0"/>
              <a:t>Разработаны диаграммы в нотации </a:t>
            </a:r>
            <a:r>
              <a:rPr lang="en-US" sz="2000" dirty="0" smtClean="0"/>
              <a:t>UML</a:t>
            </a:r>
            <a:r>
              <a:rPr lang="ru-RU" sz="2000" dirty="0" smtClean="0"/>
              <a:t>, </a:t>
            </a:r>
            <a:r>
              <a:rPr lang="en-US" sz="2000" dirty="0" smtClean="0"/>
              <a:t>IDEF</a:t>
            </a:r>
            <a:r>
              <a:rPr lang="ru-RU" sz="2000" dirty="0" smtClean="0"/>
              <a:t>0</a:t>
            </a:r>
            <a:endParaRPr lang="ru-RU" sz="2000" dirty="0"/>
          </a:p>
        </p:txBody>
      </p:sp>
      <p:sp>
        <p:nvSpPr>
          <p:cNvPr id="31" name="Google Shape;238;p35"/>
          <p:cNvSpPr txBox="1">
            <a:spLocks/>
          </p:cNvSpPr>
          <p:nvPr/>
        </p:nvSpPr>
        <p:spPr>
          <a:xfrm>
            <a:off x="546751" y="4218605"/>
            <a:ext cx="3234675" cy="727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ru-RU" sz="2000" dirty="0" smtClean="0"/>
              <a:t>Разработана диаграмма </a:t>
            </a:r>
            <a:r>
              <a:rPr lang="ru-RU" sz="2000" dirty="0" smtClean="0"/>
              <a:t>структуры</a:t>
            </a:r>
            <a:r>
              <a:rPr lang="ru-RU" sz="2000" dirty="0" smtClean="0"/>
              <a:t> </a:t>
            </a:r>
            <a:r>
              <a:rPr lang="ru-RU" sz="2000" dirty="0" smtClean="0"/>
              <a:t>данных</a:t>
            </a:r>
            <a:endParaRPr lang="ru-RU" sz="2000" dirty="0"/>
          </a:p>
        </p:txBody>
      </p:sp>
      <p:cxnSp>
        <p:nvCxnSpPr>
          <p:cNvPr id="86" name="Google Shape;193;p31"/>
          <p:cNvCxnSpPr/>
          <p:nvPr/>
        </p:nvCxnSpPr>
        <p:spPr>
          <a:xfrm flipV="1">
            <a:off x="4910602" y="917102"/>
            <a:ext cx="0" cy="398849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Группа 86">
            <a:extLst>
              <a:ext uri="{FF2B5EF4-FFF2-40B4-BE49-F238E27FC236}">
                <a16:creationId xmlns="" xmlns:a16="http://schemas.microsoft.com/office/drawing/2014/main" id="{CBCFBA1A-FA2D-4986-8C6D-336B45445F89}"/>
              </a:ext>
            </a:extLst>
          </p:cNvPr>
          <p:cNvGrpSpPr/>
          <p:nvPr/>
        </p:nvGrpSpPr>
        <p:grpSpPr>
          <a:xfrm>
            <a:off x="4694484" y="1168022"/>
            <a:ext cx="438843" cy="438843"/>
            <a:chOff x="326486" y="1520045"/>
            <a:chExt cx="593196" cy="593196"/>
          </a:xfrm>
        </p:grpSpPr>
        <p:sp>
          <p:nvSpPr>
            <p:cNvPr id="96" name="Oval 5">
              <a:extLst>
                <a:ext uri="{FF2B5EF4-FFF2-40B4-BE49-F238E27FC236}">
                  <a16:creationId xmlns="" xmlns:a16="http://schemas.microsoft.com/office/drawing/2014/main" id="{6DA2DC56-8A08-4B3B-AB1F-69FAA19EBD10}"/>
                </a:ext>
              </a:extLst>
            </p:cNvPr>
            <p:cNvSpPr/>
            <p:nvPr/>
          </p:nvSpPr>
          <p:spPr>
            <a:xfrm>
              <a:off x="326486" y="1520045"/>
              <a:ext cx="593196" cy="5931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97" name="Рисунок 96">
              <a:extLst>
                <a:ext uri="{FF2B5EF4-FFF2-40B4-BE49-F238E27FC236}">
                  <a16:creationId xmlns="" xmlns:a16="http://schemas.microsoft.com/office/drawing/2014/main" id="{60E8583C-E97F-4343-9AB9-469D64BD3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14" y="1668738"/>
              <a:ext cx="295811" cy="295811"/>
            </a:xfrm>
            <a:prstGeom prst="rect">
              <a:avLst/>
            </a:prstGeom>
          </p:spPr>
        </p:pic>
      </p:grpSp>
      <p:sp>
        <p:nvSpPr>
          <p:cNvPr id="111" name="Google Shape;238;p35"/>
          <p:cNvSpPr txBox="1">
            <a:spLocks/>
          </p:cNvSpPr>
          <p:nvPr/>
        </p:nvSpPr>
        <p:spPr>
          <a:xfrm>
            <a:off x="5126721" y="1158714"/>
            <a:ext cx="2155841" cy="457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/>
            <a:r>
              <a:rPr lang="ru-RU" sz="2400" b="1" dirty="0" smtClean="0"/>
              <a:t>Реализация</a:t>
            </a:r>
            <a:endParaRPr lang="ru-RU" sz="2400" b="1" dirty="0"/>
          </a:p>
        </p:txBody>
      </p:sp>
      <p:sp>
        <p:nvSpPr>
          <p:cNvPr id="112" name="Google Shape;238;p35"/>
          <p:cNvSpPr txBox="1">
            <a:spLocks/>
          </p:cNvSpPr>
          <p:nvPr/>
        </p:nvSpPr>
        <p:spPr>
          <a:xfrm>
            <a:off x="5020021" y="1496890"/>
            <a:ext cx="4005219" cy="73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ru-RU" sz="2000" dirty="0" smtClean="0"/>
              <a:t>Выбраны средства реализации клиентской части ИС</a:t>
            </a:r>
            <a:endParaRPr lang="ru-RU" sz="2000" dirty="0"/>
          </a:p>
        </p:txBody>
      </p:sp>
      <p:sp>
        <p:nvSpPr>
          <p:cNvPr id="113" name="Google Shape;238;p35"/>
          <p:cNvSpPr txBox="1">
            <a:spLocks/>
          </p:cNvSpPr>
          <p:nvPr/>
        </p:nvSpPr>
        <p:spPr>
          <a:xfrm>
            <a:off x="5020021" y="2217298"/>
            <a:ext cx="4005219" cy="4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ru-RU" sz="2000" dirty="0" smtClean="0"/>
              <a:t>Реализован дизайн ИС</a:t>
            </a:r>
            <a:endParaRPr lang="ru-RU" sz="2000" dirty="0"/>
          </a:p>
        </p:txBody>
      </p:sp>
      <p:grpSp>
        <p:nvGrpSpPr>
          <p:cNvPr id="114" name="Группа 113">
            <a:extLst>
              <a:ext uri="{FF2B5EF4-FFF2-40B4-BE49-F238E27FC236}">
                <a16:creationId xmlns="" xmlns:a16="http://schemas.microsoft.com/office/drawing/2014/main" id="{CBCFBA1A-FA2D-4986-8C6D-336B45445F89}"/>
              </a:ext>
            </a:extLst>
          </p:cNvPr>
          <p:cNvGrpSpPr/>
          <p:nvPr/>
        </p:nvGrpSpPr>
        <p:grpSpPr>
          <a:xfrm>
            <a:off x="4694484" y="2840445"/>
            <a:ext cx="438843" cy="438843"/>
            <a:chOff x="326486" y="1520045"/>
            <a:chExt cx="593196" cy="593196"/>
          </a:xfrm>
        </p:grpSpPr>
        <p:sp>
          <p:nvSpPr>
            <p:cNvPr id="115" name="Oval 5">
              <a:extLst>
                <a:ext uri="{FF2B5EF4-FFF2-40B4-BE49-F238E27FC236}">
                  <a16:creationId xmlns="" xmlns:a16="http://schemas.microsoft.com/office/drawing/2014/main" id="{6DA2DC56-8A08-4B3B-AB1F-69FAA19EBD10}"/>
                </a:ext>
              </a:extLst>
            </p:cNvPr>
            <p:cNvSpPr/>
            <p:nvPr/>
          </p:nvSpPr>
          <p:spPr>
            <a:xfrm>
              <a:off x="326486" y="1520045"/>
              <a:ext cx="593196" cy="5931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16" name="Рисунок 115">
              <a:extLst>
                <a:ext uri="{FF2B5EF4-FFF2-40B4-BE49-F238E27FC236}">
                  <a16:creationId xmlns="" xmlns:a16="http://schemas.microsoft.com/office/drawing/2014/main" id="{60E8583C-E97F-4343-9AB9-469D64BD3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14" y="1668738"/>
              <a:ext cx="295811" cy="295811"/>
            </a:xfrm>
            <a:prstGeom prst="rect">
              <a:avLst/>
            </a:prstGeom>
          </p:spPr>
        </p:pic>
      </p:grpSp>
      <p:sp>
        <p:nvSpPr>
          <p:cNvPr id="117" name="Google Shape;238;p35"/>
          <p:cNvSpPr txBox="1">
            <a:spLocks/>
          </p:cNvSpPr>
          <p:nvPr/>
        </p:nvSpPr>
        <p:spPr>
          <a:xfrm>
            <a:off x="5126721" y="2834088"/>
            <a:ext cx="2379585" cy="457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/>
            <a:r>
              <a:rPr lang="ru-RU" sz="2400" b="1" dirty="0" smtClean="0"/>
              <a:t>Тестирование</a:t>
            </a:r>
            <a:endParaRPr lang="ru-RU" sz="2400" b="1" dirty="0"/>
          </a:p>
        </p:txBody>
      </p:sp>
      <p:sp>
        <p:nvSpPr>
          <p:cNvPr id="118" name="Google Shape;238;p35"/>
          <p:cNvSpPr txBox="1">
            <a:spLocks/>
          </p:cNvSpPr>
          <p:nvPr/>
        </p:nvSpPr>
        <p:spPr>
          <a:xfrm>
            <a:off x="5020021" y="3247325"/>
            <a:ext cx="4005219" cy="43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ru-RU" sz="2000" dirty="0" smtClean="0"/>
              <a:t>Проведено тестирование ИС</a:t>
            </a:r>
            <a:endParaRPr lang="ru-RU" sz="2000" dirty="0"/>
          </a:p>
        </p:txBody>
      </p:sp>
      <p:sp>
        <p:nvSpPr>
          <p:cNvPr id="33" name="Google Shape;212;p32"/>
          <p:cNvSpPr txBox="1">
            <a:spLocks/>
          </p:cNvSpPr>
          <p:nvPr/>
        </p:nvSpPr>
        <p:spPr>
          <a:xfrm>
            <a:off x="7777963" y="4527973"/>
            <a:ext cx="1066800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smtClean="0">
                <a:latin typeface="Lexend Deca" panose="020B0604020202020204" charset="0"/>
              </a:rPr>
              <a:t>24/2</a:t>
            </a:r>
            <a:r>
              <a:rPr lang="ru-RU" sz="2400" dirty="0" smtClean="0">
                <a:latin typeface="Lexend Deca" panose="020B0604020202020204" charset="0"/>
              </a:rPr>
              <a:t>9</a:t>
            </a:r>
            <a:endParaRPr lang="en" sz="2800" dirty="0">
              <a:latin typeface="Lexend De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8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193;p31"/>
          <p:cNvCxnSpPr/>
          <p:nvPr/>
        </p:nvCxnSpPr>
        <p:spPr>
          <a:xfrm flipV="1">
            <a:off x="440636" y="926410"/>
            <a:ext cx="0" cy="3951097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77967"/>
            <a:ext cx="9143999" cy="637596"/>
          </a:xfrm>
        </p:spPr>
        <p:txBody>
          <a:bodyPr/>
          <a:lstStyle/>
          <a:p>
            <a:pPr algn="ctr"/>
            <a:r>
              <a:rPr lang="ru-RU" sz="3600" dirty="0" smtClean="0"/>
              <a:t>Результат </a:t>
            </a:r>
            <a:r>
              <a:rPr lang="ru-RU" sz="3600" dirty="0" err="1" smtClean="0"/>
              <a:t>Корбина</a:t>
            </a:r>
            <a:r>
              <a:rPr lang="ru-RU" sz="3600" dirty="0" smtClean="0"/>
              <a:t> Е.К.</a:t>
            </a:r>
            <a:endParaRPr lang="ru-RU" sz="3600" dirty="0"/>
          </a:p>
        </p:txBody>
      </p:sp>
      <p:grpSp>
        <p:nvGrpSpPr>
          <p:cNvPr id="49" name="Группа 48">
            <a:extLst>
              <a:ext uri="{FF2B5EF4-FFF2-40B4-BE49-F238E27FC236}">
                <a16:creationId xmlns="" xmlns:a16="http://schemas.microsoft.com/office/drawing/2014/main" id="{CBCFBA1A-FA2D-4986-8C6D-336B45445F89}"/>
              </a:ext>
            </a:extLst>
          </p:cNvPr>
          <p:cNvGrpSpPr/>
          <p:nvPr/>
        </p:nvGrpSpPr>
        <p:grpSpPr>
          <a:xfrm>
            <a:off x="224518" y="1177330"/>
            <a:ext cx="438843" cy="438843"/>
            <a:chOff x="326486" y="1520045"/>
            <a:chExt cx="593196" cy="593196"/>
          </a:xfrm>
        </p:grpSpPr>
        <p:sp>
          <p:nvSpPr>
            <p:cNvPr id="50" name="Oval 5">
              <a:extLst>
                <a:ext uri="{FF2B5EF4-FFF2-40B4-BE49-F238E27FC236}">
                  <a16:creationId xmlns="" xmlns:a16="http://schemas.microsoft.com/office/drawing/2014/main" id="{6DA2DC56-8A08-4B3B-AB1F-69FAA19EBD10}"/>
                </a:ext>
              </a:extLst>
            </p:cNvPr>
            <p:cNvSpPr/>
            <p:nvPr/>
          </p:nvSpPr>
          <p:spPr>
            <a:xfrm>
              <a:off x="326486" y="1520045"/>
              <a:ext cx="593196" cy="5931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1" name="Рисунок 50">
              <a:extLst>
                <a:ext uri="{FF2B5EF4-FFF2-40B4-BE49-F238E27FC236}">
                  <a16:creationId xmlns="" xmlns:a16="http://schemas.microsoft.com/office/drawing/2014/main" id="{60E8583C-E97F-4343-9AB9-469D64BD3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14" y="1668738"/>
              <a:ext cx="295811" cy="295811"/>
            </a:xfrm>
            <a:prstGeom prst="rect">
              <a:avLst/>
            </a:prstGeom>
          </p:spPr>
        </p:pic>
      </p:grpSp>
      <p:grpSp>
        <p:nvGrpSpPr>
          <p:cNvPr id="52" name="Группа 51">
            <a:extLst>
              <a:ext uri="{FF2B5EF4-FFF2-40B4-BE49-F238E27FC236}">
                <a16:creationId xmlns="" xmlns:a16="http://schemas.microsoft.com/office/drawing/2014/main" id="{75AA220C-7971-462F-A6B4-1AF73FFB0AD1}"/>
              </a:ext>
            </a:extLst>
          </p:cNvPr>
          <p:cNvGrpSpPr/>
          <p:nvPr/>
        </p:nvGrpSpPr>
        <p:grpSpPr>
          <a:xfrm>
            <a:off x="224518" y="3835333"/>
            <a:ext cx="438843" cy="438843"/>
            <a:chOff x="326486" y="1520045"/>
            <a:chExt cx="593196" cy="593196"/>
          </a:xfrm>
        </p:grpSpPr>
        <p:sp>
          <p:nvSpPr>
            <p:cNvPr id="53" name="Oval 5">
              <a:extLst>
                <a:ext uri="{FF2B5EF4-FFF2-40B4-BE49-F238E27FC236}">
                  <a16:creationId xmlns="" xmlns:a16="http://schemas.microsoft.com/office/drawing/2014/main" id="{DC570686-D412-47CA-B0F7-90534AFB0CAC}"/>
                </a:ext>
              </a:extLst>
            </p:cNvPr>
            <p:cNvSpPr/>
            <p:nvPr/>
          </p:nvSpPr>
          <p:spPr>
            <a:xfrm>
              <a:off x="326486" y="1520045"/>
              <a:ext cx="593196" cy="5931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4" name="Рисунок 53">
              <a:extLst>
                <a:ext uri="{FF2B5EF4-FFF2-40B4-BE49-F238E27FC236}">
                  <a16:creationId xmlns="" xmlns:a16="http://schemas.microsoft.com/office/drawing/2014/main" id="{864613E0-22A3-4B6C-B94A-3C556BFAC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14" y="1668738"/>
              <a:ext cx="295811" cy="295811"/>
            </a:xfrm>
            <a:prstGeom prst="rect">
              <a:avLst/>
            </a:prstGeom>
          </p:spPr>
        </p:pic>
      </p:grpSp>
      <p:grpSp>
        <p:nvGrpSpPr>
          <p:cNvPr id="55" name="Группа 54">
            <a:extLst>
              <a:ext uri="{FF2B5EF4-FFF2-40B4-BE49-F238E27FC236}">
                <a16:creationId xmlns="" xmlns:a16="http://schemas.microsoft.com/office/drawing/2014/main" id="{3552B76E-72DC-47D5-8CED-81812C3FAD87}"/>
              </a:ext>
            </a:extLst>
          </p:cNvPr>
          <p:cNvGrpSpPr/>
          <p:nvPr/>
        </p:nvGrpSpPr>
        <p:grpSpPr>
          <a:xfrm>
            <a:off x="224518" y="2500667"/>
            <a:ext cx="438843" cy="438843"/>
            <a:chOff x="326486" y="1520045"/>
            <a:chExt cx="593196" cy="593196"/>
          </a:xfrm>
        </p:grpSpPr>
        <p:sp>
          <p:nvSpPr>
            <p:cNvPr id="56" name="Oval 5">
              <a:extLst>
                <a:ext uri="{FF2B5EF4-FFF2-40B4-BE49-F238E27FC236}">
                  <a16:creationId xmlns="" xmlns:a16="http://schemas.microsoft.com/office/drawing/2014/main" id="{36CCBFEB-C804-4811-A259-DB3194FACB60}"/>
                </a:ext>
              </a:extLst>
            </p:cNvPr>
            <p:cNvSpPr/>
            <p:nvPr/>
          </p:nvSpPr>
          <p:spPr>
            <a:xfrm>
              <a:off x="326486" y="1520045"/>
              <a:ext cx="593196" cy="5931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7" name="Рисунок 56">
              <a:extLst>
                <a:ext uri="{FF2B5EF4-FFF2-40B4-BE49-F238E27FC236}">
                  <a16:creationId xmlns="" xmlns:a16="http://schemas.microsoft.com/office/drawing/2014/main" id="{2382A003-A2FA-4886-9BB6-CEAAF3F7B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14" y="1668738"/>
              <a:ext cx="295811" cy="295811"/>
            </a:xfrm>
            <a:prstGeom prst="rect">
              <a:avLst/>
            </a:prstGeom>
          </p:spPr>
        </p:pic>
      </p:grpSp>
      <p:sp>
        <p:nvSpPr>
          <p:cNvPr id="67" name="Google Shape;238;p35"/>
          <p:cNvSpPr txBox="1">
            <a:spLocks noGrp="1"/>
          </p:cNvSpPr>
          <p:nvPr>
            <p:ph type="subTitle" idx="1"/>
          </p:nvPr>
        </p:nvSpPr>
        <p:spPr>
          <a:xfrm>
            <a:off x="663361" y="1158714"/>
            <a:ext cx="1427786" cy="476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/>
              <a:t>Анализ</a:t>
            </a:r>
            <a:endParaRPr sz="2400" b="1" dirty="0"/>
          </a:p>
        </p:txBody>
      </p:sp>
      <p:sp>
        <p:nvSpPr>
          <p:cNvPr id="68" name="Google Shape;238;p35"/>
          <p:cNvSpPr txBox="1">
            <a:spLocks/>
          </p:cNvSpPr>
          <p:nvPr/>
        </p:nvSpPr>
        <p:spPr>
          <a:xfrm>
            <a:off x="664893" y="2491357"/>
            <a:ext cx="2112366" cy="457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/>
            <a:r>
              <a:rPr lang="ru-RU" sz="2400" b="1" dirty="0" smtClean="0"/>
              <a:t>Требования</a:t>
            </a:r>
            <a:endParaRPr lang="ru-RU" sz="2400" b="1" dirty="0"/>
          </a:p>
        </p:txBody>
      </p:sp>
      <p:sp>
        <p:nvSpPr>
          <p:cNvPr id="69" name="Google Shape;238;p35"/>
          <p:cNvSpPr txBox="1">
            <a:spLocks/>
          </p:cNvSpPr>
          <p:nvPr/>
        </p:nvSpPr>
        <p:spPr>
          <a:xfrm>
            <a:off x="663361" y="3821611"/>
            <a:ext cx="2651977" cy="440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/>
            <a:r>
              <a:rPr lang="ru-RU" sz="2400" b="1" dirty="0" smtClean="0"/>
              <a:t>Моделирование</a:t>
            </a:r>
            <a:endParaRPr lang="ru-RU" sz="2400" b="1" dirty="0"/>
          </a:p>
        </p:txBody>
      </p:sp>
      <p:sp>
        <p:nvSpPr>
          <p:cNvPr id="70" name="Google Shape;238;p35"/>
          <p:cNvSpPr txBox="1">
            <a:spLocks/>
          </p:cNvSpPr>
          <p:nvPr/>
        </p:nvSpPr>
        <p:spPr>
          <a:xfrm>
            <a:off x="547336" y="1487688"/>
            <a:ext cx="3736485" cy="73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ru-RU" sz="2000" dirty="0" smtClean="0"/>
              <a:t>Проведён анализ предметной области</a:t>
            </a:r>
            <a:endParaRPr lang="ru-RU" sz="2000" dirty="0"/>
          </a:p>
        </p:txBody>
      </p:sp>
      <p:sp>
        <p:nvSpPr>
          <p:cNvPr id="71" name="Google Shape;238;p35"/>
          <p:cNvSpPr txBox="1">
            <a:spLocks/>
          </p:cNvSpPr>
          <p:nvPr/>
        </p:nvSpPr>
        <p:spPr>
          <a:xfrm>
            <a:off x="547336" y="2841024"/>
            <a:ext cx="3736485" cy="45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ru-RU" sz="2000" dirty="0" smtClean="0"/>
              <a:t>Составлены требования к ИС</a:t>
            </a:r>
            <a:endParaRPr lang="ru-RU" sz="2000" dirty="0"/>
          </a:p>
        </p:txBody>
      </p:sp>
      <p:sp>
        <p:nvSpPr>
          <p:cNvPr id="72" name="Google Shape;238;p35"/>
          <p:cNvSpPr txBox="1">
            <a:spLocks/>
          </p:cNvSpPr>
          <p:nvPr/>
        </p:nvSpPr>
        <p:spPr>
          <a:xfrm>
            <a:off x="546830" y="4150025"/>
            <a:ext cx="3736486" cy="727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ru-RU" sz="2000" dirty="0" smtClean="0"/>
              <a:t>Разработаны диаграммы в нотации </a:t>
            </a:r>
            <a:r>
              <a:rPr lang="en-US" sz="2000" dirty="0" smtClean="0"/>
              <a:t>UML</a:t>
            </a:r>
            <a:endParaRPr lang="ru-RU" sz="2000" dirty="0"/>
          </a:p>
        </p:txBody>
      </p:sp>
      <p:cxnSp>
        <p:nvCxnSpPr>
          <p:cNvPr id="88" name="Google Shape;193;p31"/>
          <p:cNvCxnSpPr/>
          <p:nvPr/>
        </p:nvCxnSpPr>
        <p:spPr>
          <a:xfrm flipV="1">
            <a:off x="4969898" y="926409"/>
            <a:ext cx="0" cy="3587357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9" name="Группа 88">
            <a:extLst>
              <a:ext uri="{FF2B5EF4-FFF2-40B4-BE49-F238E27FC236}">
                <a16:creationId xmlns="" xmlns:a16="http://schemas.microsoft.com/office/drawing/2014/main" id="{CBCFBA1A-FA2D-4986-8C6D-336B45445F89}"/>
              </a:ext>
            </a:extLst>
          </p:cNvPr>
          <p:cNvGrpSpPr/>
          <p:nvPr/>
        </p:nvGrpSpPr>
        <p:grpSpPr>
          <a:xfrm>
            <a:off x="4753780" y="1177330"/>
            <a:ext cx="438843" cy="438843"/>
            <a:chOff x="326486" y="1520045"/>
            <a:chExt cx="593196" cy="593196"/>
          </a:xfrm>
        </p:grpSpPr>
        <p:sp>
          <p:nvSpPr>
            <p:cNvPr id="90" name="Oval 5">
              <a:extLst>
                <a:ext uri="{FF2B5EF4-FFF2-40B4-BE49-F238E27FC236}">
                  <a16:creationId xmlns="" xmlns:a16="http://schemas.microsoft.com/office/drawing/2014/main" id="{6DA2DC56-8A08-4B3B-AB1F-69FAA19EBD10}"/>
                </a:ext>
              </a:extLst>
            </p:cNvPr>
            <p:cNvSpPr/>
            <p:nvPr/>
          </p:nvSpPr>
          <p:spPr>
            <a:xfrm>
              <a:off x="326486" y="1520045"/>
              <a:ext cx="593196" cy="5931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91" name="Рисунок 90">
              <a:extLst>
                <a:ext uri="{FF2B5EF4-FFF2-40B4-BE49-F238E27FC236}">
                  <a16:creationId xmlns="" xmlns:a16="http://schemas.microsoft.com/office/drawing/2014/main" id="{60E8583C-E97F-4343-9AB9-469D64BD3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14" y="1668738"/>
              <a:ext cx="295811" cy="295811"/>
            </a:xfrm>
            <a:prstGeom prst="rect">
              <a:avLst/>
            </a:prstGeom>
          </p:spPr>
        </p:pic>
      </p:grpSp>
      <p:sp>
        <p:nvSpPr>
          <p:cNvPr id="92" name="Google Shape;238;p35"/>
          <p:cNvSpPr txBox="1">
            <a:spLocks/>
          </p:cNvSpPr>
          <p:nvPr/>
        </p:nvSpPr>
        <p:spPr>
          <a:xfrm>
            <a:off x="5192622" y="1158715"/>
            <a:ext cx="2155841" cy="457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/>
            <a:r>
              <a:rPr lang="ru-RU" sz="2400" b="1" dirty="0" smtClean="0"/>
              <a:t>Реализация</a:t>
            </a:r>
            <a:endParaRPr lang="ru-RU" sz="2400" b="1" dirty="0"/>
          </a:p>
        </p:txBody>
      </p:sp>
      <p:sp>
        <p:nvSpPr>
          <p:cNvPr id="93" name="Google Shape;238;p35"/>
          <p:cNvSpPr txBox="1">
            <a:spLocks/>
          </p:cNvSpPr>
          <p:nvPr/>
        </p:nvSpPr>
        <p:spPr>
          <a:xfrm>
            <a:off x="5079317" y="1487688"/>
            <a:ext cx="4005219" cy="73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ru-RU" sz="2000" dirty="0" smtClean="0"/>
              <a:t>Выбраны средства реализации серверной части ИС</a:t>
            </a:r>
            <a:endParaRPr lang="ru-RU" sz="2000" dirty="0"/>
          </a:p>
        </p:txBody>
      </p:sp>
      <p:sp>
        <p:nvSpPr>
          <p:cNvPr id="94" name="Google Shape;238;p35"/>
          <p:cNvSpPr txBox="1">
            <a:spLocks/>
          </p:cNvSpPr>
          <p:nvPr/>
        </p:nvSpPr>
        <p:spPr>
          <a:xfrm>
            <a:off x="5079316" y="2328897"/>
            <a:ext cx="4005219" cy="73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ru-RU" sz="2000" dirty="0" smtClean="0"/>
              <a:t>Реализована база данных по диаграмме </a:t>
            </a:r>
            <a:r>
              <a:rPr lang="ru-RU" sz="2000" dirty="0" smtClean="0"/>
              <a:t>структуры</a:t>
            </a:r>
            <a:r>
              <a:rPr lang="ru-RU" sz="2000" dirty="0" smtClean="0"/>
              <a:t> </a:t>
            </a:r>
            <a:r>
              <a:rPr lang="ru-RU" sz="2000" dirty="0" smtClean="0"/>
              <a:t>данных</a:t>
            </a:r>
            <a:endParaRPr lang="ru-RU" sz="2000" dirty="0"/>
          </a:p>
        </p:txBody>
      </p:sp>
      <p:sp>
        <p:nvSpPr>
          <p:cNvPr id="95" name="Google Shape;238;p35"/>
          <p:cNvSpPr txBox="1">
            <a:spLocks/>
          </p:cNvSpPr>
          <p:nvPr/>
        </p:nvSpPr>
        <p:spPr>
          <a:xfrm>
            <a:off x="5079315" y="3170106"/>
            <a:ext cx="4005219" cy="73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ru-RU" sz="2000" dirty="0" smtClean="0"/>
              <a:t>Реализованы веб-сервисы</a:t>
            </a:r>
            <a:endParaRPr lang="ru-RU" sz="2000" dirty="0"/>
          </a:p>
        </p:txBody>
      </p:sp>
      <p:sp>
        <p:nvSpPr>
          <p:cNvPr id="28" name="Google Shape;212;p32"/>
          <p:cNvSpPr txBox="1">
            <a:spLocks/>
          </p:cNvSpPr>
          <p:nvPr/>
        </p:nvSpPr>
        <p:spPr>
          <a:xfrm>
            <a:off x="7777963" y="4527973"/>
            <a:ext cx="1066800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smtClean="0">
                <a:latin typeface="Lexend Deca" panose="020B0604020202020204" charset="0"/>
              </a:rPr>
              <a:t>25/2</a:t>
            </a:r>
            <a:r>
              <a:rPr lang="ru-RU" sz="2400" dirty="0" smtClean="0">
                <a:latin typeface="Lexend Deca" panose="020B0604020202020204" charset="0"/>
              </a:rPr>
              <a:t>9</a:t>
            </a:r>
            <a:endParaRPr lang="en" sz="2800" dirty="0">
              <a:latin typeface="Lexend De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47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 txBox="1">
            <a:spLocks/>
          </p:cNvSpPr>
          <p:nvPr/>
        </p:nvSpPr>
        <p:spPr>
          <a:xfrm>
            <a:off x="0" y="0"/>
            <a:ext cx="9144000" cy="65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ru-RU" sz="3200" dirty="0" smtClean="0"/>
              <a:t>Апробация</a:t>
            </a:r>
            <a:endParaRPr lang="ru-RU" sz="3200" dirty="0"/>
          </a:p>
        </p:txBody>
      </p:sp>
      <p:sp>
        <p:nvSpPr>
          <p:cNvPr id="6" name="Заголовок 2"/>
          <p:cNvSpPr>
            <a:spLocks noGrp="1"/>
          </p:cNvSpPr>
          <p:nvPr>
            <p:ph type="title"/>
          </p:nvPr>
        </p:nvSpPr>
        <p:spPr>
          <a:xfrm>
            <a:off x="0" y="2807131"/>
            <a:ext cx="9144000" cy="595902"/>
          </a:xfrm>
        </p:spPr>
        <p:txBody>
          <a:bodyPr/>
          <a:lstStyle/>
          <a:p>
            <a:pPr algn="ctr"/>
            <a:r>
              <a:rPr lang="ru-RU" sz="3200" dirty="0" smtClean="0"/>
              <a:t>Перспективы развития</a:t>
            </a:r>
            <a:endParaRPr lang="ru-RU" sz="3200" dirty="0"/>
          </a:p>
        </p:txBody>
      </p:sp>
      <p:sp>
        <p:nvSpPr>
          <p:cNvPr id="7" name="Google Shape;238;p35"/>
          <p:cNvSpPr txBox="1">
            <a:spLocks noGrp="1"/>
          </p:cNvSpPr>
          <p:nvPr>
            <p:ph type="subTitle" idx="1"/>
          </p:nvPr>
        </p:nvSpPr>
        <p:spPr>
          <a:xfrm>
            <a:off x="0" y="3403033"/>
            <a:ext cx="9144000" cy="826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742950" algn="just">
              <a:buClr>
                <a:schemeClr val="accent3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500" dirty="0" smtClean="0"/>
              <a:t>расширение </a:t>
            </a:r>
            <a:r>
              <a:rPr lang="ru-RU" sz="2500" dirty="0"/>
              <a:t>количества проверяемых языков </a:t>
            </a:r>
            <a:r>
              <a:rPr lang="ru-RU" sz="2500" dirty="0" smtClean="0"/>
              <a:t>запросов</a:t>
            </a:r>
          </a:p>
          <a:p>
            <a:pPr marL="742950" lvl="0" indent="-742950" algn="just">
              <a:buClr>
                <a:schemeClr val="accent3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500" dirty="0"/>
              <a:t>и</a:t>
            </a:r>
            <a:r>
              <a:rPr lang="ru-RU" sz="2500" dirty="0" smtClean="0"/>
              <a:t>нтеграция </a:t>
            </a:r>
            <a:r>
              <a:rPr lang="ru-RU" sz="2500" dirty="0"/>
              <a:t>с ЭИОС </a:t>
            </a:r>
            <a:r>
              <a:rPr lang="ru-RU" sz="2500" dirty="0" err="1" smtClean="0"/>
              <a:t>КемГУ</a:t>
            </a:r>
            <a:endParaRPr lang="ru-RU" sz="2500" dirty="0" smtClean="0"/>
          </a:p>
        </p:txBody>
      </p:sp>
      <p:sp>
        <p:nvSpPr>
          <p:cNvPr id="8" name="Google Shape;238;p35"/>
          <p:cNvSpPr txBox="1">
            <a:spLocks/>
          </p:cNvSpPr>
          <p:nvPr/>
        </p:nvSpPr>
        <p:spPr>
          <a:xfrm>
            <a:off x="1" y="657546"/>
            <a:ext cx="9143999" cy="198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just">
              <a:buClr>
                <a:schemeClr val="accent3">
                  <a:lumMod val="50000"/>
                </a:schemeClr>
              </a:buClr>
              <a:buSzPct val="100000"/>
            </a:pPr>
            <a:r>
              <a:rPr lang="ru-RU" sz="2500" dirty="0">
                <a:cs typeface="Catamaran" panose="020B0604020202020204" charset="0"/>
              </a:rPr>
              <a:t>Результаты работы апробированы на XVIII (L) Международной научной конференции студентов, аспирантов и молодых ученых, приуроченной к 50-летию </a:t>
            </a:r>
            <a:r>
              <a:rPr lang="ru-RU" sz="2500" dirty="0" err="1">
                <a:cs typeface="Catamaran" panose="020B0604020202020204" charset="0"/>
              </a:rPr>
              <a:t>КемГУ</a:t>
            </a:r>
            <a:r>
              <a:rPr lang="ru-RU" sz="2500" dirty="0">
                <a:cs typeface="Catamaran" panose="020B0604020202020204" charset="0"/>
              </a:rPr>
              <a:t> 2023г., г. Кемерово в докладе «Информационная система контроля уровня знания SQL</a:t>
            </a:r>
            <a:r>
              <a:rPr lang="ru-RU" sz="2500" dirty="0" smtClean="0">
                <a:cs typeface="Catamaran" panose="020B0604020202020204" charset="0"/>
              </a:rPr>
              <a:t>»</a:t>
            </a:r>
            <a:endParaRPr lang="ru-RU" sz="2500" dirty="0">
              <a:cs typeface="Catamaran" panose="020B0604020202020204" charset="0"/>
            </a:endParaRPr>
          </a:p>
        </p:txBody>
      </p:sp>
      <p:sp>
        <p:nvSpPr>
          <p:cNvPr id="9" name="Google Shape;212;p32"/>
          <p:cNvSpPr txBox="1">
            <a:spLocks/>
          </p:cNvSpPr>
          <p:nvPr/>
        </p:nvSpPr>
        <p:spPr>
          <a:xfrm>
            <a:off x="7777963" y="4527973"/>
            <a:ext cx="1066800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smtClean="0">
                <a:latin typeface="Lexend Deca" panose="020B0604020202020204" charset="0"/>
              </a:rPr>
              <a:t>26/2</a:t>
            </a:r>
            <a:r>
              <a:rPr lang="ru-RU" sz="2400" dirty="0" smtClean="0">
                <a:latin typeface="Lexend Deca" panose="020B0604020202020204" charset="0"/>
              </a:rPr>
              <a:t>9</a:t>
            </a:r>
            <a:endParaRPr lang="en" sz="2800" dirty="0">
              <a:latin typeface="Lexend De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7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2006929"/>
            <a:ext cx="9144000" cy="1246909"/>
          </a:xfrm>
        </p:spPr>
        <p:txBody>
          <a:bodyPr/>
          <a:lstStyle/>
          <a:p>
            <a:pPr algn="ctr"/>
            <a:r>
              <a:rPr lang="ru-RU" sz="5600" dirty="0" smtClean="0"/>
              <a:t>Благодарим за внимание!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101744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0" y="2039932"/>
            <a:ext cx="9144000" cy="905942"/>
          </a:xfrm>
        </p:spPr>
        <p:txBody>
          <a:bodyPr/>
          <a:lstStyle/>
          <a:p>
            <a:pPr algn="ctr"/>
            <a:r>
              <a:rPr lang="ru-RU" sz="5600" dirty="0" smtClean="0"/>
              <a:t>Вопросы?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167434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440937"/>
            <a:ext cx="9144000" cy="771173"/>
          </a:xfrm>
        </p:spPr>
        <p:txBody>
          <a:bodyPr/>
          <a:lstStyle/>
          <a:p>
            <a:pPr algn="ctr"/>
            <a:r>
              <a:rPr lang="ru-RU" sz="4000" dirty="0" smtClean="0"/>
              <a:t>Цель работы</a:t>
            </a:r>
            <a:endParaRPr lang="ru-RU" sz="4000" dirty="0"/>
          </a:p>
        </p:txBody>
      </p:sp>
      <p:sp>
        <p:nvSpPr>
          <p:cNvPr id="4" name="Google Shape;264;p36"/>
          <p:cNvSpPr txBox="1">
            <a:spLocks noGrp="1"/>
          </p:cNvSpPr>
          <p:nvPr>
            <p:ph type="subTitle" idx="1"/>
          </p:nvPr>
        </p:nvSpPr>
        <p:spPr>
          <a:xfrm>
            <a:off x="329609" y="1839433"/>
            <a:ext cx="8484781" cy="20201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Aft>
                <a:spcPts val="1600"/>
              </a:spcAft>
            </a:pPr>
            <a:r>
              <a:rPr lang="ru-RU" sz="3200" dirty="0"/>
              <a:t>Разработка информационной системы, осуществляющей контроль уровня знаний языка </a:t>
            </a:r>
            <a:r>
              <a:rPr lang="en-US" sz="3200" dirty="0" smtClean="0"/>
              <a:t>SQL</a:t>
            </a:r>
            <a:r>
              <a:rPr lang="ru-RU" sz="3200" dirty="0" smtClean="0"/>
              <a:t> для обучающегося</a:t>
            </a:r>
            <a:r>
              <a:rPr lang="ru-RU" sz="3200" dirty="0"/>
              <a:t>.</a:t>
            </a:r>
            <a:endParaRPr sz="3200" dirty="0"/>
          </a:p>
        </p:txBody>
      </p:sp>
      <p:cxnSp>
        <p:nvCxnSpPr>
          <p:cNvPr id="5" name="Google Shape;193;p31"/>
          <p:cNvCxnSpPr/>
          <p:nvPr/>
        </p:nvCxnSpPr>
        <p:spPr>
          <a:xfrm>
            <a:off x="3070225" y="1212110"/>
            <a:ext cx="29972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212;p32"/>
          <p:cNvSpPr txBox="1">
            <a:spLocks/>
          </p:cNvSpPr>
          <p:nvPr/>
        </p:nvSpPr>
        <p:spPr>
          <a:xfrm>
            <a:off x="7777963" y="4527973"/>
            <a:ext cx="1066800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>
                <a:latin typeface="Lexend Deca" panose="020B0604020202020204" charset="0"/>
              </a:rPr>
              <a:t>3</a:t>
            </a:r>
            <a:r>
              <a:rPr lang="en-US" sz="2400" dirty="0" smtClean="0">
                <a:latin typeface="Lexend Deca" panose="020B0604020202020204" charset="0"/>
              </a:rPr>
              <a:t>/2</a:t>
            </a:r>
            <a:r>
              <a:rPr lang="ru-RU" sz="2400" dirty="0" smtClean="0">
                <a:latin typeface="Lexend Deca" panose="020B0604020202020204" charset="0"/>
              </a:rPr>
              <a:t>9</a:t>
            </a:r>
            <a:endParaRPr lang="en" sz="2800" dirty="0">
              <a:latin typeface="Lexend De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90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160478"/>
            <a:ext cx="9144000" cy="781466"/>
          </a:xfrm>
        </p:spPr>
        <p:txBody>
          <a:bodyPr/>
          <a:lstStyle/>
          <a:p>
            <a:pPr algn="ctr"/>
            <a:r>
              <a:rPr lang="ru-RU" sz="4000" dirty="0" smtClean="0"/>
              <a:t>Задачи участников работы</a:t>
            </a:r>
            <a:endParaRPr lang="ru-RU" sz="4000" dirty="0"/>
          </a:p>
        </p:txBody>
      </p:sp>
      <p:sp>
        <p:nvSpPr>
          <p:cNvPr id="7" name="Google Shape;198;p32"/>
          <p:cNvSpPr/>
          <p:nvPr/>
        </p:nvSpPr>
        <p:spPr>
          <a:xfrm>
            <a:off x="728797" y="1086925"/>
            <a:ext cx="745199" cy="46185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8" name="Google Shape;212;p32"/>
          <p:cNvSpPr txBox="1">
            <a:spLocks/>
          </p:cNvSpPr>
          <p:nvPr/>
        </p:nvSpPr>
        <p:spPr>
          <a:xfrm>
            <a:off x="946197" y="1092271"/>
            <a:ext cx="308202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 smtClean="0">
                <a:latin typeface="Lexend Deca" panose="020B0604020202020204" charset="0"/>
              </a:rPr>
              <a:t>1</a:t>
            </a:r>
            <a:endParaRPr lang="en" sz="2000" dirty="0">
              <a:latin typeface="Lexend Deca" panose="020B0604020202020204" charset="0"/>
            </a:endParaRPr>
          </a:p>
        </p:txBody>
      </p:sp>
      <p:sp>
        <p:nvSpPr>
          <p:cNvPr id="9" name="Google Shape;199;p32"/>
          <p:cNvSpPr txBox="1">
            <a:spLocks/>
          </p:cNvSpPr>
          <p:nvPr/>
        </p:nvSpPr>
        <p:spPr>
          <a:xfrm>
            <a:off x="1371386" y="1174408"/>
            <a:ext cx="3653502" cy="39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ru-RU" sz="2000" dirty="0"/>
              <a:t>Анализ предметной области</a:t>
            </a:r>
            <a:endParaRPr lang="en-US" sz="2000" dirty="0"/>
          </a:p>
        </p:txBody>
      </p:sp>
      <p:sp>
        <p:nvSpPr>
          <p:cNvPr id="10" name="Google Shape;199;p32"/>
          <p:cNvSpPr txBox="1">
            <a:spLocks/>
          </p:cNvSpPr>
          <p:nvPr/>
        </p:nvSpPr>
        <p:spPr>
          <a:xfrm>
            <a:off x="1371386" y="1746074"/>
            <a:ext cx="6856351" cy="44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ru-RU" sz="2000" dirty="0"/>
              <a:t>Разработка пользовательских и системных требований</a:t>
            </a:r>
            <a:endParaRPr lang="en-US" sz="2000" dirty="0"/>
          </a:p>
        </p:txBody>
      </p:sp>
      <p:sp>
        <p:nvSpPr>
          <p:cNvPr id="13" name="Google Shape;199;p32"/>
          <p:cNvSpPr txBox="1">
            <a:spLocks/>
          </p:cNvSpPr>
          <p:nvPr/>
        </p:nvSpPr>
        <p:spPr>
          <a:xfrm>
            <a:off x="1371386" y="3108313"/>
            <a:ext cx="3861014" cy="382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ru-RU" sz="2000" dirty="0"/>
              <a:t>Проектирование базы данных</a:t>
            </a:r>
            <a:endParaRPr lang="en-US" sz="2000" dirty="0"/>
          </a:p>
        </p:txBody>
      </p:sp>
      <p:sp>
        <p:nvSpPr>
          <p:cNvPr id="14" name="Google Shape;198;p32"/>
          <p:cNvSpPr/>
          <p:nvPr/>
        </p:nvSpPr>
        <p:spPr>
          <a:xfrm>
            <a:off x="728797" y="1715823"/>
            <a:ext cx="745199" cy="46185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5" name="Google Shape;212;p32"/>
          <p:cNvSpPr txBox="1">
            <a:spLocks/>
          </p:cNvSpPr>
          <p:nvPr/>
        </p:nvSpPr>
        <p:spPr>
          <a:xfrm>
            <a:off x="946197" y="1704350"/>
            <a:ext cx="308202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000" dirty="0">
                <a:latin typeface="Lexend Deca" panose="020B0604020202020204" charset="0"/>
              </a:rPr>
              <a:t>2</a:t>
            </a:r>
            <a:endParaRPr lang="en" sz="2000" dirty="0">
              <a:latin typeface="Lexend Deca" panose="020B0604020202020204" charset="0"/>
            </a:endParaRPr>
          </a:p>
        </p:txBody>
      </p:sp>
      <p:sp>
        <p:nvSpPr>
          <p:cNvPr id="16" name="Google Shape;198;p32"/>
          <p:cNvSpPr/>
          <p:nvPr/>
        </p:nvSpPr>
        <p:spPr>
          <a:xfrm>
            <a:off x="728797" y="2360093"/>
            <a:ext cx="745199" cy="46185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" name="Google Shape;212;p32"/>
          <p:cNvSpPr txBox="1">
            <a:spLocks/>
          </p:cNvSpPr>
          <p:nvPr/>
        </p:nvSpPr>
        <p:spPr>
          <a:xfrm>
            <a:off x="946197" y="2348620"/>
            <a:ext cx="308202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000" dirty="0" smtClean="0">
                <a:latin typeface="Lexend Deca" panose="020B0604020202020204" charset="0"/>
              </a:rPr>
              <a:t>3</a:t>
            </a:r>
            <a:endParaRPr lang="en" sz="2000" dirty="0">
              <a:latin typeface="Lexend Deca" panose="020B0604020202020204" charset="0"/>
            </a:endParaRPr>
          </a:p>
        </p:txBody>
      </p:sp>
      <p:sp>
        <p:nvSpPr>
          <p:cNvPr id="18" name="Google Shape;198;p32"/>
          <p:cNvSpPr/>
          <p:nvPr/>
        </p:nvSpPr>
        <p:spPr>
          <a:xfrm>
            <a:off x="728797" y="3017724"/>
            <a:ext cx="745199" cy="46185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9" name="Google Shape;212;p32"/>
          <p:cNvSpPr txBox="1">
            <a:spLocks/>
          </p:cNvSpPr>
          <p:nvPr/>
        </p:nvSpPr>
        <p:spPr>
          <a:xfrm>
            <a:off x="946197" y="3006251"/>
            <a:ext cx="308202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000" dirty="0">
                <a:latin typeface="Lexend Deca" panose="020B0604020202020204" charset="0"/>
              </a:rPr>
              <a:t>4</a:t>
            </a:r>
            <a:endParaRPr lang="en" sz="2000" dirty="0">
              <a:latin typeface="Lexend Deca" panose="020B0604020202020204" charset="0"/>
            </a:endParaRPr>
          </a:p>
        </p:txBody>
      </p:sp>
      <p:sp>
        <p:nvSpPr>
          <p:cNvPr id="20" name="Google Shape;199;p32"/>
          <p:cNvSpPr txBox="1">
            <a:spLocks/>
          </p:cNvSpPr>
          <p:nvPr/>
        </p:nvSpPr>
        <p:spPr>
          <a:xfrm>
            <a:off x="1371385" y="2380146"/>
            <a:ext cx="5882170" cy="445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ru-RU" sz="2000" dirty="0"/>
              <a:t>Построение диаграмм в нотации </a:t>
            </a:r>
            <a:r>
              <a:rPr lang="ru-RU" sz="2000" dirty="0" smtClean="0"/>
              <a:t>UML и </a:t>
            </a:r>
            <a:r>
              <a:rPr lang="en-US" sz="2000" dirty="0" smtClean="0"/>
              <a:t>IDEF0</a:t>
            </a:r>
            <a:endParaRPr lang="en-US" sz="2000" dirty="0"/>
          </a:p>
        </p:txBody>
      </p:sp>
      <p:sp>
        <p:nvSpPr>
          <p:cNvPr id="21" name="Google Shape;199;p32"/>
          <p:cNvSpPr txBox="1">
            <a:spLocks/>
          </p:cNvSpPr>
          <p:nvPr/>
        </p:nvSpPr>
        <p:spPr>
          <a:xfrm>
            <a:off x="1371386" y="3715711"/>
            <a:ext cx="3242440" cy="416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ru-RU" sz="2000" dirty="0"/>
              <a:t>Разработка веб-сервисов</a:t>
            </a:r>
            <a:endParaRPr lang="en-US" sz="2000" dirty="0"/>
          </a:p>
        </p:txBody>
      </p:sp>
      <p:sp>
        <p:nvSpPr>
          <p:cNvPr id="22" name="Google Shape;198;p32"/>
          <p:cNvSpPr/>
          <p:nvPr/>
        </p:nvSpPr>
        <p:spPr>
          <a:xfrm>
            <a:off x="728797" y="3674738"/>
            <a:ext cx="745199" cy="46185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3" name="Google Shape;212;p32"/>
          <p:cNvSpPr txBox="1">
            <a:spLocks/>
          </p:cNvSpPr>
          <p:nvPr/>
        </p:nvSpPr>
        <p:spPr>
          <a:xfrm>
            <a:off x="946197" y="3663265"/>
            <a:ext cx="308202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000" dirty="0" smtClean="0">
                <a:latin typeface="Lexend Deca" panose="020B0604020202020204" charset="0"/>
              </a:rPr>
              <a:t>5</a:t>
            </a:r>
            <a:endParaRPr lang="en" sz="2000" dirty="0">
              <a:latin typeface="Lexend Deca" panose="020B0604020202020204" charset="0"/>
            </a:endParaRPr>
          </a:p>
        </p:txBody>
      </p:sp>
      <p:sp>
        <p:nvSpPr>
          <p:cNvPr id="24" name="Google Shape;199;p32"/>
          <p:cNvSpPr txBox="1">
            <a:spLocks/>
          </p:cNvSpPr>
          <p:nvPr/>
        </p:nvSpPr>
        <p:spPr>
          <a:xfrm>
            <a:off x="1371386" y="4374784"/>
            <a:ext cx="3956263" cy="40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ru-RU" sz="2000" dirty="0"/>
              <a:t>Реализация и </a:t>
            </a:r>
            <a:r>
              <a:rPr lang="ru-RU" sz="2000" dirty="0" smtClean="0"/>
              <a:t>тестирование ИС</a:t>
            </a:r>
            <a:endParaRPr lang="en-US" sz="2000" dirty="0"/>
          </a:p>
        </p:txBody>
      </p:sp>
      <p:sp>
        <p:nvSpPr>
          <p:cNvPr id="25" name="Google Shape;198;p32"/>
          <p:cNvSpPr/>
          <p:nvPr/>
        </p:nvSpPr>
        <p:spPr>
          <a:xfrm>
            <a:off x="728797" y="4326038"/>
            <a:ext cx="745199" cy="46185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6" name="Google Shape;212;p32"/>
          <p:cNvSpPr txBox="1">
            <a:spLocks/>
          </p:cNvSpPr>
          <p:nvPr/>
        </p:nvSpPr>
        <p:spPr>
          <a:xfrm>
            <a:off x="946197" y="4314565"/>
            <a:ext cx="308202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000" dirty="0">
                <a:latin typeface="Lexend Deca" panose="020B0604020202020204" charset="0"/>
              </a:rPr>
              <a:t>6</a:t>
            </a:r>
            <a:endParaRPr lang="en" sz="2000" dirty="0">
              <a:latin typeface="Lexend Deca" panose="020B0604020202020204" charset="0"/>
            </a:endParaRPr>
          </a:p>
        </p:txBody>
      </p:sp>
      <p:sp>
        <p:nvSpPr>
          <p:cNvPr id="27" name="Google Shape;212;p32"/>
          <p:cNvSpPr txBox="1">
            <a:spLocks/>
          </p:cNvSpPr>
          <p:nvPr/>
        </p:nvSpPr>
        <p:spPr>
          <a:xfrm>
            <a:off x="7777963" y="4527973"/>
            <a:ext cx="1066800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>
                <a:latin typeface="Lexend Deca" panose="020B0604020202020204" charset="0"/>
              </a:rPr>
              <a:t>4</a:t>
            </a:r>
            <a:r>
              <a:rPr lang="en-US" sz="2400" dirty="0" smtClean="0">
                <a:latin typeface="Lexend Deca" panose="020B0604020202020204" charset="0"/>
              </a:rPr>
              <a:t>/2</a:t>
            </a:r>
            <a:r>
              <a:rPr lang="ru-RU" sz="2400" dirty="0" smtClean="0">
                <a:latin typeface="Lexend Deca" panose="020B0604020202020204" charset="0"/>
              </a:rPr>
              <a:t>9</a:t>
            </a:r>
            <a:endParaRPr lang="en" sz="2800" dirty="0">
              <a:latin typeface="Lexend De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7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349320"/>
            <a:ext cx="9144000" cy="780837"/>
          </a:xfrm>
        </p:spPr>
        <p:txBody>
          <a:bodyPr/>
          <a:lstStyle/>
          <a:p>
            <a:pPr algn="ctr"/>
            <a:r>
              <a:rPr lang="ru-RU" sz="4000" dirty="0" smtClean="0"/>
              <a:t>Обзор предметной области</a:t>
            </a:r>
            <a:endParaRPr lang="ru-RU" sz="4000" dirty="0"/>
          </a:p>
        </p:txBody>
      </p:sp>
      <p:cxnSp>
        <p:nvCxnSpPr>
          <p:cNvPr id="4" name="Google Shape;193;p31"/>
          <p:cNvCxnSpPr/>
          <p:nvPr/>
        </p:nvCxnSpPr>
        <p:spPr>
          <a:xfrm>
            <a:off x="1412489" y="1130157"/>
            <a:ext cx="6321811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831515"/>
              </p:ext>
            </p:extLst>
          </p:nvPr>
        </p:nvGraphicFramePr>
        <p:xfrm>
          <a:off x="276748" y="1233376"/>
          <a:ext cx="8590503" cy="3565161"/>
        </p:xfrm>
        <a:graphic>
          <a:graphicData uri="http://schemas.openxmlformats.org/drawingml/2006/table">
            <a:tbl>
              <a:tblPr>
                <a:noFill/>
                <a:tableStyleId>{077CD526-33A3-4F2E-AB77-6265E07E4B97}</a:tableStyleId>
              </a:tblPr>
              <a:tblGrid>
                <a:gridCol w="2863501"/>
                <a:gridCol w="2863501"/>
                <a:gridCol w="2863501"/>
              </a:tblGrid>
              <a:tr h="13013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 dirty="0" smtClean="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Система без проверки умения писать код</a:t>
                      </a:r>
                      <a:endParaRPr sz="2500" dirty="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 dirty="0" smtClean="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Олимпиадная система</a:t>
                      </a:r>
                      <a:endParaRPr sz="2500" dirty="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 dirty="0" smtClean="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Системы</a:t>
                      </a:r>
                      <a:r>
                        <a:rPr lang="ru-RU" sz="2500" baseline="0" dirty="0" smtClean="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 без возможности добавлять тесты</a:t>
                      </a:r>
                      <a:endParaRPr sz="2500" dirty="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464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dirty="0" smtClean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СКАТ</a:t>
                      </a:r>
                      <a:r>
                        <a:rPr lang="ru-RU" sz="2400" baseline="0" dirty="0" smtClean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lang="ru-RU" sz="2400" baseline="0" dirty="0" err="1" smtClean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КемГУ</a:t>
                      </a:r>
                      <a:endParaRPr sz="24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dirty="0" err="1" smtClean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Яндекс.Контест</a:t>
                      </a:r>
                      <a:endParaRPr sz="24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Codewars</a:t>
                      </a:r>
                      <a:endParaRPr lang="en-US" sz="2400" dirty="0" smtClean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464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 smtClean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HackerRank</a:t>
                      </a:r>
                      <a:endParaRPr sz="24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464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 smtClean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Codecademy</a:t>
                      </a:r>
                      <a:endParaRPr sz="24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" name="Google Shape;212;p32"/>
          <p:cNvSpPr txBox="1">
            <a:spLocks/>
          </p:cNvSpPr>
          <p:nvPr/>
        </p:nvSpPr>
        <p:spPr>
          <a:xfrm>
            <a:off x="7777963" y="4527973"/>
            <a:ext cx="1066800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 smtClean="0">
                <a:latin typeface="Lexend Deca" panose="020B0604020202020204" charset="0"/>
              </a:rPr>
              <a:t>5</a:t>
            </a:r>
            <a:r>
              <a:rPr lang="en-US" sz="2400" dirty="0" smtClean="0">
                <a:latin typeface="Lexend Deca" panose="020B0604020202020204" charset="0"/>
              </a:rPr>
              <a:t>/2</a:t>
            </a:r>
            <a:r>
              <a:rPr lang="ru-RU" sz="2400" dirty="0" smtClean="0">
                <a:latin typeface="Lexend Deca" panose="020B0604020202020204" charset="0"/>
              </a:rPr>
              <a:t>9</a:t>
            </a:r>
            <a:endParaRPr lang="en" sz="2800" dirty="0">
              <a:latin typeface="Lexend De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8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945080" y="-106877"/>
            <a:ext cx="5935579" cy="1045028"/>
          </a:xfrm>
        </p:spPr>
        <p:txBody>
          <a:bodyPr/>
          <a:lstStyle/>
          <a:p>
            <a:pPr algn="ctr"/>
            <a:r>
              <a:rPr lang="ru-RU" sz="3000" dirty="0" smtClean="0"/>
              <a:t>Пользовательские требования</a:t>
            </a:r>
            <a:br>
              <a:rPr lang="ru-RU" sz="3000" dirty="0" smtClean="0"/>
            </a:br>
            <a:r>
              <a:rPr lang="ru-RU" sz="3000" dirty="0" smtClean="0"/>
              <a:t>для роли </a:t>
            </a:r>
            <a:r>
              <a:rPr lang="en-US" sz="3000" dirty="0" smtClean="0"/>
              <a:t>“</a:t>
            </a:r>
            <a:r>
              <a:rPr lang="ru-RU" sz="3000" dirty="0" smtClean="0"/>
              <a:t>Студент</a:t>
            </a:r>
            <a:r>
              <a:rPr lang="en-US" sz="3000" dirty="0" smtClean="0"/>
              <a:t>”</a:t>
            </a:r>
            <a:endParaRPr lang="ru-RU" sz="3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2" y="1021277"/>
            <a:ext cx="8951910" cy="3598224"/>
          </a:xfrm>
          <a:prstGeom prst="rect">
            <a:avLst/>
          </a:prstGeom>
        </p:spPr>
      </p:pic>
      <p:sp>
        <p:nvSpPr>
          <p:cNvPr id="5" name="Google Shape;212;p32"/>
          <p:cNvSpPr txBox="1">
            <a:spLocks/>
          </p:cNvSpPr>
          <p:nvPr/>
        </p:nvSpPr>
        <p:spPr>
          <a:xfrm>
            <a:off x="7777963" y="4527973"/>
            <a:ext cx="1066800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>
                <a:latin typeface="Lexend Deca" panose="020B0604020202020204" charset="0"/>
              </a:rPr>
              <a:t>6</a:t>
            </a:r>
            <a:r>
              <a:rPr lang="en-US" sz="2400" dirty="0" smtClean="0">
                <a:latin typeface="Lexend Deca" panose="020B0604020202020204" charset="0"/>
              </a:rPr>
              <a:t>/2</a:t>
            </a:r>
            <a:r>
              <a:rPr lang="ru-RU" sz="2400" dirty="0" smtClean="0">
                <a:latin typeface="Lexend Deca" panose="020B0604020202020204" charset="0"/>
              </a:rPr>
              <a:t>9</a:t>
            </a:r>
            <a:endParaRPr lang="en" sz="2800" dirty="0">
              <a:latin typeface="Lexend De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12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099460" y="-106878"/>
            <a:ext cx="5605153" cy="1070211"/>
          </a:xfrm>
        </p:spPr>
        <p:txBody>
          <a:bodyPr/>
          <a:lstStyle/>
          <a:p>
            <a:pPr algn="ctr"/>
            <a:r>
              <a:rPr lang="ru-RU" sz="3000" dirty="0"/>
              <a:t>Пользовательские </a:t>
            </a:r>
            <a:r>
              <a:rPr lang="ru-RU" sz="3000" dirty="0" smtClean="0"/>
              <a:t>требования</a:t>
            </a:r>
            <a:br>
              <a:rPr lang="ru-RU" sz="3000" dirty="0" smtClean="0"/>
            </a:br>
            <a:r>
              <a:rPr lang="ru-RU" sz="3000" dirty="0" smtClean="0"/>
              <a:t>для </a:t>
            </a:r>
            <a:r>
              <a:rPr lang="ru-RU" sz="3000" dirty="0"/>
              <a:t>роли </a:t>
            </a:r>
            <a:r>
              <a:rPr lang="en-US" sz="3000" dirty="0" smtClean="0"/>
              <a:t>“</a:t>
            </a:r>
            <a:r>
              <a:rPr lang="ru-RU" sz="3000" dirty="0" smtClean="0"/>
              <a:t>Преподаватель</a:t>
            </a:r>
            <a:r>
              <a:rPr lang="en-US" sz="3000" dirty="0" smtClean="0"/>
              <a:t>”</a:t>
            </a:r>
            <a:endParaRPr lang="ru-RU" sz="3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3" y="963333"/>
            <a:ext cx="7579596" cy="4013133"/>
          </a:xfrm>
          <a:prstGeom prst="rect">
            <a:avLst/>
          </a:prstGeom>
        </p:spPr>
      </p:pic>
      <p:sp>
        <p:nvSpPr>
          <p:cNvPr id="6" name="Google Shape;212;p32"/>
          <p:cNvSpPr txBox="1">
            <a:spLocks/>
          </p:cNvSpPr>
          <p:nvPr/>
        </p:nvSpPr>
        <p:spPr>
          <a:xfrm>
            <a:off x="7777963" y="4527973"/>
            <a:ext cx="1066800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>
                <a:latin typeface="Lexend Deca" panose="020B0604020202020204" charset="0"/>
              </a:rPr>
              <a:t>7</a:t>
            </a:r>
            <a:r>
              <a:rPr lang="en-US" sz="2400" dirty="0" smtClean="0">
                <a:latin typeface="Lexend Deca" panose="020B0604020202020204" charset="0"/>
              </a:rPr>
              <a:t>/2</a:t>
            </a:r>
            <a:r>
              <a:rPr lang="ru-RU" sz="2400" dirty="0" smtClean="0">
                <a:latin typeface="Lexend Deca" panose="020B0604020202020204" charset="0"/>
              </a:rPr>
              <a:t>9</a:t>
            </a:r>
            <a:endParaRPr lang="en" sz="2800" dirty="0">
              <a:latin typeface="Lexend De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063833" y="-95002"/>
            <a:ext cx="5652656" cy="1068778"/>
          </a:xfrm>
        </p:spPr>
        <p:txBody>
          <a:bodyPr/>
          <a:lstStyle/>
          <a:p>
            <a:pPr algn="ctr"/>
            <a:r>
              <a:rPr lang="ru-RU" sz="3000" dirty="0"/>
              <a:t>Пользовательские требования</a:t>
            </a:r>
            <a:br>
              <a:rPr lang="ru-RU" sz="3000" dirty="0"/>
            </a:br>
            <a:r>
              <a:rPr lang="ru-RU" sz="3000" dirty="0"/>
              <a:t>для роли </a:t>
            </a:r>
            <a:r>
              <a:rPr lang="en-US" sz="3000" dirty="0" smtClean="0"/>
              <a:t>“</a:t>
            </a:r>
            <a:r>
              <a:rPr lang="ru-RU" sz="3000" dirty="0" smtClean="0"/>
              <a:t>Администратор</a:t>
            </a:r>
            <a:r>
              <a:rPr lang="en-US" sz="3000" dirty="0" smtClean="0"/>
              <a:t>”</a:t>
            </a:r>
            <a:endParaRPr lang="ru-RU" sz="3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14" y="1000228"/>
            <a:ext cx="7293122" cy="4043967"/>
          </a:xfrm>
          <a:prstGeom prst="rect">
            <a:avLst/>
          </a:prstGeom>
        </p:spPr>
      </p:pic>
      <p:sp>
        <p:nvSpPr>
          <p:cNvPr id="5" name="Google Shape;212;p32"/>
          <p:cNvSpPr txBox="1">
            <a:spLocks/>
          </p:cNvSpPr>
          <p:nvPr/>
        </p:nvSpPr>
        <p:spPr>
          <a:xfrm>
            <a:off x="7777963" y="4527973"/>
            <a:ext cx="1066800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>
                <a:latin typeface="Lexend Deca" panose="020B0604020202020204" charset="0"/>
              </a:rPr>
              <a:t>8</a:t>
            </a:r>
            <a:r>
              <a:rPr lang="en-US" sz="2400" dirty="0" smtClean="0">
                <a:latin typeface="Lexend Deca" panose="020B0604020202020204" charset="0"/>
              </a:rPr>
              <a:t>/2</a:t>
            </a:r>
            <a:r>
              <a:rPr lang="ru-RU" sz="2400" dirty="0" smtClean="0">
                <a:latin typeface="Lexend Deca" panose="020B0604020202020204" charset="0"/>
              </a:rPr>
              <a:t>9</a:t>
            </a:r>
            <a:endParaRPr lang="en" sz="2800" dirty="0">
              <a:latin typeface="Lexend De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4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267000"/>
            <a:ext cx="9144000" cy="723900"/>
          </a:xfrm>
        </p:spPr>
        <p:txBody>
          <a:bodyPr/>
          <a:lstStyle/>
          <a:p>
            <a:pPr algn="ctr"/>
            <a:r>
              <a:rPr lang="ru-RU" sz="4000" dirty="0" smtClean="0"/>
              <a:t>Системные требования</a:t>
            </a:r>
            <a:endParaRPr lang="ru-RU" sz="4000" dirty="0"/>
          </a:p>
        </p:txBody>
      </p:sp>
      <p:sp>
        <p:nvSpPr>
          <p:cNvPr id="6" name="Google Shape;198;p32"/>
          <p:cNvSpPr/>
          <p:nvPr/>
        </p:nvSpPr>
        <p:spPr>
          <a:xfrm>
            <a:off x="257665" y="1557462"/>
            <a:ext cx="745199" cy="46185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7" name="Google Shape;212;p32"/>
          <p:cNvSpPr txBox="1">
            <a:spLocks/>
          </p:cNvSpPr>
          <p:nvPr/>
        </p:nvSpPr>
        <p:spPr>
          <a:xfrm>
            <a:off x="475065" y="1562808"/>
            <a:ext cx="308202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 smtClean="0">
                <a:latin typeface="Lexend Deca" panose="020B0604020202020204" charset="0"/>
              </a:rPr>
              <a:t>1</a:t>
            </a:r>
            <a:endParaRPr lang="en" sz="2000" dirty="0">
              <a:latin typeface="Lexend Deca" panose="020B0604020202020204" charset="0"/>
            </a:endParaRPr>
          </a:p>
        </p:txBody>
      </p:sp>
      <p:sp>
        <p:nvSpPr>
          <p:cNvPr id="8" name="Google Shape;199;p32"/>
          <p:cNvSpPr txBox="1">
            <a:spLocks/>
          </p:cNvSpPr>
          <p:nvPr/>
        </p:nvSpPr>
        <p:spPr>
          <a:xfrm>
            <a:off x="986188" y="1604277"/>
            <a:ext cx="4108180" cy="42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ru-RU" sz="2000" dirty="0" smtClean="0"/>
              <a:t>Архитектурный стиль </a:t>
            </a:r>
            <a:r>
              <a:rPr lang="en-US" sz="2000" dirty="0" smtClean="0"/>
              <a:t>REST API</a:t>
            </a:r>
            <a:endParaRPr lang="en-US" sz="2000" dirty="0"/>
          </a:p>
        </p:txBody>
      </p:sp>
      <p:sp>
        <p:nvSpPr>
          <p:cNvPr id="11" name="Google Shape;199;p32"/>
          <p:cNvSpPr txBox="1">
            <a:spLocks/>
          </p:cNvSpPr>
          <p:nvPr/>
        </p:nvSpPr>
        <p:spPr>
          <a:xfrm>
            <a:off x="883579" y="2186360"/>
            <a:ext cx="8070244" cy="47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ru-RU" sz="2000" dirty="0" err="1"/>
              <a:t>Документоориентированная</a:t>
            </a:r>
            <a:r>
              <a:rPr lang="ru-RU" sz="2000" dirty="0"/>
              <a:t> </a:t>
            </a:r>
            <a:r>
              <a:rPr lang="ru-RU" sz="2000" dirty="0" smtClean="0"/>
              <a:t>СУБД для хранения всех данных ИС</a:t>
            </a:r>
            <a:endParaRPr lang="en-US" sz="2000" dirty="0"/>
          </a:p>
        </p:txBody>
      </p:sp>
      <p:sp>
        <p:nvSpPr>
          <p:cNvPr id="15" name="Google Shape;199;p32"/>
          <p:cNvSpPr txBox="1">
            <a:spLocks/>
          </p:cNvSpPr>
          <p:nvPr/>
        </p:nvSpPr>
        <p:spPr>
          <a:xfrm>
            <a:off x="900254" y="3567377"/>
            <a:ext cx="5314950" cy="394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ru-RU" sz="2000" dirty="0" smtClean="0"/>
              <a:t>Веб-сервер для размещения веб-сервисов</a:t>
            </a:r>
            <a:endParaRPr lang="en-US" sz="2000" dirty="0"/>
          </a:p>
        </p:txBody>
      </p:sp>
      <p:sp>
        <p:nvSpPr>
          <p:cNvPr id="18" name="Google Shape;198;p32"/>
          <p:cNvSpPr/>
          <p:nvPr/>
        </p:nvSpPr>
        <p:spPr>
          <a:xfrm>
            <a:off x="257665" y="2186360"/>
            <a:ext cx="745199" cy="46185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9" name="Google Shape;212;p32"/>
          <p:cNvSpPr txBox="1">
            <a:spLocks/>
          </p:cNvSpPr>
          <p:nvPr/>
        </p:nvSpPr>
        <p:spPr>
          <a:xfrm>
            <a:off x="475065" y="2174887"/>
            <a:ext cx="308202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000" dirty="0">
                <a:latin typeface="Lexend Deca" panose="020B0604020202020204" charset="0"/>
              </a:rPr>
              <a:t>2</a:t>
            </a:r>
            <a:endParaRPr lang="en" sz="2000" dirty="0">
              <a:latin typeface="Lexend Deca" panose="020B0604020202020204" charset="0"/>
            </a:endParaRPr>
          </a:p>
        </p:txBody>
      </p:sp>
      <p:sp>
        <p:nvSpPr>
          <p:cNvPr id="20" name="Google Shape;198;p32"/>
          <p:cNvSpPr/>
          <p:nvPr/>
        </p:nvSpPr>
        <p:spPr>
          <a:xfrm>
            <a:off x="257665" y="2830630"/>
            <a:ext cx="745199" cy="46185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1" name="Google Shape;212;p32"/>
          <p:cNvSpPr txBox="1">
            <a:spLocks/>
          </p:cNvSpPr>
          <p:nvPr/>
        </p:nvSpPr>
        <p:spPr>
          <a:xfrm>
            <a:off x="475065" y="2819157"/>
            <a:ext cx="308202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000" dirty="0" smtClean="0">
                <a:latin typeface="Lexend Deca" panose="020B0604020202020204" charset="0"/>
              </a:rPr>
              <a:t>3</a:t>
            </a:r>
            <a:endParaRPr lang="en" sz="2000" dirty="0">
              <a:latin typeface="Lexend Deca" panose="020B0604020202020204" charset="0"/>
            </a:endParaRPr>
          </a:p>
        </p:txBody>
      </p:sp>
      <p:sp>
        <p:nvSpPr>
          <p:cNvPr id="22" name="Google Shape;198;p32"/>
          <p:cNvSpPr/>
          <p:nvPr/>
        </p:nvSpPr>
        <p:spPr>
          <a:xfrm>
            <a:off x="257665" y="3488261"/>
            <a:ext cx="745199" cy="46185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3" name="Google Shape;212;p32"/>
          <p:cNvSpPr txBox="1">
            <a:spLocks/>
          </p:cNvSpPr>
          <p:nvPr/>
        </p:nvSpPr>
        <p:spPr>
          <a:xfrm>
            <a:off x="475065" y="3476788"/>
            <a:ext cx="308202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000" dirty="0">
                <a:latin typeface="Lexend Deca" panose="020B0604020202020204" charset="0"/>
              </a:rPr>
              <a:t>4</a:t>
            </a:r>
            <a:endParaRPr lang="en" sz="2000" dirty="0">
              <a:latin typeface="Lexend Deca" panose="020B0604020202020204" charset="0"/>
            </a:endParaRPr>
          </a:p>
        </p:txBody>
      </p:sp>
      <p:sp>
        <p:nvSpPr>
          <p:cNvPr id="24" name="Google Shape;199;p32"/>
          <p:cNvSpPr txBox="1">
            <a:spLocks/>
          </p:cNvSpPr>
          <p:nvPr/>
        </p:nvSpPr>
        <p:spPr>
          <a:xfrm>
            <a:off x="883578" y="2884100"/>
            <a:ext cx="5568594" cy="425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ru-RU" sz="2000" dirty="0" smtClean="0"/>
              <a:t>Реляционная СУБД для сравнения запросов</a:t>
            </a:r>
            <a:endParaRPr lang="en-US" sz="2000" dirty="0"/>
          </a:p>
        </p:txBody>
      </p:sp>
      <p:sp>
        <p:nvSpPr>
          <p:cNvPr id="26" name="Google Shape;212;p32"/>
          <p:cNvSpPr txBox="1">
            <a:spLocks/>
          </p:cNvSpPr>
          <p:nvPr/>
        </p:nvSpPr>
        <p:spPr>
          <a:xfrm>
            <a:off x="7777963" y="4527973"/>
            <a:ext cx="1066800" cy="46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>
                <a:latin typeface="Lexend Deca" panose="020B0604020202020204" charset="0"/>
              </a:rPr>
              <a:t>9</a:t>
            </a:r>
            <a:r>
              <a:rPr lang="en-US" sz="2400" dirty="0" smtClean="0">
                <a:latin typeface="Lexend Deca" panose="020B0604020202020204" charset="0"/>
              </a:rPr>
              <a:t>/2</a:t>
            </a:r>
            <a:r>
              <a:rPr lang="ru-RU" sz="2400" dirty="0" smtClean="0">
                <a:latin typeface="Lexend Deca" panose="020B0604020202020204" charset="0"/>
              </a:rPr>
              <a:t>9</a:t>
            </a:r>
            <a:endParaRPr lang="en" sz="2800" dirty="0">
              <a:latin typeface="Lexend De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2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stel Minimalist Elegant Lines Portfolio by Slidesgo">
  <a:themeElements>
    <a:clrScheme name="Simple Light">
      <a:dk1>
        <a:srgbClr val="191919"/>
      </a:dk1>
      <a:lt1>
        <a:srgbClr val="E7E4F1"/>
      </a:lt1>
      <a:dk2>
        <a:srgbClr val="F5F3ED"/>
      </a:dk2>
      <a:lt2>
        <a:srgbClr val="FFE0A7"/>
      </a:lt2>
      <a:accent1>
        <a:srgbClr val="F9CFD0"/>
      </a:accent1>
      <a:accent2>
        <a:srgbClr val="D9CFDE"/>
      </a:accent2>
      <a:accent3>
        <a:srgbClr val="D2DAE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460</Words>
  <Application>Microsoft Office PowerPoint</Application>
  <PresentationFormat>Экран (16:9)</PresentationFormat>
  <Paragraphs>145</Paragraphs>
  <Slides>28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Catamaran</vt:lpstr>
      <vt:lpstr>Segoe UI</vt:lpstr>
      <vt:lpstr>Lexend Deca</vt:lpstr>
      <vt:lpstr>Arial</vt:lpstr>
      <vt:lpstr>Segoe UI Black</vt:lpstr>
      <vt:lpstr>Pastel Minimalist Elegant Lines Portfolio by Slidesgo</vt:lpstr>
      <vt:lpstr>Информационная система контроля уровня знания SQL</vt:lpstr>
      <vt:lpstr>Презентация PowerPoint</vt:lpstr>
      <vt:lpstr>Цель работы</vt:lpstr>
      <vt:lpstr>Задачи участников работы</vt:lpstr>
      <vt:lpstr>Обзор предметной области</vt:lpstr>
      <vt:lpstr>Пользовательские требования для роли “Студент”</vt:lpstr>
      <vt:lpstr>Пользовательские требования для роли “Преподаватель”</vt:lpstr>
      <vt:lpstr>Пользовательские требования для роли “Администратор”</vt:lpstr>
      <vt:lpstr>Системные требования</vt:lpstr>
      <vt:lpstr>Диаграмма развёртывания архитектуры системы</vt:lpstr>
      <vt:lpstr>Диаграмма структуры данных</vt:lpstr>
      <vt:lpstr>Диаграмма последовательности</vt:lpstr>
      <vt:lpstr>Диаграмма последовательности</vt:lpstr>
      <vt:lpstr>Средства, используемые при разработке веб-сервисов</vt:lpstr>
      <vt:lpstr>Средства, используемые при разработке веб-приложения</vt:lpstr>
      <vt:lpstr>Экран авторизации</vt:lpstr>
      <vt:lpstr>Экран регистрации</vt:lpstr>
      <vt:lpstr>Восстановление пароля</vt:lpstr>
      <vt:lpstr>Экран администратора. Все пользователи</vt:lpstr>
      <vt:lpstr>Конструктор тестов</vt:lpstr>
      <vt:lpstr>Презентация PowerPoint</vt:lpstr>
      <vt:lpstr>Прохождение тестирования студентом</vt:lpstr>
      <vt:lpstr>Тестирование ИС</vt:lpstr>
      <vt:lpstr>Результат Оспищева А.А.</vt:lpstr>
      <vt:lpstr>Результат Корбина Е.К.</vt:lpstr>
      <vt:lpstr>Перспективы развития</vt:lpstr>
      <vt:lpstr>Благодарим за внимание!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контроля уровня знания SQL</dc:title>
  <dc:creator>MacSquizzy</dc:creator>
  <cp:lastModifiedBy>Henry McHewehr</cp:lastModifiedBy>
  <cp:revision>149</cp:revision>
  <dcterms:modified xsi:type="dcterms:W3CDTF">2023-06-28T16:01:30Z</dcterms:modified>
</cp:coreProperties>
</file>