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taatliches"/>
      <p:regular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taatliche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4a3a71e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4a3a71e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ab6ba9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ab6ba9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ab6ba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ab6ba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f061e77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f061e77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a3a71e7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a3a71e7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a3a71e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a3a71e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a3a71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a3a71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f2f7d6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f2f7d6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8000"/>
          </a:blip>
          <a:srcRect b="17699" l="33532" r="0" t="-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549500" y="971025"/>
            <a:ext cx="4518300" cy="1029900"/>
          </a:xfrm>
          <a:prstGeom prst="rect">
            <a:avLst/>
          </a:prstGeom>
          <a:effectLst>
            <a:outerShdw blurRad="57150" rotWithShape="0" algn="bl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4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Outbreak of Covid-19 </a:t>
            </a:r>
            <a:endParaRPr b="1" sz="284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4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Anti-Asian Crime Rate</a:t>
            </a:r>
            <a:endParaRPr b="1" sz="311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59250" y="4008450"/>
            <a:ext cx="4651200" cy="1223700"/>
          </a:xfrm>
          <a:prstGeom prst="rect">
            <a:avLst/>
          </a:prstGeom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8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Chuqiao Sun, Ping-Hsuan Lin</a:t>
            </a:r>
            <a:endParaRPr b="1" sz="182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8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 Ting Hsu, Zikang Chen</a:t>
            </a:r>
            <a:endParaRPr b="1" sz="182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403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Background</a:t>
            </a:r>
            <a:endParaRPr sz="30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59200"/>
            <a:ext cx="5294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15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Asian Americans are blamed for spread of Covid-19, leading to the surge of anti-Asian crimes. But bias motivation from race/ ethnicity/ ancestry has been happening throughout the history.</a:t>
            </a:r>
            <a:endParaRPr sz="1715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15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goal is to clarify if the Covid-19 causes the change in the anti-Asian crime rate in New York City.</a:t>
            </a:r>
            <a:endParaRPr sz="1715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715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 crime record dataset from NYC Open Data from March 2010 to the end of the 2021 is used for the research.</a:t>
            </a:r>
            <a:endParaRPr sz="1715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04" y="1583700"/>
            <a:ext cx="3074771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100" y="154086"/>
            <a:ext cx="1288300" cy="129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177" y="515099"/>
            <a:ext cx="140734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420695" y="1720101"/>
            <a:ext cx="515400" cy="590700"/>
          </a:xfrm>
          <a:prstGeom prst="ellipse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420695" y="2928560"/>
            <a:ext cx="515400" cy="590700"/>
          </a:xfrm>
          <a:prstGeom prst="ellipse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42225" y="1720101"/>
            <a:ext cx="515400" cy="590700"/>
          </a:xfrm>
          <a:prstGeom prst="ellipse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42225" y="2928560"/>
            <a:ext cx="515400" cy="590700"/>
          </a:xfrm>
          <a:prstGeom prst="ellipse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81843" y="1769075"/>
            <a:ext cx="1657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Source</a:t>
            </a:r>
            <a:endParaRPr sz="21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2765" y="1774054"/>
            <a:ext cx="47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7BBF"/>
                </a:solidFill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sz="3000">
              <a:solidFill>
                <a:srgbClr val="287BB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81850" y="2438775"/>
            <a:ext cx="1979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NYC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b="1"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449,506 obs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 variables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62125" y="1840396"/>
            <a:ext cx="1657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Time span</a:t>
            </a:r>
            <a:endParaRPr sz="21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41235" y="1774237"/>
            <a:ext cx="47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7BBF"/>
                </a:solidFill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 sz="3000">
              <a:solidFill>
                <a:srgbClr val="287BB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62125" y="2239875"/>
            <a:ext cx="17613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March 2010 - December 2021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1843" y="2982330"/>
            <a:ext cx="1657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Variables</a:t>
            </a:r>
            <a:endParaRPr sz="21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62765" y="2982513"/>
            <a:ext cx="47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7BBF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sz="3000">
              <a:solidFill>
                <a:srgbClr val="287BB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81850" y="3596575"/>
            <a:ext cx="2310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Crime Type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Victim Race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962119" y="3058725"/>
            <a:ext cx="3072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Two time periods</a:t>
            </a:r>
            <a:endParaRPr sz="21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441235" y="2982696"/>
            <a:ext cx="47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7BBF"/>
                </a:solidFill>
                <a:latin typeface="Staatliches"/>
                <a:ea typeface="Staatliches"/>
                <a:cs typeface="Staatliches"/>
                <a:sym typeface="Staatliches"/>
              </a:rPr>
              <a:t>4</a:t>
            </a:r>
            <a:endParaRPr sz="3000">
              <a:solidFill>
                <a:srgbClr val="287BB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917400" y="3260806"/>
            <a:ext cx="18885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efore-Covid-19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After-Covid-19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46575" y="281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Data description and pre-statistic test </a:t>
            </a:r>
            <a:endParaRPr sz="30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819907" y="2247074"/>
            <a:ext cx="14916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819907" y="3455472"/>
            <a:ext cx="14916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3009650" y="2247074"/>
            <a:ext cx="14916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3009650" y="3455472"/>
            <a:ext cx="14916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Google Shape;91;p15"/>
          <p:cNvGrpSpPr/>
          <p:nvPr/>
        </p:nvGrpSpPr>
        <p:grpSpPr>
          <a:xfrm rot="4628212">
            <a:off x="2458307" y="3925770"/>
            <a:ext cx="178615" cy="220035"/>
            <a:chOff x="2158081" y="240682"/>
            <a:chExt cx="221402" cy="307060"/>
          </a:xfrm>
        </p:grpSpPr>
        <p:sp>
          <p:nvSpPr>
            <p:cNvPr id="92" name="Google Shape;92;p15"/>
            <p:cNvSpPr/>
            <p:nvPr/>
          </p:nvSpPr>
          <p:spPr>
            <a:xfrm>
              <a:off x="2158081" y="240682"/>
              <a:ext cx="66100" cy="56713"/>
            </a:xfrm>
            <a:custGeom>
              <a:rect b="b" l="l" r="r" t="t"/>
              <a:pathLst>
                <a:path extrusionOk="0" h="1015" w="1183">
                  <a:moveTo>
                    <a:pt x="696" y="0"/>
                  </a:moveTo>
                  <a:cubicBezTo>
                    <a:pt x="581" y="0"/>
                    <a:pt x="460" y="36"/>
                    <a:pt x="353" y="94"/>
                  </a:cubicBezTo>
                  <a:cubicBezTo>
                    <a:pt x="245" y="147"/>
                    <a:pt x="156" y="225"/>
                    <a:pt x="90" y="326"/>
                  </a:cubicBezTo>
                  <a:cubicBezTo>
                    <a:pt x="12" y="452"/>
                    <a:pt x="0" y="601"/>
                    <a:pt x="48" y="744"/>
                  </a:cubicBezTo>
                  <a:cubicBezTo>
                    <a:pt x="102" y="876"/>
                    <a:pt x="209" y="971"/>
                    <a:pt x="347" y="1007"/>
                  </a:cubicBezTo>
                  <a:cubicBezTo>
                    <a:pt x="386" y="1012"/>
                    <a:pt x="425" y="1015"/>
                    <a:pt x="463" y="1015"/>
                  </a:cubicBezTo>
                  <a:cubicBezTo>
                    <a:pt x="518" y="1015"/>
                    <a:pt x="571" y="1009"/>
                    <a:pt x="627" y="995"/>
                  </a:cubicBezTo>
                  <a:cubicBezTo>
                    <a:pt x="747" y="977"/>
                    <a:pt x="866" y="930"/>
                    <a:pt x="956" y="846"/>
                  </a:cubicBezTo>
                  <a:cubicBezTo>
                    <a:pt x="1045" y="750"/>
                    <a:pt x="1105" y="631"/>
                    <a:pt x="1141" y="506"/>
                  </a:cubicBezTo>
                  <a:cubicBezTo>
                    <a:pt x="1183" y="380"/>
                    <a:pt x="1087" y="141"/>
                    <a:pt x="914" y="52"/>
                  </a:cubicBezTo>
                  <a:cubicBezTo>
                    <a:pt x="847" y="16"/>
                    <a:pt x="773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279907" y="462289"/>
              <a:ext cx="99576" cy="85453"/>
            </a:xfrm>
            <a:custGeom>
              <a:rect b="b" l="l" r="r" t="t"/>
              <a:pathLst>
                <a:path extrusionOk="0" h="1015" w="1183">
                  <a:moveTo>
                    <a:pt x="696" y="0"/>
                  </a:moveTo>
                  <a:cubicBezTo>
                    <a:pt x="581" y="0"/>
                    <a:pt x="460" y="36"/>
                    <a:pt x="353" y="94"/>
                  </a:cubicBezTo>
                  <a:cubicBezTo>
                    <a:pt x="245" y="147"/>
                    <a:pt x="156" y="225"/>
                    <a:pt x="90" y="326"/>
                  </a:cubicBezTo>
                  <a:cubicBezTo>
                    <a:pt x="12" y="452"/>
                    <a:pt x="0" y="601"/>
                    <a:pt x="48" y="744"/>
                  </a:cubicBezTo>
                  <a:cubicBezTo>
                    <a:pt x="102" y="876"/>
                    <a:pt x="209" y="971"/>
                    <a:pt x="347" y="1007"/>
                  </a:cubicBezTo>
                  <a:cubicBezTo>
                    <a:pt x="386" y="1012"/>
                    <a:pt x="425" y="1015"/>
                    <a:pt x="463" y="1015"/>
                  </a:cubicBezTo>
                  <a:cubicBezTo>
                    <a:pt x="518" y="1015"/>
                    <a:pt x="571" y="1009"/>
                    <a:pt x="627" y="995"/>
                  </a:cubicBezTo>
                  <a:cubicBezTo>
                    <a:pt x="747" y="977"/>
                    <a:pt x="866" y="930"/>
                    <a:pt x="956" y="846"/>
                  </a:cubicBezTo>
                  <a:cubicBezTo>
                    <a:pt x="1045" y="750"/>
                    <a:pt x="1105" y="631"/>
                    <a:pt x="1141" y="506"/>
                  </a:cubicBezTo>
                  <a:cubicBezTo>
                    <a:pt x="1183" y="380"/>
                    <a:pt x="1087" y="141"/>
                    <a:pt x="914" y="52"/>
                  </a:cubicBezTo>
                  <a:cubicBezTo>
                    <a:pt x="847" y="16"/>
                    <a:pt x="773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339012" y="1050046"/>
            <a:ext cx="285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Data description</a:t>
            </a:r>
            <a:endParaRPr sz="25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422663" y="1610084"/>
            <a:ext cx="32223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5160912" y="1079443"/>
            <a:ext cx="285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Two sample T-test</a:t>
            </a:r>
            <a:endParaRPr sz="25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5227813" y="1607141"/>
            <a:ext cx="32325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5160900" y="1672450"/>
            <a:ext cx="3640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Linear Regression Model + </a:t>
            </a: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425138" y="2496983"/>
            <a:ext cx="1122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kinds of crimes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224063" y="2496975"/>
            <a:ext cx="1274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Anti-Asian crimes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198" y="2545919"/>
            <a:ext cx="580729" cy="42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160912" y="3108968"/>
            <a:ext cx="285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Results of the Test</a:t>
            </a:r>
            <a:endParaRPr sz="25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5227813" y="3643662"/>
            <a:ext cx="32223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5042850" y="3650625"/>
            <a:ext cx="3380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0.00237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Coefficient: 3.6450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positive correlation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4914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Research question and Hypothesis</a:t>
            </a:r>
            <a:endParaRPr sz="3000">
              <a:solidFill>
                <a:srgbClr val="FF849C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08162" y="1308046"/>
            <a:ext cx="285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Research question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22663" y="1838684"/>
            <a:ext cx="32223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508150" y="1911950"/>
            <a:ext cx="834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Covid-19 change the anti-Asian crime rate?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12712" y="2908243"/>
            <a:ext cx="285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61A10"/>
                </a:solidFill>
                <a:latin typeface="Staatliches"/>
                <a:ea typeface="Staatliches"/>
                <a:cs typeface="Staatliches"/>
                <a:sym typeface="Staatliches"/>
              </a:rPr>
              <a:t>hypothesis</a:t>
            </a:r>
            <a:endParaRPr sz="2500">
              <a:solidFill>
                <a:srgbClr val="261A1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427213" y="3435941"/>
            <a:ext cx="3232500" cy="0"/>
          </a:xfrm>
          <a:prstGeom prst="straightConnector1">
            <a:avLst/>
          </a:prstGeom>
          <a:noFill/>
          <a:ln cap="flat" cmpd="sng" w="9525">
            <a:solidFill>
              <a:srgbClr val="261A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627125" y="3678675"/>
            <a:ext cx="54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predicted rate during the Covid-19 period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618300" y="4055150"/>
            <a:ext cx="51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actual rate during the Covid-19 period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25" y="3564725"/>
            <a:ext cx="2247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100" y="4097924"/>
            <a:ext cx="333433" cy="36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325" y="3678675"/>
            <a:ext cx="350982" cy="376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86300" y="2401438"/>
            <a:ext cx="756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Note: anti-Asian crime rate is the cases count anti-Asian crimes divided by the total number of crimes.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Staatliches"/>
                <a:ea typeface="Staatliches"/>
                <a:cs typeface="Staatliches"/>
                <a:sym typeface="Staatliches"/>
              </a:rPr>
              <a:t>Analytical Techniques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0" y="961389"/>
            <a:ext cx="2726700" cy="3456986"/>
            <a:chOff x="0" y="1189989"/>
            <a:chExt cx="2726700" cy="3456986"/>
          </a:xfrm>
        </p:grpSpPr>
        <p:sp>
          <p:nvSpPr>
            <p:cNvPr id="127" name="Google Shape;127;p1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Data Cleaning &amp; Manipulation</a:t>
              </a:r>
              <a:endParaRPr sz="1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2250" y="2031275"/>
              <a:ext cx="222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Create 2 datasets: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AutoNum type="arabicPeriod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Before covid (bc) - 2010/03 - 2020/02/29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AutoNum type="arabicPeriod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After covid (ac) - 2020/03-2021/12/31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Both datasets include 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date, asian crime count, other races’ crime counts, total crime count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2263425" y="961175"/>
            <a:ext cx="2541300" cy="3483050"/>
            <a:chOff x="2263425" y="1189775"/>
            <a:chExt cx="2541300" cy="3483050"/>
          </a:xfrm>
        </p:grpSpPr>
        <p:sp>
          <p:nvSpPr>
            <p:cNvPr id="130" name="Google Shape;130;p1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Correlation Analysis</a:t>
              </a:r>
              <a:endParaRPr sz="1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2320525" y="2057125"/>
              <a:ext cx="2335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Linear regression -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anti Asian crime highly correlated with all of them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Asian Crime Ratio -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Aisan crime/total crime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329974" y="961175"/>
            <a:ext cx="2541376" cy="3483050"/>
            <a:chOff x="4329974" y="1189775"/>
            <a:chExt cx="2541376" cy="3483050"/>
          </a:xfrm>
        </p:grpSpPr>
        <p:sp>
          <p:nvSpPr>
            <p:cNvPr id="133" name="Google Shape;133;p1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Time Series Forecasting</a:t>
              </a:r>
              <a:endParaRPr sz="1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689750" y="2057125"/>
              <a:ext cx="2181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ayesian Structural Time Series (BSTS) 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ss&lt;-AddLocalLinearTrend(list(), bc$ratio)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ss &lt;- AddSeasonal(ss, bc$ratio, nseasons = 12)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model1 &lt;- bsts(bc$ratio, state.specification = ss, niter = 1000, seed = 5205)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Forecast after covid asian crime rate using bc data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Pred &lt;- predict(model1, horizon =  22, seed = 5205)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6396739" y="961175"/>
            <a:ext cx="2560061" cy="3406850"/>
            <a:chOff x="6396739" y="1113575"/>
            <a:chExt cx="2560061" cy="3406850"/>
          </a:xfrm>
        </p:grpSpPr>
        <p:sp>
          <p:nvSpPr>
            <p:cNvPr id="136" name="Google Shape;136;p17"/>
            <p:cNvSpPr/>
            <p:nvPr/>
          </p:nvSpPr>
          <p:spPr>
            <a:xfrm>
              <a:off x="6396739" y="11135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difference in mean</a:t>
              </a:r>
              <a:endParaRPr sz="1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6860100" y="1904725"/>
              <a:ext cx="2096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Visualization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Plot prediction and actual ac data for visualization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Quantify the result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Two sample t-test  to find out the difference in mean between after covid asian crime prediction and actual asian crime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t.test(pred_df$ratio,ac$ratio)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21734" l="0" r="0" t="17674"/>
          <a:stretch/>
        </p:blipFill>
        <p:spPr>
          <a:xfrm>
            <a:off x="2200175" y="3456600"/>
            <a:ext cx="2455800" cy="15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244050" y="4190875"/>
            <a:ext cx="8520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Staatliches"/>
                <a:ea typeface="Staatliches"/>
                <a:cs typeface="Staatliches"/>
                <a:sym typeface="Staatliches"/>
              </a:rPr>
              <a:t>Graph 1:</a:t>
            </a:r>
            <a:r>
              <a:rPr lang="en" sz="14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 Estimated trend component and seasonal component of before covid asian crime. </a:t>
            </a:r>
            <a:endParaRPr sz="1400">
              <a:solidFill>
                <a:srgbClr val="3333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Staatliches"/>
                <a:ea typeface="Staatliches"/>
                <a:cs typeface="Staatliches"/>
                <a:sym typeface="Staatliches"/>
              </a:rPr>
              <a:t>Graph 2:</a:t>
            </a:r>
            <a:r>
              <a:rPr lang="en" sz="14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Prediction of after covid Asian Crime using before covid BSTS model with 95% prediction credible interval. </a:t>
            </a:r>
            <a:endParaRPr sz="3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283" y="183125"/>
            <a:ext cx="4150417" cy="40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50" y="183125"/>
            <a:ext cx="4570450" cy="40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44050" y="335525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Graph 1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920475" y="335525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Graph 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5436375" y="1918575"/>
            <a:ext cx="3408300" cy="30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Welch Two Sample t-test</a:t>
            </a:r>
            <a:endParaRPr sz="16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 = -4.712, df = 35.988,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Roboto Medium"/>
                <a:ea typeface="Roboto Medium"/>
                <a:cs typeface="Roboto Medium"/>
                <a:sym typeface="Roboto Medium"/>
              </a:rPr>
              <a:t>p-value = 3.612e-05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E599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95 percent confidence interval: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-0.04531817            -0.01804547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sample estimates: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mean of x                mean of y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0.1076364               0.1393182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p-value &lt; 0.05,  Reject H0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605250" y="182950"/>
            <a:ext cx="2494500" cy="1385700"/>
          </a:xfrm>
          <a:prstGeom prst="wedgeRectCallout">
            <a:avLst>
              <a:gd fmla="val 2293" name="adj1"/>
              <a:gd fmla="val 691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Hypotheses</a:t>
            </a: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H0: E(Y1) - E(Y1^) = 0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HA: E(Y1) - E(Y1^) ≠ 0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E(Y1): After covid Asian  crime ratio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E(Y1^): Pre covid prediction for after covid Asian crime ratio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5" y="931400"/>
            <a:ext cx="4373275" cy="41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4885125" y="3167700"/>
            <a:ext cx="3783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83100" y="140225"/>
            <a:ext cx="672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taatliches"/>
                <a:ea typeface="Staatliches"/>
                <a:cs typeface="Staatliches"/>
                <a:sym typeface="Staatliches"/>
              </a:rPr>
              <a:t>Combining prediction and actual crimE rate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64100" y="3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taatliches"/>
                <a:ea typeface="Staatliches"/>
                <a:cs typeface="Staatliches"/>
                <a:sym typeface="Staatliches"/>
              </a:rPr>
              <a:t>Conclusion &amp; Recommendations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000075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P-value is less than the significance level (95%).</a:t>
            </a: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Therefore,</a:t>
            </a: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21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Covid-19 pandemic has a statistically significant effect on anti-Asian crime rate in NYC</a:t>
            </a: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Limitations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: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amount of information (time period) given for predictive crime may be limited or irrelevant to prediction. Eg. Omitted variables like Trump’s appearance bringing the burst of nationalism and xenophobia.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Recommendations</a:t>
            </a: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: </a:t>
            </a:r>
            <a:r>
              <a:rPr lang="en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Restorative justice programs and social services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mend individual, and community harms, and to provide professional support, compensation and mental health service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Interesting Findings</a:t>
            </a: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: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Crime ratio ↑ Asian, Hispanic, American-indian / ↓Black, white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13312" l="0" r="0" t="116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