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4"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94660"/>
  </p:normalViewPr>
  <p:slideViewPr>
    <p:cSldViewPr snapToGrid="0">
      <p:cViewPr varScale="1">
        <p:scale>
          <a:sx n="99" d="100"/>
          <a:sy n="99" d="100"/>
        </p:scale>
        <p:origin x="78" y="120"/>
      </p:cViewPr>
      <p:guideLst/>
    </p:cSldViewPr>
  </p:slideViewPr>
  <p:notesTextViewPr>
    <p:cViewPr>
      <p:scale>
        <a:sx n="1" d="1"/>
        <a:sy n="1" d="1"/>
      </p:scale>
      <p:origin x="0" y="-3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737AA-AF27-4E2A-85D4-91518987EA32}"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B88A-CEE3-4379-8100-7016D1C42433}" type="slidenum">
              <a:rPr lang="en-US" smtClean="0"/>
              <a:t>‹#›</a:t>
            </a:fld>
            <a:endParaRPr lang="en-US"/>
          </a:p>
        </p:txBody>
      </p:sp>
    </p:spTree>
    <p:extLst>
      <p:ext uri="{BB962C8B-B14F-4D97-AF65-F5344CB8AC3E}">
        <p14:creationId xmlns:p14="http://schemas.microsoft.com/office/powerpoint/2010/main" val="398600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Needed to searching through every page on the steam directory list. Sorted by release date and filtered for DLC. Used recursive rules for the common links for all the store pages</a:t>
            </a:r>
          </a:p>
          <a:p>
            <a:endParaRPr lang="en-US" dirty="0"/>
          </a:p>
          <a:p>
            <a:r>
              <a:rPr lang="en-US" dirty="0"/>
              <a:t>Response selectors look for a given HTML tag and CSS class and capture the data within the tag.</a:t>
            </a:r>
          </a:p>
          <a:p>
            <a:endParaRPr lang="en-US" dirty="0"/>
          </a:p>
          <a:p>
            <a:r>
              <a:rPr lang="en-US" dirty="0"/>
              <a:t>Needed to circumnavigate the age check for mature games. Looked for age check within the </a:t>
            </a:r>
            <a:r>
              <a:rPr lang="en-US" dirty="0" err="1"/>
              <a:t>url</a:t>
            </a:r>
            <a:r>
              <a:rPr lang="en-US" dirty="0"/>
              <a:t> and used a post command to feed the correct response to the server</a:t>
            </a:r>
          </a:p>
          <a:p>
            <a:endParaRPr lang="en-US" dirty="0"/>
          </a:p>
          <a:p>
            <a:r>
              <a:rPr lang="en-US" dirty="0"/>
              <a:t>Item loaders actually looked for the correct data within the response file and pre-cleaned it.</a:t>
            </a:r>
          </a:p>
          <a:p>
            <a:endParaRPr lang="en-US" dirty="0"/>
          </a:p>
          <a:p>
            <a:r>
              <a:rPr lang="en-US" dirty="0"/>
              <a:t>Also had to put the correct setting to avoid triggering </a:t>
            </a:r>
            <a:r>
              <a:rPr lang="en-US" dirty="0" err="1"/>
              <a:t>ddos</a:t>
            </a:r>
            <a:r>
              <a:rPr lang="en-US" dirty="0"/>
              <a:t> protection on the server</a:t>
            </a:r>
          </a:p>
        </p:txBody>
      </p:sp>
      <p:sp>
        <p:nvSpPr>
          <p:cNvPr id="4" name="Slide Number Placeholder 3"/>
          <p:cNvSpPr>
            <a:spLocks noGrp="1"/>
          </p:cNvSpPr>
          <p:nvPr>
            <p:ph type="sldNum" sz="quarter" idx="5"/>
          </p:nvPr>
        </p:nvSpPr>
        <p:spPr/>
        <p:txBody>
          <a:bodyPr/>
          <a:lstStyle/>
          <a:p>
            <a:fld id="{D477B88A-CEE3-4379-8100-7016D1C42433}" type="slidenum">
              <a:rPr lang="en-US" smtClean="0"/>
              <a:t>3</a:t>
            </a:fld>
            <a:endParaRPr lang="en-US"/>
          </a:p>
        </p:txBody>
      </p:sp>
    </p:spTree>
    <p:extLst>
      <p:ext uri="{BB962C8B-B14F-4D97-AF65-F5344CB8AC3E}">
        <p14:creationId xmlns:p14="http://schemas.microsoft.com/office/powerpoint/2010/main" val="2258039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Discarded columns that had little effect on the price</a:t>
            </a:r>
          </a:p>
          <a:p>
            <a:endParaRPr lang="en-US" dirty="0"/>
          </a:p>
          <a:p>
            <a:r>
              <a:rPr lang="en-US" dirty="0"/>
              <a:t>Split the strings for developer, publisher, and release date. They were all in a single element and needed to be split into individual values</a:t>
            </a:r>
          </a:p>
          <a:p>
            <a:endParaRPr lang="en-US" dirty="0"/>
          </a:p>
          <a:p>
            <a:r>
              <a:rPr lang="en-US" dirty="0"/>
              <a:t>Used one hot encoding for genre and specs. They were lists so I used a </a:t>
            </a:r>
            <a:r>
              <a:rPr lang="en-US" dirty="0" err="1"/>
              <a:t>sklearn</a:t>
            </a:r>
            <a:r>
              <a:rPr lang="en-US" dirty="0"/>
              <a:t> function to create columns for each element of the list</a:t>
            </a:r>
          </a:p>
          <a:p>
            <a:endParaRPr lang="en-US" dirty="0"/>
          </a:p>
          <a:p>
            <a:r>
              <a:rPr lang="en-US" dirty="0"/>
              <a:t>I handled </a:t>
            </a:r>
            <a:r>
              <a:rPr lang="en-US" dirty="0" err="1"/>
              <a:t>NaNs</a:t>
            </a:r>
            <a:r>
              <a:rPr lang="en-US" dirty="0"/>
              <a:t> in different ways but kept almost all of them. For dates I used the average number of days since release, for sentiment I gave it the median value for all possibilities</a:t>
            </a:r>
          </a:p>
        </p:txBody>
      </p:sp>
      <p:sp>
        <p:nvSpPr>
          <p:cNvPr id="4" name="Slide Number Placeholder 3"/>
          <p:cNvSpPr>
            <a:spLocks noGrp="1"/>
          </p:cNvSpPr>
          <p:nvPr>
            <p:ph type="sldNum" sz="quarter" idx="5"/>
          </p:nvPr>
        </p:nvSpPr>
        <p:spPr/>
        <p:txBody>
          <a:bodyPr/>
          <a:lstStyle/>
          <a:p>
            <a:fld id="{D477B88A-CEE3-4379-8100-7016D1C42433}" type="slidenum">
              <a:rPr lang="en-US" smtClean="0"/>
              <a:t>4</a:t>
            </a:fld>
            <a:endParaRPr lang="en-US"/>
          </a:p>
        </p:txBody>
      </p:sp>
    </p:spTree>
    <p:extLst>
      <p:ext uri="{BB962C8B-B14F-4D97-AF65-F5344CB8AC3E}">
        <p14:creationId xmlns:p14="http://schemas.microsoft.com/office/powerpoint/2010/main" val="238508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little correlation between the variable. Not surprising since most prices of games are set by indie developers that don’t have the business experience to make precise pricing for their games.</a:t>
            </a:r>
          </a:p>
          <a:p>
            <a:endParaRPr lang="en-US" dirty="0"/>
          </a:p>
          <a:p>
            <a:r>
              <a:rPr lang="en-US" dirty="0"/>
              <a:t>Some data was incorrect. One game had about 49 years from the release date, which is completely impossible. Some prices were incorrect because a few pages had a different structure or the developer was a </a:t>
            </a:r>
            <a:r>
              <a:rPr lang="en-US" dirty="0" err="1"/>
              <a:t>wisegay</a:t>
            </a:r>
            <a:r>
              <a:rPr lang="en-US" dirty="0"/>
              <a:t> and just wrote a random number that wasn’t even the price of the game</a:t>
            </a:r>
          </a:p>
        </p:txBody>
      </p:sp>
      <p:sp>
        <p:nvSpPr>
          <p:cNvPr id="4" name="Slide Number Placeholder 3"/>
          <p:cNvSpPr>
            <a:spLocks noGrp="1"/>
          </p:cNvSpPr>
          <p:nvPr>
            <p:ph type="sldNum" sz="quarter" idx="5"/>
          </p:nvPr>
        </p:nvSpPr>
        <p:spPr/>
        <p:txBody>
          <a:bodyPr/>
          <a:lstStyle/>
          <a:p>
            <a:fld id="{D477B88A-CEE3-4379-8100-7016D1C42433}" type="slidenum">
              <a:rPr lang="en-US" smtClean="0"/>
              <a:t>5</a:t>
            </a:fld>
            <a:endParaRPr lang="en-US"/>
          </a:p>
        </p:txBody>
      </p:sp>
    </p:spTree>
    <p:extLst>
      <p:ext uri="{BB962C8B-B14F-4D97-AF65-F5344CB8AC3E}">
        <p14:creationId xmlns:p14="http://schemas.microsoft.com/office/powerpoint/2010/main" val="1940377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Date was a particularly helpful column so I turned it into how many days the game has been out</a:t>
            </a:r>
          </a:p>
          <a:p>
            <a:r>
              <a:rPr lang="en-US" dirty="0"/>
              <a:t> I also checked to see if the developer and publisher were the same, indicating a smaller operation and usually a lower price</a:t>
            </a:r>
          </a:p>
        </p:txBody>
      </p:sp>
      <p:sp>
        <p:nvSpPr>
          <p:cNvPr id="4" name="Slide Number Placeholder 3"/>
          <p:cNvSpPr>
            <a:spLocks noGrp="1"/>
          </p:cNvSpPr>
          <p:nvPr>
            <p:ph type="sldNum" sz="quarter" idx="5"/>
          </p:nvPr>
        </p:nvSpPr>
        <p:spPr/>
        <p:txBody>
          <a:bodyPr/>
          <a:lstStyle/>
          <a:p>
            <a:fld id="{D477B88A-CEE3-4379-8100-7016D1C42433}" type="slidenum">
              <a:rPr lang="en-US" smtClean="0"/>
              <a:t>6</a:t>
            </a:fld>
            <a:endParaRPr lang="en-US"/>
          </a:p>
        </p:txBody>
      </p:sp>
    </p:spTree>
    <p:extLst>
      <p:ext uri="{BB962C8B-B14F-4D97-AF65-F5344CB8AC3E}">
        <p14:creationId xmlns:p14="http://schemas.microsoft.com/office/powerpoint/2010/main" val="297898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Standardizing actually lower my score. Not sure why.</a:t>
            </a:r>
          </a:p>
          <a:p>
            <a:endParaRPr lang="en-US" dirty="0"/>
          </a:p>
          <a:p>
            <a:r>
              <a:rPr lang="en-US" dirty="0"/>
              <a:t>I only tuned the alpha for ridge regression since the model performed much better than all the others.</a:t>
            </a:r>
          </a:p>
        </p:txBody>
      </p:sp>
      <p:sp>
        <p:nvSpPr>
          <p:cNvPr id="4" name="Slide Number Placeholder 3"/>
          <p:cNvSpPr>
            <a:spLocks noGrp="1"/>
          </p:cNvSpPr>
          <p:nvPr>
            <p:ph type="sldNum" sz="quarter" idx="5"/>
          </p:nvPr>
        </p:nvSpPr>
        <p:spPr/>
        <p:txBody>
          <a:bodyPr/>
          <a:lstStyle/>
          <a:p>
            <a:fld id="{D477B88A-CEE3-4379-8100-7016D1C42433}" type="slidenum">
              <a:rPr lang="en-US" smtClean="0"/>
              <a:t>7</a:t>
            </a:fld>
            <a:endParaRPr lang="en-US"/>
          </a:p>
        </p:txBody>
      </p:sp>
    </p:spTree>
    <p:extLst>
      <p:ext uri="{BB962C8B-B14F-4D97-AF65-F5344CB8AC3E}">
        <p14:creationId xmlns:p14="http://schemas.microsoft.com/office/powerpoint/2010/main" val="333721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could have improved the model by cleaning the values better for the features that I selected.</a:t>
            </a:r>
          </a:p>
          <a:p>
            <a:endParaRPr lang="en-US" dirty="0"/>
          </a:p>
          <a:p>
            <a:r>
              <a:rPr lang="en-US" dirty="0"/>
              <a:t>I could have also eliminated games that had a lot of missing data.</a:t>
            </a:r>
          </a:p>
          <a:p>
            <a:endParaRPr lang="en-US" dirty="0"/>
          </a:p>
          <a:p>
            <a:r>
              <a:rPr lang="en-US" dirty="0"/>
              <a:t>More relevant data points could have been added, such as the tags, which are much more descriptive of what the game is. This could have been used to better decide the potential value to consumers. Could have also put the more precise review numbers and percentages, instead of the </a:t>
            </a:r>
            <a:r>
              <a:rPr lang="en-US"/>
              <a:t>ordinal encoding method that I used.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77B88A-CEE3-4379-8100-7016D1C42433}" type="slidenum">
              <a:rPr lang="en-US" smtClean="0"/>
              <a:t>8</a:t>
            </a:fld>
            <a:endParaRPr lang="en-US"/>
          </a:p>
        </p:txBody>
      </p:sp>
    </p:spTree>
    <p:extLst>
      <p:ext uri="{BB962C8B-B14F-4D97-AF65-F5344CB8AC3E}">
        <p14:creationId xmlns:p14="http://schemas.microsoft.com/office/powerpoint/2010/main" val="185221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E388-D86B-4D45-A9BF-0882F269A7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6C9CE-F724-4324-9071-1C225A491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04845-B3BA-44F5-A363-4EE0A90E3686}"/>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5" name="Footer Placeholder 4">
            <a:extLst>
              <a:ext uri="{FF2B5EF4-FFF2-40B4-BE49-F238E27FC236}">
                <a16:creationId xmlns:a16="http://schemas.microsoft.com/office/drawing/2014/main" id="{B8C701BB-975B-485E-8213-78E3FE385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E477F-5BD2-4E8C-A1E6-2D6F16B7100C}"/>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151447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766C-2395-46CB-9E70-CCC99383E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1EB0A-6BF9-4ADF-A1C5-347BDCAE67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EBE06-5506-46FE-970B-48909A2F7619}"/>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5" name="Footer Placeholder 4">
            <a:extLst>
              <a:ext uri="{FF2B5EF4-FFF2-40B4-BE49-F238E27FC236}">
                <a16:creationId xmlns:a16="http://schemas.microsoft.com/office/drawing/2014/main" id="{3FEB1BB9-1739-465B-8CB2-6B5A6B14A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73418-E2EA-4305-9B59-8A6290AD346D}"/>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202423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84CBA-E5C5-4076-AD3B-E0F00A5DBD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CE30E9-03F0-4495-BE27-1479EFA25F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10759-6F09-4858-AFE3-7999919A1C29}"/>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5" name="Footer Placeholder 4">
            <a:extLst>
              <a:ext uri="{FF2B5EF4-FFF2-40B4-BE49-F238E27FC236}">
                <a16:creationId xmlns:a16="http://schemas.microsoft.com/office/drawing/2014/main" id="{1CDD77D6-5A46-4739-9BB4-6DFDD7A22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9DE90-9380-4276-A177-2FD0B2599A1F}"/>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250956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4477-30D8-43AE-96E8-81BC7FF6FB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CD1B9-C72F-4CB8-BC31-CFD3B7F7C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58D49-A629-490E-9D8B-0DDC372483F7}"/>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5" name="Footer Placeholder 4">
            <a:extLst>
              <a:ext uri="{FF2B5EF4-FFF2-40B4-BE49-F238E27FC236}">
                <a16:creationId xmlns:a16="http://schemas.microsoft.com/office/drawing/2014/main" id="{4A59AC09-E69C-440E-96B3-C36DFE9DA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B2D01-07B8-460C-9B1D-5C1F3A9FAC9B}"/>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78067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6EAB-FEBE-4D01-8C97-1153939365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F8B427-F10D-48E4-A33D-F19F8568B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A1090A-65B2-4D76-A185-8DCDE8C0ACC1}"/>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5" name="Footer Placeholder 4">
            <a:extLst>
              <a:ext uri="{FF2B5EF4-FFF2-40B4-BE49-F238E27FC236}">
                <a16:creationId xmlns:a16="http://schemas.microsoft.com/office/drawing/2014/main" id="{E140ED19-8564-44F8-A3A3-82682283A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180B8-9EA1-4DD8-8CED-BFE3D0DAAFBC}"/>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228712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D0A-3771-4A3B-81F6-914019230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89C1E-EF4E-43A0-BCD8-A9783FBA8F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72A5B-C332-438F-8F04-D21FFED124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D085D5-6297-4D8A-AD5C-C357D2DC838A}"/>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6" name="Footer Placeholder 5">
            <a:extLst>
              <a:ext uri="{FF2B5EF4-FFF2-40B4-BE49-F238E27FC236}">
                <a16:creationId xmlns:a16="http://schemas.microsoft.com/office/drawing/2014/main" id="{55F931E9-DA70-4532-92F9-32C1B61F9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68BA2-65EF-41AB-9757-BE35415A57F5}"/>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13462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1E44-CF74-4032-A494-B2DBC0A775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B14E93-3E9D-4A69-993D-B81020382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EB8187-E6F3-4F61-A57F-8B37CE549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34E0E2-53FF-4484-95A4-85486953E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A7000-A5CD-4D88-AE6D-623B29094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CFB133-EBAD-48BA-8C56-42F085EFBA78}"/>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8" name="Footer Placeholder 7">
            <a:extLst>
              <a:ext uri="{FF2B5EF4-FFF2-40B4-BE49-F238E27FC236}">
                <a16:creationId xmlns:a16="http://schemas.microsoft.com/office/drawing/2014/main" id="{1B85A603-F43D-459B-A103-34A2F6625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55B11-3B4C-4CA5-B321-7E534AB26B9D}"/>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382830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5EDA-19A7-44FF-BA51-16572A7621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9FF659-87D1-47D3-96A6-672E1B2F814E}"/>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4" name="Footer Placeholder 3">
            <a:extLst>
              <a:ext uri="{FF2B5EF4-FFF2-40B4-BE49-F238E27FC236}">
                <a16:creationId xmlns:a16="http://schemas.microsoft.com/office/drawing/2014/main" id="{7D18FE26-030E-4BCB-AD48-B99724C966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F7C24-0320-420B-B60C-3039DF21DC93}"/>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342902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8B8A4-9F83-4FBE-9ECF-35CCA4316A7C}"/>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3" name="Footer Placeholder 2">
            <a:extLst>
              <a:ext uri="{FF2B5EF4-FFF2-40B4-BE49-F238E27FC236}">
                <a16:creationId xmlns:a16="http://schemas.microsoft.com/office/drawing/2014/main" id="{D91BB008-D869-4CD3-ACE3-1B8A3D32C7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DFDCB-2147-41F7-AEDA-42AE1F467FF5}"/>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85225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5CFC-462E-44DE-B21F-042C35D7C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71DA26-CF23-47F7-B222-7C019A492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C6EB1C-3F66-4975-A723-F5867B066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BAB82-633B-4914-B76D-CCAA8FDB8E1A}"/>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6" name="Footer Placeholder 5">
            <a:extLst>
              <a:ext uri="{FF2B5EF4-FFF2-40B4-BE49-F238E27FC236}">
                <a16:creationId xmlns:a16="http://schemas.microsoft.com/office/drawing/2014/main" id="{E4D5801B-080C-4E11-898E-6E1BD4474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91524-B03E-4286-A37D-C49B6BBF33CF}"/>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212950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4EDA-323E-4F95-85A1-0E628D072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48BD6F-0ECD-44DC-98E1-81B1FAE53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CB50F5-3B1E-4580-BBF0-164DD54CE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E6D23-B3E0-4854-B605-2568BFF88090}"/>
              </a:ext>
            </a:extLst>
          </p:cNvPr>
          <p:cNvSpPr>
            <a:spLocks noGrp="1"/>
          </p:cNvSpPr>
          <p:nvPr>
            <p:ph type="dt" sz="half" idx="10"/>
          </p:nvPr>
        </p:nvSpPr>
        <p:spPr/>
        <p:txBody>
          <a:bodyPr/>
          <a:lstStyle/>
          <a:p>
            <a:fld id="{C3C2E3B3-C467-41D0-B59A-C0F88E13C5BF}" type="datetimeFigureOut">
              <a:rPr lang="en-US" smtClean="0"/>
              <a:t>1/8/2020</a:t>
            </a:fld>
            <a:endParaRPr lang="en-US"/>
          </a:p>
        </p:txBody>
      </p:sp>
      <p:sp>
        <p:nvSpPr>
          <p:cNvPr id="6" name="Footer Placeholder 5">
            <a:extLst>
              <a:ext uri="{FF2B5EF4-FFF2-40B4-BE49-F238E27FC236}">
                <a16:creationId xmlns:a16="http://schemas.microsoft.com/office/drawing/2014/main" id="{CD8FC91E-A74A-4368-B10B-849A21519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39676-3FCE-4CEB-B0E7-7BAC73D3ABFB}"/>
              </a:ext>
            </a:extLst>
          </p:cNvPr>
          <p:cNvSpPr>
            <a:spLocks noGrp="1"/>
          </p:cNvSpPr>
          <p:nvPr>
            <p:ph type="sldNum" sz="quarter" idx="12"/>
          </p:nvPr>
        </p:nvSpPr>
        <p:spPr/>
        <p:txBody>
          <a:bodyPr/>
          <a:lstStyle/>
          <a:p>
            <a:fld id="{6E540154-7745-43D9-8181-E09CAD2B8722}" type="slidenum">
              <a:rPr lang="en-US" smtClean="0"/>
              <a:t>‹#›</a:t>
            </a:fld>
            <a:endParaRPr lang="en-US"/>
          </a:p>
        </p:txBody>
      </p:sp>
    </p:spTree>
    <p:extLst>
      <p:ext uri="{BB962C8B-B14F-4D97-AF65-F5344CB8AC3E}">
        <p14:creationId xmlns:p14="http://schemas.microsoft.com/office/powerpoint/2010/main" val="115901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2959F-F7B0-4E60-83BB-FE141C7EE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492C3C-B4F4-4FBF-8D29-A2E55E974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C89B1-F035-423E-87FF-6AA8C2DB5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2E3B3-C467-41D0-B59A-C0F88E13C5BF}" type="datetimeFigureOut">
              <a:rPr lang="en-US" smtClean="0"/>
              <a:t>1/8/2020</a:t>
            </a:fld>
            <a:endParaRPr lang="en-US"/>
          </a:p>
        </p:txBody>
      </p:sp>
      <p:sp>
        <p:nvSpPr>
          <p:cNvPr id="5" name="Footer Placeholder 4">
            <a:extLst>
              <a:ext uri="{FF2B5EF4-FFF2-40B4-BE49-F238E27FC236}">
                <a16:creationId xmlns:a16="http://schemas.microsoft.com/office/drawing/2014/main" id="{54F776CB-1971-4085-8A57-870D05B76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C7A55D-CD10-48C6-95A2-384CC6755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40154-7745-43D9-8181-E09CAD2B8722}" type="slidenum">
              <a:rPr lang="en-US" smtClean="0"/>
              <a:t>‹#›</a:t>
            </a:fld>
            <a:endParaRPr lang="en-US"/>
          </a:p>
        </p:txBody>
      </p:sp>
    </p:spTree>
    <p:extLst>
      <p:ext uri="{BB962C8B-B14F-4D97-AF65-F5344CB8AC3E}">
        <p14:creationId xmlns:p14="http://schemas.microsoft.com/office/powerpoint/2010/main" val="201219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66AC-B303-48F5-9297-EBCE43EB0BFB}"/>
              </a:ext>
            </a:extLst>
          </p:cNvPr>
          <p:cNvSpPr>
            <a:spLocks noGrp="1"/>
          </p:cNvSpPr>
          <p:nvPr>
            <p:ph type="ctrTitle"/>
          </p:nvPr>
        </p:nvSpPr>
        <p:spPr/>
        <p:txBody>
          <a:bodyPr/>
          <a:lstStyle/>
          <a:p>
            <a:r>
              <a:rPr lang="en-US" dirty="0">
                <a:solidFill>
                  <a:schemeClr val="bg1">
                    <a:lumMod val="95000"/>
                  </a:schemeClr>
                </a:solidFill>
              </a:rPr>
              <a:t>Steam Game Price Prediction</a:t>
            </a:r>
          </a:p>
        </p:txBody>
      </p:sp>
      <p:sp>
        <p:nvSpPr>
          <p:cNvPr id="3" name="Subtitle 2">
            <a:extLst>
              <a:ext uri="{FF2B5EF4-FFF2-40B4-BE49-F238E27FC236}">
                <a16:creationId xmlns:a16="http://schemas.microsoft.com/office/drawing/2014/main" id="{70370ABE-25FE-4FB5-B868-C20017AAAC3B}"/>
              </a:ext>
            </a:extLst>
          </p:cNvPr>
          <p:cNvSpPr>
            <a:spLocks noGrp="1"/>
          </p:cNvSpPr>
          <p:nvPr>
            <p:ph type="subTitle" idx="1"/>
          </p:nvPr>
        </p:nvSpPr>
        <p:spPr/>
        <p:txBody>
          <a:bodyPr/>
          <a:lstStyle/>
          <a:p>
            <a:r>
              <a:rPr lang="en-US" dirty="0">
                <a:solidFill>
                  <a:schemeClr val="bg1">
                    <a:lumMod val="95000"/>
                  </a:schemeClr>
                </a:solidFill>
              </a:rPr>
              <a:t>From raw data to finished model</a:t>
            </a:r>
          </a:p>
        </p:txBody>
      </p:sp>
    </p:spTree>
    <p:extLst>
      <p:ext uri="{BB962C8B-B14F-4D97-AF65-F5344CB8AC3E}">
        <p14:creationId xmlns:p14="http://schemas.microsoft.com/office/powerpoint/2010/main" val="316407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0DE9-0A6F-4D4F-A878-3BC0E85ADAED}"/>
              </a:ext>
            </a:extLst>
          </p:cNvPr>
          <p:cNvSpPr>
            <a:spLocks noGrp="1"/>
          </p:cNvSpPr>
          <p:nvPr>
            <p:ph type="title"/>
          </p:nvPr>
        </p:nvSpPr>
        <p:spPr/>
        <p:txBody>
          <a:bodyPr/>
          <a:lstStyle/>
          <a:p>
            <a:r>
              <a:rPr lang="en-US" dirty="0">
                <a:solidFill>
                  <a:schemeClr val="bg1">
                    <a:lumMod val="95000"/>
                  </a:schemeClr>
                </a:solidFill>
              </a:rPr>
              <a:t>Scraping with </a:t>
            </a:r>
            <a:r>
              <a:rPr lang="en-US" dirty="0" err="1">
                <a:solidFill>
                  <a:schemeClr val="bg1">
                    <a:lumMod val="95000"/>
                  </a:schemeClr>
                </a:solidFill>
              </a:rPr>
              <a:t>Scrapy</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7FD90CF9-AC02-4EF1-AEC5-C5A1D1468DEA}"/>
              </a:ext>
            </a:extLst>
          </p:cNvPr>
          <p:cNvSpPr>
            <a:spLocks noGrp="1"/>
          </p:cNvSpPr>
          <p:nvPr>
            <p:ph idx="1"/>
          </p:nvPr>
        </p:nvSpPr>
        <p:spPr/>
        <p:txBody>
          <a:bodyPr/>
          <a:lstStyle/>
          <a:p>
            <a:r>
              <a:rPr lang="en-US" dirty="0" err="1">
                <a:solidFill>
                  <a:schemeClr val="bg1">
                    <a:lumMod val="95000"/>
                  </a:schemeClr>
                </a:solidFill>
              </a:rPr>
              <a:t>Scrapy</a:t>
            </a:r>
            <a:r>
              <a:rPr lang="en-US" dirty="0">
                <a:solidFill>
                  <a:schemeClr val="bg1">
                    <a:lumMod val="95000"/>
                  </a:schemeClr>
                </a:solidFill>
              </a:rPr>
              <a:t> is a web-crawling framework</a:t>
            </a:r>
          </a:p>
          <a:p>
            <a:r>
              <a:rPr lang="en-US" dirty="0">
                <a:solidFill>
                  <a:schemeClr val="bg1">
                    <a:lumMod val="95000"/>
                  </a:schemeClr>
                </a:solidFill>
              </a:rPr>
              <a:t>Written in python</a:t>
            </a:r>
          </a:p>
          <a:p>
            <a:r>
              <a:rPr lang="en-US" dirty="0">
                <a:solidFill>
                  <a:schemeClr val="bg1">
                    <a:lumMod val="95000"/>
                  </a:schemeClr>
                </a:solidFill>
              </a:rPr>
              <a:t>Complex but powerful</a:t>
            </a:r>
          </a:p>
        </p:txBody>
      </p:sp>
    </p:spTree>
    <p:extLst>
      <p:ext uri="{BB962C8B-B14F-4D97-AF65-F5344CB8AC3E}">
        <p14:creationId xmlns:p14="http://schemas.microsoft.com/office/powerpoint/2010/main" val="13475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E823-8304-479D-9D1B-68E2E3E90B6A}"/>
              </a:ext>
            </a:extLst>
          </p:cNvPr>
          <p:cNvSpPr>
            <a:spLocks noGrp="1"/>
          </p:cNvSpPr>
          <p:nvPr>
            <p:ph type="title"/>
          </p:nvPr>
        </p:nvSpPr>
        <p:spPr/>
        <p:txBody>
          <a:bodyPr/>
          <a:lstStyle/>
          <a:p>
            <a:r>
              <a:rPr lang="en-US" dirty="0">
                <a:solidFill>
                  <a:schemeClr val="bg1">
                    <a:lumMod val="95000"/>
                  </a:schemeClr>
                </a:solidFill>
              </a:rPr>
              <a:t>Features Used</a:t>
            </a:r>
          </a:p>
        </p:txBody>
      </p:sp>
      <p:sp>
        <p:nvSpPr>
          <p:cNvPr id="3" name="Content Placeholder 2">
            <a:extLst>
              <a:ext uri="{FF2B5EF4-FFF2-40B4-BE49-F238E27FC236}">
                <a16:creationId xmlns:a16="http://schemas.microsoft.com/office/drawing/2014/main" id="{384EECBA-5C00-41CF-92DF-8058770DA5F6}"/>
              </a:ext>
            </a:extLst>
          </p:cNvPr>
          <p:cNvSpPr>
            <a:spLocks noGrp="1"/>
          </p:cNvSpPr>
          <p:nvPr>
            <p:ph idx="1"/>
          </p:nvPr>
        </p:nvSpPr>
        <p:spPr/>
        <p:txBody>
          <a:bodyPr/>
          <a:lstStyle/>
          <a:p>
            <a:r>
              <a:rPr lang="en-US" dirty="0">
                <a:solidFill>
                  <a:schemeClr val="bg1">
                    <a:lumMod val="95000"/>
                  </a:schemeClr>
                </a:solidFill>
              </a:rPr>
              <a:t>Recursive searching</a:t>
            </a:r>
          </a:p>
          <a:p>
            <a:r>
              <a:rPr lang="en-US" dirty="0">
                <a:solidFill>
                  <a:schemeClr val="bg1">
                    <a:lumMod val="95000"/>
                  </a:schemeClr>
                </a:solidFill>
              </a:rPr>
              <a:t>Response selectors</a:t>
            </a:r>
          </a:p>
          <a:p>
            <a:r>
              <a:rPr lang="en-US" dirty="0">
                <a:solidFill>
                  <a:schemeClr val="bg1">
                    <a:lumMod val="95000"/>
                  </a:schemeClr>
                </a:solidFill>
              </a:rPr>
              <a:t>Age gate check</a:t>
            </a:r>
          </a:p>
          <a:p>
            <a:r>
              <a:rPr lang="en-US" dirty="0">
                <a:solidFill>
                  <a:schemeClr val="bg1">
                    <a:lumMod val="95000"/>
                  </a:schemeClr>
                </a:solidFill>
              </a:rPr>
              <a:t>Item loaders</a:t>
            </a:r>
          </a:p>
        </p:txBody>
      </p:sp>
    </p:spTree>
    <p:extLst>
      <p:ext uri="{BB962C8B-B14F-4D97-AF65-F5344CB8AC3E}">
        <p14:creationId xmlns:p14="http://schemas.microsoft.com/office/powerpoint/2010/main" val="350270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FD47-51DE-41C1-9482-259AB4AA4076}"/>
              </a:ext>
            </a:extLst>
          </p:cNvPr>
          <p:cNvSpPr>
            <a:spLocks noGrp="1"/>
          </p:cNvSpPr>
          <p:nvPr>
            <p:ph type="title"/>
          </p:nvPr>
        </p:nvSpPr>
        <p:spPr/>
        <p:txBody>
          <a:bodyPr/>
          <a:lstStyle/>
          <a:p>
            <a:r>
              <a:rPr lang="en-US" dirty="0">
                <a:solidFill>
                  <a:schemeClr val="bg1">
                    <a:lumMod val="95000"/>
                  </a:schemeClr>
                </a:solidFill>
              </a:rPr>
              <a:t>Data Cleaning</a:t>
            </a:r>
          </a:p>
        </p:txBody>
      </p:sp>
      <p:sp>
        <p:nvSpPr>
          <p:cNvPr id="3" name="Content Placeholder 2">
            <a:extLst>
              <a:ext uri="{FF2B5EF4-FFF2-40B4-BE49-F238E27FC236}">
                <a16:creationId xmlns:a16="http://schemas.microsoft.com/office/drawing/2014/main" id="{F671C0CA-84A5-4A94-9B02-F8CE66993C9C}"/>
              </a:ext>
            </a:extLst>
          </p:cNvPr>
          <p:cNvSpPr>
            <a:spLocks noGrp="1"/>
          </p:cNvSpPr>
          <p:nvPr>
            <p:ph idx="1"/>
          </p:nvPr>
        </p:nvSpPr>
        <p:spPr/>
        <p:txBody>
          <a:bodyPr/>
          <a:lstStyle/>
          <a:p>
            <a:r>
              <a:rPr lang="en-US" dirty="0">
                <a:solidFill>
                  <a:schemeClr val="bg1">
                    <a:lumMod val="95000"/>
                  </a:schemeClr>
                </a:solidFill>
              </a:rPr>
              <a:t>Discarding irrelevant columns</a:t>
            </a:r>
          </a:p>
          <a:p>
            <a:r>
              <a:rPr lang="en-US" dirty="0">
                <a:solidFill>
                  <a:schemeClr val="bg1">
                    <a:lumMod val="95000"/>
                  </a:schemeClr>
                </a:solidFill>
              </a:rPr>
              <a:t>Splitting strings</a:t>
            </a:r>
          </a:p>
          <a:p>
            <a:r>
              <a:rPr lang="en-US" dirty="0">
                <a:solidFill>
                  <a:schemeClr val="bg1">
                    <a:lumMod val="95000"/>
                  </a:schemeClr>
                </a:solidFill>
              </a:rPr>
              <a:t>One-hot encoding with lists</a:t>
            </a:r>
          </a:p>
          <a:p>
            <a:r>
              <a:rPr lang="en-US" dirty="0">
                <a:solidFill>
                  <a:schemeClr val="bg1">
                    <a:lumMod val="95000"/>
                  </a:schemeClr>
                </a:solidFill>
              </a:rPr>
              <a:t>Dealing with </a:t>
            </a:r>
            <a:r>
              <a:rPr lang="en-US" dirty="0" err="1">
                <a:solidFill>
                  <a:schemeClr val="bg1">
                    <a:lumMod val="95000"/>
                  </a:schemeClr>
                </a:solidFill>
              </a:rPr>
              <a:t>NaNs</a:t>
            </a:r>
            <a:endParaRPr lang="en-US" dirty="0">
              <a:solidFill>
                <a:schemeClr val="bg1">
                  <a:lumMod val="95000"/>
                </a:schemeClr>
              </a:solidFill>
            </a:endParaRP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88221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2341-E889-4702-A0AD-A012C31CF171}"/>
              </a:ext>
            </a:extLst>
          </p:cNvPr>
          <p:cNvSpPr>
            <a:spLocks noGrp="1"/>
          </p:cNvSpPr>
          <p:nvPr>
            <p:ph type="title"/>
          </p:nvPr>
        </p:nvSpPr>
        <p:spPr/>
        <p:txBody>
          <a:bodyPr/>
          <a:lstStyle/>
          <a:p>
            <a:r>
              <a:rPr lang="en-US" dirty="0">
                <a:solidFill>
                  <a:schemeClr val="bg1">
                    <a:lumMod val="95000"/>
                  </a:schemeClr>
                </a:solidFill>
              </a:rPr>
              <a:t>Data Exploration</a:t>
            </a:r>
          </a:p>
        </p:txBody>
      </p:sp>
      <p:sp>
        <p:nvSpPr>
          <p:cNvPr id="3" name="Content Placeholder 2">
            <a:extLst>
              <a:ext uri="{FF2B5EF4-FFF2-40B4-BE49-F238E27FC236}">
                <a16:creationId xmlns:a16="http://schemas.microsoft.com/office/drawing/2014/main" id="{1F9B7107-708D-4F8D-9AE3-5CC55E31B212}"/>
              </a:ext>
            </a:extLst>
          </p:cNvPr>
          <p:cNvSpPr>
            <a:spLocks noGrp="1"/>
          </p:cNvSpPr>
          <p:nvPr>
            <p:ph idx="1"/>
          </p:nvPr>
        </p:nvSpPr>
        <p:spPr/>
        <p:txBody>
          <a:bodyPr/>
          <a:lstStyle/>
          <a:p>
            <a:r>
              <a:rPr lang="en-US" dirty="0">
                <a:solidFill>
                  <a:schemeClr val="bg1">
                    <a:lumMod val="95000"/>
                  </a:schemeClr>
                </a:solidFill>
              </a:rPr>
              <a:t>Low correlation of variables</a:t>
            </a:r>
          </a:p>
          <a:p>
            <a:r>
              <a:rPr lang="en-US" dirty="0">
                <a:solidFill>
                  <a:schemeClr val="bg1">
                    <a:lumMod val="95000"/>
                  </a:schemeClr>
                </a:solidFill>
              </a:rPr>
              <a:t>Erroneous data</a:t>
            </a:r>
          </a:p>
        </p:txBody>
      </p:sp>
    </p:spTree>
    <p:extLst>
      <p:ext uri="{BB962C8B-B14F-4D97-AF65-F5344CB8AC3E}">
        <p14:creationId xmlns:p14="http://schemas.microsoft.com/office/powerpoint/2010/main" val="86086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277A-321A-4174-9C4E-E4058EA34B2C}"/>
              </a:ext>
            </a:extLst>
          </p:cNvPr>
          <p:cNvSpPr>
            <a:spLocks noGrp="1"/>
          </p:cNvSpPr>
          <p:nvPr>
            <p:ph type="title"/>
          </p:nvPr>
        </p:nvSpPr>
        <p:spPr/>
        <p:txBody>
          <a:bodyPr/>
          <a:lstStyle/>
          <a:p>
            <a:r>
              <a:rPr lang="en-US" dirty="0">
                <a:solidFill>
                  <a:schemeClr val="bg1">
                    <a:lumMod val="95000"/>
                  </a:schemeClr>
                </a:solidFill>
              </a:rPr>
              <a:t>Feature Engineering</a:t>
            </a:r>
          </a:p>
        </p:txBody>
      </p:sp>
      <p:sp>
        <p:nvSpPr>
          <p:cNvPr id="3" name="Content Placeholder 2">
            <a:extLst>
              <a:ext uri="{FF2B5EF4-FFF2-40B4-BE49-F238E27FC236}">
                <a16:creationId xmlns:a16="http://schemas.microsoft.com/office/drawing/2014/main" id="{E2B0ABB5-E4C3-4F6F-AF23-37F20C392784}"/>
              </a:ext>
            </a:extLst>
          </p:cNvPr>
          <p:cNvSpPr>
            <a:spLocks noGrp="1"/>
          </p:cNvSpPr>
          <p:nvPr>
            <p:ph idx="1"/>
          </p:nvPr>
        </p:nvSpPr>
        <p:spPr/>
        <p:txBody>
          <a:bodyPr/>
          <a:lstStyle/>
          <a:p>
            <a:r>
              <a:rPr lang="en-US" dirty="0">
                <a:solidFill>
                  <a:schemeClr val="bg1">
                    <a:lumMod val="95000"/>
                  </a:schemeClr>
                </a:solidFill>
              </a:rPr>
              <a:t>Days since release</a:t>
            </a:r>
          </a:p>
          <a:p>
            <a:r>
              <a:rPr lang="en-US" dirty="0">
                <a:solidFill>
                  <a:schemeClr val="bg1">
                    <a:lumMod val="95000"/>
                  </a:schemeClr>
                </a:solidFill>
              </a:rPr>
              <a:t>Length of title</a:t>
            </a:r>
          </a:p>
          <a:p>
            <a:r>
              <a:rPr lang="en-US" dirty="0">
                <a:solidFill>
                  <a:schemeClr val="bg1">
                    <a:lumMod val="95000"/>
                  </a:schemeClr>
                </a:solidFill>
              </a:rPr>
              <a:t>Check if developer and publisher are the same</a:t>
            </a:r>
          </a:p>
        </p:txBody>
      </p:sp>
    </p:spTree>
    <p:extLst>
      <p:ext uri="{BB962C8B-B14F-4D97-AF65-F5344CB8AC3E}">
        <p14:creationId xmlns:p14="http://schemas.microsoft.com/office/powerpoint/2010/main" val="390068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F8CC-B471-4FA4-87B1-C046FC2C7785}"/>
              </a:ext>
            </a:extLst>
          </p:cNvPr>
          <p:cNvSpPr>
            <a:spLocks noGrp="1"/>
          </p:cNvSpPr>
          <p:nvPr>
            <p:ph type="title"/>
          </p:nvPr>
        </p:nvSpPr>
        <p:spPr/>
        <p:txBody>
          <a:bodyPr/>
          <a:lstStyle/>
          <a:p>
            <a:r>
              <a:rPr lang="en-US" dirty="0">
                <a:solidFill>
                  <a:schemeClr val="bg1">
                    <a:lumMod val="95000"/>
                  </a:schemeClr>
                </a:solidFill>
              </a:rPr>
              <a:t>Prediction</a:t>
            </a:r>
          </a:p>
        </p:txBody>
      </p:sp>
      <p:sp>
        <p:nvSpPr>
          <p:cNvPr id="3" name="Content Placeholder 2">
            <a:extLst>
              <a:ext uri="{FF2B5EF4-FFF2-40B4-BE49-F238E27FC236}">
                <a16:creationId xmlns:a16="http://schemas.microsoft.com/office/drawing/2014/main" id="{3C7CE7A1-9B93-495B-98C3-B5F6264A18A9}"/>
              </a:ext>
            </a:extLst>
          </p:cNvPr>
          <p:cNvSpPr>
            <a:spLocks noGrp="1"/>
          </p:cNvSpPr>
          <p:nvPr>
            <p:ph idx="1"/>
          </p:nvPr>
        </p:nvSpPr>
        <p:spPr/>
        <p:txBody>
          <a:bodyPr/>
          <a:lstStyle/>
          <a:p>
            <a:r>
              <a:rPr lang="en-US" dirty="0">
                <a:solidFill>
                  <a:schemeClr val="bg1">
                    <a:lumMod val="95000"/>
                  </a:schemeClr>
                </a:solidFill>
              </a:rPr>
              <a:t>Standardizing was worse</a:t>
            </a:r>
          </a:p>
          <a:p>
            <a:r>
              <a:rPr lang="en-US" dirty="0">
                <a:solidFill>
                  <a:schemeClr val="bg1">
                    <a:lumMod val="95000"/>
                  </a:schemeClr>
                </a:solidFill>
              </a:rPr>
              <a:t>Tuning</a:t>
            </a:r>
          </a:p>
          <a:p>
            <a:r>
              <a:rPr lang="en-US" dirty="0">
                <a:solidFill>
                  <a:schemeClr val="bg1">
                    <a:lumMod val="95000"/>
                  </a:schemeClr>
                </a:solidFill>
              </a:rPr>
              <a:t>Best model</a:t>
            </a:r>
          </a:p>
        </p:txBody>
      </p:sp>
    </p:spTree>
    <p:extLst>
      <p:ext uri="{BB962C8B-B14F-4D97-AF65-F5344CB8AC3E}">
        <p14:creationId xmlns:p14="http://schemas.microsoft.com/office/powerpoint/2010/main" val="317380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36B1-42F2-40BF-8B8D-0A1381C783D7}"/>
              </a:ext>
            </a:extLst>
          </p:cNvPr>
          <p:cNvSpPr>
            <a:spLocks noGrp="1"/>
          </p:cNvSpPr>
          <p:nvPr>
            <p:ph type="title"/>
          </p:nvPr>
        </p:nvSpPr>
        <p:spPr/>
        <p:txBody>
          <a:bodyPr/>
          <a:lstStyle/>
          <a:p>
            <a:r>
              <a:rPr lang="en-US" dirty="0">
                <a:solidFill>
                  <a:schemeClr val="bg1">
                    <a:lumMod val="95000"/>
                  </a:schemeClr>
                </a:solidFill>
              </a:rPr>
              <a:t>Potential model improvements</a:t>
            </a:r>
          </a:p>
        </p:txBody>
      </p:sp>
      <p:sp>
        <p:nvSpPr>
          <p:cNvPr id="3" name="Content Placeholder 2">
            <a:extLst>
              <a:ext uri="{FF2B5EF4-FFF2-40B4-BE49-F238E27FC236}">
                <a16:creationId xmlns:a16="http://schemas.microsoft.com/office/drawing/2014/main" id="{F0959283-149E-4E48-94D5-1A4749D0EE79}"/>
              </a:ext>
            </a:extLst>
          </p:cNvPr>
          <p:cNvSpPr>
            <a:spLocks noGrp="1"/>
          </p:cNvSpPr>
          <p:nvPr>
            <p:ph idx="1"/>
          </p:nvPr>
        </p:nvSpPr>
        <p:spPr/>
        <p:txBody>
          <a:bodyPr/>
          <a:lstStyle/>
          <a:p>
            <a:r>
              <a:rPr lang="en-US" dirty="0">
                <a:solidFill>
                  <a:schemeClr val="bg1">
                    <a:lumMod val="95000"/>
                  </a:schemeClr>
                </a:solidFill>
              </a:rPr>
              <a:t>More robust features</a:t>
            </a:r>
          </a:p>
          <a:p>
            <a:r>
              <a:rPr lang="en-US" dirty="0">
                <a:solidFill>
                  <a:schemeClr val="bg1">
                    <a:lumMod val="95000"/>
                  </a:schemeClr>
                </a:solidFill>
              </a:rPr>
              <a:t>Elimination of games with incorrect data</a:t>
            </a:r>
          </a:p>
          <a:p>
            <a:r>
              <a:rPr lang="en-US" dirty="0">
                <a:solidFill>
                  <a:schemeClr val="bg1">
                    <a:lumMod val="95000"/>
                  </a:schemeClr>
                </a:solidFill>
              </a:rPr>
              <a:t>More relevant data points</a:t>
            </a:r>
          </a:p>
          <a:p>
            <a:endParaRPr lang="en-US" dirty="0">
              <a:solidFill>
                <a:schemeClr val="bg1">
                  <a:lumMod val="95000"/>
                </a:schemeClr>
              </a:solidFill>
            </a:endParaRPr>
          </a:p>
        </p:txBody>
      </p:sp>
    </p:spTree>
    <p:extLst>
      <p:ext uri="{BB962C8B-B14F-4D97-AF65-F5344CB8AC3E}">
        <p14:creationId xmlns:p14="http://schemas.microsoft.com/office/powerpoint/2010/main" val="364760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566</Words>
  <Application>Microsoft Office PowerPoint</Application>
  <PresentationFormat>Widescreen</PresentationFormat>
  <Paragraphs>66</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Steam Game Price Prediction</vt:lpstr>
      <vt:lpstr>Scraping with Scrapy</vt:lpstr>
      <vt:lpstr>Features Used</vt:lpstr>
      <vt:lpstr>Data Cleaning</vt:lpstr>
      <vt:lpstr>Data Exploration</vt:lpstr>
      <vt:lpstr>Feature Engineering</vt:lpstr>
      <vt:lpstr>Prediction</vt:lpstr>
      <vt:lpstr>Potential model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Game Price Prediction</dc:title>
  <dc:creator>ComradeColonel</dc:creator>
  <cp:lastModifiedBy>ComradeColonel</cp:lastModifiedBy>
  <cp:revision>5</cp:revision>
  <dcterms:created xsi:type="dcterms:W3CDTF">2020-01-08T19:39:17Z</dcterms:created>
  <dcterms:modified xsi:type="dcterms:W3CDTF">2020-01-08T21:37:18Z</dcterms:modified>
</cp:coreProperties>
</file>