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96" r:id="rId4"/>
    <p:sldId id="282" r:id="rId5"/>
    <p:sldId id="297" r:id="rId6"/>
    <p:sldId id="281" r:id="rId7"/>
    <p:sldId id="272" r:id="rId8"/>
    <p:sldId id="275" r:id="rId9"/>
    <p:sldId id="283" r:id="rId10"/>
    <p:sldId id="298" r:id="rId11"/>
    <p:sldId id="285" r:id="rId12"/>
    <p:sldId id="289" r:id="rId13"/>
    <p:sldId id="290" r:id="rId14"/>
    <p:sldId id="291" r:id="rId15"/>
    <p:sldId id="284" r:id="rId16"/>
    <p:sldId id="286" r:id="rId17"/>
    <p:sldId id="287" r:id="rId18"/>
    <p:sldId id="293" r:id="rId19"/>
    <p:sldId id="294" r:id="rId20"/>
    <p:sldId id="277" r:id="rId21"/>
    <p:sldId id="278" r:id="rId22"/>
    <p:sldId id="280" r:id="rId23"/>
    <p:sldId id="295"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312D9C55-B52B-4D3D-865D-2906A2C7402F}">
          <p14:sldIdLst>
            <p14:sldId id="268"/>
            <p14:sldId id="267"/>
            <p14:sldId id="282"/>
            <p14:sldId id="281"/>
            <p14:sldId id="272"/>
          </p14:sldIdLst>
        </p14:section>
        <p14:section name="Untitled Section" id="{AE656316-3B8A-40CD-BEF0-EC9755D8846A}">
          <p14:sldIdLst>
            <p14:sldId id="275"/>
            <p14:sldId id="283"/>
            <p14:sldId id="288"/>
            <p14:sldId id="285"/>
            <p14:sldId id="289"/>
            <p14:sldId id="290"/>
            <p14:sldId id="291"/>
            <p14:sldId id="284"/>
            <p14:sldId id="286"/>
            <p14:sldId id="292"/>
            <p14:sldId id="287"/>
            <p14:sldId id="293"/>
            <p14:sldId id="294"/>
            <p14:sldId id="277"/>
            <p14:sldId id="278"/>
            <p14:sldId id="279"/>
            <p14:sldId id="280"/>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12" autoAdjust="0"/>
    <p:restoredTop sz="94660"/>
  </p:normalViewPr>
  <p:slideViewPr>
    <p:cSldViewPr>
      <p:cViewPr varScale="1">
        <p:scale>
          <a:sx n="64" d="100"/>
          <a:sy n="64" d="100"/>
        </p:scale>
        <p:origin x="-1352"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5/4/2023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5/4/2023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5/4/2023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iming>
    <p:tnLst>
      <p:par>
        <p:cTn id="1" dur="indefinite" restart="never" nodeType="tmRoot"/>
      </p:par>
    </p:tnLst>
  </p:timing>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799"/>
            <a:ext cx="6624736" cy="646331"/>
          </a:xfrm>
          <a:prstGeom prst="rect">
            <a:avLst/>
          </a:prstGeom>
          <a:noFill/>
        </p:spPr>
        <p:txBody>
          <a:bodyPr wrap="square" rtlCol="0">
            <a:spAutoFit/>
          </a:bodyPr>
          <a:lstStyle/>
          <a:p>
            <a:pPr algn="ctr"/>
            <a:r>
              <a:rPr lang="en-US" sz="3600" dirty="0" smtClean="0">
                <a:solidFill>
                  <a:srgbClr val="FF0000"/>
                </a:solidFill>
              </a:rPr>
              <a:t>Front End Engineering-I Project</a:t>
            </a:r>
            <a:endParaRPr lang="en-US" sz="3600" dirty="0">
              <a:solidFill>
                <a:srgbClr val="FF0000"/>
              </a:solidFill>
            </a:endParaRP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smtClean="0">
                <a:latin typeface="Times New Roman" pitchFamily="18" charset="0"/>
                <a:cs typeface="Times New Roman" pitchFamily="18" charset="0"/>
              </a:rPr>
              <a:t>:</a:t>
            </a:r>
          </a:p>
          <a:p>
            <a:endParaRPr lang="en-US" dirty="0" smtClean="0"/>
          </a:p>
          <a:p>
            <a:endParaRPr lang="en-US" dirty="0"/>
          </a:p>
        </p:txBody>
      </p:sp>
      <p:sp>
        <p:nvSpPr>
          <p:cNvPr id="6" name="TextBox 5">
            <a:extLst>
              <a:ext uri="{FF2B5EF4-FFF2-40B4-BE49-F238E27FC236}">
                <a16:creationId xmlns="" xmlns:a16="http://schemas.microsoft.com/office/drawing/2014/main" id="{39596CC0-0544-9FD2-7AFD-B23ECB7AE8F4}"/>
              </a:ext>
            </a:extLst>
          </p:cNvPr>
          <p:cNvSpPr txBox="1"/>
          <p:nvPr/>
        </p:nvSpPr>
        <p:spPr>
          <a:xfrm>
            <a:off x="2195736" y="2590800"/>
            <a:ext cx="5112568" cy="252376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t>Team </a:t>
            </a:r>
            <a:r>
              <a:rPr lang="en-US" sz="2000" dirty="0" smtClean="0"/>
              <a:t>Details:</a:t>
            </a:r>
          </a:p>
          <a:p>
            <a:r>
              <a:rPr lang="en-US" sz="2000" dirty="0" err="1" smtClean="0"/>
              <a:t>Anamveen</a:t>
            </a:r>
            <a:r>
              <a:rPr lang="en-US" sz="2000" dirty="0" smtClean="0"/>
              <a:t> </a:t>
            </a:r>
            <a:r>
              <a:rPr lang="en-US" sz="2000" dirty="0" err="1" smtClean="0"/>
              <a:t>Kaur</a:t>
            </a:r>
            <a:r>
              <a:rPr lang="en-US" sz="2000" dirty="0" smtClean="0"/>
              <a:t> 2210990106</a:t>
            </a:r>
          </a:p>
          <a:p>
            <a:r>
              <a:rPr lang="en-US" sz="2000" dirty="0" err="1" smtClean="0"/>
              <a:t>Anand</a:t>
            </a:r>
            <a:r>
              <a:rPr lang="en-US" sz="2000" dirty="0" smtClean="0"/>
              <a:t> </a:t>
            </a:r>
            <a:r>
              <a:rPr lang="en-US" sz="2000" dirty="0" err="1" smtClean="0"/>
              <a:t>Kaushik</a:t>
            </a:r>
            <a:r>
              <a:rPr lang="en-US" sz="2000" dirty="0" smtClean="0"/>
              <a:t>   2210990107</a:t>
            </a:r>
            <a:endParaRPr lang="en-US" sz="2000" dirty="0"/>
          </a:p>
          <a:p>
            <a:r>
              <a:rPr lang="en-US" sz="2000" dirty="0" err="1" smtClean="0"/>
              <a:t>Anant</a:t>
            </a:r>
            <a:r>
              <a:rPr lang="en-US" sz="2000" dirty="0" smtClean="0"/>
              <a:t> Singh        2210990106</a:t>
            </a:r>
          </a:p>
          <a:p>
            <a:r>
              <a:rPr lang="en-US" sz="2000" dirty="0" err="1" smtClean="0"/>
              <a:t>Ananya</a:t>
            </a:r>
            <a:r>
              <a:rPr lang="en-US" sz="2000" dirty="0" smtClean="0"/>
              <a:t>                2210990107</a:t>
            </a:r>
          </a:p>
          <a:p>
            <a:endParaRPr lang="en-US" sz="2000" dirty="0"/>
          </a:p>
          <a:p>
            <a:r>
              <a:rPr lang="en-US" sz="2000" dirty="0" smtClean="0">
                <a:cs typeface="Times New Roman" pitchFamily="18" charset="0"/>
              </a:rPr>
              <a:t>Faculty Coordinator: </a:t>
            </a:r>
            <a:r>
              <a:rPr lang="en-US" sz="2000" dirty="0" err="1" smtClean="0">
                <a:cs typeface="Times New Roman" pitchFamily="18" charset="0"/>
              </a:rPr>
              <a:t>Dr</a:t>
            </a:r>
            <a:r>
              <a:rPr lang="en-US" sz="2000" dirty="0" smtClean="0">
                <a:cs typeface="Times New Roman" pitchFamily="18" charset="0"/>
              </a:rPr>
              <a:t> </a:t>
            </a:r>
            <a:r>
              <a:rPr lang="en-US" sz="2000" dirty="0" err="1" smtClean="0">
                <a:cs typeface="Times New Roman" pitchFamily="18" charset="0"/>
              </a:rPr>
              <a:t>Amandeep</a:t>
            </a:r>
            <a:r>
              <a:rPr lang="en-US" sz="2000" dirty="0" smtClean="0">
                <a:cs typeface="Times New Roman" pitchFamily="18" charset="0"/>
              </a:rPr>
              <a:t> </a:t>
            </a:r>
            <a:r>
              <a:rPr lang="en-US" sz="2000" dirty="0" err="1" smtClean="0">
                <a:cs typeface="Times New Roman" pitchFamily="18" charset="0"/>
              </a:rPr>
              <a:t>Kaur</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580328" cy="707886"/>
          </a:xfrm>
          <a:prstGeom prst="rect">
            <a:avLst/>
          </a:prstGeom>
          <a:noFill/>
        </p:spPr>
        <p:txBody>
          <a:bodyPr wrap="none" rtlCol="0">
            <a:spAutoFit/>
          </a:bodyPr>
          <a:lstStyle/>
          <a:p>
            <a:r>
              <a:rPr lang="en-US" sz="2000" b="1" dirty="0" err="1" smtClean="0">
                <a:solidFill>
                  <a:srgbClr val="FF0000"/>
                </a:solidFill>
                <a:cs typeface="Times New Roman" pitchFamily="18" charset="0"/>
              </a:rPr>
              <a:t>Chitkara</a:t>
            </a:r>
            <a:r>
              <a:rPr lang="en-US" sz="2000" b="1" dirty="0" smtClean="0">
                <a:solidFill>
                  <a:srgbClr val="FF0000"/>
                </a:solidFill>
                <a:cs typeface="Times New Roman" pitchFamily="18" charset="0"/>
              </a:rPr>
              <a:t> University Institute of Engineering and Technology, </a:t>
            </a:r>
          </a:p>
          <a:p>
            <a:pPr algn="ctr"/>
            <a:r>
              <a:rPr lang="en-US" sz="2000" b="1" dirty="0" err="1" smtClean="0">
                <a:solidFill>
                  <a:srgbClr val="FF0000"/>
                </a:solidFill>
                <a:cs typeface="Times New Roman" pitchFamily="18" charset="0"/>
              </a:rPr>
              <a:t>Chitkara</a:t>
            </a:r>
            <a:r>
              <a:rPr lang="en-US" sz="2000" b="1" dirty="0" smtClean="0">
                <a:solidFill>
                  <a:srgbClr val="FF0000"/>
                </a:solidFill>
                <a:cs typeface="Times New Roman" pitchFamily="18" charset="0"/>
              </a:rPr>
              <a:t> University, Punjab</a:t>
            </a:r>
            <a:endParaRPr lang="en-US" sz="2000" b="1" dirty="0">
              <a:solidFill>
                <a:srgbClr val="FF0000"/>
              </a:solidFill>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err="1" smtClean="0"/>
              <a:t>Higlights</a:t>
            </a:r>
            <a:endParaRPr lang="en-IN" dirty="0"/>
          </a:p>
        </p:txBody>
      </p:sp>
      <p:sp>
        <p:nvSpPr>
          <p:cNvPr id="3" name="Content Placeholder 2"/>
          <p:cNvSpPr>
            <a:spLocks noGrp="1"/>
          </p:cNvSpPr>
          <p:nvPr>
            <p:ph idx="1"/>
          </p:nvPr>
        </p:nvSpPr>
        <p:spPr/>
        <p:txBody>
          <a:bodyPr>
            <a:normAutofit/>
          </a:bodyPr>
          <a:lstStyle/>
          <a:p>
            <a:r>
              <a:rPr lang="en-US" sz="2000" dirty="0" smtClean="0">
                <a:latin typeface="Cambria Math" pitchFamily="18" charset="0"/>
                <a:ea typeface="Cambria Math" pitchFamily="18" charset="0"/>
              </a:rPr>
              <a:t>The </a:t>
            </a:r>
            <a:r>
              <a:rPr lang="en-US" sz="2000" dirty="0">
                <a:solidFill>
                  <a:srgbClr val="FF0000"/>
                </a:solidFill>
                <a:latin typeface="Cambria Math" pitchFamily="18" charset="0"/>
                <a:ea typeface="Cambria Math" pitchFamily="18" charset="0"/>
              </a:rPr>
              <a:t>&lt;body&gt; </a:t>
            </a:r>
            <a:r>
              <a:rPr lang="en-US" sz="2000" dirty="0">
                <a:latin typeface="Cambria Math" pitchFamily="18" charset="0"/>
                <a:ea typeface="Cambria Math" pitchFamily="18" charset="0"/>
              </a:rPr>
              <a:t>element contains the visible content of the page.</a:t>
            </a:r>
          </a:p>
          <a:p>
            <a:r>
              <a:rPr lang="en-US" sz="2000" dirty="0">
                <a:latin typeface="Cambria Math" pitchFamily="18" charset="0"/>
                <a:ea typeface="Cambria Math" pitchFamily="18" charset="0"/>
              </a:rPr>
              <a:t>The </a:t>
            </a:r>
            <a:r>
              <a:rPr lang="en-US" sz="2000" dirty="0">
                <a:solidFill>
                  <a:srgbClr val="FF0000"/>
                </a:solidFill>
                <a:latin typeface="Cambria Math" pitchFamily="18" charset="0"/>
                <a:ea typeface="Cambria Math" pitchFamily="18" charset="0"/>
              </a:rPr>
              <a:t>&lt;section&gt; </a:t>
            </a:r>
            <a:r>
              <a:rPr lang="en-US" sz="2000" dirty="0">
                <a:latin typeface="Cambria Math" pitchFamily="18" charset="0"/>
                <a:ea typeface="Cambria Math" pitchFamily="18" charset="0"/>
              </a:rPr>
              <a:t>element defines a section of the page, which is used to group related content.</a:t>
            </a:r>
          </a:p>
          <a:p>
            <a:r>
              <a:rPr lang="en-US" sz="2000" dirty="0">
                <a:latin typeface="Cambria Math" pitchFamily="18" charset="0"/>
                <a:ea typeface="Cambria Math" pitchFamily="18" charset="0"/>
              </a:rPr>
              <a:t>The </a:t>
            </a:r>
            <a:r>
              <a:rPr lang="en-US" sz="2000" dirty="0">
                <a:solidFill>
                  <a:srgbClr val="FF0000"/>
                </a:solidFill>
                <a:latin typeface="Cambria Math" pitchFamily="18" charset="0"/>
                <a:ea typeface="Cambria Math" pitchFamily="18" charset="0"/>
              </a:rPr>
              <a:t>class attribute </a:t>
            </a:r>
            <a:r>
              <a:rPr lang="en-US" sz="2000" dirty="0">
                <a:latin typeface="Cambria Math" pitchFamily="18" charset="0"/>
                <a:ea typeface="Cambria Math" pitchFamily="18" charset="0"/>
              </a:rPr>
              <a:t>is used to assign a class to the section, which can be used to apply specific styles to the section.</a:t>
            </a:r>
          </a:p>
          <a:p>
            <a:r>
              <a:rPr lang="en-US" sz="2000" dirty="0">
                <a:latin typeface="Cambria Math" pitchFamily="18" charset="0"/>
                <a:ea typeface="Cambria Math" pitchFamily="18" charset="0"/>
              </a:rPr>
              <a:t>The </a:t>
            </a:r>
            <a:r>
              <a:rPr lang="en-US" sz="2000" dirty="0">
                <a:solidFill>
                  <a:srgbClr val="FF0000"/>
                </a:solidFill>
                <a:latin typeface="Cambria Math" pitchFamily="18" charset="0"/>
                <a:ea typeface="Cambria Math" pitchFamily="18" charset="0"/>
              </a:rPr>
              <a:t>&lt;header&gt; </a:t>
            </a:r>
            <a:r>
              <a:rPr lang="en-US" sz="2000" dirty="0">
                <a:latin typeface="Cambria Math" pitchFamily="18" charset="0"/>
                <a:ea typeface="Cambria Math" pitchFamily="18" charset="0"/>
              </a:rPr>
              <a:t>element defines the header of the page, which typically includes the logo and navigation menu.</a:t>
            </a:r>
          </a:p>
          <a:p>
            <a:r>
              <a:rPr lang="en-US" sz="2000" dirty="0">
                <a:latin typeface="Cambria Math" pitchFamily="18" charset="0"/>
                <a:ea typeface="Cambria Math" pitchFamily="18" charset="0"/>
              </a:rPr>
              <a:t>The </a:t>
            </a:r>
            <a:r>
              <a:rPr lang="en-US" sz="2000" dirty="0">
                <a:solidFill>
                  <a:srgbClr val="FF0000"/>
                </a:solidFill>
                <a:latin typeface="Cambria Math" pitchFamily="18" charset="0"/>
                <a:ea typeface="Cambria Math" pitchFamily="18" charset="0"/>
              </a:rPr>
              <a:t>&lt;</a:t>
            </a:r>
            <a:r>
              <a:rPr lang="en-US" sz="2000" dirty="0" err="1">
                <a:solidFill>
                  <a:srgbClr val="FF0000"/>
                </a:solidFill>
                <a:latin typeface="Cambria Math" pitchFamily="18" charset="0"/>
                <a:ea typeface="Cambria Math" pitchFamily="18" charset="0"/>
              </a:rPr>
              <a:t>nav</a:t>
            </a:r>
            <a:r>
              <a:rPr lang="en-US" sz="2000" dirty="0">
                <a:solidFill>
                  <a:srgbClr val="FF0000"/>
                </a:solidFill>
                <a:latin typeface="Cambria Math" pitchFamily="18" charset="0"/>
                <a:ea typeface="Cambria Math" pitchFamily="18" charset="0"/>
              </a:rPr>
              <a:t>&gt; </a:t>
            </a:r>
            <a:r>
              <a:rPr lang="en-US" sz="2000" dirty="0">
                <a:latin typeface="Cambria Math" pitchFamily="18" charset="0"/>
                <a:ea typeface="Cambria Math" pitchFamily="18" charset="0"/>
              </a:rPr>
              <a:t>element defines the navigation menu of the page.</a:t>
            </a:r>
          </a:p>
          <a:p>
            <a:r>
              <a:rPr lang="en-US" sz="2000" dirty="0">
                <a:latin typeface="Cambria Math" pitchFamily="18" charset="0"/>
                <a:ea typeface="Cambria Math" pitchFamily="18" charset="0"/>
              </a:rPr>
              <a:t>The </a:t>
            </a:r>
            <a:r>
              <a:rPr lang="en-US" sz="2000" dirty="0">
                <a:solidFill>
                  <a:srgbClr val="FF0000"/>
                </a:solidFill>
                <a:latin typeface="Cambria Math" pitchFamily="18" charset="0"/>
                <a:ea typeface="Cambria Math" pitchFamily="18" charset="0"/>
              </a:rPr>
              <a:t>&lt;div&gt; </a:t>
            </a:r>
            <a:r>
              <a:rPr lang="en-US" sz="2000" dirty="0">
                <a:latin typeface="Cambria Math" pitchFamily="18" charset="0"/>
                <a:ea typeface="Cambria Math" pitchFamily="18" charset="0"/>
              </a:rPr>
              <a:t>element contains the logo of the page.</a:t>
            </a:r>
          </a:p>
          <a:p>
            <a:r>
              <a:rPr lang="en-US" sz="2000" dirty="0">
                <a:latin typeface="Cambria Math" pitchFamily="18" charset="0"/>
                <a:ea typeface="Cambria Math" pitchFamily="18" charset="0"/>
              </a:rPr>
              <a:t>The </a:t>
            </a:r>
            <a:r>
              <a:rPr lang="en-US" sz="2000" dirty="0">
                <a:solidFill>
                  <a:srgbClr val="FF0000"/>
                </a:solidFill>
                <a:latin typeface="Cambria Math" pitchFamily="18" charset="0"/>
                <a:ea typeface="Cambria Math" pitchFamily="18" charset="0"/>
              </a:rPr>
              <a:t>&lt;span&gt; </a:t>
            </a:r>
            <a:r>
              <a:rPr lang="en-US" sz="2000" dirty="0">
                <a:latin typeface="Cambria Math" pitchFamily="18" charset="0"/>
                <a:ea typeface="Cambria Math" pitchFamily="18" charset="0"/>
              </a:rPr>
              <a:t>element is used to create dots around the logo.</a:t>
            </a:r>
          </a:p>
          <a:p>
            <a:endParaRPr lang="en-IN" sz="2000" dirty="0">
              <a:latin typeface="+mn-lt"/>
            </a:endParaRPr>
          </a:p>
        </p:txBody>
      </p:sp>
    </p:spTree>
    <p:extLst>
      <p:ext uri="{BB962C8B-B14F-4D97-AF65-F5344CB8AC3E}">
        <p14:creationId xmlns:p14="http://schemas.microsoft.com/office/powerpoint/2010/main" xmlns="" val="4104069147"/>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err="1" smtClean="0"/>
              <a:t>Higlights</a:t>
            </a:r>
            <a:r>
              <a:rPr lang="en-US" dirty="0" smtClean="0"/>
              <a:t>:</a:t>
            </a:r>
            <a:endParaRPr lang="en-IN" dirty="0"/>
          </a:p>
        </p:txBody>
      </p:sp>
      <p:sp>
        <p:nvSpPr>
          <p:cNvPr id="3" name="Content Placeholder 2"/>
          <p:cNvSpPr>
            <a:spLocks noGrp="1"/>
          </p:cNvSpPr>
          <p:nvPr>
            <p:ph idx="1"/>
          </p:nvPr>
        </p:nvSpPr>
        <p:spPr>
          <a:xfrm>
            <a:off x="457200" y="1371600"/>
            <a:ext cx="8229600" cy="5181600"/>
          </a:xfrm>
        </p:spPr>
        <p:txBody>
          <a:bodyPr>
            <a:normAutofit/>
          </a:bodyPr>
          <a:lstStyle/>
          <a:p>
            <a:r>
              <a:rPr lang="en-US" dirty="0">
                <a:latin typeface="+mn-lt"/>
              </a:rPr>
              <a:t>CODE EXPLANATION:</a:t>
            </a:r>
          </a:p>
          <a:p>
            <a:pPr>
              <a:buNone/>
            </a:pPr>
            <a:r>
              <a:rPr lang="en-US" dirty="0">
                <a:latin typeface="+mn-lt"/>
              </a:rPr>
              <a:t>	</a:t>
            </a:r>
            <a:r>
              <a:rPr lang="en-US" dirty="0" smtClean="0">
                <a:latin typeface="+mn-lt"/>
              </a:rPr>
              <a:t>This </a:t>
            </a:r>
            <a:r>
              <a:rPr lang="en-US" dirty="0">
                <a:latin typeface="+mn-lt"/>
              </a:rPr>
              <a:t>is an </a:t>
            </a:r>
            <a:r>
              <a:rPr lang="en-US" dirty="0">
                <a:solidFill>
                  <a:srgbClr val="FF0000"/>
                </a:solidFill>
                <a:latin typeface="+mn-lt"/>
              </a:rPr>
              <a:t>HTML code </a:t>
            </a:r>
            <a:r>
              <a:rPr lang="en-US" dirty="0">
                <a:latin typeface="+mn-lt"/>
              </a:rPr>
              <a:t>that defines the structure and content of a web page. Here is a brief explanation of each section: The first line of code (``) declares the language of the document to be English. The `` section contains meta tags and links to external resources that the page requires. In this code, there are four meta tags: `charset`, `</a:t>
            </a:r>
            <a:r>
              <a:rPr lang="en-US" dirty="0">
                <a:solidFill>
                  <a:srgbClr val="FF0000"/>
                </a:solidFill>
                <a:latin typeface="+mn-lt"/>
              </a:rPr>
              <a:t>http-</a:t>
            </a:r>
            <a:r>
              <a:rPr lang="en-US" dirty="0" err="1">
                <a:solidFill>
                  <a:srgbClr val="FF0000"/>
                </a:solidFill>
                <a:latin typeface="+mn-lt"/>
              </a:rPr>
              <a:t>equiv</a:t>
            </a:r>
            <a:r>
              <a:rPr lang="en-US" dirty="0">
                <a:solidFill>
                  <a:srgbClr val="FF0000"/>
                </a:solidFill>
                <a:latin typeface="+mn-lt"/>
              </a:rPr>
              <a:t>`, `viewport</a:t>
            </a:r>
            <a:r>
              <a:rPr lang="en-US" dirty="0">
                <a:latin typeface="+mn-lt"/>
              </a:rPr>
              <a:t>`, and </a:t>
            </a:r>
            <a:r>
              <a:rPr lang="en-US" dirty="0">
                <a:solidFill>
                  <a:srgbClr val="FF0000"/>
                </a:solidFill>
                <a:latin typeface="+mn-lt"/>
              </a:rPr>
              <a:t>`title`. </a:t>
            </a:r>
            <a:r>
              <a:rPr lang="en-US" dirty="0">
                <a:latin typeface="+mn-lt"/>
              </a:rPr>
              <a:t>The `charset` tag specifies the character encoding used in the document (UTF-8, in this case). The `</a:t>
            </a:r>
            <a:r>
              <a:rPr lang="en-US" dirty="0">
                <a:solidFill>
                  <a:srgbClr val="FF0000"/>
                </a:solidFill>
                <a:latin typeface="+mn-lt"/>
              </a:rPr>
              <a:t>http-</a:t>
            </a:r>
            <a:r>
              <a:rPr lang="en-US" dirty="0" err="1">
                <a:solidFill>
                  <a:srgbClr val="FF0000"/>
                </a:solidFill>
                <a:latin typeface="+mn-lt"/>
              </a:rPr>
              <a:t>equiv</a:t>
            </a:r>
            <a:r>
              <a:rPr lang="en-US" dirty="0">
                <a:latin typeface="+mn-lt"/>
              </a:rPr>
              <a:t>` tag provides information about how the browser should handle certain features, such as compatibility mode. The </a:t>
            </a:r>
            <a:r>
              <a:rPr lang="en-US" dirty="0">
                <a:solidFill>
                  <a:srgbClr val="FF0000"/>
                </a:solidFill>
                <a:latin typeface="+mn-lt"/>
              </a:rPr>
              <a:t>`viewport` </a:t>
            </a:r>
            <a:r>
              <a:rPr lang="en-US" dirty="0">
                <a:latin typeface="+mn-lt"/>
              </a:rPr>
              <a:t>tag sets the width of the viewport to match the device's screen width, and the </a:t>
            </a:r>
            <a:r>
              <a:rPr lang="en-US" dirty="0">
                <a:solidFill>
                  <a:srgbClr val="FF0000"/>
                </a:solidFill>
                <a:latin typeface="+mn-lt"/>
              </a:rPr>
              <a:t>`title`</a:t>
            </a:r>
            <a:r>
              <a:rPr lang="en-US" dirty="0">
                <a:latin typeface="+mn-lt"/>
              </a:rPr>
              <a:t> tag sets the title of the page that appears in the browser's tab. Additionally, there </a:t>
            </a:r>
            <a:r>
              <a:rPr lang="en-US" dirty="0" smtClean="0">
                <a:latin typeface="+mn-lt"/>
              </a:rPr>
              <a:t>is one link </a:t>
            </a:r>
            <a:r>
              <a:rPr lang="en-US" dirty="0">
                <a:latin typeface="+mn-lt"/>
              </a:rPr>
              <a:t>to external </a:t>
            </a:r>
            <a:r>
              <a:rPr lang="en-US" dirty="0" smtClean="0">
                <a:latin typeface="+mn-lt"/>
              </a:rPr>
              <a:t>resource: </a:t>
            </a:r>
            <a:r>
              <a:rPr lang="en-US" dirty="0" smtClean="0">
                <a:solidFill>
                  <a:srgbClr val="FF0000"/>
                </a:solidFill>
                <a:latin typeface="+mn-lt"/>
              </a:rPr>
              <a:t>Google fonts API</a:t>
            </a:r>
            <a:r>
              <a:rPr lang="en-US" dirty="0" smtClean="0">
                <a:latin typeface="+mn-lt"/>
              </a:rPr>
              <a:t>. </a:t>
            </a:r>
            <a:endParaRPr lang="en-IN" dirty="0">
              <a:latin typeface="+mn-lt"/>
            </a:endParaRPr>
          </a:p>
        </p:txBody>
      </p:sp>
    </p:spTree>
    <p:extLst>
      <p:ext uri="{BB962C8B-B14F-4D97-AF65-F5344CB8AC3E}">
        <p14:creationId xmlns:p14="http://schemas.microsoft.com/office/powerpoint/2010/main" xmlns="" val="1754352887"/>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err="1" smtClean="0"/>
              <a:t>Higlights</a:t>
            </a:r>
            <a:r>
              <a:rPr lang="en-US" dirty="0" smtClean="0"/>
              <a:t>:</a:t>
            </a:r>
            <a:endParaRPr lang="en-IN" dirty="0"/>
          </a:p>
        </p:txBody>
      </p:sp>
      <p:pic>
        <p:nvPicPr>
          <p:cNvPr id="8" name="Content Placeholder 7" descr="ppt-2.png"/>
          <p:cNvPicPr>
            <a:picLocks noGrp="1" noChangeAspect="1"/>
          </p:cNvPicPr>
          <p:nvPr>
            <p:ph idx="1"/>
          </p:nvPr>
        </p:nvPicPr>
        <p:blipFill>
          <a:blip r:embed="rId2"/>
          <a:stretch>
            <a:fillRect/>
          </a:stretch>
        </p:blipFill>
        <p:spPr>
          <a:xfrm>
            <a:off x="1559924" y="1371600"/>
            <a:ext cx="6517276" cy="4896449"/>
          </a:xfrm>
        </p:spPr>
      </p:pic>
    </p:spTree>
    <p:extLst>
      <p:ext uri="{BB962C8B-B14F-4D97-AF65-F5344CB8AC3E}">
        <p14:creationId xmlns:p14="http://schemas.microsoft.com/office/powerpoint/2010/main" xmlns="" val="2307433694"/>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err="1" smtClean="0"/>
              <a:t>Higlights</a:t>
            </a:r>
            <a:r>
              <a:rPr lang="en-US" dirty="0" smtClean="0"/>
              <a:t>:</a:t>
            </a:r>
            <a:endParaRPr lang="en-IN" dirty="0"/>
          </a:p>
        </p:txBody>
      </p:sp>
      <p:sp>
        <p:nvSpPr>
          <p:cNvPr id="6" name="Content Placeholder 5"/>
          <p:cNvSpPr>
            <a:spLocks noGrp="1"/>
          </p:cNvSpPr>
          <p:nvPr>
            <p:ph idx="1"/>
          </p:nvPr>
        </p:nvSpPr>
        <p:spPr>
          <a:xfrm>
            <a:off x="457200" y="990600"/>
            <a:ext cx="8229600" cy="5486400"/>
          </a:xfrm>
        </p:spPr>
        <p:txBody>
          <a:bodyPr>
            <a:noAutofit/>
          </a:bodyPr>
          <a:lstStyle/>
          <a:p>
            <a:endParaRPr lang="en-US" sz="2400" dirty="0">
              <a:latin typeface="+mn-lt"/>
            </a:endParaRPr>
          </a:p>
          <a:p>
            <a:r>
              <a:rPr lang="en-US" sz="2400" dirty="0">
                <a:latin typeface="+mn-lt"/>
              </a:rPr>
              <a:t>This code is for an </a:t>
            </a:r>
            <a:r>
              <a:rPr lang="en-US" sz="2400" dirty="0">
                <a:solidFill>
                  <a:srgbClr val="FF0000"/>
                </a:solidFill>
                <a:latin typeface="+mn-lt"/>
              </a:rPr>
              <a:t>HTML webpage</a:t>
            </a:r>
            <a:r>
              <a:rPr lang="en-US" sz="2400" dirty="0">
                <a:latin typeface="+mn-lt"/>
              </a:rPr>
              <a:t>. The webpage has a header with </a:t>
            </a:r>
            <a:r>
              <a:rPr lang="en-US" sz="2400" dirty="0" smtClean="0">
                <a:latin typeface="+mn-lt"/>
              </a:rPr>
              <a:t>icons and </a:t>
            </a:r>
            <a:r>
              <a:rPr lang="en-US" sz="2400" dirty="0" smtClean="0">
                <a:latin typeface="+mn-lt"/>
              </a:rPr>
              <a:t>logo </a:t>
            </a:r>
            <a:r>
              <a:rPr lang="en-US" sz="2400" dirty="0">
                <a:latin typeface="+mn-lt"/>
              </a:rPr>
              <a:t>with the name of the café. There is also a </a:t>
            </a:r>
            <a:r>
              <a:rPr lang="en-US" sz="2400" dirty="0" smtClean="0">
                <a:latin typeface="+mn-lt"/>
              </a:rPr>
              <a:t>login button which </a:t>
            </a:r>
            <a:r>
              <a:rPr lang="en-US" sz="2400" dirty="0">
                <a:latin typeface="+mn-lt"/>
              </a:rPr>
              <a:t>can be used to </a:t>
            </a:r>
            <a:r>
              <a:rPr lang="en-US" sz="2400" dirty="0" smtClean="0">
                <a:latin typeface="+mn-lt"/>
              </a:rPr>
              <a:t>get </a:t>
            </a:r>
            <a:r>
              <a:rPr lang="en-US" sz="2400" dirty="0" err="1" smtClean="0">
                <a:latin typeface="+mn-lt"/>
              </a:rPr>
              <a:t>acess</a:t>
            </a:r>
            <a:r>
              <a:rPr lang="en-US" sz="2400" dirty="0" smtClean="0">
                <a:latin typeface="+mn-lt"/>
              </a:rPr>
              <a:t> to the main features</a:t>
            </a:r>
            <a:r>
              <a:rPr lang="en-US" sz="2400" dirty="0" smtClean="0">
                <a:latin typeface="+mn-lt"/>
              </a:rPr>
              <a:t>.</a:t>
            </a:r>
            <a:endParaRPr lang="en-US" sz="2400" dirty="0">
              <a:latin typeface="+mn-lt"/>
            </a:endParaRPr>
          </a:p>
          <a:p>
            <a:r>
              <a:rPr lang="en-US" sz="2400" dirty="0">
                <a:latin typeface="+mn-lt"/>
              </a:rPr>
              <a:t>The &lt;body&gt; element contains a &lt;section&gt; element with a class of "</a:t>
            </a:r>
            <a:r>
              <a:rPr lang="en-US" sz="2400" dirty="0" smtClean="0">
                <a:latin typeface="+mn-lt"/>
              </a:rPr>
              <a:t>header". </a:t>
            </a:r>
            <a:r>
              <a:rPr lang="en-US" sz="2400" dirty="0">
                <a:latin typeface="+mn-lt"/>
              </a:rPr>
              <a:t>Inside the </a:t>
            </a:r>
            <a:r>
              <a:rPr lang="en-US" sz="2400" dirty="0" smtClean="0">
                <a:latin typeface="+mn-lt"/>
              </a:rPr>
              <a:t>header </a:t>
            </a:r>
            <a:r>
              <a:rPr lang="en-US" sz="2400" dirty="0">
                <a:latin typeface="+mn-lt"/>
              </a:rPr>
              <a:t>section, there is a &lt;div&gt; element with a class of "intro" that contains a heading and a button, and another &lt;div&gt; element with a class of "hero-</a:t>
            </a:r>
            <a:r>
              <a:rPr lang="en-US" sz="2400" dirty="0" err="1">
                <a:latin typeface="+mn-lt"/>
              </a:rPr>
              <a:t>bg</a:t>
            </a:r>
            <a:r>
              <a:rPr lang="en-US" sz="2400" dirty="0">
                <a:latin typeface="+mn-lt"/>
              </a:rPr>
              <a:t>" that contains an image </a:t>
            </a:r>
            <a:r>
              <a:rPr lang="en-US" sz="2400" dirty="0" smtClean="0">
                <a:latin typeface="+mn-lt"/>
              </a:rPr>
              <a:t>of the logo of the cafe. </a:t>
            </a:r>
            <a:r>
              <a:rPr lang="en-US" sz="2400" dirty="0">
                <a:latin typeface="+mn-lt"/>
              </a:rPr>
              <a:t>There is also a &lt;div&gt; element with a class of "scroll" that has an anchor tag with an </a:t>
            </a:r>
            <a:r>
              <a:rPr lang="en-US" sz="2400" dirty="0" err="1">
                <a:latin typeface="+mn-lt"/>
              </a:rPr>
              <a:t>href</a:t>
            </a:r>
            <a:r>
              <a:rPr lang="en-US" sz="2400" dirty="0">
                <a:latin typeface="+mn-lt"/>
              </a:rPr>
              <a:t> attribute pointing to the "brands" section, and an SVG arrow icon indicating that users should scroll down.</a:t>
            </a:r>
          </a:p>
          <a:p>
            <a:endParaRPr lang="en-US" sz="1800" dirty="0">
              <a:latin typeface="+mn-lt"/>
            </a:endParaRPr>
          </a:p>
        </p:txBody>
      </p:sp>
    </p:spTree>
    <p:extLst>
      <p:ext uri="{BB962C8B-B14F-4D97-AF65-F5344CB8AC3E}">
        <p14:creationId xmlns:p14="http://schemas.microsoft.com/office/powerpoint/2010/main" xmlns="" val="1366254513"/>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err="1" smtClean="0"/>
              <a:t>Higlights</a:t>
            </a:r>
            <a:r>
              <a:rPr lang="en-US" dirty="0" smtClean="0"/>
              <a:t>:</a:t>
            </a:r>
            <a:endParaRPr lang="en-IN" dirty="0"/>
          </a:p>
        </p:txBody>
      </p:sp>
      <p:pic>
        <p:nvPicPr>
          <p:cNvPr id="6" name="Content Placeholder 5" descr="ppt-3.png"/>
          <p:cNvPicPr>
            <a:picLocks noGrp="1" noChangeAspect="1"/>
          </p:cNvPicPr>
          <p:nvPr>
            <p:ph idx="1"/>
          </p:nvPr>
        </p:nvPicPr>
        <p:blipFill>
          <a:blip r:embed="rId2"/>
          <a:stretch>
            <a:fillRect/>
          </a:stretch>
        </p:blipFill>
        <p:spPr>
          <a:xfrm>
            <a:off x="609600" y="852060"/>
            <a:ext cx="8077200" cy="5672064"/>
          </a:xfrm>
        </p:spPr>
      </p:pic>
    </p:spTree>
    <p:extLst>
      <p:ext uri="{BB962C8B-B14F-4D97-AF65-F5344CB8AC3E}">
        <p14:creationId xmlns:p14="http://schemas.microsoft.com/office/powerpoint/2010/main" xmlns="" val="3177935945"/>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Highlights</a:t>
            </a:r>
            <a:endParaRPr lang="en-IN" dirty="0"/>
          </a:p>
        </p:txBody>
      </p:sp>
      <p:sp>
        <p:nvSpPr>
          <p:cNvPr id="3" name="Content Placeholder 2"/>
          <p:cNvSpPr>
            <a:spLocks noGrp="1"/>
          </p:cNvSpPr>
          <p:nvPr>
            <p:ph idx="1"/>
          </p:nvPr>
        </p:nvSpPr>
        <p:spPr/>
        <p:txBody>
          <a:bodyPr/>
          <a:lstStyle/>
          <a:p>
            <a:r>
              <a:rPr lang="en-US" dirty="0" smtClean="0">
                <a:solidFill>
                  <a:srgbClr val="FF0000"/>
                </a:solidFill>
              </a:rPr>
              <a:t>CSS Code:</a:t>
            </a:r>
          </a:p>
          <a:p>
            <a:endParaRPr lang="en-IN" dirty="0"/>
          </a:p>
        </p:txBody>
      </p:sp>
      <p:pic>
        <p:nvPicPr>
          <p:cNvPr id="5" name="Picture 4" descr="ppt-4.png"/>
          <p:cNvPicPr>
            <a:picLocks noChangeAspect="1"/>
          </p:cNvPicPr>
          <p:nvPr/>
        </p:nvPicPr>
        <p:blipFill>
          <a:blip r:embed="rId2"/>
          <a:stretch>
            <a:fillRect/>
          </a:stretch>
        </p:blipFill>
        <p:spPr>
          <a:xfrm>
            <a:off x="1676400" y="1828800"/>
            <a:ext cx="5715000" cy="4705646"/>
          </a:xfrm>
          <a:prstGeom prst="rect">
            <a:avLst/>
          </a:prstGeom>
        </p:spPr>
      </p:pic>
    </p:spTree>
    <p:extLst>
      <p:ext uri="{BB962C8B-B14F-4D97-AF65-F5344CB8AC3E}">
        <p14:creationId xmlns:p14="http://schemas.microsoft.com/office/powerpoint/2010/main" xmlns="" val="2771185628"/>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err="1" smtClean="0"/>
              <a:t>Higlights</a:t>
            </a:r>
            <a:r>
              <a:rPr lang="en-US" dirty="0" smtClean="0"/>
              <a:t>:</a:t>
            </a:r>
            <a:endParaRPr lang="en-IN" dirty="0"/>
          </a:p>
        </p:txBody>
      </p:sp>
      <p:sp>
        <p:nvSpPr>
          <p:cNvPr id="3" name="Content Placeholder 2"/>
          <p:cNvSpPr>
            <a:spLocks noGrp="1"/>
          </p:cNvSpPr>
          <p:nvPr>
            <p:ph idx="1"/>
          </p:nvPr>
        </p:nvSpPr>
        <p:spPr>
          <a:xfrm>
            <a:off x="457200" y="990600"/>
            <a:ext cx="8229600" cy="5638800"/>
          </a:xfrm>
        </p:spPr>
        <p:txBody>
          <a:bodyPr>
            <a:noAutofit/>
          </a:bodyPr>
          <a:lstStyle/>
          <a:p>
            <a:r>
              <a:rPr lang="en-US" sz="1800" dirty="0" smtClean="0"/>
              <a:t>Code </a:t>
            </a:r>
            <a:r>
              <a:rPr lang="en-US" sz="1800" dirty="0" smtClean="0"/>
              <a:t>Explanation :</a:t>
            </a:r>
            <a:endParaRPr lang="en-US" sz="1800" dirty="0" smtClean="0"/>
          </a:p>
          <a:p>
            <a:r>
              <a:rPr lang="en-US" sz="1800" dirty="0" smtClean="0"/>
              <a:t>This is a </a:t>
            </a:r>
            <a:r>
              <a:rPr lang="en-US" sz="1800" dirty="0" smtClean="0">
                <a:solidFill>
                  <a:srgbClr val="FF0000"/>
                </a:solidFill>
              </a:rPr>
              <a:t>CSS code </a:t>
            </a:r>
            <a:r>
              <a:rPr lang="en-US" sz="1800" dirty="0" smtClean="0"/>
              <a:t>that styles the HTML elements of a web page. Here's a breakdown of what each section does</a:t>
            </a:r>
            <a:r>
              <a:rPr lang="en-US" sz="1800" dirty="0" smtClean="0"/>
              <a:t>:</a:t>
            </a:r>
            <a:r>
              <a:rPr lang="en-US" sz="1800" dirty="0" smtClean="0"/>
              <a:t> </a:t>
            </a:r>
          </a:p>
          <a:p>
            <a:r>
              <a:rPr lang="en-US" sz="1800" dirty="0" smtClean="0"/>
              <a:t>- </a:t>
            </a:r>
            <a:r>
              <a:rPr lang="en-US" sz="1800" dirty="0" smtClean="0">
                <a:solidFill>
                  <a:srgbClr val="FF0000"/>
                </a:solidFill>
              </a:rPr>
              <a:t>* { padding-top:80px;}: </a:t>
            </a:r>
            <a:r>
              <a:rPr lang="en-US" sz="1800" dirty="0" smtClean="0"/>
              <a:t>This sets the content to be shown 80px down so there is enough space for the header and also no content remains hidden from the user’s view.</a:t>
            </a:r>
          </a:p>
          <a:p>
            <a:r>
              <a:rPr lang="en-US" sz="1800" dirty="0" smtClean="0"/>
              <a:t>- </a:t>
            </a:r>
            <a:r>
              <a:rPr lang="en-US" sz="1800" dirty="0" smtClean="0">
                <a:solidFill>
                  <a:srgbClr val="FF0000"/>
                </a:solidFill>
              </a:rPr>
              <a:t>*</a:t>
            </a:r>
            <a:r>
              <a:rPr lang="en-US" sz="1800" i="1" dirty="0" smtClean="0">
                <a:solidFill>
                  <a:srgbClr val="FF0000"/>
                </a:solidFill>
              </a:rPr>
              <a:t>.header { display: </a:t>
            </a:r>
            <a:r>
              <a:rPr lang="en-US" sz="1800" i="1" dirty="0" err="1" smtClean="0">
                <a:solidFill>
                  <a:srgbClr val="FF0000"/>
                </a:solidFill>
              </a:rPr>
              <a:t>grid;background</a:t>
            </a:r>
            <a:r>
              <a:rPr lang="en-US" sz="1800" i="1" dirty="0" smtClean="0">
                <a:solidFill>
                  <a:srgbClr val="FF0000"/>
                </a:solidFill>
              </a:rPr>
              <a:t>-color:  </a:t>
            </a:r>
            <a:r>
              <a:rPr lang="en-US" sz="1800" i="1" dirty="0" err="1" smtClean="0">
                <a:solidFill>
                  <a:srgbClr val="FF0000"/>
                </a:solidFill>
              </a:rPr>
              <a:t>lightpink;position</a:t>
            </a:r>
            <a:r>
              <a:rPr lang="en-US" sz="1800" i="1" dirty="0" smtClean="0">
                <a:solidFill>
                  <a:srgbClr val="FF0000"/>
                </a:solidFill>
              </a:rPr>
              <a:t>: fixed; grid-template-columns: 300px 600px 200px; justify-content: space-between; top: 0; left: 0; right: 0; height: 80px;}</a:t>
            </a:r>
            <a:endParaRPr lang="en-US" sz="1800" dirty="0" smtClean="0">
              <a:solidFill>
                <a:srgbClr val="FF0000"/>
              </a:solidFill>
            </a:endParaRPr>
          </a:p>
          <a:p>
            <a:r>
              <a:rPr lang="en-US" sz="1800" dirty="0" smtClean="0"/>
              <a:t> This styles the `div ` element which is performing as the header, setting it to use a grid layout with a column direction. It also sets the height of the header to 80px of the viewport height and sets the background color to</a:t>
            </a:r>
            <a:r>
              <a:rPr lang="en-US" sz="1800" dirty="0" smtClean="0">
                <a:solidFill>
                  <a:srgbClr val="FF0000"/>
                </a:solidFill>
              </a:rPr>
              <a:t> </a:t>
            </a:r>
            <a:r>
              <a:rPr lang="en-US" sz="1800" dirty="0" err="1" smtClean="0">
                <a:solidFill>
                  <a:srgbClr val="FF0000"/>
                </a:solidFill>
              </a:rPr>
              <a:t>lightpink</a:t>
            </a:r>
            <a:r>
              <a:rPr lang="en-US" sz="1800" dirty="0" smtClean="0"/>
              <a:t>.</a:t>
            </a:r>
          </a:p>
          <a:p>
            <a:r>
              <a:rPr lang="en-US" sz="1800" dirty="0" smtClean="0">
                <a:latin typeface="+mn-lt"/>
              </a:rPr>
              <a:t>The </a:t>
            </a:r>
            <a:r>
              <a:rPr lang="en-US" sz="1800" dirty="0">
                <a:latin typeface="+mn-lt"/>
              </a:rPr>
              <a:t>* selector selects all elements on the page, and sets their padding and margin to 0, their box-sizing property to border-box, their font-family to </a:t>
            </a:r>
            <a:r>
              <a:rPr lang="en-US" sz="1800" dirty="0" smtClean="0">
                <a:latin typeface="+mn-lt"/>
              </a:rPr>
              <a:t>“</a:t>
            </a:r>
            <a:r>
              <a:rPr lang="en-US" sz="1800" dirty="0" err="1" smtClean="0">
                <a:solidFill>
                  <a:srgbClr val="FF0000"/>
                </a:solidFill>
                <a:latin typeface="+mn-lt"/>
              </a:rPr>
              <a:t>Roboto</a:t>
            </a:r>
            <a:r>
              <a:rPr lang="en-US" sz="1800" dirty="0" smtClean="0">
                <a:latin typeface="+mn-lt"/>
              </a:rPr>
              <a:t>", </a:t>
            </a:r>
            <a:endParaRPr lang="en-US" sz="1800" dirty="0" smtClean="0">
              <a:latin typeface="+mn-lt"/>
            </a:endParaRPr>
          </a:p>
          <a:p>
            <a:r>
              <a:rPr lang="en-US" sz="1800" dirty="0" smtClean="0">
                <a:latin typeface="Calibri" pitchFamily="34" charset="0"/>
                <a:ea typeface="Calibri" pitchFamily="34" charset="0"/>
                <a:cs typeface="Calibri" pitchFamily="34" charset="0"/>
              </a:rPr>
              <a:t>The </a:t>
            </a:r>
            <a:r>
              <a:rPr lang="en-US" sz="1800" dirty="0" smtClean="0">
                <a:solidFill>
                  <a:srgbClr val="FF0000"/>
                </a:solidFill>
                <a:latin typeface="Calibri" pitchFamily="34" charset="0"/>
                <a:ea typeface="Calibri" pitchFamily="34" charset="0"/>
                <a:cs typeface="Calibri" pitchFamily="34" charset="0"/>
              </a:rPr>
              <a:t>justify-content to space-between</a:t>
            </a:r>
            <a:r>
              <a:rPr lang="en-US" sz="1800" dirty="0" smtClean="0">
                <a:latin typeface="Calibri" pitchFamily="34" charset="0"/>
                <a:ea typeface="Calibri" pitchFamily="34" charset="0"/>
                <a:cs typeface="Calibri" pitchFamily="34" charset="0"/>
              </a:rPr>
              <a:t>, which means the elements inside the container will be spaced out evenly with the first element at the start of the container and the last element at the end.</a:t>
            </a:r>
            <a:endParaRPr lang="en-IN" sz="1800"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xmlns="" val="1354928082"/>
      </p:ext>
    </p:extLst>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err="1" smtClean="0"/>
              <a:t>Higlights</a:t>
            </a:r>
            <a:r>
              <a:rPr lang="en-US" dirty="0" smtClean="0"/>
              <a:t>:</a:t>
            </a:r>
            <a:endParaRPr lang="en-IN" dirty="0"/>
          </a:p>
        </p:txBody>
      </p:sp>
      <p:sp>
        <p:nvSpPr>
          <p:cNvPr id="3" name="Content Placeholder 2"/>
          <p:cNvSpPr>
            <a:spLocks noGrp="1"/>
          </p:cNvSpPr>
          <p:nvPr>
            <p:ph idx="1"/>
          </p:nvPr>
        </p:nvSpPr>
        <p:spPr/>
        <p:txBody>
          <a:bodyPr>
            <a:normAutofit fontScale="92500"/>
          </a:bodyPr>
          <a:lstStyle/>
          <a:p>
            <a:r>
              <a:rPr lang="en-US" sz="2600" dirty="0" smtClean="0">
                <a:latin typeface="Calibri" pitchFamily="34" charset="0"/>
                <a:ea typeface="Calibri" pitchFamily="34" charset="0"/>
                <a:cs typeface="Calibri" pitchFamily="34" charset="0"/>
              </a:rPr>
              <a:t>The first block of code sets the background color of the header to be pink and it’s position to be fixed at the top of the page. Also it sets the </a:t>
            </a:r>
            <a:r>
              <a:rPr lang="en-US" sz="2600" dirty="0" smtClean="0">
                <a:solidFill>
                  <a:srgbClr val="FF0000"/>
                </a:solidFill>
                <a:latin typeface="Calibri" pitchFamily="34" charset="0"/>
                <a:ea typeface="Calibri" pitchFamily="34" charset="0"/>
                <a:cs typeface="Calibri" pitchFamily="34" charset="0"/>
              </a:rPr>
              <a:t>display to grid </a:t>
            </a:r>
            <a:r>
              <a:rPr lang="en-US" sz="2600" dirty="0" smtClean="0">
                <a:latin typeface="Calibri" pitchFamily="34" charset="0"/>
                <a:ea typeface="Calibri" pitchFamily="34" charset="0"/>
                <a:cs typeface="Calibri" pitchFamily="34" charset="0"/>
              </a:rPr>
              <a:t>and adds space between the elements using </a:t>
            </a:r>
            <a:r>
              <a:rPr lang="en-US" sz="2600" dirty="0" smtClean="0">
                <a:solidFill>
                  <a:srgbClr val="FF0000"/>
                </a:solidFill>
                <a:latin typeface="Calibri" pitchFamily="34" charset="0"/>
                <a:ea typeface="Calibri" pitchFamily="34" charset="0"/>
                <a:cs typeface="Calibri" pitchFamily="34" charset="0"/>
              </a:rPr>
              <a:t>justify-content: space-between</a:t>
            </a:r>
            <a:r>
              <a:rPr lang="en-US" sz="2600" dirty="0" smtClean="0">
                <a:latin typeface="Calibri" pitchFamily="34" charset="0"/>
                <a:ea typeface="Calibri" pitchFamily="34" charset="0"/>
                <a:cs typeface="Calibri" pitchFamily="34" charset="0"/>
              </a:rPr>
              <a:t>. </a:t>
            </a:r>
          </a:p>
          <a:p>
            <a:r>
              <a:rPr lang="en-US" sz="2600" dirty="0" smtClean="0">
                <a:latin typeface="Calibri" pitchFamily="34" charset="0"/>
                <a:ea typeface="Calibri" pitchFamily="34" charset="0"/>
                <a:cs typeface="Calibri" pitchFamily="34" charset="0"/>
              </a:rPr>
              <a:t>The final block of code styles the header. It sets the grid-template-columns to 300px 600px 200px, which allows the main body section to expand and take up all available space. It also sets the display to grid, aligns the content to the top using top:0px.</a:t>
            </a:r>
          </a:p>
          <a:p>
            <a:r>
              <a:rPr lang="en-US" sz="2600" dirty="0" smtClean="0">
                <a:latin typeface="Calibri" pitchFamily="34" charset="0"/>
                <a:ea typeface="Calibri" pitchFamily="34" charset="0"/>
                <a:cs typeface="Calibri" pitchFamily="34" charset="0"/>
              </a:rPr>
              <a:t>The third block of code targets the .</a:t>
            </a:r>
            <a:r>
              <a:rPr lang="en-US" sz="2600" dirty="0" err="1" smtClean="0">
                <a:latin typeface="Calibri" pitchFamily="34" charset="0"/>
                <a:ea typeface="Calibri" pitchFamily="34" charset="0"/>
                <a:cs typeface="Calibri" pitchFamily="34" charset="0"/>
              </a:rPr>
              <a:t>header_logo</a:t>
            </a:r>
            <a:r>
              <a:rPr lang="en-US" sz="2600" dirty="0" smtClean="0">
                <a:latin typeface="Calibri" pitchFamily="34" charset="0"/>
                <a:ea typeface="Calibri" pitchFamily="34" charset="0"/>
                <a:cs typeface="Calibri" pitchFamily="34" charset="0"/>
              </a:rPr>
              <a:t> element within the .div-1-header and applies it’s width to be 200px.</a:t>
            </a:r>
          </a:p>
          <a:p>
            <a:pPr marL="0" indent="0">
              <a:buNone/>
            </a:pPr>
            <a:endParaRPr lang="en-US" sz="2600" dirty="0">
              <a:latin typeface="+mn-lt"/>
              <a:cs typeface="Calibri"/>
            </a:endParaRPr>
          </a:p>
          <a:p>
            <a:pPr marL="285750" indent="-285750" algn="just">
              <a:buFont typeface="Arial"/>
              <a:buChar char="•"/>
            </a:pPr>
            <a:endParaRPr lang="en-IN" dirty="0"/>
          </a:p>
        </p:txBody>
      </p:sp>
    </p:spTree>
    <p:extLst>
      <p:ext uri="{BB962C8B-B14F-4D97-AF65-F5344CB8AC3E}">
        <p14:creationId xmlns:p14="http://schemas.microsoft.com/office/powerpoint/2010/main" xmlns="" val="3027181277"/>
      </p:ext>
    </p:extLst>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err="1" smtClean="0"/>
              <a:t>Higlights</a:t>
            </a:r>
            <a:r>
              <a:rPr lang="en-US" dirty="0" smtClean="0"/>
              <a:t>:</a:t>
            </a:r>
            <a:endParaRPr lang="en-IN" dirty="0"/>
          </a:p>
        </p:txBody>
      </p:sp>
      <p:sp>
        <p:nvSpPr>
          <p:cNvPr id="3" name="Content Placeholder 2"/>
          <p:cNvSpPr>
            <a:spLocks noGrp="1"/>
          </p:cNvSpPr>
          <p:nvPr>
            <p:ph idx="1"/>
          </p:nvPr>
        </p:nvSpPr>
        <p:spPr/>
        <p:txBody>
          <a:bodyPr>
            <a:normAutofit/>
          </a:bodyPr>
          <a:lstStyle/>
          <a:p>
            <a:pPr marL="0" indent="0">
              <a:buNone/>
            </a:pPr>
            <a:endParaRPr lang="en-US" sz="2600" dirty="0">
              <a:latin typeface="+mn-lt"/>
              <a:cs typeface="Calibri"/>
            </a:endParaRPr>
          </a:p>
          <a:p>
            <a:pPr marL="285750" indent="-285750" algn="just">
              <a:buFont typeface="Arial"/>
              <a:buChar char="•"/>
            </a:pPr>
            <a:endParaRPr lang="en-IN" dirty="0"/>
          </a:p>
        </p:txBody>
      </p:sp>
      <p:pic>
        <p:nvPicPr>
          <p:cNvPr id="5" name="Picture 4" descr="2023-05-03 (12).png"/>
          <p:cNvPicPr>
            <a:picLocks noChangeAspect="1"/>
          </p:cNvPicPr>
          <p:nvPr/>
        </p:nvPicPr>
        <p:blipFill>
          <a:blip r:embed="rId2"/>
          <a:stretch>
            <a:fillRect/>
          </a:stretch>
        </p:blipFill>
        <p:spPr>
          <a:xfrm>
            <a:off x="1143000" y="1219200"/>
            <a:ext cx="6553200" cy="5148211"/>
          </a:xfrm>
          <a:prstGeom prst="rect">
            <a:avLst/>
          </a:prstGeom>
        </p:spPr>
      </p:pic>
    </p:spTree>
    <p:extLst>
      <p:ext uri="{BB962C8B-B14F-4D97-AF65-F5344CB8AC3E}">
        <p14:creationId xmlns:p14="http://schemas.microsoft.com/office/powerpoint/2010/main" xmlns="" val="2672364734"/>
      </p:ext>
    </p:extLst>
  </p:cSld>
  <p:clrMapOvr>
    <a:masterClrMapping/>
  </p:clrMapOvr>
  <p:transition advTm="400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Project Highlights</a:t>
            </a:r>
            <a:endParaRPr lang="en-IN" dirty="0"/>
          </a:p>
        </p:txBody>
      </p:sp>
      <p:sp>
        <p:nvSpPr>
          <p:cNvPr id="3" name="Content Placeholder 2"/>
          <p:cNvSpPr>
            <a:spLocks noGrp="1"/>
          </p:cNvSpPr>
          <p:nvPr>
            <p:ph type="subTitle" idx="1"/>
          </p:nvPr>
        </p:nvSpPr>
        <p:spPr/>
        <p:txBody>
          <a:bodyPr>
            <a:normAutofit fontScale="92500" lnSpcReduction="20000"/>
          </a:bodyPr>
          <a:lstStyle/>
          <a:p>
            <a:r>
              <a:rPr lang="en-US" sz="2800" dirty="0" smtClean="0">
                <a:solidFill>
                  <a:schemeClr val="tx1"/>
                </a:solidFill>
                <a:latin typeface="+mj-lt"/>
              </a:rPr>
              <a:t>The </a:t>
            </a:r>
            <a:r>
              <a:rPr lang="en-US" sz="2800" dirty="0" smtClean="0">
                <a:solidFill>
                  <a:srgbClr val="FF0000"/>
                </a:solidFill>
                <a:latin typeface="+mj-lt"/>
              </a:rPr>
              <a:t>&lt;section class=”main-café-logo”&gt; </a:t>
            </a:r>
            <a:r>
              <a:rPr lang="en-US" sz="2800" dirty="0" smtClean="0">
                <a:solidFill>
                  <a:schemeClr val="tx1"/>
                </a:solidFill>
                <a:latin typeface="+mj-lt"/>
              </a:rPr>
              <a:t>contains an image of the café’s logo.</a:t>
            </a:r>
          </a:p>
          <a:p>
            <a:r>
              <a:rPr lang="en-US" sz="2800" dirty="0" smtClean="0">
                <a:solidFill>
                  <a:schemeClr val="tx1"/>
                </a:solidFill>
                <a:latin typeface="+mj-lt"/>
              </a:rPr>
              <a:t>Then we used an </a:t>
            </a:r>
            <a:r>
              <a:rPr lang="en-US" sz="2800" dirty="0" err="1" smtClean="0">
                <a:solidFill>
                  <a:schemeClr val="tx1"/>
                </a:solidFill>
                <a:latin typeface="+mj-lt"/>
              </a:rPr>
              <a:t>img</a:t>
            </a:r>
            <a:r>
              <a:rPr lang="en-US" sz="2800" dirty="0" smtClean="0">
                <a:solidFill>
                  <a:schemeClr val="tx1"/>
                </a:solidFill>
                <a:latin typeface="+mj-lt"/>
              </a:rPr>
              <a:t> tag, the image in this &lt;</a:t>
            </a:r>
            <a:r>
              <a:rPr lang="en-US" sz="2800" dirty="0" err="1" smtClean="0">
                <a:solidFill>
                  <a:schemeClr val="tx1"/>
                </a:solidFill>
                <a:latin typeface="+mj-lt"/>
              </a:rPr>
              <a:t>imgsrc</a:t>
            </a:r>
            <a:r>
              <a:rPr lang="en-US" sz="2800" dirty="0" smtClean="0">
                <a:solidFill>
                  <a:schemeClr val="tx1"/>
                </a:solidFill>
                <a:latin typeface="+mj-lt"/>
              </a:rPr>
              <a:t> tag is the inventory management image. In the next step a div class named “management-grid” is created. This container is a set to</a:t>
            </a:r>
            <a:r>
              <a:rPr lang="en-US" sz="2800" dirty="0" smtClean="0">
                <a:solidFill>
                  <a:srgbClr val="FF0000"/>
                </a:solidFill>
                <a:latin typeface="+mj-lt"/>
              </a:rPr>
              <a:t> </a:t>
            </a:r>
            <a:r>
              <a:rPr lang="en-US" sz="2800" dirty="0" err="1" smtClean="0">
                <a:solidFill>
                  <a:srgbClr val="FF0000"/>
                </a:solidFill>
                <a:latin typeface="+mj-lt"/>
              </a:rPr>
              <a:t>display:grid</a:t>
            </a:r>
            <a:r>
              <a:rPr lang="en-US" sz="2800" dirty="0" smtClean="0">
                <a:solidFill>
                  <a:srgbClr val="FF0000"/>
                </a:solidFill>
                <a:latin typeface="+mj-lt"/>
              </a:rPr>
              <a:t> </a:t>
            </a:r>
            <a:r>
              <a:rPr lang="en-US" sz="2800" dirty="0" smtClean="0">
                <a:solidFill>
                  <a:schemeClr val="tx1"/>
                </a:solidFill>
                <a:latin typeface="+mj-lt"/>
              </a:rPr>
              <a:t>so all these div containers under it will  form a grid and get properly vertically aligned. </a:t>
            </a:r>
          </a:p>
          <a:p>
            <a:r>
              <a:rPr lang="en-US" sz="2800" dirty="0" smtClean="0">
                <a:solidFill>
                  <a:schemeClr val="tx1"/>
                </a:solidFill>
                <a:latin typeface="+mj-lt"/>
              </a:rPr>
              <a:t> </a:t>
            </a:r>
          </a:p>
          <a:p>
            <a:r>
              <a:rPr lang="en-US" sz="2800" dirty="0" smtClean="0">
                <a:solidFill>
                  <a:schemeClr val="tx1"/>
                </a:solidFill>
                <a:latin typeface="+mj-lt"/>
              </a:rPr>
              <a:t> </a:t>
            </a:r>
          </a:p>
          <a:p>
            <a:r>
              <a:rPr lang="en-US" sz="2800" dirty="0" smtClean="0">
                <a:solidFill>
                  <a:schemeClr val="tx1"/>
                </a:solidFill>
                <a:latin typeface="+mj-lt"/>
              </a:rPr>
              <a:t>At the end there is a </a:t>
            </a:r>
            <a:r>
              <a:rPr lang="en-US" sz="2800" dirty="0" smtClean="0">
                <a:solidFill>
                  <a:srgbClr val="FF0000"/>
                </a:solidFill>
                <a:latin typeface="+mj-lt"/>
              </a:rPr>
              <a:t>div class=”footer” </a:t>
            </a:r>
            <a:r>
              <a:rPr lang="en-US" sz="2800" dirty="0" smtClean="0">
                <a:solidFill>
                  <a:schemeClr val="tx1"/>
                </a:solidFill>
                <a:latin typeface="+mj-lt"/>
              </a:rPr>
              <a:t>in which general information is displayed, and if the information is above a certain height property </a:t>
            </a:r>
            <a:r>
              <a:rPr lang="en-US" sz="2800" dirty="0" err="1" smtClean="0">
                <a:solidFill>
                  <a:srgbClr val="FF0000"/>
                </a:solidFill>
                <a:latin typeface="+mj-lt"/>
              </a:rPr>
              <a:t>overflow:scroll</a:t>
            </a:r>
            <a:r>
              <a:rPr lang="en-US" sz="2800" dirty="0" smtClean="0">
                <a:solidFill>
                  <a:schemeClr val="tx1"/>
                </a:solidFill>
                <a:latin typeface="+mj-lt"/>
              </a:rPr>
              <a:t> will let users scroll the footer</a:t>
            </a:r>
            <a:r>
              <a:rPr lang="en-US" sz="2800" dirty="0" smtClean="0">
                <a:solidFill>
                  <a:schemeClr val="tx1"/>
                </a:solidFill>
              </a:rPr>
              <a:t>.</a:t>
            </a:r>
          </a:p>
          <a:p>
            <a:endParaRPr lang="en-US" sz="2600" dirty="0">
              <a:cs typeface="Calibri"/>
            </a:endParaRPr>
          </a:p>
          <a:p>
            <a:endParaRPr lang="en-US" sz="2600" dirty="0">
              <a:cs typeface="Calibri"/>
            </a:endParaRPr>
          </a:p>
          <a:p>
            <a:endParaRPr lang="en-US" sz="2600" dirty="0">
              <a:cs typeface="Calibri"/>
            </a:endParaRPr>
          </a:p>
          <a:p>
            <a:endParaRPr lang="en-US" sz="2600" dirty="0">
              <a:cs typeface="Calibri"/>
            </a:endParaRPr>
          </a:p>
          <a:p>
            <a:pPr marL="0" indent="0">
              <a:buNone/>
            </a:pPr>
            <a:endParaRPr lang="en-US" sz="2600" dirty="0" smtClean="0">
              <a:latin typeface="+mn-lt"/>
              <a:cs typeface="Calibri"/>
            </a:endParaRPr>
          </a:p>
          <a:p>
            <a:pPr marL="285750" indent="-285750" algn="just">
              <a:buFont typeface="Arial"/>
              <a:buChar char="•"/>
            </a:pPr>
            <a:endParaRPr lang="en-IN" dirty="0"/>
          </a:p>
        </p:txBody>
      </p:sp>
    </p:spTree>
    <p:extLst>
      <p:ext uri="{BB962C8B-B14F-4D97-AF65-F5344CB8AC3E}">
        <p14:creationId xmlns:p14="http://schemas.microsoft.com/office/powerpoint/2010/main" xmlns="" val="1804128792"/>
      </p:ext>
    </p:extLst>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646331"/>
          </a:xfrm>
          <a:prstGeom prst="rect">
            <a:avLst/>
          </a:prstGeom>
          <a:noFill/>
        </p:spPr>
        <p:txBody>
          <a:bodyPr wrap="square" rtlCol="0">
            <a:spAutoFit/>
          </a:bodyPr>
          <a:lstStyle/>
          <a:p>
            <a:r>
              <a:rPr lang="en-US" sz="3600" b="1" dirty="0" smtClean="0">
                <a:cs typeface="Times New Roman" pitchFamily="18" charset="0"/>
              </a:rPr>
              <a:t>Table of Contents</a:t>
            </a:r>
            <a:endParaRPr lang="en-US" sz="3600" b="1" dirty="0">
              <a:cs typeface="Times New Roman" pitchFamily="18" charset="0"/>
            </a:endParaRPr>
          </a:p>
        </p:txBody>
      </p:sp>
      <p:sp>
        <p:nvSpPr>
          <p:cNvPr id="3" name="TextBox 2"/>
          <p:cNvSpPr txBox="1"/>
          <p:nvPr/>
        </p:nvSpPr>
        <p:spPr>
          <a:xfrm>
            <a:off x="323528" y="980728"/>
            <a:ext cx="6912768" cy="3970318"/>
          </a:xfrm>
          <a:prstGeom prst="rect">
            <a:avLst/>
          </a:prstGeom>
          <a:noFill/>
        </p:spPr>
        <p:txBody>
          <a:bodyPr wrap="square" rtlCol="0">
            <a:spAutoFit/>
          </a:bodyPr>
          <a:lstStyle/>
          <a:p>
            <a:pPr>
              <a:buFont typeface="Arial" pitchFamily="34" charset="0"/>
              <a:buChar char="•"/>
            </a:pPr>
            <a:r>
              <a:rPr lang="en-US" sz="2800" dirty="0" smtClean="0">
                <a:latin typeface="Bahnschrift" pitchFamily="34" charset="0"/>
                <a:cs typeface="Times New Roman" pitchFamily="18" charset="0"/>
              </a:rPr>
              <a:t>Introduction</a:t>
            </a:r>
          </a:p>
          <a:p>
            <a:pPr>
              <a:buFont typeface="Arial" pitchFamily="34" charset="0"/>
              <a:buChar char="•"/>
            </a:pPr>
            <a:r>
              <a:rPr lang="en-US" sz="2800" dirty="0" smtClean="0">
                <a:latin typeface="Bahnschrift" pitchFamily="34" charset="0"/>
                <a:cs typeface="Times New Roman" pitchFamily="18" charset="0"/>
              </a:rPr>
              <a:t>Problem Statement</a:t>
            </a:r>
          </a:p>
          <a:p>
            <a:pPr>
              <a:buFont typeface="Arial" pitchFamily="34" charset="0"/>
              <a:buChar char="•"/>
            </a:pPr>
            <a:r>
              <a:rPr lang="en-US" sz="2800" dirty="0" smtClean="0">
                <a:latin typeface="Bahnschrift" pitchFamily="34" charset="0"/>
                <a:cs typeface="Times New Roman" pitchFamily="18" charset="0"/>
              </a:rPr>
              <a:t>Technical Details</a:t>
            </a:r>
          </a:p>
          <a:p>
            <a:pPr>
              <a:buFont typeface="Arial" pitchFamily="34" charset="0"/>
              <a:buChar char="•"/>
            </a:pPr>
            <a:r>
              <a:rPr lang="en-US" sz="2800" dirty="0" smtClean="0">
                <a:latin typeface="Bahnschrift" pitchFamily="34" charset="0"/>
                <a:cs typeface="Times New Roman" pitchFamily="18" charset="0"/>
              </a:rPr>
              <a:t>Key Features </a:t>
            </a:r>
          </a:p>
          <a:p>
            <a:pPr>
              <a:buFont typeface="Arial" pitchFamily="34" charset="0"/>
              <a:buChar char="•"/>
            </a:pPr>
            <a:r>
              <a:rPr lang="en-US" sz="2800" dirty="0" smtClean="0">
                <a:latin typeface="Bahnschrift" pitchFamily="34" charset="0"/>
                <a:cs typeface="Times New Roman" pitchFamily="18" charset="0"/>
              </a:rPr>
              <a:t>Project Highlights</a:t>
            </a:r>
          </a:p>
          <a:p>
            <a:pPr>
              <a:buFont typeface="Arial" pitchFamily="34" charset="0"/>
              <a:buChar char="•"/>
            </a:pPr>
            <a:r>
              <a:rPr lang="en-US" sz="2800" dirty="0" smtClean="0">
                <a:latin typeface="Bahnschrift" pitchFamily="34" charset="0"/>
                <a:cs typeface="Times New Roman" pitchFamily="18" charset="0"/>
              </a:rPr>
              <a:t>Conclusion</a:t>
            </a:r>
            <a:endParaRPr lang="en-US" sz="2800" dirty="0" smtClean="0">
              <a:latin typeface="Bahnschrift" pitchFamily="34" charset="0"/>
              <a:cs typeface="Times New Roman" pitchFamily="18" charset="0"/>
            </a:endParaRPr>
          </a:p>
          <a:p>
            <a:pPr>
              <a:buFont typeface="Arial" pitchFamily="34" charset="0"/>
              <a:buChar char="•"/>
            </a:pPr>
            <a:r>
              <a:rPr lang="en-US" sz="2800" dirty="0" smtClean="0">
                <a:latin typeface="Bahnschrift" pitchFamily="34" charset="0"/>
                <a:cs typeface="Times New Roman" pitchFamily="18" charset="0"/>
              </a:rPr>
              <a:t>References/Links used</a:t>
            </a:r>
          </a:p>
          <a:p>
            <a:pPr>
              <a:buFont typeface="Arial" pitchFamily="34" charset="0"/>
              <a:buChar char="•"/>
            </a:pPr>
            <a:endParaRPr lang="en-US" sz="2800" dirty="0" smtClean="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7"/>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Bonus Feature</a:t>
            </a:r>
          </a:p>
        </p:txBody>
      </p:sp>
      <p:sp>
        <p:nvSpPr>
          <p:cNvPr id="3" name="Rectangle 2"/>
          <p:cNvSpPr/>
          <p:nvPr/>
        </p:nvSpPr>
        <p:spPr>
          <a:xfrm>
            <a:off x="395536" y="1196752"/>
            <a:ext cx="8136904" cy="4154984"/>
          </a:xfrm>
          <a:prstGeom prst="rect">
            <a:avLst/>
          </a:prstGeom>
        </p:spPr>
        <p:txBody>
          <a:bodyPr wrap="square">
            <a:spAutoFit/>
          </a:bodyPr>
          <a:lstStyle/>
          <a:p>
            <a:r>
              <a:rPr lang="en-US" u="sng" dirty="0" smtClean="0">
                <a:solidFill>
                  <a:srgbClr val="FF0000"/>
                </a:solidFill>
              </a:rPr>
              <a:t>Enhanced User Experience</a:t>
            </a:r>
            <a:r>
              <a:rPr lang="en-US" dirty="0" smtClean="0">
                <a:solidFill>
                  <a:srgbClr val="FF0000"/>
                </a:solidFill>
              </a:rPr>
              <a:t>: </a:t>
            </a:r>
            <a:r>
              <a:rPr lang="en-US" dirty="0" smtClean="0"/>
              <a:t>With an attractive and user-friendly website design created through HTML and CSS, staffs can navigate the website easily and post updates about the business operations. This can lead to an increase in the speed of business operations and ultimately higher customer satisfaction levels.</a:t>
            </a:r>
          </a:p>
          <a:p>
            <a:r>
              <a:rPr lang="en-US" dirty="0" smtClean="0"/>
              <a:t> </a:t>
            </a:r>
          </a:p>
          <a:p>
            <a:r>
              <a:rPr lang="en-US" u="sng" dirty="0" smtClean="0">
                <a:solidFill>
                  <a:srgbClr val="FF0000"/>
                </a:solidFill>
              </a:rPr>
              <a:t>Cost-Effective</a:t>
            </a:r>
            <a:r>
              <a:rPr lang="en-US" dirty="0" smtClean="0">
                <a:solidFill>
                  <a:srgbClr val="FF0000"/>
                </a:solidFill>
              </a:rPr>
              <a:t>: </a:t>
            </a:r>
            <a:r>
              <a:rPr lang="en-US" dirty="0" smtClean="0"/>
              <a:t>Building a website using HTML and CSS is a cost-effective option, especially for small businesses with a limited budget. It eliminates the need for expensive software or tools, making it an affordable option for creating a professional-looking website.</a:t>
            </a:r>
          </a:p>
          <a:p>
            <a:r>
              <a:rPr lang="en-US" dirty="0" smtClean="0"/>
              <a:t> </a:t>
            </a:r>
          </a:p>
          <a:p>
            <a:r>
              <a:rPr lang="en-US" dirty="0" smtClean="0"/>
              <a:t> </a:t>
            </a:r>
            <a:r>
              <a:rPr lang="en-US" u="sng" dirty="0" smtClean="0">
                <a:solidFill>
                  <a:srgbClr val="FF0000"/>
                </a:solidFill>
              </a:rPr>
              <a:t>Mobile </a:t>
            </a:r>
            <a:r>
              <a:rPr lang="en-US" u="sng" dirty="0" smtClean="0">
                <a:solidFill>
                  <a:srgbClr val="FF0000"/>
                </a:solidFill>
              </a:rPr>
              <a:t>Responsiveness</a:t>
            </a:r>
            <a:r>
              <a:rPr lang="en-US" dirty="0" smtClean="0">
                <a:solidFill>
                  <a:srgbClr val="FF0000"/>
                </a:solidFill>
              </a:rPr>
              <a:t>: </a:t>
            </a:r>
            <a:r>
              <a:rPr lang="en-US" dirty="0" smtClean="0"/>
              <a:t>With the increasing use of mobile devices, it's essential to have a website that is responsive across different screen sizes. HTML and CSS can be used to create a mobile-responsive website that adapts to different devices screen sizes, ensuring that users can access the site from any device &amp; anywhere.</a:t>
            </a:r>
          </a:p>
          <a:p>
            <a:endParaRPr lang="en-US" sz="12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Conclusion</a:t>
            </a:r>
          </a:p>
        </p:txBody>
      </p:sp>
      <p:sp>
        <p:nvSpPr>
          <p:cNvPr id="3" name="Rectangle 2"/>
          <p:cNvSpPr/>
          <p:nvPr/>
        </p:nvSpPr>
        <p:spPr>
          <a:xfrm>
            <a:off x="395536" y="1196752"/>
            <a:ext cx="8136904" cy="3170099"/>
          </a:xfrm>
          <a:prstGeom prst="rect">
            <a:avLst/>
          </a:prstGeom>
        </p:spPr>
        <p:txBody>
          <a:bodyPr wrap="square">
            <a:spAutoFit/>
          </a:bodyPr>
          <a:lstStyle/>
          <a:p>
            <a:r>
              <a:rPr lang="en-US" sz="2000" dirty="0" smtClean="0">
                <a:latin typeface="Lucida Sans Typewriter" pitchFamily="49" charset="0"/>
                <a:ea typeface="Ebrima" pitchFamily="2" charset="0"/>
                <a:cs typeface="Ebrima" pitchFamily="2" charset="0"/>
              </a:rPr>
              <a:t>In conclusion, the HTML and CSS project for a cafe management site has vast potential for future enhancements and expansions to improve the website's functionality and overall business operations. By keeping up with emerging trends and technologies and continuously updating and improving the website, businesses can stay ahead of the competition and provide their customers with the best possible service.</a:t>
            </a:r>
          </a:p>
          <a:p>
            <a:endParaRPr lang="en-US" sz="2000" dirty="0" smtClean="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Solution of the project:</a:t>
            </a:r>
            <a:endParaRPr lang="en-IN" dirty="0">
              <a:latin typeface="+mn-lt"/>
            </a:endParaRPr>
          </a:p>
        </p:txBody>
      </p:sp>
      <p:sp>
        <p:nvSpPr>
          <p:cNvPr id="3" name="Content Placeholder 2"/>
          <p:cNvSpPr>
            <a:spLocks noGrp="1"/>
          </p:cNvSpPr>
          <p:nvPr>
            <p:ph idx="1"/>
          </p:nvPr>
        </p:nvSpPr>
        <p:spPr/>
        <p:txBody>
          <a:bodyPr/>
          <a:lstStyle/>
          <a:p>
            <a:r>
              <a:rPr lang="en-US" dirty="0" smtClean="0">
                <a:solidFill>
                  <a:srgbClr val="FF0000"/>
                </a:solidFill>
                <a:latin typeface="+mn-lt"/>
              </a:rPr>
              <a:t>Final Outcome:</a:t>
            </a:r>
          </a:p>
          <a:p>
            <a:endParaRPr lang="en-IN" dirty="0"/>
          </a:p>
        </p:txBody>
      </p:sp>
      <p:pic>
        <p:nvPicPr>
          <p:cNvPr id="5" name="Picture 4" descr="final-cafe.png"/>
          <p:cNvPicPr>
            <a:picLocks noChangeAspect="1"/>
          </p:cNvPicPr>
          <p:nvPr/>
        </p:nvPicPr>
        <p:blipFill>
          <a:blip r:embed="rId2"/>
          <a:stretch>
            <a:fillRect/>
          </a:stretch>
        </p:blipFill>
        <p:spPr>
          <a:xfrm>
            <a:off x="228600" y="2209800"/>
            <a:ext cx="8610600" cy="3779923"/>
          </a:xfrm>
          <a:prstGeom prst="rect">
            <a:avLst/>
          </a:prstGeom>
        </p:spPr>
      </p:pic>
    </p:spTree>
    <p:extLst>
      <p:ext uri="{BB962C8B-B14F-4D97-AF65-F5344CB8AC3E}">
        <p14:creationId xmlns:p14="http://schemas.microsoft.com/office/powerpoint/2010/main" xmlns="" val="2123890933"/>
      </p:ext>
    </p:extLst>
  </p:cSld>
  <p:clrMapOvr>
    <a:masterClrMapping/>
  </p:clrMapOvr>
  <p:transition advTm="4000">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Solution of the project:</a:t>
            </a:r>
            <a:endParaRPr lang="en-IN" dirty="0">
              <a:latin typeface="+mn-lt"/>
            </a:endParaRPr>
          </a:p>
        </p:txBody>
      </p:sp>
      <p:sp>
        <p:nvSpPr>
          <p:cNvPr id="3" name="Content Placeholder 2"/>
          <p:cNvSpPr>
            <a:spLocks noGrp="1"/>
          </p:cNvSpPr>
          <p:nvPr>
            <p:ph idx="1"/>
          </p:nvPr>
        </p:nvSpPr>
        <p:spPr/>
        <p:txBody>
          <a:bodyPr/>
          <a:lstStyle/>
          <a:p>
            <a:r>
              <a:rPr lang="en-US" dirty="0" smtClean="0">
                <a:solidFill>
                  <a:srgbClr val="FF0000"/>
                </a:solidFill>
                <a:latin typeface="+mn-lt"/>
              </a:rPr>
              <a:t>Final Outcome:</a:t>
            </a:r>
          </a:p>
          <a:p>
            <a:endParaRPr lang="en-IN" dirty="0"/>
          </a:p>
        </p:txBody>
      </p:sp>
      <p:pic>
        <p:nvPicPr>
          <p:cNvPr id="6" name="Picture 5" descr="2023-05-03 (7)-sdc.png"/>
          <p:cNvPicPr>
            <a:picLocks noChangeAspect="1"/>
          </p:cNvPicPr>
          <p:nvPr/>
        </p:nvPicPr>
        <p:blipFill>
          <a:blip r:embed="rId2"/>
          <a:stretch>
            <a:fillRect/>
          </a:stretch>
        </p:blipFill>
        <p:spPr>
          <a:xfrm>
            <a:off x="381000" y="2133600"/>
            <a:ext cx="8382000" cy="3782122"/>
          </a:xfrm>
          <a:prstGeom prst="rect">
            <a:avLst/>
          </a:prstGeom>
        </p:spPr>
      </p:pic>
    </p:spTree>
    <p:extLst>
      <p:ext uri="{BB962C8B-B14F-4D97-AF65-F5344CB8AC3E}">
        <p14:creationId xmlns:p14="http://schemas.microsoft.com/office/powerpoint/2010/main" xmlns="" val="2123890933"/>
      </p:ext>
    </p:extLst>
  </p:cSld>
  <p:clrMapOvr>
    <a:masterClrMapping/>
  </p:clrMapOvr>
  <p:transition advTm="4000">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646331"/>
          </a:xfrm>
          <a:prstGeom prst="rect">
            <a:avLst/>
          </a:prstGeom>
          <a:noFill/>
        </p:spPr>
        <p:txBody>
          <a:bodyPr wrap="square" rtlCol="0">
            <a:spAutoFit/>
          </a:bodyPr>
          <a:lstStyle/>
          <a:p>
            <a:r>
              <a:rPr lang="en-US" sz="3600" b="1" dirty="0" smtClean="0">
                <a:cs typeface="Times New Roman" pitchFamily="18" charset="0"/>
              </a:rPr>
              <a:t>Problem Statement</a:t>
            </a:r>
            <a:endParaRPr lang="en-US" sz="3600" b="1" dirty="0">
              <a:cs typeface="Times New Roman" pitchFamily="18" charset="0"/>
            </a:endParaRPr>
          </a:p>
        </p:txBody>
      </p:sp>
      <p:sp>
        <p:nvSpPr>
          <p:cNvPr id="3" name="TextBox 2"/>
          <p:cNvSpPr txBox="1"/>
          <p:nvPr/>
        </p:nvSpPr>
        <p:spPr>
          <a:xfrm>
            <a:off x="323528" y="980728"/>
            <a:ext cx="6912768" cy="5570756"/>
          </a:xfrm>
          <a:prstGeom prst="rect">
            <a:avLst/>
          </a:prstGeom>
          <a:noFill/>
        </p:spPr>
        <p:txBody>
          <a:bodyPr wrap="square" rtlCol="0">
            <a:spAutoFit/>
          </a:bodyPr>
          <a:lstStyle/>
          <a:p>
            <a:r>
              <a:rPr lang="en-US" sz="2000" dirty="0">
                <a:solidFill>
                  <a:srgbClr val="FF0000"/>
                </a:solidFill>
                <a:latin typeface="Arial" pitchFamily="34" charset="0"/>
                <a:cs typeface="Arial" pitchFamily="34" charset="0"/>
              </a:rPr>
              <a:t>Cafes and restaurants </a:t>
            </a:r>
            <a:r>
              <a:rPr lang="en-US" sz="2000" dirty="0">
                <a:latin typeface="Arial" pitchFamily="34" charset="0"/>
                <a:cs typeface="Arial" pitchFamily="34" charset="0"/>
              </a:rPr>
              <a:t>need to have an online presence to attract customers and remain competitive in today's digital age. However, many businesses struggle to create a website that is visually appealing, user-friendly, and responsive across different devices. The lack of expertise in HTML and CSS often leads to poorly designed websites that fail to </a:t>
            </a:r>
            <a:r>
              <a:rPr lang="en-US" sz="2000" dirty="0" smtClean="0">
                <a:latin typeface="Arial" pitchFamily="34" charset="0"/>
                <a:cs typeface="Arial" pitchFamily="34" charset="0"/>
              </a:rPr>
              <a:t>engage manage the business operations effectively.</a:t>
            </a:r>
            <a:endParaRPr lang="en-IN" sz="2000" dirty="0">
              <a:latin typeface="Arial" pitchFamily="34" charset="0"/>
              <a:cs typeface="Arial" pitchFamily="34" charset="0"/>
            </a:endParaRPr>
          </a:p>
          <a:p>
            <a:r>
              <a:rPr lang="en-US" sz="2000" dirty="0">
                <a:latin typeface="Arial" pitchFamily="34" charset="0"/>
                <a:cs typeface="Arial" pitchFamily="34" charset="0"/>
              </a:rPr>
              <a:t> </a:t>
            </a:r>
            <a:endParaRPr lang="en-IN" sz="2000" dirty="0">
              <a:latin typeface="Arial" pitchFamily="34" charset="0"/>
              <a:cs typeface="Arial" pitchFamily="34" charset="0"/>
            </a:endParaRPr>
          </a:p>
          <a:p>
            <a:r>
              <a:rPr lang="en-US" sz="2000" dirty="0">
                <a:latin typeface="Arial" pitchFamily="34" charset="0"/>
                <a:cs typeface="Arial" pitchFamily="34" charset="0"/>
              </a:rPr>
              <a:t>The problem is further exacerbated by the increasing use of mobile devices, which require websites to be optimized for different screen sizes and resolutions. Businesses that fail to adapt to these changes risk losing potential </a:t>
            </a:r>
            <a:r>
              <a:rPr lang="en-US" sz="2000" dirty="0" smtClean="0">
                <a:latin typeface="Arial" pitchFamily="34" charset="0"/>
                <a:cs typeface="Arial" pitchFamily="34" charset="0"/>
              </a:rPr>
              <a:t>customers due to sluggish speed of business operations.</a:t>
            </a:r>
            <a:endParaRPr lang="en-IN" sz="2000" dirty="0">
              <a:latin typeface="Arial" pitchFamily="34" charset="0"/>
              <a:cs typeface="Arial" pitchFamily="34" charset="0"/>
            </a:endParaRPr>
          </a:p>
          <a:p>
            <a:r>
              <a:rPr lang="en-US" dirty="0">
                <a:latin typeface="Comic Sans MS" pitchFamily="66" charset="0"/>
              </a:rPr>
              <a:t> </a:t>
            </a:r>
            <a:r>
              <a:rPr lang="en-US" sz="2800" b="1" dirty="0">
                <a:latin typeface="Comic Sans MS" pitchFamily="66" charset="0"/>
              </a:rPr>
              <a:t> </a:t>
            </a:r>
            <a:endParaRPr lang="en-IN" sz="2800" dirty="0">
              <a:latin typeface="Comic Sans MS" pitchFamily="66" charset="0"/>
            </a:endParaRP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675190784"/>
      </p:ext>
    </p:extLst>
  </p:cSld>
  <p:clrMapOvr>
    <a:masterClrMapping/>
  </p:clrMapOvr>
  <p:transition advTm="4000">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646331"/>
          </a:xfrm>
          <a:prstGeom prst="rect">
            <a:avLst/>
          </a:prstGeom>
          <a:noFill/>
        </p:spPr>
        <p:txBody>
          <a:bodyPr wrap="square" rtlCol="0">
            <a:spAutoFit/>
          </a:bodyPr>
          <a:lstStyle/>
          <a:p>
            <a:r>
              <a:rPr lang="en-US" sz="3600" b="1" dirty="0" smtClean="0">
                <a:cs typeface="Times New Roman" pitchFamily="18" charset="0"/>
              </a:rPr>
              <a:t>Problem Statement</a:t>
            </a:r>
            <a:endParaRPr lang="en-US" sz="3600" b="1" dirty="0">
              <a:cs typeface="Times New Roman" pitchFamily="18" charset="0"/>
            </a:endParaRPr>
          </a:p>
        </p:txBody>
      </p:sp>
      <p:sp>
        <p:nvSpPr>
          <p:cNvPr id="3" name="TextBox 2"/>
          <p:cNvSpPr txBox="1"/>
          <p:nvPr/>
        </p:nvSpPr>
        <p:spPr>
          <a:xfrm>
            <a:off x="323528" y="980728"/>
            <a:ext cx="6912768" cy="4216539"/>
          </a:xfrm>
          <a:prstGeom prst="rect">
            <a:avLst/>
          </a:prstGeom>
          <a:noFill/>
        </p:spPr>
        <p:txBody>
          <a:bodyPr wrap="square" rtlCol="0">
            <a:spAutoFit/>
          </a:bodyPr>
          <a:lstStyle/>
          <a:p>
            <a:r>
              <a:rPr lang="en-US" sz="2400" dirty="0">
                <a:latin typeface="Arial" pitchFamily="34" charset="0"/>
                <a:cs typeface="Arial" pitchFamily="34" charset="0"/>
              </a:rPr>
              <a:t> </a:t>
            </a:r>
            <a:endParaRPr lang="en-IN" sz="2400" dirty="0">
              <a:latin typeface="Arial" pitchFamily="34" charset="0"/>
              <a:cs typeface="Arial" pitchFamily="34" charset="0"/>
            </a:endParaRPr>
          </a:p>
          <a:p>
            <a:r>
              <a:rPr lang="en-US" sz="2400" dirty="0">
                <a:latin typeface="Arial" pitchFamily="34" charset="0"/>
                <a:cs typeface="Arial" pitchFamily="34" charset="0"/>
              </a:rPr>
              <a:t>Therefore, the problem statement for the HTML and CSS project of a cafe management site is as </a:t>
            </a:r>
            <a:r>
              <a:rPr lang="en-US" sz="2400" dirty="0" smtClean="0">
                <a:latin typeface="Arial" pitchFamily="34" charset="0"/>
                <a:cs typeface="Arial" pitchFamily="34" charset="0"/>
              </a:rPr>
              <a:t>follows: </a:t>
            </a:r>
            <a:r>
              <a:rPr lang="en-US" sz="2400" dirty="0" smtClean="0">
                <a:solidFill>
                  <a:srgbClr val="FF0000"/>
                </a:solidFill>
                <a:latin typeface="Arial" pitchFamily="34" charset="0"/>
                <a:cs typeface="Arial" pitchFamily="34" charset="0"/>
              </a:rPr>
              <a:t>How can we create a visually appealing, user-friendly, and responsive website for a cafe that effectively showcases and manages its business operations and optimizes the user experience across different devices?</a:t>
            </a:r>
            <a:endParaRPr lang="en-IN" sz="2400" dirty="0">
              <a:solidFill>
                <a:srgbClr val="FF0000"/>
              </a:solidFill>
              <a:latin typeface="Arial" pitchFamily="34" charset="0"/>
              <a:cs typeface="Arial" pitchFamily="34" charset="0"/>
            </a:endParaRPr>
          </a:p>
          <a:p>
            <a:r>
              <a:rPr lang="en-US" sz="2800" b="1" dirty="0"/>
              <a:t> </a:t>
            </a:r>
            <a:endParaRPr lang="en-IN" sz="2800" dirty="0"/>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675190784"/>
      </p:ext>
    </p:extLst>
  </p:cSld>
  <p:clrMapOvr>
    <a:masterClrMapping/>
  </p:clrMapOvr>
  <p:transition advTm="4000">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Introduction</a:t>
            </a:r>
            <a:endParaRPr lang="en-IN" dirty="0">
              <a:latin typeface="+mn-lt"/>
            </a:endParaRPr>
          </a:p>
        </p:txBody>
      </p:sp>
      <p:sp>
        <p:nvSpPr>
          <p:cNvPr id="3" name="Content Placeholder 2"/>
          <p:cNvSpPr>
            <a:spLocks noGrp="1"/>
          </p:cNvSpPr>
          <p:nvPr>
            <p:ph idx="1"/>
          </p:nvPr>
        </p:nvSpPr>
        <p:spPr/>
        <p:txBody>
          <a:bodyPr/>
          <a:lstStyle/>
          <a:p>
            <a:r>
              <a:rPr lang="en-IN" sz="2400" dirty="0" smtClean="0">
                <a:latin typeface="Arial" pitchFamily="34" charset="0"/>
                <a:ea typeface="Calibri" pitchFamily="34" charset="0"/>
                <a:cs typeface="Arial" pitchFamily="34" charset="0"/>
              </a:rPr>
              <a:t>In today's age where the technologies are developing at a breakneck speed, there is a need for ordinary works like accounting , managing employees data etc. to also be done using advanced technologies. An online presence is vital for any business not just to attract customers but also for </a:t>
            </a:r>
            <a:r>
              <a:rPr lang="en-IN" sz="2400" dirty="0" smtClean="0">
                <a:solidFill>
                  <a:srgbClr val="FF0000"/>
                </a:solidFill>
                <a:latin typeface="Arial" pitchFamily="34" charset="0"/>
                <a:ea typeface="Calibri" pitchFamily="34" charset="0"/>
                <a:cs typeface="Arial" pitchFamily="34" charset="0"/>
              </a:rPr>
              <a:t>managing business </a:t>
            </a:r>
            <a:r>
              <a:rPr lang="en-IN" sz="2400" dirty="0" smtClean="0">
                <a:solidFill>
                  <a:srgbClr val="FF0000"/>
                </a:solidFill>
                <a:latin typeface="Arial" pitchFamily="34" charset="0"/>
                <a:ea typeface="Calibri" pitchFamily="34" charset="0"/>
                <a:cs typeface="Arial" pitchFamily="34" charset="0"/>
              </a:rPr>
              <a:t>operations</a:t>
            </a:r>
            <a:r>
              <a:rPr lang="en-IN" sz="2400" dirty="0" smtClean="0">
                <a:latin typeface="Arial" pitchFamily="34" charset="0"/>
                <a:ea typeface="Calibri" pitchFamily="34" charset="0"/>
                <a:cs typeface="Arial" pitchFamily="34" charset="0"/>
              </a:rPr>
              <a:t>.</a:t>
            </a:r>
            <a:endParaRPr lang="en-US" sz="2400" dirty="0" smtClean="0">
              <a:latin typeface="Arial" pitchFamily="34" charset="0"/>
              <a:ea typeface="Calibri" pitchFamily="34" charset="0"/>
              <a:cs typeface="Arial" pitchFamily="34" charset="0"/>
            </a:endParaRPr>
          </a:p>
          <a:p>
            <a:r>
              <a:rPr lang="en-IN" sz="2400" dirty="0" smtClean="0">
                <a:latin typeface="Arial" pitchFamily="34" charset="0"/>
                <a:cs typeface="Arial" pitchFamily="34" charset="0"/>
              </a:rPr>
              <a:t>For </a:t>
            </a:r>
            <a:r>
              <a:rPr lang="en-IN" sz="2400" dirty="0">
                <a:latin typeface="Arial" pitchFamily="34" charset="0"/>
                <a:cs typeface="Arial" pitchFamily="34" charset="0"/>
              </a:rPr>
              <a:t>this we have created a HTML and CSS project of a </a:t>
            </a:r>
            <a:r>
              <a:rPr lang="en-IN" sz="2400" dirty="0">
                <a:solidFill>
                  <a:srgbClr val="FF0000"/>
                </a:solidFill>
                <a:latin typeface="Arial" pitchFamily="34" charset="0"/>
                <a:cs typeface="Arial" pitchFamily="34" charset="0"/>
              </a:rPr>
              <a:t>cafe management site </a:t>
            </a:r>
            <a:r>
              <a:rPr lang="en-IN" sz="2400" dirty="0">
                <a:latin typeface="Arial" pitchFamily="34" charset="0"/>
                <a:cs typeface="Arial" pitchFamily="34" charset="0"/>
              </a:rPr>
              <a:t>which  is an essential component of building such a digital </a:t>
            </a:r>
            <a:r>
              <a:rPr lang="en-IN" sz="2400" dirty="0" smtClean="0">
                <a:latin typeface="Arial" pitchFamily="34" charset="0"/>
                <a:cs typeface="Arial" pitchFamily="34" charset="0"/>
              </a:rPr>
              <a:t>presence in managing operations.</a:t>
            </a:r>
            <a:endParaRPr lang="en-IN" sz="2400" dirty="0">
              <a:latin typeface="Arial" pitchFamily="34" charset="0"/>
              <a:cs typeface="Arial" pitchFamily="34" charset="0"/>
            </a:endParaRPr>
          </a:p>
          <a:p>
            <a:endParaRPr lang="en-IN" sz="2000" dirty="0"/>
          </a:p>
        </p:txBody>
      </p:sp>
    </p:spTree>
    <p:extLst>
      <p:ext uri="{BB962C8B-B14F-4D97-AF65-F5344CB8AC3E}">
        <p14:creationId xmlns:p14="http://schemas.microsoft.com/office/powerpoint/2010/main" xmlns="" val="11406311"/>
      </p:ext>
    </p:extLst>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Introduction</a:t>
            </a:r>
            <a:endParaRPr lang="en-IN" dirty="0">
              <a:latin typeface="+mn-lt"/>
            </a:endParaRPr>
          </a:p>
        </p:txBody>
      </p:sp>
      <p:sp>
        <p:nvSpPr>
          <p:cNvPr id="3" name="Content Placeholder 2"/>
          <p:cNvSpPr>
            <a:spLocks noGrp="1"/>
          </p:cNvSpPr>
          <p:nvPr>
            <p:ph idx="1"/>
          </p:nvPr>
        </p:nvSpPr>
        <p:spPr/>
        <p:txBody>
          <a:bodyPr/>
          <a:lstStyle/>
          <a:p>
            <a:r>
              <a:rPr lang="en-IN" sz="2800" dirty="0" smtClean="0">
                <a:latin typeface="Arial" pitchFamily="34" charset="0"/>
                <a:cs typeface="Arial" pitchFamily="34" charset="0"/>
              </a:rPr>
              <a:t>This </a:t>
            </a:r>
            <a:r>
              <a:rPr lang="en-IN" sz="2800" dirty="0">
                <a:latin typeface="Arial" pitchFamily="34" charset="0"/>
                <a:cs typeface="Arial" pitchFamily="34" charset="0"/>
              </a:rPr>
              <a:t>project involves designing and developing the </a:t>
            </a:r>
            <a:r>
              <a:rPr lang="en-IN" sz="2800" dirty="0">
                <a:solidFill>
                  <a:srgbClr val="FF0000"/>
                </a:solidFill>
                <a:latin typeface="Arial" pitchFamily="34" charset="0"/>
                <a:cs typeface="Arial" pitchFamily="34" charset="0"/>
              </a:rPr>
              <a:t>front-end</a:t>
            </a:r>
            <a:r>
              <a:rPr lang="en-IN" sz="2800" dirty="0">
                <a:latin typeface="Arial" pitchFamily="34" charset="0"/>
                <a:cs typeface="Arial" pitchFamily="34" charset="0"/>
              </a:rPr>
              <a:t> of a website that is visually appealing, user-friendly, and responsive across different devices. This project is responsible for creating the overall look and feel of the website and ensuring that the content is well-organized and easy to navigate.</a:t>
            </a:r>
          </a:p>
          <a:p>
            <a:endParaRPr lang="en-IN" sz="2000" dirty="0"/>
          </a:p>
        </p:txBody>
      </p:sp>
    </p:spTree>
    <p:extLst>
      <p:ext uri="{BB962C8B-B14F-4D97-AF65-F5344CB8AC3E}">
        <p14:creationId xmlns:p14="http://schemas.microsoft.com/office/powerpoint/2010/main" xmlns="" val="11406311"/>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Technical Details</a:t>
            </a:r>
          </a:p>
        </p:txBody>
      </p:sp>
      <p:sp>
        <p:nvSpPr>
          <p:cNvPr id="3" name="Rectangle 2"/>
          <p:cNvSpPr/>
          <p:nvPr/>
        </p:nvSpPr>
        <p:spPr>
          <a:xfrm>
            <a:off x="395536" y="1196752"/>
            <a:ext cx="8136904" cy="5509200"/>
          </a:xfrm>
          <a:prstGeom prst="rect">
            <a:avLst/>
          </a:prstGeom>
        </p:spPr>
        <p:txBody>
          <a:bodyPr wrap="square">
            <a:spAutoFit/>
          </a:bodyPr>
          <a:lstStyle/>
          <a:p>
            <a:r>
              <a:rPr lang="en-US" sz="2000" b="1" u="sng" dirty="0">
                <a:solidFill>
                  <a:srgbClr val="FF0000"/>
                </a:solidFill>
                <a:ea typeface="+mn-lt"/>
                <a:cs typeface="+mn-lt"/>
              </a:rPr>
              <a:t>Document type declaration</a:t>
            </a:r>
            <a:r>
              <a:rPr lang="en-US" sz="2000" dirty="0">
                <a:solidFill>
                  <a:srgbClr val="FF0000"/>
                </a:solidFill>
                <a:ea typeface="+mn-lt"/>
                <a:cs typeface="+mn-lt"/>
              </a:rPr>
              <a:t>: </a:t>
            </a:r>
          </a:p>
          <a:p>
            <a:r>
              <a:rPr lang="en-US" sz="2000" dirty="0">
                <a:ea typeface="+mn-lt"/>
                <a:cs typeface="+mn-lt"/>
              </a:rPr>
              <a:t>In our HTML file, we have included a document type declaration at the beginning. You can mention this in your file as well. For example, &lt;!DOCTYPE html&gt;</a:t>
            </a:r>
            <a:endParaRPr lang="en-US" sz="2000" dirty="0">
              <a:cs typeface="Calibri"/>
            </a:endParaRPr>
          </a:p>
          <a:p>
            <a:r>
              <a:rPr lang="en-US" sz="2000" b="1" u="sng" dirty="0">
                <a:solidFill>
                  <a:srgbClr val="FF0000"/>
                </a:solidFill>
                <a:ea typeface="+mn-lt"/>
                <a:cs typeface="+mn-lt"/>
              </a:rPr>
              <a:t>Tags</a:t>
            </a:r>
            <a:r>
              <a:rPr lang="en-US" sz="2000" dirty="0">
                <a:solidFill>
                  <a:srgbClr val="FF0000"/>
                </a:solidFill>
                <a:ea typeface="+mn-lt"/>
                <a:cs typeface="+mn-lt"/>
              </a:rPr>
              <a:t>: </a:t>
            </a:r>
            <a:r>
              <a:rPr lang="en-US" sz="2000" dirty="0">
                <a:ea typeface="+mn-lt"/>
                <a:cs typeface="+mn-lt"/>
              </a:rPr>
              <a:t>We have used different types of tags. These tags are as follows:-</a:t>
            </a:r>
          </a:p>
          <a:p>
            <a:pPr marL="342900" indent="-342900">
              <a:buFont typeface="Arial"/>
              <a:buChar char="•"/>
            </a:pPr>
            <a:endParaRPr lang="en-US" sz="2000" u="sng" dirty="0">
              <a:ea typeface="+mn-lt"/>
              <a:cs typeface="+mn-lt"/>
            </a:endParaRPr>
          </a:p>
          <a:p>
            <a:pPr marL="342900" indent="-342900">
              <a:buFont typeface="Arial"/>
              <a:buChar char="•"/>
            </a:pPr>
            <a:r>
              <a:rPr lang="en-US" sz="2000" u="sng" dirty="0">
                <a:solidFill>
                  <a:srgbClr val="FF0000"/>
                </a:solidFill>
                <a:ea typeface="+mn-lt"/>
                <a:cs typeface="+mn-lt"/>
              </a:rPr>
              <a:t>HTML tags </a:t>
            </a:r>
            <a:r>
              <a:rPr lang="en-US" sz="2000" dirty="0">
                <a:ea typeface="+mn-lt"/>
                <a:cs typeface="+mn-lt"/>
              </a:rPr>
              <a:t>: &lt;html&gt;&lt;head&gt;&lt;meta&gt;&lt;link&gt;&lt;title&gt;&lt;body&gt;&lt;style&gt; &lt;div&gt;&lt;</a:t>
            </a:r>
            <a:r>
              <a:rPr lang="en-US" sz="2000" dirty="0" err="1">
                <a:ea typeface="+mn-lt"/>
                <a:cs typeface="+mn-lt"/>
              </a:rPr>
              <a:t>img</a:t>
            </a:r>
            <a:r>
              <a:rPr lang="en-US" sz="2000" dirty="0">
                <a:ea typeface="+mn-lt"/>
                <a:cs typeface="+mn-lt"/>
              </a:rPr>
              <a:t>&gt;&lt;a&gt;&lt;label&gt;&lt;input&gt;&lt;</a:t>
            </a:r>
            <a:r>
              <a:rPr lang="en-US" sz="2000" dirty="0" err="1">
                <a:ea typeface="+mn-lt"/>
                <a:cs typeface="+mn-lt"/>
              </a:rPr>
              <a:t>hr</a:t>
            </a:r>
            <a:r>
              <a:rPr lang="en-US" sz="2000" dirty="0">
                <a:ea typeface="+mn-lt"/>
                <a:cs typeface="+mn-lt"/>
              </a:rPr>
              <a:t>&gt;,etc.</a:t>
            </a:r>
            <a:endParaRPr lang="en-US" sz="2000" dirty="0">
              <a:cs typeface="Calibri"/>
            </a:endParaRPr>
          </a:p>
          <a:p>
            <a:pPr marL="342900" indent="-342900">
              <a:buFont typeface="Arial"/>
              <a:buChar char="•"/>
            </a:pPr>
            <a:r>
              <a:rPr lang="en-US" sz="2000" u="sng" dirty="0">
                <a:solidFill>
                  <a:srgbClr val="FF0000"/>
                </a:solidFill>
                <a:ea typeface="+mn-lt"/>
                <a:cs typeface="+mn-lt"/>
              </a:rPr>
              <a:t>CSS tags:</a:t>
            </a:r>
            <a:r>
              <a:rPr lang="en-US" sz="2000" dirty="0">
                <a:solidFill>
                  <a:srgbClr val="FF0000"/>
                </a:solidFill>
                <a:ea typeface="+mn-lt"/>
                <a:cs typeface="+mn-lt"/>
              </a:rPr>
              <a:t> </a:t>
            </a:r>
          </a:p>
          <a:p>
            <a:pPr>
              <a:buFont typeface="Arial"/>
              <a:buChar char="•"/>
            </a:pPr>
            <a:r>
              <a:rPr lang="en-US" sz="2000" b="1" dirty="0">
                <a:ea typeface="+mn-lt"/>
                <a:cs typeface="+mn-lt"/>
              </a:rPr>
              <a:t>*</a:t>
            </a:r>
            <a:r>
              <a:rPr lang="en-US" sz="2000" dirty="0">
                <a:ea typeface="+mn-lt"/>
                <a:cs typeface="+mn-lt"/>
              </a:rPr>
              <a:t>: This is a universal selector that targets all elements on the page.</a:t>
            </a:r>
          </a:p>
          <a:p>
            <a:pPr>
              <a:buFont typeface="Arial"/>
              <a:buChar char="•"/>
            </a:pPr>
            <a:r>
              <a:rPr lang="en-US" sz="2000" b="1" dirty="0" smtClean="0">
                <a:ea typeface="+mn-lt"/>
                <a:cs typeface="+mn-lt"/>
              </a:rPr>
              <a:t> </a:t>
            </a:r>
            <a:r>
              <a:rPr lang="en-US" sz="2000" b="1" dirty="0" smtClean="0">
                <a:solidFill>
                  <a:srgbClr val="FF0000"/>
                </a:solidFill>
                <a:ea typeface="+mn-lt"/>
                <a:cs typeface="+mn-lt"/>
              </a:rPr>
              <a:t>.main-body</a:t>
            </a:r>
            <a:r>
              <a:rPr lang="en-US" sz="2000" dirty="0">
                <a:solidFill>
                  <a:srgbClr val="FF0000"/>
                </a:solidFill>
                <a:ea typeface="+mn-lt"/>
                <a:cs typeface="+mn-lt"/>
              </a:rPr>
              <a:t>: </a:t>
            </a:r>
            <a:r>
              <a:rPr lang="en-US" sz="2000" dirty="0" smtClean="0">
                <a:solidFill>
                  <a:srgbClr val="FF0000"/>
                </a:solidFill>
                <a:ea typeface="+mn-lt"/>
                <a:cs typeface="+mn-lt"/>
              </a:rPr>
              <a:t>    </a:t>
            </a:r>
            <a:r>
              <a:rPr lang="en-US" sz="2000" dirty="0" smtClean="0">
                <a:ea typeface="+mn-lt"/>
                <a:cs typeface="+mn-lt"/>
              </a:rPr>
              <a:t>This </a:t>
            </a:r>
            <a:r>
              <a:rPr lang="en-US" sz="2000" dirty="0">
                <a:ea typeface="+mn-lt"/>
                <a:cs typeface="+mn-lt"/>
              </a:rPr>
              <a:t>targets the body element of the HTML page.</a:t>
            </a:r>
            <a:endParaRPr lang="en-US" sz="2000" dirty="0">
              <a:cs typeface="Times New Roman"/>
            </a:endParaRPr>
          </a:p>
          <a:p>
            <a:pPr>
              <a:buFont typeface="Arial"/>
              <a:buChar char="•"/>
            </a:pPr>
            <a:r>
              <a:rPr lang="en-US" sz="2000" b="1" dirty="0" smtClean="0">
                <a:ea typeface="+mn-lt"/>
                <a:cs typeface="+mn-lt"/>
              </a:rPr>
              <a:t> </a:t>
            </a:r>
            <a:r>
              <a:rPr lang="en-US" sz="2000" b="1" dirty="0" smtClean="0">
                <a:solidFill>
                  <a:srgbClr val="FF0000"/>
                </a:solidFill>
                <a:ea typeface="+mn-lt"/>
                <a:cs typeface="+mn-lt"/>
              </a:rPr>
              <a:t>.</a:t>
            </a:r>
            <a:r>
              <a:rPr lang="en-US" sz="2000" b="1" dirty="0">
                <a:solidFill>
                  <a:srgbClr val="FF0000"/>
                </a:solidFill>
                <a:ea typeface="+mn-lt"/>
                <a:cs typeface="+mn-lt"/>
              </a:rPr>
              <a:t>header</a:t>
            </a:r>
            <a:r>
              <a:rPr lang="en-US" sz="2000" dirty="0">
                <a:solidFill>
                  <a:srgbClr val="FF0000"/>
                </a:solidFill>
                <a:ea typeface="+mn-lt"/>
                <a:cs typeface="+mn-lt"/>
              </a:rPr>
              <a:t>: </a:t>
            </a:r>
            <a:r>
              <a:rPr lang="en-US" sz="2000" dirty="0" smtClean="0">
                <a:solidFill>
                  <a:srgbClr val="FF0000"/>
                </a:solidFill>
                <a:ea typeface="+mn-lt"/>
                <a:cs typeface="+mn-lt"/>
              </a:rPr>
              <a:t>          </a:t>
            </a:r>
            <a:r>
              <a:rPr lang="en-US" sz="2000" dirty="0" smtClean="0">
                <a:ea typeface="+mn-lt"/>
                <a:cs typeface="+mn-lt"/>
              </a:rPr>
              <a:t>This </a:t>
            </a:r>
            <a:r>
              <a:rPr lang="en-US" sz="2000" dirty="0">
                <a:ea typeface="+mn-lt"/>
                <a:cs typeface="+mn-lt"/>
              </a:rPr>
              <a:t>targets the header element.</a:t>
            </a:r>
            <a:endParaRPr lang="en-US" sz="2000" dirty="0">
              <a:cs typeface="Times New Roman"/>
            </a:endParaRPr>
          </a:p>
          <a:p>
            <a:pPr>
              <a:buFont typeface="Arial"/>
              <a:buChar char="•"/>
            </a:pPr>
            <a:r>
              <a:rPr lang="en-US" sz="2000" b="1" dirty="0" smtClean="0">
                <a:ea typeface="+mn-lt"/>
                <a:cs typeface="+mn-lt"/>
              </a:rPr>
              <a:t> </a:t>
            </a:r>
            <a:r>
              <a:rPr lang="en-US" sz="2000" b="1" dirty="0" smtClean="0">
                <a:solidFill>
                  <a:srgbClr val="FF0000"/>
                </a:solidFill>
                <a:ea typeface="+mn-lt"/>
                <a:cs typeface="+mn-lt"/>
              </a:rPr>
              <a:t>.header-logo</a:t>
            </a:r>
            <a:r>
              <a:rPr lang="en-US" sz="2000" dirty="0" smtClean="0">
                <a:solidFill>
                  <a:srgbClr val="FF0000"/>
                </a:solidFill>
                <a:ea typeface="+mn-lt"/>
                <a:cs typeface="+mn-lt"/>
              </a:rPr>
              <a:t>:  </a:t>
            </a:r>
            <a:r>
              <a:rPr lang="en-US" sz="2000" dirty="0" smtClean="0">
                <a:ea typeface="+mn-lt"/>
                <a:cs typeface="+mn-lt"/>
              </a:rPr>
              <a:t>This </a:t>
            </a:r>
            <a:r>
              <a:rPr lang="en-US" sz="2000" dirty="0">
                <a:ea typeface="+mn-lt"/>
                <a:cs typeface="+mn-lt"/>
              </a:rPr>
              <a:t>targets </a:t>
            </a:r>
            <a:r>
              <a:rPr lang="en-US" sz="2000" dirty="0" smtClean="0">
                <a:ea typeface="+mn-lt"/>
                <a:cs typeface="+mn-lt"/>
              </a:rPr>
              <a:t>the logo inside </a:t>
            </a:r>
            <a:r>
              <a:rPr lang="en-US" sz="2000" dirty="0">
                <a:ea typeface="+mn-lt"/>
                <a:cs typeface="+mn-lt"/>
              </a:rPr>
              <a:t>the header element.</a:t>
            </a:r>
            <a:endParaRPr lang="en-US" sz="2000" dirty="0">
              <a:cs typeface="Times New Roman"/>
            </a:endParaRPr>
          </a:p>
          <a:p>
            <a:pPr>
              <a:buFont typeface="Arial"/>
              <a:buChar char="•"/>
            </a:pPr>
            <a:r>
              <a:rPr lang="en-US" sz="2000" b="1" dirty="0" smtClean="0">
                <a:ea typeface="+mn-lt"/>
                <a:cs typeface="+mn-lt"/>
              </a:rPr>
              <a:t> </a:t>
            </a:r>
            <a:r>
              <a:rPr lang="en-US" sz="2000" b="1" dirty="0" smtClean="0">
                <a:solidFill>
                  <a:srgbClr val="FF0000"/>
                </a:solidFill>
                <a:ea typeface="+mn-lt"/>
                <a:cs typeface="+mn-lt"/>
              </a:rPr>
              <a:t>.menu-</a:t>
            </a:r>
            <a:r>
              <a:rPr lang="en-US" sz="2000" b="1" dirty="0" err="1" smtClean="0">
                <a:solidFill>
                  <a:srgbClr val="FF0000"/>
                </a:solidFill>
                <a:ea typeface="+mn-lt"/>
                <a:cs typeface="+mn-lt"/>
              </a:rPr>
              <a:t>header:hover</a:t>
            </a:r>
            <a:r>
              <a:rPr lang="en-US" sz="2000" b="1" dirty="0" smtClean="0">
                <a:solidFill>
                  <a:srgbClr val="FF0000"/>
                </a:solidFill>
                <a:ea typeface="+mn-lt"/>
                <a:cs typeface="+mn-lt"/>
              </a:rPr>
              <a:t> </a:t>
            </a:r>
            <a:r>
              <a:rPr lang="en-US" sz="2000" dirty="0" smtClean="0">
                <a:solidFill>
                  <a:srgbClr val="FF0000"/>
                </a:solidFill>
                <a:ea typeface="+mn-lt"/>
                <a:cs typeface="+mn-lt"/>
              </a:rPr>
              <a:t>: </a:t>
            </a:r>
            <a:r>
              <a:rPr lang="en-US" sz="2000" dirty="0">
                <a:ea typeface="+mn-lt"/>
                <a:cs typeface="+mn-lt"/>
              </a:rPr>
              <a:t>This targets the </a:t>
            </a:r>
            <a:r>
              <a:rPr lang="en-US" sz="2000" dirty="0" smtClean="0">
                <a:ea typeface="+mn-lt"/>
                <a:cs typeface="+mn-lt"/>
              </a:rPr>
              <a:t>menu inside </a:t>
            </a:r>
            <a:r>
              <a:rPr lang="en-US" sz="2000" dirty="0">
                <a:ea typeface="+mn-lt"/>
                <a:cs typeface="+mn-lt"/>
              </a:rPr>
              <a:t>the header element when they are being hovered over.</a:t>
            </a:r>
            <a:endParaRPr lang="en-US" sz="2000" dirty="0">
              <a:cs typeface="Times New Roman"/>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Project Highlights</a:t>
            </a:r>
            <a:endParaRPr lang="en-IN" dirty="0"/>
          </a:p>
        </p:txBody>
      </p:sp>
      <p:pic>
        <p:nvPicPr>
          <p:cNvPr id="6" name="Content Placeholder 5" descr="ppt-1.png"/>
          <p:cNvPicPr>
            <a:picLocks noGrp="1" noChangeAspect="1"/>
          </p:cNvPicPr>
          <p:nvPr>
            <p:ph idx="1"/>
          </p:nvPr>
        </p:nvPicPr>
        <p:blipFill>
          <a:blip r:embed="rId2"/>
          <a:stretch>
            <a:fillRect/>
          </a:stretch>
        </p:blipFill>
        <p:spPr>
          <a:xfrm>
            <a:off x="1636666" y="1371600"/>
            <a:ext cx="6523419" cy="5029200"/>
          </a:xfrm>
        </p:spPr>
      </p:pic>
    </p:spTree>
  </p:cSld>
  <p:clrMapOvr>
    <a:masterClrMapping/>
  </p:clrMapOvr>
  <p:transition advTm="4000">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err="1" smtClean="0"/>
              <a:t>Higlights</a:t>
            </a:r>
            <a:endParaRPr lang="en-IN" dirty="0"/>
          </a:p>
        </p:txBody>
      </p:sp>
      <p:sp>
        <p:nvSpPr>
          <p:cNvPr id="3" name="Content Placeholder 2"/>
          <p:cNvSpPr>
            <a:spLocks noGrp="1"/>
          </p:cNvSpPr>
          <p:nvPr>
            <p:ph idx="1"/>
          </p:nvPr>
        </p:nvSpPr>
        <p:spPr/>
        <p:txBody>
          <a:bodyPr>
            <a:normAutofit/>
          </a:bodyPr>
          <a:lstStyle/>
          <a:p>
            <a:r>
              <a:rPr lang="en-US" sz="2000" dirty="0">
                <a:latin typeface="Cambria Math" pitchFamily="18" charset="0"/>
                <a:ea typeface="Cambria Math" pitchFamily="18" charset="0"/>
              </a:rPr>
              <a:t>The </a:t>
            </a:r>
            <a:r>
              <a:rPr lang="en-US" sz="2000" dirty="0">
                <a:solidFill>
                  <a:srgbClr val="FF0000"/>
                </a:solidFill>
                <a:latin typeface="Cambria Math" pitchFamily="18" charset="0"/>
                <a:ea typeface="Cambria Math" pitchFamily="18" charset="0"/>
              </a:rPr>
              <a:t>&lt;!DOCTYPE html&gt; </a:t>
            </a:r>
            <a:r>
              <a:rPr lang="en-US" sz="2000" dirty="0">
                <a:latin typeface="Cambria Math" pitchFamily="18" charset="0"/>
                <a:ea typeface="Cambria Math" pitchFamily="18" charset="0"/>
              </a:rPr>
              <a:t>declaration at the beginning specifies that this document is an HTML5 document.</a:t>
            </a:r>
          </a:p>
          <a:p>
            <a:r>
              <a:rPr lang="en-US" sz="2000" dirty="0">
                <a:latin typeface="Cambria Math" pitchFamily="18" charset="0"/>
                <a:ea typeface="Cambria Math" pitchFamily="18" charset="0"/>
              </a:rPr>
              <a:t>The </a:t>
            </a:r>
            <a:r>
              <a:rPr lang="en-US" sz="2000" dirty="0">
                <a:solidFill>
                  <a:srgbClr val="FF0000"/>
                </a:solidFill>
                <a:latin typeface="Cambria Math" pitchFamily="18" charset="0"/>
                <a:ea typeface="Cambria Math" pitchFamily="18" charset="0"/>
              </a:rPr>
              <a:t>&lt;html&gt; </a:t>
            </a:r>
            <a:r>
              <a:rPr lang="en-US" sz="2000" dirty="0">
                <a:latin typeface="Cambria Math" pitchFamily="18" charset="0"/>
                <a:ea typeface="Cambria Math" pitchFamily="18" charset="0"/>
              </a:rPr>
              <a:t>element encloses the entire web page and includes the metadata and content of the page.</a:t>
            </a:r>
          </a:p>
          <a:p>
            <a:r>
              <a:rPr lang="en-US" sz="2000" dirty="0">
                <a:latin typeface="Cambria Math" pitchFamily="18" charset="0"/>
                <a:ea typeface="Cambria Math" pitchFamily="18" charset="0"/>
              </a:rPr>
              <a:t>The </a:t>
            </a:r>
            <a:r>
              <a:rPr lang="en-US" sz="2000" dirty="0">
                <a:solidFill>
                  <a:srgbClr val="FF0000"/>
                </a:solidFill>
                <a:latin typeface="Cambria Math" pitchFamily="18" charset="0"/>
                <a:ea typeface="Cambria Math" pitchFamily="18" charset="0"/>
              </a:rPr>
              <a:t>&lt;head&gt; </a:t>
            </a:r>
            <a:r>
              <a:rPr lang="en-US" sz="2000" dirty="0">
                <a:latin typeface="Cambria Math" pitchFamily="18" charset="0"/>
                <a:ea typeface="Cambria Math" pitchFamily="18" charset="0"/>
              </a:rPr>
              <a:t>element contains the metadata of the page, such as the title, character encoding, and viewport settings.</a:t>
            </a:r>
          </a:p>
          <a:p>
            <a:r>
              <a:rPr lang="en-US" sz="2000" dirty="0">
                <a:latin typeface="Cambria Math" pitchFamily="18" charset="0"/>
                <a:ea typeface="Cambria Math" pitchFamily="18" charset="0"/>
              </a:rPr>
              <a:t>The</a:t>
            </a:r>
            <a:r>
              <a:rPr lang="en-US" sz="2000" dirty="0">
                <a:solidFill>
                  <a:srgbClr val="FF0000"/>
                </a:solidFill>
                <a:latin typeface="Cambria Math" pitchFamily="18" charset="0"/>
                <a:ea typeface="Cambria Math" pitchFamily="18" charset="0"/>
              </a:rPr>
              <a:t> &lt;meta&gt; </a:t>
            </a:r>
            <a:r>
              <a:rPr lang="en-US" sz="2000" dirty="0">
                <a:latin typeface="Cambria Math" pitchFamily="18" charset="0"/>
                <a:ea typeface="Cambria Math" pitchFamily="18" charset="0"/>
              </a:rPr>
              <a:t>elements specify the character encoding and the viewport settings, which determine how the page is displayed on different devices.</a:t>
            </a:r>
          </a:p>
          <a:p>
            <a:r>
              <a:rPr lang="en-US" sz="2000" dirty="0">
                <a:latin typeface="Cambria Math" pitchFamily="18" charset="0"/>
                <a:ea typeface="Cambria Math" pitchFamily="18" charset="0"/>
              </a:rPr>
              <a:t>The </a:t>
            </a:r>
            <a:r>
              <a:rPr lang="en-US" sz="2000" dirty="0">
                <a:solidFill>
                  <a:srgbClr val="FF0000"/>
                </a:solidFill>
                <a:latin typeface="Cambria Math" pitchFamily="18" charset="0"/>
                <a:ea typeface="Cambria Math" pitchFamily="18" charset="0"/>
              </a:rPr>
              <a:t>&lt;title&gt; </a:t>
            </a:r>
            <a:r>
              <a:rPr lang="en-US" sz="2000" dirty="0">
                <a:latin typeface="Cambria Math" pitchFamily="18" charset="0"/>
                <a:ea typeface="Cambria Math" pitchFamily="18" charset="0"/>
              </a:rPr>
              <a:t>element specifies the title of the page, which appears in the browser tab or window.</a:t>
            </a:r>
          </a:p>
          <a:p>
            <a:r>
              <a:rPr lang="en-US" sz="2000" dirty="0">
                <a:latin typeface="Cambria Math" pitchFamily="18" charset="0"/>
                <a:ea typeface="Cambria Math" pitchFamily="18" charset="0"/>
              </a:rPr>
              <a:t>The </a:t>
            </a:r>
            <a:r>
              <a:rPr lang="en-US" sz="2000" dirty="0">
                <a:solidFill>
                  <a:srgbClr val="FF0000"/>
                </a:solidFill>
                <a:latin typeface="Cambria Math" pitchFamily="18" charset="0"/>
                <a:ea typeface="Cambria Math" pitchFamily="18" charset="0"/>
              </a:rPr>
              <a:t>&lt;link&gt; </a:t>
            </a:r>
            <a:r>
              <a:rPr lang="en-US" sz="2000" dirty="0">
                <a:latin typeface="Cambria Math" pitchFamily="18" charset="0"/>
                <a:ea typeface="Cambria Math" pitchFamily="18" charset="0"/>
              </a:rPr>
              <a:t>element references an external CSS file named main.css, which contains the styling rules for the page.</a:t>
            </a:r>
          </a:p>
          <a:p>
            <a:endParaRPr lang="en-IN" sz="2000" dirty="0">
              <a:latin typeface="+mn-lt"/>
            </a:endParaRPr>
          </a:p>
        </p:txBody>
      </p:sp>
    </p:spTree>
    <p:extLst>
      <p:ext uri="{BB962C8B-B14F-4D97-AF65-F5344CB8AC3E}">
        <p14:creationId xmlns:p14="http://schemas.microsoft.com/office/powerpoint/2010/main" xmlns="" val="4104069147"/>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637</TotalTime>
  <Words>1037</Words>
  <Application>Microsoft Office PowerPoint</Application>
  <PresentationFormat>On-screen Show (4:3)</PresentationFormat>
  <Paragraphs>107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Bubble Sort</vt:lpstr>
      <vt:lpstr>Slide 1</vt:lpstr>
      <vt:lpstr>Slide 2</vt:lpstr>
      <vt:lpstr>Slide 3</vt:lpstr>
      <vt:lpstr>Slide 4</vt:lpstr>
      <vt:lpstr>Introduction</vt:lpstr>
      <vt:lpstr>Introduction</vt:lpstr>
      <vt:lpstr>Slide 7</vt:lpstr>
      <vt:lpstr>Project Highlights</vt:lpstr>
      <vt:lpstr>Project Higlights</vt:lpstr>
      <vt:lpstr>Project Higlights</vt:lpstr>
      <vt:lpstr>Project Higlights:</vt:lpstr>
      <vt:lpstr>Project Higlights:</vt:lpstr>
      <vt:lpstr>Project Higlights:</vt:lpstr>
      <vt:lpstr>Project Higlights:</vt:lpstr>
      <vt:lpstr>Project Highlights</vt:lpstr>
      <vt:lpstr>Project Higlights:</vt:lpstr>
      <vt:lpstr>Project Higlights:</vt:lpstr>
      <vt:lpstr>Project Higlights:</vt:lpstr>
      <vt:lpstr>Project Highlights</vt:lpstr>
      <vt:lpstr>Slide 20</vt:lpstr>
      <vt:lpstr>Slide 21</vt:lpstr>
      <vt:lpstr>Solution of the project:</vt:lpstr>
      <vt:lpstr>Solution of the project:</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Anand Kaushik</cp:lastModifiedBy>
  <cp:revision>46</cp:revision>
  <dcterms:created xsi:type="dcterms:W3CDTF">2022-12-12T14:14:34Z</dcterms:created>
  <dcterms:modified xsi:type="dcterms:W3CDTF">2023-05-04T07:53:05Z</dcterms:modified>
</cp:coreProperties>
</file>