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9" r:id="rId2"/>
    <p:sldId id="260" r:id="rId3"/>
    <p:sldId id="261" r:id="rId4"/>
    <p:sldId id="262"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E4F7D2-0DB7-4068-A578-6F73E325A406}" type="datetimeFigureOut">
              <a:rPr lang="en-US" smtClean="0"/>
              <a:t>8/25/2025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04BC04-6A47-484F-B8D6-0A826E707765}" type="slidenum">
              <a:rPr lang="en-US" smtClean="0"/>
              <a:t>‹#›</a:t>
            </a:fld>
            <a:endParaRPr lang="en-US"/>
          </a:p>
        </p:txBody>
      </p:sp>
    </p:spTree>
    <p:extLst>
      <p:ext uri="{BB962C8B-B14F-4D97-AF65-F5344CB8AC3E}">
        <p14:creationId xmlns:p14="http://schemas.microsoft.com/office/powerpoint/2010/main" val="2938397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correct answer </a:t>
            </a:r>
            <a:r>
              <a:rPr lang="en-US" dirty="0" err="1"/>
              <a:t>is:Deployment</a:t>
            </a:r>
            <a:r>
              <a:rPr lang="en-US" dirty="0"/>
              <a:t> to multiple Regions</a:t>
            </a:r>
          </a:p>
          <a:p>
            <a:r>
              <a:rPr lang="en-US" dirty="0"/>
              <a:t>Regions represent different geographic locations and are best to host your application across multiple regions for disaster recovery.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341FC4-A09B-44C8-9C50-CD244779651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1338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correct answer </a:t>
            </a:r>
            <a:r>
              <a:rPr lang="en-US" dirty="0" err="1"/>
              <a:t>is:AWS</a:t>
            </a:r>
            <a:r>
              <a:rPr lang="en-US" dirty="0"/>
              <a:t> Shield | AWS Shield Advanced</a:t>
            </a:r>
          </a:p>
          <a:p>
            <a:r>
              <a:rPr lang="en-US" dirty="0"/>
              <a:t>AWS Shield – All AWS customers benefit from the automatic protections of AWS Shield Standard, at no additional charge. AWS Shield Standard defends against most common, frequently occurring network and transport layer DDOS attacks that target your web site for applications. AWS Sheild Advanced – For higher levels of protection against attacks targeting your web applications running on Amazon EC2, Elastic Load Balancing (ELB), CloudFront, and Route-53 resources, you can subscribe to AWS Shield Advanced. AWS Shield Advanced provides expanded DDoS attack protection for these resources.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341FC4-A09B-44C8-9C50-CD244779651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5812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correct answer </a:t>
            </a:r>
            <a:r>
              <a:rPr lang="en-US" dirty="0" err="1"/>
              <a:t>is:Build</a:t>
            </a:r>
            <a:r>
              <a:rPr lang="en-US" dirty="0"/>
              <a:t> loosely-coupled components | Assume everything will fail</a:t>
            </a:r>
          </a:p>
          <a:p>
            <a:r>
              <a:rPr lang="en-US" dirty="0"/>
              <a:t>Always build components that are loosely coupled. This is so that even if one component does fail, the entire system does not fail. Also. if you build with the assumption that everything will fail, then you will ensure the right measures are taken to build a highly available and fault-tolerant system.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341FC4-A09B-44C8-9C50-CD244779651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2557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correct answer </a:t>
            </a:r>
            <a:r>
              <a:rPr lang="en-US" dirty="0" err="1"/>
              <a:t>is:DynamoDB</a:t>
            </a:r>
            <a:endParaRPr lang="en-US" dirty="0"/>
          </a:p>
          <a:p>
            <a:r>
              <a:rPr lang="en-US" dirty="0"/>
              <a:t>DynamoDB is a fully managed NoSQL database provided by AWS. It is now available in most regions for users to consume. Oracle Database is not a NoSQL database solution. Elastic MapReduce is a Hadoop-based processing service not a database solution. </a:t>
            </a:r>
            <a:r>
              <a:rPr lang="en-US" dirty="0" err="1"/>
              <a:t>AmazonRDS</a:t>
            </a:r>
            <a:r>
              <a:rPr lang="en-US" dirty="0"/>
              <a:t> is managing your databases in the cloud, not a database itself. It supports 6 database types Amazon Aurora, PostgreSQL, MySQL, MariaDB, Oracle Database, and SQL Server.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341FC4-A09B-44C8-9C50-CD244779651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1724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correct answer </a:t>
            </a:r>
            <a:r>
              <a:rPr lang="en-US" dirty="0" err="1"/>
              <a:t>is:AWS</a:t>
            </a:r>
            <a:r>
              <a:rPr lang="en-US" dirty="0"/>
              <a:t> Elastic Load Balancer (ELB)</a:t>
            </a:r>
          </a:p>
          <a:p>
            <a:r>
              <a:rPr lang="en-US" dirty="0"/>
              <a:t>ELB automatically distributes incoming application traffic across multiple targets, such as Amazon EC2 instances, containers, and IP addresses, helping to ensure the fault tolerance of your applications. AWS autoscaling does not distribute traffic, instead, it automatically adjust the number of EC2 instances in use, scaling the capacity up or down according to defined conditions for optimal performance and cost. Although Autoscaling works in conjunction with load balancing services to maintain performance across instances, it is not responsible for the distribution of traffic. AWS Inspector is a security assessment service that helps improve the security and compliance of applications deployed on AWS. It automatically assesses applications for vulnerabilities or deviations from best practices. It does not deal with traffic distribution but focuses on identifying security issues and vulnerabilities within the application environment. AWS EC2 itself is not a load balancing service. It provides resizable compute capacity in the cloud, allowing users to launch virtual servers and manage the server software. While EC2 instances are the targets for load balancing in many scenarios, the service itself does not distribute traffic across multiple instances.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3341FC4-A09B-44C8-9C50-CD244779651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8215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8/25/2025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9702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6412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8/25/2025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4232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lvl1pPr>
              <a:defRPr>
                <a:solidFill>
                  <a:srgbClr val="FF9900"/>
                </a:solidFill>
              </a:defRPr>
            </a:lvl1pPr>
          </a:lstStyle>
          <a:p>
            <a:r>
              <a:rPr lang="en-US" dirty="0"/>
              <a:t>Click to edit Master title style</a:t>
            </a:r>
          </a:p>
        </p:txBody>
      </p:sp>
      <p:sp>
        <p:nvSpPr>
          <p:cNvPr id="3" name="Content Placeholder 2"/>
          <p:cNvSpPr>
            <a:spLocks noGrp="1"/>
          </p:cNvSpPr>
          <p:nvPr>
            <p:ph idx="1"/>
          </p:nvPr>
        </p:nvSpPr>
        <p:spPr>
          <a:xfrm>
            <a:off x="581192" y="2340864"/>
            <a:ext cx="11029615" cy="363448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8/25/2025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06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8/25/2025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5165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05260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433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2282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1776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8/25/2025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17692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8/25/2025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86845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5A0D1"/>
            </a:gs>
            <a:gs pos="88000">
              <a:schemeClr val="bg2">
                <a:shade val="94000"/>
                <a:satMod val="110000"/>
                <a:lumMod val="88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8/25/2025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0070C0">
              <a:alpha val="62000"/>
            </a:srgb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rgbClr val="FF9900"/>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32360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4F116-AA73-A320-60E1-ABBD41E5E409}"/>
              </a:ext>
            </a:extLst>
          </p:cNvPr>
          <p:cNvSpPr>
            <a:spLocks noGrp="1"/>
          </p:cNvSpPr>
          <p:nvPr>
            <p:ph type="title"/>
          </p:nvPr>
        </p:nvSpPr>
        <p:spPr/>
        <p:txBody>
          <a:bodyPr>
            <a:normAutofit fontScale="90000"/>
          </a:bodyPr>
          <a:lstStyle/>
          <a:p>
            <a:r>
              <a:rPr lang="en-US" dirty="0"/>
              <a:t>You have a mission-critical application that must be globally available at all times. IF this is the case, which of the below deployment mechanisms would you employ?</a:t>
            </a:r>
          </a:p>
        </p:txBody>
      </p:sp>
      <p:sp>
        <p:nvSpPr>
          <p:cNvPr id="7" name="Content Placeholder 6">
            <a:extLst>
              <a:ext uri="{FF2B5EF4-FFF2-40B4-BE49-F238E27FC236}">
                <a16:creationId xmlns:a16="http://schemas.microsoft.com/office/drawing/2014/main" id="{0F646ADE-B5CE-3021-715B-ADFCB428B2D4}"/>
              </a:ext>
            </a:extLst>
          </p:cNvPr>
          <p:cNvSpPr>
            <a:spLocks noGrp="1"/>
          </p:cNvSpPr>
          <p:nvPr>
            <p:ph idx="1"/>
          </p:nvPr>
        </p:nvSpPr>
        <p:spPr/>
        <p:txBody>
          <a:bodyPr/>
          <a:lstStyle/>
          <a:p>
            <a:r>
              <a:rPr lang="en-US" dirty="0"/>
              <a:t>Deployment to multiple Availability Zones</a:t>
            </a:r>
          </a:p>
          <a:p>
            <a:r>
              <a:rPr lang="en-US" dirty="0"/>
              <a:t>Deployment to multiple Data Centers</a:t>
            </a:r>
          </a:p>
          <a:p>
            <a:r>
              <a:rPr lang="en-US" dirty="0"/>
              <a:t>Deployment to multiple edge locations</a:t>
            </a:r>
          </a:p>
          <a:p>
            <a:r>
              <a:rPr lang="en-US" dirty="0"/>
              <a:t>Deployment to multiple Regions</a:t>
            </a:r>
          </a:p>
        </p:txBody>
      </p:sp>
    </p:spTree>
    <p:extLst>
      <p:ext uri="{BB962C8B-B14F-4D97-AF65-F5344CB8AC3E}">
        <p14:creationId xmlns:p14="http://schemas.microsoft.com/office/powerpoint/2010/main" val="267444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C7885-2ADC-A9C4-0D27-3DD0CF2EA726}"/>
              </a:ext>
            </a:extLst>
          </p:cNvPr>
          <p:cNvSpPr>
            <a:spLocks noGrp="1"/>
          </p:cNvSpPr>
          <p:nvPr>
            <p:ph type="title"/>
          </p:nvPr>
        </p:nvSpPr>
        <p:spPr/>
        <p:txBody>
          <a:bodyPr/>
          <a:lstStyle/>
          <a:p>
            <a:r>
              <a:rPr lang="en-US" dirty="0"/>
              <a:t>Which of the following can be used to protect against </a:t>
            </a:r>
            <a:r>
              <a:rPr lang="en-US" dirty="0" err="1"/>
              <a:t>DDos</a:t>
            </a:r>
            <a:r>
              <a:rPr lang="en-US" dirty="0"/>
              <a:t> Attacks. Pick two</a:t>
            </a:r>
          </a:p>
        </p:txBody>
      </p:sp>
      <p:sp>
        <p:nvSpPr>
          <p:cNvPr id="3" name="Content Placeholder 2">
            <a:extLst>
              <a:ext uri="{FF2B5EF4-FFF2-40B4-BE49-F238E27FC236}">
                <a16:creationId xmlns:a16="http://schemas.microsoft.com/office/drawing/2014/main" id="{71562AD5-CC86-1186-8E0C-8917846E8D31}"/>
              </a:ext>
            </a:extLst>
          </p:cNvPr>
          <p:cNvSpPr>
            <a:spLocks noGrp="1"/>
          </p:cNvSpPr>
          <p:nvPr>
            <p:ph idx="1"/>
          </p:nvPr>
        </p:nvSpPr>
        <p:spPr/>
        <p:txBody>
          <a:bodyPr/>
          <a:lstStyle/>
          <a:p>
            <a:r>
              <a:rPr lang="en-US" dirty="0"/>
              <a:t>AWS EC2</a:t>
            </a:r>
          </a:p>
          <a:p>
            <a:r>
              <a:rPr lang="en-US" dirty="0"/>
              <a:t>AWS ELB</a:t>
            </a:r>
          </a:p>
          <a:p>
            <a:r>
              <a:rPr lang="en-US" dirty="0"/>
              <a:t>AWS Shield</a:t>
            </a:r>
          </a:p>
          <a:p>
            <a:r>
              <a:rPr lang="en-US" dirty="0"/>
              <a:t>AWS Shield Advanced</a:t>
            </a:r>
          </a:p>
        </p:txBody>
      </p:sp>
    </p:spTree>
    <p:extLst>
      <p:ext uri="{BB962C8B-B14F-4D97-AF65-F5344CB8AC3E}">
        <p14:creationId xmlns:p14="http://schemas.microsoft.com/office/powerpoint/2010/main" val="1410939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28240-8D1C-F744-0E68-342A934B043C}"/>
              </a:ext>
            </a:extLst>
          </p:cNvPr>
          <p:cNvSpPr>
            <a:spLocks noGrp="1"/>
          </p:cNvSpPr>
          <p:nvPr>
            <p:ph type="title"/>
          </p:nvPr>
        </p:nvSpPr>
        <p:spPr/>
        <p:txBody>
          <a:bodyPr/>
          <a:lstStyle/>
          <a:p>
            <a:r>
              <a:rPr lang="en-US" dirty="0"/>
              <a:t>Which of the following are the right principles when designing cloud-based systems?</a:t>
            </a:r>
          </a:p>
        </p:txBody>
      </p:sp>
      <p:sp>
        <p:nvSpPr>
          <p:cNvPr id="3" name="Content Placeholder 2">
            <a:extLst>
              <a:ext uri="{FF2B5EF4-FFF2-40B4-BE49-F238E27FC236}">
                <a16:creationId xmlns:a16="http://schemas.microsoft.com/office/drawing/2014/main" id="{C7E20E77-8468-2B19-00AE-FEF08B7F0F1A}"/>
              </a:ext>
            </a:extLst>
          </p:cNvPr>
          <p:cNvSpPr>
            <a:spLocks noGrp="1"/>
          </p:cNvSpPr>
          <p:nvPr>
            <p:ph idx="1"/>
          </p:nvPr>
        </p:nvSpPr>
        <p:spPr/>
        <p:txBody>
          <a:bodyPr/>
          <a:lstStyle/>
          <a:p>
            <a:r>
              <a:rPr lang="en-US" dirty="0"/>
              <a:t>Build Tightly-coupled components</a:t>
            </a:r>
          </a:p>
          <a:p>
            <a:r>
              <a:rPr lang="en-US" dirty="0"/>
              <a:t>Use as many services as possible</a:t>
            </a:r>
          </a:p>
          <a:p>
            <a:r>
              <a:rPr lang="en-US" dirty="0"/>
              <a:t>Build loosely-coupled components</a:t>
            </a:r>
          </a:p>
          <a:p>
            <a:r>
              <a:rPr lang="en-US" dirty="0"/>
              <a:t>Assume everything will fail</a:t>
            </a:r>
          </a:p>
        </p:txBody>
      </p:sp>
    </p:spTree>
    <p:extLst>
      <p:ext uri="{BB962C8B-B14F-4D97-AF65-F5344CB8AC3E}">
        <p14:creationId xmlns:p14="http://schemas.microsoft.com/office/powerpoint/2010/main" val="2477696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95426-227F-9DCE-51D6-1AB4C7AF7C54}"/>
              </a:ext>
            </a:extLst>
          </p:cNvPr>
          <p:cNvSpPr>
            <a:spLocks noGrp="1"/>
          </p:cNvSpPr>
          <p:nvPr>
            <p:ph type="title"/>
          </p:nvPr>
        </p:nvSpPr>
        <p:spPr/>
        <p:txBody>
          <a:bodyPr>
            <a:normAutofit fontScale="90000"/>
          </a:bodyPr>
          <a:lstStyle/>
          <a:p>
            <a:r>
              <a:rPr lang="en-US" dirty="0"/>
              <a:t>A company does not want to manage their database. Which of  the following services is a fully managed NoSQL database provided by AWS.</a:t>
            </a:r>
          </a:p>
        </p:txBody>
      </p:sp>
      <p:sp>
        <p:nvSpPr>
          <p:cNvPr id="3" name="Content Placeholder 2">
            <a:extLst>
              <a:ext uri="{FF2B5EF4-FFF2-40B4-BE49-F238E27FC236}">
                <a16:creationId xmlns:a16="http://schemas.microsoft.com/office/drawing/2014/main" id="{90A94841-EEAF-92F0-2C56-4F8FBD8AFA77}"/>
              </a:ext>
            </a:extLst>
          </p:cNvPr>
          <p:cNvSpPr>
            <a:spLocks noGrp="1"/>
          </p:cNvSpPr>
          <p:nvPr>
            <p:ph idx="1"/>
          </p:nvPr>
        </p:nvSpPr>
        <p:spPr/>
        <p:txBody>
          <a:bodyPr/>
          <a:lstStyle/>
          <a:p>
            <a:r>
              <a:rPr lang="en-US" dirty="0"/>
              <a:t>Oracle RDS</a:t>
            </a:r>
          </a:p>
          <a:p>
            <a:r>
              <a:rPr lang="en-US" dirty="0"/>
              <a:t>Elastic MapReduce</a:t>
            </a:r>
          </a:p>
          <a:p>
            <a:r>
              <a:rPr lang="en-US" dirty="0"/>
              <a:t>AWS RDS</a:t>
            </a:r>
          </a:p>
          <a:p>
            <a:r>
              <a:rPr lang="en-US" dirty="0"/>
              <a:t>DynamoDB</a:t>
            </a:r>
          </a:p>
        </p:txBody>
      </p:sp>
    </p:spTree>
    <p:extLst>
      <p:ext uri="{BB962C8B-B14F-4D97-AF65-F5344CB8AC3E}">
        <p14:creationId xmlns:p14="http://schemas.microsoft.com/office/powerpoint/2010/main" val="418041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717A-0290-D255-0B0D-00781ADF8AC9}"/>
              </a:ext>
            </a:extLst>
          </p:cNvPr>
          <p:cNvSpPr>
            <a:spLocks noGrp="1"/>
          </p:cNvSpPr>
          <p:nvPr>
            <p:ph type="title"/>
          </p:nvPr>
        </p:nvSpPr>
        <p:spPr/>
        <p:txBody>
          <a:bodyPr/>
          <a:lstStyle/>
          <a:p>
            <a:r>
              <a:rPr lang="en-US" dirty="0"/>
              <a:t>Which AWS service allows for the distribution of incoming application traffic across multiple EC2 instances?</a:t>
            </a:r>
          </a:p>
        </p:txBody>
      </p:sp>
      <p:sp>
        <p:nvSpPr>
          <p:cNvPr id="3" name="Content Placeholder 2">
            <a:extLst>
              <a:ext uri="{FF2B5EF4-FFF2-40B4-BE49-F238E27FC236}">
                <a16:creationId xmlns:a16="http://schemas.microsoft.com/office/drawing/2014/main" id="{1DA2121F-A7AF-A379-90D0-937EFB1A63A5}"/>
              </a:ext>
            </a:extLst>
          </p:cNvPr>
          <p:cNvSpPr>
            <a:spLocks noGrp="1"/>
          </p:cNvSpPr>
          <p:nvPr>
            <p:ph idx="1"/>
          </p:nvPr>
        </p:nvSpPr>
        <p:spPr/>
        <p:txBody>
          <a:bodyPr/>
          <a:lstStyle/>
          <a:p>
            <a:r>
              <a:rPr lang="en-US" dirty="0"/>
              <a:t>AWS Autoscaling</a:t>
            </a:r>
          </a:p>
          <a:p>
            <a:r>
              <a:rPr lang="en-US" dirty="0"/>
              <a:t>AWS inspector</a:t>
            </a:r>
          </a:p>
          <a:p>
            <a:r>
              <a:rPr lang="en-US" dirty="0"/>
              <a:t>AWS Elastic Cloud Compute (EC2)</a:t>
            </a:r>
          </a:p>
          <a:p>
            <a:r>
              <a:rPr lang="en-US" dirty="0"/>
              <a:t>AWS Elastic Load Balancer (ELB)</a:t>
            </a:r>
          </a:p>
        </p:txBody>
      </p:sp>
    </p:spTree>
    <p:extLst>
      <p:ext uri="{BB962C8B-B14F-4D97-AF65-F5344CB8AC3E}">
        <p14:creationId xmlns:p14="http://schemas.microsoft.com/office/powerpoint/2010/main" val="3914727221"/>
      </p:ext>
    </p:extLst>
  </p:cSld>
  <p:clrMapOvr>
    <a:masterClrMapping/>
  </p:clrMapOvr>
</p:sld>
</file>

<file path=ppt/theme/theme1.xml><?xml version="1.0" encoding="utf-8"?>
<a:theme xmlns:a="http://schemas.openxmlformats.org/drawingml/2006/main" name="DividendVTI">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676</Words>
  <Application>Microsoft Office PowerPoint</Application>
  <PresentationFormat>Widescreen</PresentationFormat>
  <Paragraphs>40</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vt:lpstr>
      <vt:lpstr>Franklin Gothic Book</vt:lpstr>
      <vt:lpstr>Franklin Gothic Demi</vt:lpstr>
      <vt:lpstr>Wingdings 2</vt:lpstr>
      <vt:lpstr>DividendVTI</vt:lpstr>
      <vt:lpstr>You have a mission-critical application that must be globally available at all times. IF this is the case, which of the below deployment mechanisms would you employ?</vt:lpstr>
      <vt:lpstr>Which of the following can be used to protect against DDos Attacks. Pick two</vt:lpstr>
      <vt:lpstr>Which of the following are the right principles when designing cloud-based systems?</vt:lpstr>
      <vt:lpstr>A company does not want to manage their database. Which of  the following services is a fully managed NoSQL database provided by AWS.</vt:lpstr>
      <vt:lpstr>Which AWS service allows for the distribution of incoming application traffic across multiple EC2 instances?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Rob Hendrickson</dc:creator>
  <cp:lastModifiedBy>Rob Hendrickson</cp:lastModifiedBy>
  <cp:revision>1</cp:revision>
  <dcterms:created xsi:type="dcterms:W3CDTF">2025-08-25T20:10:56Z</dcterms:created>
  <dcterms:modified xsi:type="dcterms:W3CDTF">2025-08-25T20:11:25Z</dcterms:modified>
</cp:coreProperties>
</file>