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DF41"/>
    <a:srgbClr val="009900"/>
    <a:srgbClr val="5D4747"/>
    <a:srgbClr val="2F0B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5" autoAdjust="0"/>
    <p:restoredTop sz="94585" autoAdjust="0"/>
  </p:normalViewPr>
  <p:slideViewPr>
    <p:cSldViewPr>
      <p:cViewPr varScale="1">
        <p:scale>
          <a:sx n="103" d="100"/>
          <a:sy n="103" d="100"/>
        </p:scale>
        <p:origin x="25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58220-4877-4571-A4F3-276CE8F6D6CD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F6B56-A732-48AD-8EAB-01B48D1232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35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F6B56-A732-48AD-8EAB-01B48D1232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29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F6B56-A732-48AD-8EAB-01B48D1232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25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9C56-FE82-4788-8523-F7C61B9FB1FA}" type="datetimeFigureOut">
              <a:rPr lang="ro-RO" smtClean="0"/>
              <a:pPr/>
              <a:t>26.02.2018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3724-ED56-4CB2-97A6-AE5CA8B4575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0631324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9C56-FE82-4788-8523-F7C61B9FB1FA}" type="datetimeFigureOut">
              <a:rPr lang="ro-RO" smtClean="0"/>
              <a:pPr/>
              <a:t>26.02.2018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3724-ED56-4CB2-97A6-AE5CA8B4575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8116825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9C56-FE82-4788-8523-F7C61B9FB1FA}" type="datetimeFigureOut">
              <a:rPr lang="ro-RO" smtClean="0"/>
              <a:pPr/>
              <a:t>26.02.2018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3724-ED56-4CB2-97A6-AE5CA8B4575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482502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9C56-FE82-4788-8523-F7C61B9FB1FA}" type="datetimeFigureOut">
              <a:rPr lang="ro-RO" smtClean="0"/>
              <a:pPr/>
              <a:t>26.02.2018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3724-ED56-4CB2-97A6-AE5CA8B4575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8712947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9C56-FE82-4788-8523-F7C61B9FB1FA}" type="datetimeFigureOut">
              <a:rPr lang="ro-RO" smtClean="0"/>
              <a:pPr/>
              <a:t>26.02.2018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3724-ED56-4CB2-97A6-AE5CA8B4575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9894165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9C56-FE82-4788-8523-F7C61B9FB1FA}" type="datetimeFigureOut">
              <a:rPr lang="ro-RO" smtClean="0"/>
              <a:pPr/>
              <a:t>26.02.2018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3724-ED56-4CB2-97A6-AE5CA8B4575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6917873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9C56-FE82-4788-8523-F7C61B9FB1FA}" type="datetimeFigureOut">
              <a:rPr lang="ro-RO" smtClean="0"/>
              <a:pPr/>
              <a:t>26.02.2018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3724-ED56-4CB2-97A6-AE5CA8B4575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3195353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9C56-FE82-4788-8523-F7C61B9FB1FA}" type="datetimeFigureOut">
              <a:rPr lang="ro-RO" smtClean="0"/>
              <a:pPr/>
              <a:t>26.02.2018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3724-ED56-4CB2-97A6-AE5CA8B4575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023954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9C56-FE82-4788-8523-F7C61B9FB1FA}" type="datetimeFigureOut">
              <a:rPr lang="ro-RO" smtClean="0"/>
              <a:pPr/>
              <a:t>26.02.2018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3724-ED56-4CB2-97A6-AE5CA8B4575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6152124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9C56-FE82-4788-8523-F7C61B9FB1FA}" type="datetimeFigureOut">
              <a:rPr lang="ro-RO" smtClean="0"/>
              <a:pPr/>
              <a:t>26.02.2018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3724-ED56-4CB2-97A6-AE5CA8B4575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8100745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9C56-FE82-4788-8523-F7C61B9FB1FA}" type="datetimeFigureOut">
              <a:rPr lang="ro-RO" smtClean="0"/>
              <a:pPr/>
              <a:t>26.02.2018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3724-ED56-4CB2-97A6-AE5CA8B4575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0416704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29C56-FE82-4788-8523-F7C61B9FB1FA}" type="datetimeFigureOut">
              <a:rPr lang="ro-RO" smtClean="0"/>
              <a:pPr/>
              <a:t>26.02.2018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63724-ED56-4CB2-97A6-AE5CA8B4575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8327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Users\marian\Music\Free%20YouTube%20Downloader\Titanium%20%20Pavane%20(PianoCello%20Cover)%20-%20David%20Guetta%20%20Faure%20-%20The%20Piano%20Guys.mp3" TargetMode="Externa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DEBCF"/>
            </a:gs>
            <a:gs pos="75000">
              <a:srgbClr val="9CB86E"/>
            </a:gs>
            <a:gs pos="100000">
              <a:srgbClr val="156B13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6858000" cy="6858000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077200" cy="2536825"/>
          </a:xfrm>
        </p:spPr>
        <p:txBody>
          <a:bodyPr>
            <a:noAutofit/>
          </a:bodyPr>
          <a:lstStyle/>
          <a:p>
            <a:r>
              <a:rPr lang="en-US" sz="8000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ap ITC" panose="04040A07060A02020202" pitchFamily="82" charset="0"/>
              </a:rPr>
              <a:t>Greenfoot</a:t>
            </a:r>
            <a:r>
              <a:rPr lang="en-US" sz="80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ap ITC" panose="04040A07060A02020202" pitchFamily="82" charset="0"/>
              </a:rPr>
              <a:t/>
            </a:r>
            <a:br>
              <a:rPr lang="en-US" sz="80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ap ITC" panose="04040A07060A02020202" pitchFamily="82" charset="0"/>
              </a:rPr>
            </a:br>
            <a:r>
              <a:rPr lang="en-US" sz="8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ap ITC" panose="04040A07060A02020202" pitchFamily="82" charset="0"/>
              </a:rPr>
              <a:t>programming</a:t>
            </a:r>
            <a:endParaRPr lang="ro-RO" sz="80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nap ITC" panose="04040A07060A02020202" pitchFamily="82" charset="0"/>
            </a:endParaRPr>
          </a:p>
        </p:txBody>
      </p:sp>
      <p:pic>
        <p:nvPicPr>
          <p:cNvPr id="12" name="Titanium  Pavane (PianoCello Cover) - David Guetta  Faure - The Piano Guys.mp3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6" cstate="print"/>
          <a:stretch>
            <a:fillRect/>
          </a:stretch>
        </p:blipFill>
        <p:spPr>
          <a:xfrm>
            <a:off x="8839200" y="0"/>
            <a:ext cx="304800" cy="304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2772644"/>
      </p:ext>
    </p:extLst>
  </p:cSld>
  <p:clrMapOvr>
    <a:masterClrMapping/>
  </p:clrMapOvr>
  <p:transition spd="med" advTm="3719">
    <p:pull dir="d"/>
    <p:sndAc>
      <p:stSnd>
        <p:snd r:embed="rId4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2)">
                                      <p:cBhvr>
                                        <p:cTn id="9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67000" numSld="8" showWhenStopped="0">
                <p:cTn id="10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ea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742262"/>
          </a:xfrm>
          <a:prstGeom prst="rect">
            <a:avLst/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softEdge rad="112500"/>
          </a:effectLst>
          <a:scene3d>
            <a:camera prst="obliqueBottomRight"/>
            <a:lightRig rig="threePt" dir="t"/>
          </a:scene3d>
        </p:spPr>
      </p:pic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1600201"/>
            <a:ext cx="7543800" cy="2133600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57600" y="5729877"/>
            <a:ext cx="54864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 </a:t>
            </a:r>
            <a:r>
              <a:rPr lang="en-US" sz="2400" b="1" i="1" dirty="0" err="1" smtClean="0"/>
              <a:t>Realizat</a:t>
            </a:r>
            <a:r>
              <a:rPr lang="en-US" sz="2400" b="1" i="1" dirty="0" smtClean="0"/>
              <a:t> de Ana-Maria &amp; </a:t>
            </a:r>
            <a:r>
              <a:rPr lang="en-US" sz="2400" b="1" i="1" dirty="0" err="1" smtClean="0"/>
              <a:t>Andreea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Comșa</a:t>
            </a:r>
            <a:r>
              <a:rPr lang="en-US" sz="2400" b="1" i="1" dirty="0" smtClean="0"/>
              <a:t> </a:t>
            </a:r>
            <a:endParaRPr lang="ro-RO" sz="2400" b="1" i="1" dirty="0" smtClean="0"/>
          </a:p>
          <a:p>
            <a:r>
              <a:rPr lang="ro-RO" dirty="0" smtClean="0"/>
              <a:t>     </a:t>
            </a:r>
            <a:r>
              <a:rPr lang="en-US" sz="1900" b="1" i="1" dirty="0" err="1"/>
              <a:t>Colegiul</a:t>
            </a:r>
            <a:r>
              <a:rPr lang="en-US" sz="1900" b="1" i="1" dirty="0"/>
              <a:t> Na</a:t>
            </a:r>
            <a:r>
              <a:rPr lang="ro-RO" sz="1900" b="1" i="1" dirty="0" err="1"/>
              <a:t>ţional</a:t>
            </a:r>
            <a:r>
              <a:rPr lang="en-US" sz="1900" b="1" i="1" dirty="0"/>
              <a:t> “Samuel von </a:t>
            </a:r>
            <a:r>
              <a:rPr lang="en-US" sz="1900" b="1" i="1" dirty="0" err="1"/>
              <a:t>Brukenthal</a:t>
            </a:r>
            <a:r>
              <a:rPr lang="en-US" sz="1900" b="1" i="1" dirty="0"/>
              <a:t>”</a:t>
            </a:r>
            <a:r>
              <a:rPr lang="ro-RO" sz="1900" b="1" i="1" dirty="0"/>
              <a:t>, Sibiu</a:t>
            </a:r>
            <a:r>
              <a:rPr lang="en-US" sz="1900" b="1" i="1" dirty="0"/>
              <a:t> </a:t>
            </a:r>
            <a:endParaRPr lang="en-US" sz="1900" b="1" i="1" dirty="0"/>
          </a:p>
        </p:txBody>
      </p:sp>
      <p:sp>
        <p:nvSpPr>
          <p:cNvPr id="17" name="5-Point Star 16"/>
          <p:cNvSpPr/>
          <p:nvPr/>
        </p:nvSpPr>
        <p:spPr>
          <a:xfrm>
            <a:off x="3124200" y="5865241"/>
            <a:ext cx="762000" cy="685800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47800" y="1752600"/>
            <a:ext cx="596914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i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 Stone</a:t>
            </a:r>
            <a:endParaRPr lang="en-US" sz="9600" b="1" i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9267849"/>
      </p:ext>
    </p:extLst>
  </p:cSld>
  <p:clrMapOvr>
    <a:masterClrMapping/>
  </p:clrMapOvr>
  <p:transition spd="med" advTm="900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/>
      <p:bldP spid="17" grpId="0" animBg="1"/>
      <p:bldP spid="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b="1" u="sng" dirty="0" smtClean="0">
                <a:solidFill>
                  <a:schemeClr val="accent1">
                    <a:lumMod val="75000"/>
                  </a:schemeClr>
                </a:solidFill>
                <a:cs typeface="Vijaya" pitchFamily="34" charset="0"/>
              </a:rPr>
              <a:t>CE ESTE SEA STONE?</a:t>
            </a:r>
            <a:endParaRPr lang="en-US" sz="6600" b="1" u="sng" dirty="0">
              <a:solidFill>
                <a:schemeClr val="accent1">
                  <a:lumMod val="75000"/>
                </a:schemeClr>
              </a:solidFill>
              <a:cs typeface="Vijay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7724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 Stone </a:t>
            </a:r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este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un </a:t>
            </a:r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joc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</a:t>
            </a:r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acțiune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în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doi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juc</a:t>
            </a:r>
            <a:r>
              <a:rPr lang="vi-VN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ă</a:t>
            </a:r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tori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  <a:p>
            <a:pPr>
              <a:buNone/>
            </a:pPr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Acesta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prezint</a:t>
            </a:r>
            <a:r>
              <a:rPr lang="vi-VN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ă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aventura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unei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pietre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 </a:t>
            </a:r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unei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stele de mare care </a:t>
            </a:r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trebuie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s</a:t>
            </a:r>
            <a:r>
              <a:rPr lang="vi-VN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ă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salveze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marea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</a:t>
            </a:r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cei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mai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mari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inamici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 BUTOIUL </a:t>
            </a:r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ANCORA!</a:t>
            </a:r>
            <a:endParaRPr lang="en-U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 advTm="16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/>
              <a:t>CUM SE JOAC</a:t>
            </a:r>
            <a:r>
              <a:rPr lang="vi-VN" b="1" i="1" u="sng" dirty="0" smtClean="0">
                <a:latin typeface="Calibri" pitchFamily="34" charset="0"/>
              </a:rPr>
              <a:t>Ă</a:t>
            </a:r>
            <a:r>
              <a:rPr lang="en-US" b="1" i="1" u="sng" dirty="0" smtClean="0"/>
              <a:t>?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 smtClean="0"/>
              <a:t>Piatra (</a:t>
            </a:r>
            <a:r>
              <a:rPr lang="en-US" dirty="0" err="1" smtClean="0"/>
              <a:t>numit</a:t>
            </a:r>
            <a:r>
              <a:rPr lang="vi-VN" dirty="0" smtClean="0">
                <a:latin typeface="Calibri" pitchFamily="34" charset="0"/>
              </a:rPr>
              <a:t>ă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Stein) se </a:t>
            </a:r>
            <a:r>
              <a:rPr lang="en-US" dirty="0" err="1" smtClean="0"/>
              <a:t>deplaseaz</a:t>
            </a:r>
            <a:r>
              <a:rPr lang="vi-VN" dirty="0" smtClean="0">
                <a:latin typeface="Calibri" pitchFamily="34" charset="0"/>
              </a:rPr>
              <a:t>ă</a:t>
            </a:r>
            <a:r>
              <a:rPr lang="en-US" dirty="0" smtClean="0"/>
              <a:t> din s</a:t>
            </a:r>
            <a:r>
              <a:rPr lang="vi-VN" dirty="0" smtClean="0">
                <a:latin typeface="Calibri" pitchFamily="34" charset="0"/>
              </a:rPr>
              <a:t>ă</a:t>
            </a:r>
            <a:r>
              <a:rPr lang="en-US" dirty="0" err="1" smtClean="0"/>
              <a:t>geți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Steaua</a:t>
            </a:r>
            <a:r>
              <a:rPr lang="en-US" dirty="0" smtClean="0"/>
              <a:t> de mare (</a:t>
            </a:r>
            <a:r>
              <a:rPr lang="en-US" dirty="0" err="1" smtClean="0"/>
              <a:t>numit</a:t>
            </a:r>
            <a:r>
              <a:rPr lang="vi-VN" dirty="0" smtClean="0">
                <a:latin typeface="Calibri" pitchFamily="34" charset="0"/>
              </a:rPr>
              <a:t>ă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</a:t>
            </a:r>
            <a:r>
              <a:rPr lang="en-US" dirty="0" err="1" smtClean="0"/>
              <a:t>PersonStern</a:t>
            </a:r>
            <a:r>
              <a:rPr lang="en-US" dirty="0" smtClean="0"/>
              <a:t>) se </a:t>
            </a:r>
            <a:r>
              <a:rPr lang="en-US" dirty="0" err="1" smtClean="0"/>
              <a:t>deplaseaz</a:t>
            </a:r>
            <a:r>
              <a:rPr lang="vi-VN" dirty="0" smtClean="0">
                <a:latin typeface="Calibri" pitchFamily="34" charset="0"/>
              </a:rPr>
              <a:t>ă</a:t>
            </a:r>
            <a:r>
              <a:rPr lang="en-US" dirty="0" smtClean="0"/>
              <a:t> din </a:t>
            </a:r>
            <a:r>
              <a:rPr lang="en-US" dirty="0" err="1" smtClean="0"/>
              <a:t>tastele</a:t>
            </a:r>
            <a:r>
              <a:rPr lang="en-US" dirty="0" smtClean="0"/>
              <a:t> “WASD”:</a:t>
            </a:r>
          </a:p>
        </p:txBody>
      </p:sp>
      <p:pic>
        <p:nvPicPr>
          <p:cNvPr id="7" name="Picture 6" descr="Seastone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5020450"/>
            <a:ext cx="3048000" cy="1633378"/>
          </a:xfrm>
          <a:prstGeom prst="rect">
            <a:avLst/>
          </a:prstGeom>
        </p:spPr>
      </p:pic>
      <p:pic>
        <p:nvPicPr>
          <p:cNvPr id="8" name="Picture 7" descr="Seastone2.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7400" y="2286000"/>
            <a:ext cx="2906887" cy="1524000"/>
          </a:xfrm>
          <a:prstGeom prst="rect">
            <a:avLst/>
          </a:prstGeom>
        </p:spPr>
      </p:pic>
    </p:spTree>
  </p:cSld>
  <p:clrMapOvr>
    <a:masterClrMapping/>
  </p:clrMapOvr>
  <p:transition advTm="1300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EAC7">
                <a:alpha val="49000"/>
              </a:srgbClr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 err="1" smtClean="0">
                <a:solidFill>
                  <a:schemeClr val="accent2">
                    <a:lumMod val="75000"/>
                  </a:schemeClr>
                </a:solidFill>
                <a:latin typeface="Script MT Bold" pitchFamily="66" charset="0"/>
              </a:rPr>
              <a:t>Detalii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  <a:latin typeface="Script MT Bold" pitchFamily="66" charset="0"/>
              </a:rPr>
              <a:t>…</a:t>
            </a:r>
            <a:endParaRPr lang="en-US" sz="9600" dirty="0">
              <a:solidFill>
                <a:schemeClr val="accent2">
                  <a:lumMod val="75000"/>
                </a:schemeClr>
              </a:solidFill>
              <a:latin typeface="Script MT Bold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Sea Stone are 3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nivele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în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care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protagoniștii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(Piatra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si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Steaua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de Mare)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trebuie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s</a:t>
            </a:r>
            <a:r>
              <a:rPr lang="vi-VN" b="1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ă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curețe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plaja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și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marea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inamici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>
              <a:buNone/>
            </a:pPr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i="1" dirty="0" err="1" smtClean="0">
                <a:solidFill>
                  <a:srgbClr val="FF0000"/>
                </a:solidFill>
              </a:rPr>
              <a:t>Între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timp</a:t>
            </a:r>
            <a:r>
              <a:rPr lang="en-US" b="1" i="1" dirty="0" smtClean="0">
                <a:solidFill>
                  <a:srgbClr val="FF0000"/>
                </a:solidFill>
              </a:rPr>
              <a:t>, </a:t>
            </a:r>
            <a:r>
              <a:rPr lang="en-US" b="1" i="1" dirty="0" err="1" smtClean="0">
                <a:solidFill>
                  <a:srgbClr val="FF0000"/>
                </a:solidFill>
              </a:rPr>
              <a:t>ei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trebuie</a:t>
            </a:r>
            <a:r>
              <a:rPr lang="en-US" b="1" i="1" dirty="0" smtClean="0">
                <a:solidFill>
                  <a:srgbClr val="FF0000"/>
                </a:solidFill>
              </a:rPr>
              <a:t> s</a:t>
            </a:r>
            <a:r>
              <a:rPr lang="vi-VN" b="1" i="1" dirty="0" smtClean="0">
                <a:solidFill>
                  <a:srgbClr val="FF0000"/>
                </a:solidFill>
                <a:latin typeface="Calibri" pitchFamily="34" charset="0"/>
              </a:rPr>
              <a:t>ă</a:t>
            </a:r>
            <a:r>
              <a:rPr lang="en-US" b="1" i="1" dirty="0" smtClean="0">
                <a:solidFill>
                  <a:srgbClr val="FF0000"/>
                </a:solidFill>
              </a:rPr>
              <a:t> se </a:t>
            </a:r>
            <a:r>
              <a:rPr lang="en-US" b="1" i="1" dirty="0" err="1" smtClean="0">
                <a:solidFill>
                  <a:srgbClr val="FF0000"/>
                </a:solidFill>
              </a:rPr>
              <a:t>fereasc</a:t>
            </a:r>
            <a:r>
              <a:rPr lang="vi-VN" b="1" i="1" dirty="0" smtClean="0">
                <a:solidFill>
                  <a:srgbClr val="FF0000"/>
                </a:solidFill>
                <a:latin typeface="Calibri" pitchFamily="34" charset="0"/>
              </a:rPr>
              <a:t>ă</a:t>
            </a:r>
            <a:r>
              <a:rPr lang="en-US" b="1" i="1" dirty="0" smtClean="0">
                <a:solidFill>
                  <a:srgbClr val="FF0000"/>
                </a:solidFill>
              </a:rPr>
              <a:t> de </a:t>
            </a:r>
            <a:r>
              <a:rPr lang="en-US" b="1" i="1" dirty="0" err="1" smtClean="0">
                <a:solidFill>
                  <a:srgbClr val="FF0000"/>
                </a:solidFill>
              </a:rPr>
              <a:t>aricii</a:t>
            </a:r>
            <a:r>
              <a:rPr lang="en-US" b="1" i="1" dirty="0" smtClean="0">
                <a:solidFill>
                  <a:srgbClr val="FF0000"/>
                </a:solidFill>
              </a:rPr>
              <a:t> de mare care </a:t>
            </a:r>
            <a:r>
              <a:rPr lang="en-US" b="1" i="1" dirty="0" err="1" smtClean="0">
                <a:solidFill>
                  <a:srgbClr val="FF0000"/>
                </a:solidFill>
              </a:rPr>
              <a:t>înțeap</a:t>
            </a:r>
            <a:r>
              <a:rPr lang="vi-VN" b="1" i="1" dirty="0" smtClean="0">
                <a:solidFill>
                  <a:srgbClr val="FF0000"/>
                </a:solidFill>
                <a:latin typeface="Calibri" pitchFamily="34" charset="0"/>
              </a:rPr>
              <a:t>ă</a:t>
            </a:r>
            <a:r>
              <a:rPr lang="en-US" b="1" i="1" dirty="0" smtClean="0">
                <a:solidFill>
                  <a:srgbClr val="FF0000"/>
                </a:solidFill>
              </a:rPr>
              <a:t>.</a:t>
            </a:r>
            <a:endParaRPr lang="en-US" b="1" i="1" dirty="0" err="1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Tm="16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C000">
                <a:alpha val="39000"/>
              </a:srgbClr>
            </a:gs>
            <a:gs pos="75000">
              <a:srgbClr val="21D6E0">
                <a:alpha val="24000"/>
              </a:srgbClr>
            </a:gs>
            <a:gs pos="75000">
              <a:srgbClr val="0087E6"/>
            </a:gs>
            <a:gs pos="100000">
              <a:srgbClr val="005CB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Seastone.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943600" y="762000"/>
            <a:ext cx="1447800" cy="1494505"/>
          </a:xfrm>
        </p:spPr>
      </p:pic>
      <p:pic>
        <p:nvPicPr>
          <p:cNvPr id="13" name="Picture 12" descr="Seastone.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33600" y="838200"/>
            <a:ext cx="1524000" cy="1390315"/>
          </a:xfrm>
          <a:prstGeom prst="rect">
            <a:avLst/>
          </a:prstGeom>
        </p:spPr>
      </p:pic>
      <p:pic>
        <p:nvPicPr>
          <p:cNvPr id="15" name="Picture 14" descr="SEASTONE.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33600" y="4648200"/>
            <a:ext cx="1447800" cy="154764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76400" y="4495800"/>
            <a:ext cx="45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Forte" pitchFamily="66" charset="0"/>
              </a:rPr>
              <a:t>A</a:t>
            </a:r>
          </a:p>
          <a:p>
            <a:r>
              <a:rPr lang="en-US" sz="2000" dirty="0" smtClean="0">
                <a:latin typeface="Forte" pitchFamily="66" charset="0"/>
              </a:rPr>
              <a:t>N</a:t>
            </a:r>
          </a:p>
          <a:p>
            <a:r>
              <a:rPr lang="en-US" sz="2000" dirty="0" smtClean="0">
                <a:latin typeface="Forte" pitchFamily="66" charset="0"/>
              </a:rPr>
              <a:t>C</a:t>
            </a:r>
          </a:p>
          <a:p>
            <a:r>
              <a:rPr lang="en-US" sz="2000" dirty="0" smtClean="0">
                <a:latin typeface="Forte" pitchFamily="66" charset="0"/>
              </a:rPr>
              <a:t>O</a:t>
            </a:r>
          </a:p>
          <a:p>
            <a:r>
              <a:rPr lang="en-US" sz="2000" dirty="0" smtClean="0">
                <a:latin typeface="Forte" pitchFamily="66" charset="0"/>
              </a:rPr>
              <a:t>R</a:t>
            </a:r>
          </a:p>
          <a:p>
            <a:r>
              <a:rPr lang="en-US" sz="2000" dirty="0" smtClean="0">
                <a:latin typeface="Forte" pitchFamily="66" charset="0"/>
              </a:rPr>
              <a:t>A</a:t>
            </a:r>
            <a:endParaRPr lang="en-US" sz="2000" dirty="0">
              <a:latin typeface="Forte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91400" y="4495800"/>
            <a:ext cx="60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Forte" pitchFamily="66" charset="0"/>
              </a:rPr>
              <a:t>B</a:t>
            </a:r>
          </a:p>
          <a:p>
            <a:r>
              <a:rPr lang="en-US" sz="2000" dirty="0" smtClean="0">
                <a:latin typeface="Forte" pitchFamily="66" charset="0"/>
              </a:rPr>
              <a:t>U</a:t>
            </a:r>
          </a:p>
          <a:p>
            <a:r>
              <a:rPr lang="en-US" sz="2000" dirty="0" smtClean="0">
                <a:latin typeface="Forte" pitchFamily="66" charset="0"/>
              </a:rPr>
              <a:t>T</a:t>
            </a:r>
          </a:p>
          <a:p>
            <a:r>
              <a:rPr lang="en-US" sz="2000" dirty="0" smtClean="0">
                <a:latin typeface="Forte" pitchFamily="66" charset="0"/>
              </a:rPr>
              <a:t>O</a:t>
            </a:r>
          </a:p>
          <a:p>
            <a:r>
              <a:rPr lang="en-US" sz="2000" dirty="0" smtClean="0">
                <a:latin typeface="Forte" pitchFamily="66" charset="0"/>
              </a:rPr>
              <a:t>I</a:t>
            </a:r>
          </a:p>
          <a:p>
            <a:r>
              <a:rPr lang="en-US" sz="2000" dirty="0" smtClean="0">
                <a:latin typeface="Forte" pitchFamily="66" charset="0"/>
              </a:rPr>
              <a:t>U</a:t>
            </a:r>
          </a:p>
          <a:p>
            <a:r>
              <a:rPr lang="en-US" sz="2000" dirty="0" smtClean="0">
                <a:latin typeface="Forte" pitchFamily="66" charset="0"/>
              </a:rPr>
              <a:t>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0600" y="8382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Segoe Print" pitchFamily="2" charset="0"/>
              </a:rPr>
              <a:t>STEAUA DE      MARE</a:t>
            </a:r>
            <a:endParaRPr lang="en-US" b="1" u="sng" dirty="0">
              <a:latin typeface="Segoe Print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67600" y="990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Segoe Print" pitchFamily="2" charset="0"/>
              </a:rPr>
              <a:t>PIATRA</a:t>
            </a:r>
          </a:p>
        </p:txBody>
      </p:sp>
      <p:cxnSp>
        <p:nvCxnSpPr>
          <p:cNvPr id="29" name="Straight Arrow Connector 28"/>
          <p:cNvCxnSpPr>
            <a:stCxn id="13" idx="3"/>
          </p:cNvCxnSpPr>
          <p:nvPr/>
        </p:nvCxnSpPr>
        <p:spPr>
          <a:xfrm flipV="1">
            <a:off x="3657600" y="1524000"/>
            <a:ext cx="2057400" cy="9358"/>
          </a:xfrm>
          <a:prstGeom prst="straightConnector1">
            <a:avLst/>
          </a:prstGeom>
          <a:ln w="38100" cmpd="sng">
            <a:headEnd type="arrow"/>
            <a:tailEnd type="arrow"/>
          </a:ln>
          <a:effectLst>
            <a:outerShdw blurRad="50800" dist="50800" dir="5400000" algn="ctr" rotWithShape="0">
              <a:srgbClr val="0070C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62400" y="11430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Highlight LET" pitchFamily="2" charset="0"/>
              </a:rPr>
              <a:t>PRIETENI</a:t>
            </a:r>
            <a:endParaRPr lang="en-US" sz="2400" b="1" dirty="0">
              <a:solidFill>
                <a:srgbClr val="C00000"/>
              </a:solidFill>
              <a:latin typeface="Highlight LET" pitchFamily="2" charset="0"/>
            </a:endParaRPr>
          </a:p>
        </p:txBody>
      </p:sp>
      <p:cxnSp>
        <p:nvCxnSpPr>
          <p:cNvPr id="33" name="Straight Arrow Connector 32"/>
          <p:cNvCxnSpPr>
            <a:stCxn id="13" idx="2"/>
          </p:cNvCxnSpPr>
          <p:nvPr/>
        </p:nvCxnSpPr>
        <p:spPr>
          <a:xfrm>
            <a:off x="2895600" y="2228515"/>
            <a:ext cx="0" cy="2343485"/>
          </a:xfrm>
          <a:prstGeom prst="straightConnector1">
            <a:avLst/>
          </a:prstGeom>
          <a:ln w="44450" cmpd="sng">
            <a:headEnd type="triangl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438900" y="2438400"/>
            <a:ext cx="38100" cy="2362200"/>
          </a:xfrm>
          <a:prstGeom prst="straightConnector1">
            <a:avLst/>
          </a:prstGeom>
          <a:ln w="41275" cmpd="sng">
            <a:headEnd type="triangl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48000" y="2438400"/>
            <a:ext cx="45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Ruach LET" pitchFamily="2" charset="0"/>
              </a:rPr>
              <a:t>D</a:t>
            </a:r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Ruach LET" pitchFamily="2" charset="0"/>
              </a:rPr>
              <a:t>U</a:t>
            </a:r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Ruach LET" pitchFamily="2" charset="0"/>
              </a:rPr>
              <a:t>Ș</a:t>
            </a:r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Ruach LET" pitchFamily="2" charset="0"/>
              </a:rPr>
              <a:t>M</a:t>
            </a:r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Ruach LET" pitchFamily="2" charset="0"/>
              </a:rPr>
              <a:t>A</a:t>
            </a:r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Ruach LET" pitchFamily="2" charset="0"/>
              </a:rPr>
              <a:t>N</a:t>
            </a:r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Ruach LET" pitchFamily="2" charset="0"/>
              </a:rPr>
              <a:t>I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67400" y="2590800"/>
            <a:ext cx="45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Ruach LET" pitchFamily="2" charset="0"/>
              </a:rPr>
              <a:t>D</a:t>
            </a:r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Ruach LET" pitchFamily="2" charset="0"/>
              </a:rPr>
              <a:t>U</a:t>
            </a:r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Ruach LET" pitchFamily="2" charset="0"/>
              </a:rPr>
              <a:t>Ș</a:t>
            </a:r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Ruach LET" pitchFamily="2" charset="0"/>
              </a:rPr>
              <a:t>M</a:t>
            </a:r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Ruach LET" pitchFamily="2" charset="0"/>
              </a:rPr>
              <a:t>A</a:t>
            </a:r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Ruach LET" pitchFamily="2" charset="0"/>
              </a:rPr>
              <a:t>N</a:t>
            </a:r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Ruach LET" pitchFamily="2" charset="0"/>
              </a:rPr>
              <a:t>I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10000" y="4953000"/>
            <a:ext cx="213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4"/>
                </a:solidFill>
                <a:latin typeface="Algerian" pitchFamily="82" charset="0"/>
              </a:rPr>
              <a:t>R</a:t>
            </a:r>
            <a:r>
              <a:rPr lang="vi-VN" sz="2000" dirty="0" smtClean="0">
                <a:solidFill>
                  <a:schemeClr val="accent4"/>
                </a:solidFill>
                <a:latin typeface="Algerian" pitchFamily="82" charset="0"/>
              </a:rPr>
              <a:t>Ă</a:t>
            </a:r>
            <a:r>
              <a:rPr lang="en-US" sz="2000" dirty="0" smtClean="0">
                <a:solidFill>
                  <a:schemeClr val="accent4"/>
                </a:solidFill>
                <a:latin typeface="Algerian" pitchFamily="82" charset="0"/>
              </a:rPr>
              <a:t>UFAC</a:t>
            </a:r>
            <a:r>
              <a:rPr lang="vi-VN" sz="2000" dirty="0" smtClean="0">
                <a:solidFill>
                  <a:schemeClr val="accent4"/>
                </a:solidFill>
                <a:latin typeface="Algerian" pitchFamily="82" charset="0"/>
              </a:rPr>
              <a:t>Ă</a:t>
            </a:r>
            <a:r>
              <a:rPr lang="en-US" sz="2000" dirty="0" smtClean="0">
                <a:solidFill>
                  <a:schemeClr val="accent4"/>
                </a:solidFill>
                <a:latin typeface="Algerian" pitchFamily="82" charset="0"/>
              </a:rPr>
              <a:t>TORI</a:t>
            </a:r>
          </a:p>
          <a:p>
            <a:endParaRPr lang="en-US" sz="2000" dirty="0" smtClean="0">
              <a:solidFill>
                <a:schemeClr val="accent4"/>
              </a:solidFill>
              <a:latin typeface="Algerian" pitchFamily="82" charset="0"/>
            </a:endParaRPr>
          </a:p>
          <a:p>
            <a:r>
              <a:rPr lang="en-US" sz="2000" dirty="0" smtClean="0">
                <a:solidFill>
                  <a:schemeClr val="accent4"/>
                </a:solidFill>
                <a:latin typeface="Algerian" pitchFamily="82" charset="0"/>
              </a:rPr>
              <a:t>     AI  M</a:t>
            </a:r>
            <a:r>
              <a:rPr lang="vi-VN" sz="2000" dirty="0" smtClean="0">
                <a:solidFill>
                  <a:schemeClr val="accent4"/>
                </a:solidFill>
                <a:latin typeface="Algerian" pitchFamily="82" charset="0"/>
              </a:rPr>
              <a:t>Ă</a:t>
            </a:r>
            <a:r>
              <a:rPr lang="en-US" sz="2000" dirty="0" smtClean="0">
                <a:solidFill>
                  <a:schemeClr val="accent4"/>
                </a:solidFill>
                <a:latin typeface="Algerian" pitchFamily="82" charset="0"/>
              </a:rPr>
              <a:t>RII </a:t>
            </a:r>
            <a:endParaRPr lang="en-US" sz="2000" dirty="0">
              <a:solidFill>
                <a:schemeClr val="accent4"/>
              </a:solidFill>
              <a:latin typeface="Algerian" pitchFamily="82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733800" y="5486400"/>
            <a:ext cx="2133600" cy="0"/>
          </a:xfrm>
          <a:prstGeom prst="straightConnector1">
            <a:avLst/>
          </a:prstGeom>
          <a:ln w="50800" cmpd="sng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butoi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43600" y="4876800"/>
            <a:ext cx="1447800" cy="1403926"/>
          </a:xfrm>
          <a:prstGeom prst="rect">
            <a:avLst/>
          </a:prstGeom>
        </p:spPr>
      </p:pic>
    </p:spTree>
  </p:cSld>
  <p:clrMapOvr>
    <a:masterClrMapping/>
  </p:clrMapOvr>
  <p:transition advTm="16000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20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6" dur="20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500"/>
                            </p:stCondLst>
                            <p:childTnLst>
                              <p:par>
                                <p:cTn id="10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4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525963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Acest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joc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are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rolul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de a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ridica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moralul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copiilor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și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pe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al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celor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care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îl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joac</a:t>
            </a:r>
            <a:r>
              <a:rPr lang="vi-VN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ă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.</a:t>
            </a:r>
          </a:p>
          <a:p>
            <a:endParaRPr lang="en-US" sz="3600" dirty="0" smtClean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  <a:p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Tehnologia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nu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mai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pare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așa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de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str</a:t>
            </a:r>
            <a:r>
              <a:rPr lang="vi-VN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ă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in</a:t>
            </a:r>
            <a:r>
              <a:rPr lang="vi-VN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ă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    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pentru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noi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în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urma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cre</a:t>
            </a:r>
            <a:r>
              <a:rPr lang="vi-VN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ă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rii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jocului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.</a:t>
            </a:r>
          </a:p>
          <a:p>
            <a:pPr>
              <a:buNone/>
            </a:pPr>
            <a:endParaRPr lang="en-US" sz="3600" dirty="0" smtClean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  <a:p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Sper</a:t>
            </a:r>
            <a:r>
              <a:rPr lang="vi-VN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ă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m c</a:t>
            </a:r>
            <a:r>
              <a:rPr lang="vi-VN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ă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v</a:t>
            </a:r>
            <a:r>
              <a:rPr lang="vi-VN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ă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va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pl</a:t>
            </a:r>
            <a:r>
              <a:rPr lang="vi-VN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ă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cea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acest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joc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Academy Engraved LET" pitchFamily="2" charset="0"/>
              </a:rPr>
              <a:t>.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Academy Engraved LET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1200" y="533400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  <a:cs typeface="Aharoni" pitchFamily="2" charset="-79"/>
              </a:rPr>
              <a:t>Pe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haroni" pitchFamily="2" charset="-79"/>
              </a:rPr>
              <a:t> </a:t>
            </a:r>
            <a:r>
              <a:rPr lang="en-US" sz="44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  <a:cs typeface="Aharoni" pitchFamily="2" charset="-79"/>
              </a:rPr>
              <a:t>langa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haroni" pitchFamily="2" charset="-79"/>
              </a:rPr>
              <a:t> </a:t>
            </a:r>
            <a:r>
              <a:rPr lang="en-US" sz="44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  <a:cs typeface="Aharoni" pitchFamily="2" charset="-79"/>
              </a:rPr>
              <a:t>cele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haroni" pitchFamily="2" charset="-79"/>
              </a:rPr>
              <a:t> </a:t>
            </a:r>
            <a:r>
              <a:rPr lang="en-US" sz="44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  <a:cs typeface="Aharoni" pitchFamily="2" charset="-79"/>
              </a:rPr>
              <a:t>spuse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haroni" pitchFamily="2" charset="-79"/>
              </a:rPr>
              <a:t>…</a:t>
            </a:r>
            <a:endParaRPr lang="en-US" sz="4400" b="1" dirty="0">
              <a:solidFill>
                <a:schemeClr val="accent2">
                  <a:lumMod val="75000"/>
                </a:schemeClr>
              </a:solidFill>
              <a:latin typeface="+mj-lt"/>
              <a:cs typeface="Aharoni" pitchFamily="2" charset="-79"/>
            </a:endParaRPr>
          </a:p>
        </p:txBody>
      </p:sp>
    </p:spTree>
  </p:cSld>
  <p:clrMapOvr>
    <a:masterClrMapping/>
  </p:clrMapOvr>
  <p:transition spd="slow" advTm="2000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1981200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8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V</a:t>
            </a:r>
            <a:r>
              <a:rPr lang="vi-VN" sz="8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Ă</a:t>
            </a:r>
            <a:r>
              <a:rPr lang="en-US" sz="8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 MULȚUMIM!!!</a:t>
            </a:r>
            <a:endParaRPr lang="en-US" sz="8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3581400"/>
            <a:ext cx="7391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Un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proiect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realizat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 de</a:t>
            </a:r>
          </a:p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ANA-MARIA &amp; ANDREEA COMȘA,</a:t>
            </a:r>
          </a:p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eleve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 ale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C</a:t>
            </a:r>
            <a:r>
              <a:rPr lang="ro-RO" sz="2800" dirty="0" err="1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olegiul</a:t>
            </a:r>
            <a:r>
              <a:rPr lang="ro-RO" sz="2800" dirty="0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N</a:t>
            </a:r>
            <a:r>
              <a:rPr lang="ro-RO" sz="2800" dirty="0" err="1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aţional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“Samuel von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Brukenthal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”</a:t>
            </a:r>
            <a:r>
              <a:rPr lang="ro-RO" sz="2800" dirty="0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 din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Sibiu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, din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clasele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 a XI-a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si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 a IX-a, sub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îndrumarea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d-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nei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prof.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Florea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 Delilah 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ransition advTm="11000">
    <p:randomBar/>
    <p:sndAc>
      <p:stSnd loop="1">
        <p:snd r:embed="rId2" name="applaus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1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100"/>
                            </p:stCondLst>
                            <p:childTnLst>
                              <p:par>
                                <p:cTn id="41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0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535</TotalTime>
  <Words>292</Words>
  <Application>Microsoft Office PowerPoint</Application>
  <PresentationFormat>On-screen Show (4:3)</PresentationFormat>
  <Paragraphs>62</Paragraphs>
  <Slides>8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4" baseType="lpstr">
      <vt:lpstr>Academy Engraved LET</vt:lpstr>
      <vt:lpstr>Aharoni</vt:lpstr>
      <vt:lpstr>Algerian</vt:lpstr>
      <vt:lpstr>Andalus</vt:lpstr>
      <vt:lpstr>Arial</vt:lpstr>
      <vt:lpstr>Calibri</vt:lpstr>
      <vt:lpstr>Cambria</vt:lpstr>
      <vt:lpstr>Forte</vt:lpstr>
      <vt:lpstr>Highlight LET</vt:lpstr>
      <vt:lpstr>Ruach LET</vt:lpstr>
      <vt:lpstr>Script MT Bold</vt:lpstr>
      <vt:lpstr>Segoe Print</vt:lpstr>
      <vt:lpstr>Segoe Script</vt:lpstr>
      <vt:lpstr>Snap ITC</vt:lpstr>
      <vt:lpstr>Vijaya</vt:lpstr>
      <vt:lpstr>Temă Office</vt:lpstr>
      <vt:lpstr>Greenfoot programming</vt:lpstr>
      <vt:lpstr>PowerPoint Presentation</vt:lpstr>
      <vt:lpstr>CE ESTE SEA STONE?</vt:lpstr>
      <vt:lpstr>CUM SE JOACĂ?</vt:lpstr>
      <vt:lpstr>Detalii…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Greenfoot programming</dc:title>
  <dc:creator>Floricele</dc:creator>
  <cp:lastModifiedBy>Elev</cp:lastModifiedBy>
  <cp:revision>56</cp:revision>
  <dcterms:created xsi:type="dcterms:W3CDTF">2018-02-23T13:33:08Z</dcterms:created>
  <dcterms:modified xsi:type="dcterms:W3CDTF">2018-02-26T07:33:50Z</dcterms:modified>
</cp:coreProperties>
</file>