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0.jpg" ContentType="image/png"/>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9" r:id="rId3"/>
    <p:sldId id="282" r:id="rId4"/>
    <p:sldId id="264" r:id="rId5"/>
    <p:sldId id="284" r:id="rId6"/>
    <p:sldId id="285" r:id="rId7"/>
    <p:sldId id="260" r:id="rId8"/>
    <p:sldId id="286" r:id="rId9"/>
    <p:sldId id="289" r:id="rId10"/>
    <p:sldId id="287" r:id="rId11"/>
    <p:sldId id="293" r:id="rId12"/>
    <p:sldId id="294" r:id="rId13"/>
    <p:sldId id="290" r:id="rId14"/>
    <p:sldId id="291" r:id="rId15"/>
    <p:sldId id="292" r:id="rId16"/>
    <p:sldId id="288" r:id="rId17"/>
    <p:sldId id="261" r:id="rId18"/>
    <p:sldId id="296" r:id="rId19"/>
    <p:sldId id="301" r:id="rId20"/>
    <p:sldId id="302" r:id="rId21"/>
    <p:sldId id="297" r:id="rId22"/>
    <p:sldId id="298" r:id="rId23"/>
    <p:sldId id="303" r:id="rId24"/>
    <p:sldId id="304" r:id="rId25"/>
    <p:sldId id="305" r:id="rId26"/>
    <p:sldId id="309" r:id="rId27"/>
    <p:sldId id="310" r:id="rId28"/>
    <p:sldId id="311" r:id="rId29"/>
    <p:sldId id="312" r:id="rId30"/>
    <p:sldId id="313" r:id="rId31"/>
    <p:sldId id="314" r:id="rId32"/>
    <p:sldId id="315" r:id="rId33"/>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A20012"/>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5" autoAdjust="0"/>
    <p:restoredTop sz="81053" autoAdjust="0"/>
  </p:normalViewPr>
  <p:slideViewPr>
    <p:cSldViewPr snapToGrid="0">
      <p:cViewPr varScale="1">
        <p:scale>
          <a:sx n="92" d="100"/>
          <a:sy n="92" d="100"/>
        </p:scale>
        <p:origin x="125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46FB-DBDC-4998-A3B8-E2D7290CE818}" type="datetimeFigureOut">
              <a:rPr lang="zh-CN" altLang="en-US" smtClean="0"/>
              <a:t>2020/6/15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1D2AB-D8F6-4361-80F7-BCE9DDD1A5C7}" type="slidenum">
              <a:rPr lang="zh-CN" altLang="en-US" smtClean="0"/>
              <a:t>‹#›</a:t>
            </a:fld>
            <a:endParaRPr lang="zh-CN" altLang="en-US"/>
          </a:p>
        </p:txBody>
      </p:sp>
    </p:spTree>
    <p:extLst>
      <p:ext uri="{BB962C8B-B14F-4D97-AF65-F5344CB8AC3E}">
        <p14:creationId xmlns:p14="http://schemas.microsoft.com/office/powerpoint/2010/main" val="211188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01D2AB-D8F6-4361-80F7-BCE9DDD1A5C7}" type="slidenum">
              <a:rPr lang="zh-CN" altLang="en-US" smtClean="0"/>
              <a:t>1</a:t>
            </a:fld>
            <a:endParaRPr lang="zh-CN" altLang="en-US"/>
          </a:p>
        </p:txBody>
      </p:sp>
    </p:spTree>
    <p:extLst>
      <p:ext uri="{BB962C8B-B14F-4D97-AF65-F5344CB8AC3E}">
        <p14:creationId xmlns:p14="http://schemas.microsoft.com/office/powerpoint/2010/main" val="339397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01D2AB-D8F6-4361-80F7-BCE9DDD1A5C7}" type="slidenum">
              <a:rPr lang="zh-CN" altLang="en-US" smtClean="0"/>
              <a:t>2</a:t>
            </a:fld>
            <a:endParaRPr lang="zh-CN" altLang="en-US"/>
          </a:p>
        </p:txBody>
      </p:sp>
    </p:spTree>
    <p:extLst>
      <p:ext uri="{BB962C8B-B14F-4D97-AF65-F5344CB8AC3E}">
        <p14:creationId xmlns:p14="http://schemas.microsoft.com/office/powerpoint/2010/main" val="248500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01D2AB-D8F6-4361-80F7-BCE9DDD1A5C7}" type="slidenum">
              <a:rPr lang="zh-CN" altLang="en-US" smtClean="0"/>
              <a:t>8</a:t>
            </a:fld>
            <a:endParaRPr lang="zh-CN" altLang="en-US"/>
          </a:p>
        </p:txBody>
      </p:sp>
    </p:spTree>
    <p:extLst>
      <p:ext uri="{BB962C8B-B14F-4D97-AF65-F5344CB8AC3E}">
        <p14:creationId xmlns:p14="http://schemas.microsoft.com/office/powerpoint/2010/main" val="632103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从总体的趋势可以发现</a:t>
            </a:r>
            <a:r>
              <a:rPr lang="en-US" altLang="zh-CN" sz="1200" b="0" i="0" kern="1200" dirty="0" err="1">
                <a:solidFill>
                  <a:schemeClr val="tx1"/>
                </a:solidFill>
                <a:effectLst/>
                <a:latin typeface="+mn-lt"/>
                <a:ea typeface="+mn-ea"/>
                <a:cs typeface="+mn-cs"/>
              </a:rPr>
              <a:t>SalePrice</a:t>
            </a:r>
            <a:r>
              <a:rPr lang="zh-CN" altLang="en-US" sz="1200" b="0" i="0" kern="1200" dirty="0">
                <a:solidFill>
                  <a:schemeClr val="tx1"/>
                </a:solidFill>
                <a:effectLst/>
                <a:latin typeface="+mn-lt"/>
                <a:ea typeface="+mn-ea"/>
                <a:cs typeface="+mn-cs"/>
              </a:rPr>
              <a:t>会随着</a:t>
            </a:r>
            <a:r>
              <a:rPr lang="en-US" altLang="zh-CN" sz="1200" b="0" i="0" kern="1200" dirty="0" err="1">
                <a:solidFill>
                  <a:schemeClr val="tx1"/>
                </a:solidFill>
                <a:effectLst/>
                <a:latin typeface="+mn-lt"/>
                <a:ea typeface="+mn-ea"/>
                <a:cs typeface="+mn-cs"/>
              </a:rPr>
              <a:t>GrLivArea</a:t>
            </a:r>
            <a:r>
              <a:rPr lang="zh-CN" altLang="en-US" sz="1200" b="0" i="0" kern="1200" dirty="0">
                <a:solidFill>
                  <a:schemeClr val="tx1"/>
                </a:solidFill>
                <a:effectLst/>
                <a:latin typeface="+mn-lt"/>
                <a:ea typeface="+mn-ea"/>
                <a:cs typeface="+mn-cs"/>
              </a:rPr>
              <a:t>的增大而增大。</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TotalBsmtSF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SalePrice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关系也很密切，从图中可以看出基本呈指数分布，但从最左侧的点可以看出特定情况下’</a:t>
            </a:r>
            <a:r>
              <a:rPr lang="en-US" altLang="zh-CN" sz="1200" b="0" i="0" kern="1200" dirty="0" err="1">
                <a:solidFill>
                  <a:schemeClr val="tx1"/>
                </a:solidFill>
                <a:effectLst/>
                <a:latin typeface="+mn-lt"/>
                <a:ea typeface="+mn-ea"/>
                <a:cs typeface="+mn-cs"/>
              </a:rPr>
              <a:t>TotalBsmtSF</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SalePrice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没有产生影响。</a:t>
            </a:r>
            <a:endParaRPr lang="zh-CN" altLang="en-US" dirty="0"/>
          </a:p>
        </p:txBody>
      </p:sp>
      <p:sp>
        <p:nvSpPr>
          <p:cNvPr id="4" name="灯片编号占位符 3"/>
          <p:cNvSpPr>
            <a:spLocks noGrp="1"/>
          </p:cNvSpPr>
          <p:nvPr>
            <p:ph type="sldNum" sz="quarter" idx="10"/>
          </p:nvPr>
        </p:nvSpPr>
        <p:spPr/>
        <p:txBody>
          <a:bodyPr/>
          <a:lstStyle/>
          <a:p>
            <a:fld id="{AE01D2AB-D8F6-4361-80F7-BCE9DDD1A5C7}" type="slidenum">
              <a:rPr lang="zh-CN" altLang="en-US" smtClean="0"/>
              <a:t>10</a:t>
            </a:fld>
            <a:endParaRPr lang="zh-CN" altLang="en-US"/>
          </a:p>
        </p:txBody>
      </p:sp>
    </p:spTree>
    <p:extLst>
      <p:ext uri="{BB962C8B-B14F-4D97-AF65-F5344CB8AC3E}">
        <p14:creationId xmlns:p14="http://schemas.microsoft.com/office/powerpoint/2010/main" val="3759604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可以发现，评价越高房价越高。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建造年份和房价散点图能更加明显的展示出建造年份与房价之间的线性关系。</a:t>
            </a:r>
            <a:endParaRPr lang="zh-CN" altLang="en-US" dirty="0"/>
          </a:p>
        </p:txBody>
      </p:sp>
      <p:sp>
        <p:nvSpPr>
          <p:cNvPr id="4" name="灯片编号占位符 3"/>
          <p:cNvSpPr>
            <a:spLocks noGrp="1"/>
          </p:cNvSpPr>
          <p:nvPr>
            <p:ph type="sldNum" sz="quarter" idx="10"/>
          </p:nvPr>
        </p:nvSpPr>
        <p:spPr/>
        <p:txBody>
          <a:bodyPr/>
          <a:lstStyle/>
          <a:p>
            <a:fld id="{AE01D2AB-D8F6-4361-80F7-BCE9DDD1A5C7}" type="slidenum">
              <a:rPr lang="zh-CN" altLang="en-US" smtClean="0"/>
              <a:t>11</a:t>
            </a:fld>
            <a:endParaRPr lang="zh-CN" altLang="en-US"/>
          </a:p>
        </p:txBody>
      </p:sp>
    </p:spTree>
    <p:extLst>
      <p:ext uri="{BB962C8B-B14F-4D97-AF65-F5344CB8AC3E}">
        <p14:creationId xmlns:p14="http://schemas.microsoft.com/office/powerpoint/2010/main" val="418576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关联矩阵</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heatmap</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查看各特征之间的关联程度</a:t>
            </a:r>
            <a:r>
              <a:rPr lang="zh-CN" altLang="en-US" dirty="0"/>
              <a:t>分析相关系数，观察变量之间的关联</a:t>
            </a:r>
          </a:p>
        </p:txBody>
      </p:sp>
      <p:sp>
        <p:nvSpPr>
          <p:cNvPr id="4" name="灯片编号占位符 3"/>
          <p:cNvSpPr>
            <a:spLocks noGrp="1"/>
          </p:cNvSpPr>
          <p:nvPr>
            <p:ph type="sldNum" sz="quarter" idx="10"/>
          </p:nvPr>
        </p:nvSpPr>
        <p:spPr/>
        <p:txBody>
          <a:bodyPr/>
          <a:lstStyle/>
          <a:p>
            <a:fld id="{AE01D2AB-D8F6-4361-80F7-BCE9DDD1A5C7}" type="slidenum">
              <a:rPr lang="zh-CN" altLang="en-US" smtClean="0"/>
              <a:t>12</a:t>
            </a:fld>
            <a:endParaRPr lang="zh-CN" altLang="en-US"/>
          </a:p>
        </p:txBody>
      </p:sp>
    </p:spTree>
    <p:extLst>
      <p:ext uri="{BB962C8B-B14F-4D97-AF65-F5344CB8AC3E}">
        <p14:creationId xmlns:p14="http://schemas.microsoft.com/office/powerpoint/2010/main" val="44120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简要分析下：</a:t>
            </a:r>
            <a:br>
              <a:rPr lang="zh-CN" altLang="en-US" dirty="0"/>
            </a:br>
            <a:r>
              <a:rPr lang="zh-CN" altLang="en-US" dirty="0"/>
              <a:t>首先看第五行第三列这幅图，</a:t>
            </a:r>
            <a:r>
              <a:rPr lang="en-US" altLang="zh-CN" dirty="0"/>
              <a:t>X</a:t>
            </a:r>
            <a:r>
              <a:rPr lang="zh-CN" altLang="en-US" dirty="0"/>
              <a:t>为</a:t>
            </a:r>
            <a:r>
              <a:rPr lang="en-US" altLang="zh-CN" dirty="0" err="1"/>
              <a:t>GrLivArea</a:t>
            </a:r>
            <a:r>
              <a:rPr lang="zh-CN" altLang="en-US" dirty="0"/>
              <a:t>，</a:t>
            </a:r>
            <a:r>
              <a:rPr lang="en-US" altLang="zh-CN" dirty="0"/>
              <a:t>Y</a:t>
            </a:r>
            <a:r>
              <a:rPr lang="zh-CN" altLang="en-US" dirty="0"/>
              <a:t>为</a:t>
            </a:r>
            <a:r>
              <a:rPr lang="en-US" altLang="zh-CN" dirty="0" err="1"/>
              <a:t>TotalBsmtSF</a:t>
            </a:r>
            <a:r>
              <a:rPr lang="zh-CN" altLang="en-US" dirty="0"/>
              <a:t>。在图中可以看到我们能够画出一条边界线，使得大部分点在该边界线下方。地下室面积最多与地上居住面积差不多，一般不会大于地上居住面积。</a:t>
            </a:r>
            <a:br>
              <a:rPr lang="zh-CN" altLang="en-US" dirty="0"/>
            </a:br>
            <a:r>
              <a:rPr lang="zh-CN" altLang="en-US" dirty="0"/>
              <a:t>第一行第七列这幅图，</a:t>
            </a:r>
            <a:r>
              <a:rPr lang="en-US" altLang="zh-CN" dirty="0"/>
              <a:t>X</a:t>
            </a:r>
            <a:r>
              <a:rPr lang="zh-CN" altLang="en-US" dirty="0"/>
              <a:t>为</a:t>
            </a:r>
            <a:r>
              <a:rPr lang="en-US" altLang="zh-CN" dirty="0" err="1"/>
              <a:t>YearBuilt</a:t>
            </a:r>
            <a:r>
              <a:rPr lang="zh-CN" altLang="en-US" dirty="0"/>
              <a:t>，</a:t>
            </a:r>
            <a:r>
              <a:rPr lang="en-US" altLang="zh-CN" dirty="0"/>
              <a:t>Y</a:t>
            </a:r>
            <a:r>
              <a:rPr lang="zh-CN" altLang="en-US" dirty="0"/>
              <a:t>为</a:t>
            </a:r>
            <a:r>
              <a:rPr lang="en-US" altLang="zh-CN" dirty="0" err="1"/>
              <a:t>SalePrice</a:t>
            </a:r>
            <a:r>
              <a:rPr lang="zh-CN" altLang="en-US" dirty="0"/>
              <a:t>。图中”点云“大部分集中在底部，但可以看到上升的趋势，并且价格在近些年增长得比较快。</a:t>
            </a:r>
          </a:p>
        </p:txBody>
      </p:sp>
      <p:sp>
        <p:nvSpPr>
          <p:cNvPr id="4" name="灯片编号占位符 3"/>
          <p:cNvSpPr>
            <a:spLocks noGrp="1"/>
          </p:cNvSpPr>
          <p:nvPr>
            <p:ph type="sldNum" sz="quarter" idx="10"/>
          </p:nvPr>
        </p:nvSpPr>
        <p:spPr/>
        <p:txBody>
          <a:bodyPr/>
          <a:lstStyle/>
          <a:p>
            <a:fld id="{AE01D2AB-D8F6-4361-80F7-BCE9DDD1A5C7}" type="slidenum">
              <a:rPr lang="zh-CN" altLang="en-US" smtClean="0"/>
              <a:t>14</a:t>
            </a:fld>
            <a:endParaRPr lang="zh-CN" altLang="en-US"/>
          </a:p>
        </p:txBody>
      </p:sp>
    </p:spTree>
    <p:extLst>
      <p:ext uri="{BB962C8B-B14F-4D97-AF65-F5344CB8AC3E}">
        <p14:creationId xmlns:p14="http://schemas.microsoft.com/office/powerpoint/2010/main" val="275396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01D2AB-D8F6-4361-80F7-BCE9DDD1A5C7}" type="slidenum">
              <a:rPr lang="zh-CN" altLang="en-US" smtClean="0"/>
              <a:t>17</a:t>
            </a:fld>
            <a:endParaRPr lang="zh-CN" altLang="en-US"/>
          </a:p>
        </p:txBody>
      </p:sp>
    </p:spTree>
    <p:extLst>
      <p:ext uri="{BB962C8B-B14F-4D97-AF65-F5344CB8AC3E}">
        <p14:creationId xmlns:p14="http://schemas.microsoft.com/office/powerpoint/2010/main" val="157667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1F8D314E-D00A-4C6E-A00B-846B09FBD27F}" type="datetime1">
              <a:rPr lang="zh-CN" altLang="en-US" smtClean="0"/>
              <a:t>2020/6/15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3F9A37A-BB94-4596-930E-4FE40B9D5EAC}" type="slidenum">
              <a:rPr lang="zh-CN" altLang="en-US"/>
              <a:pPr/>
              <a:t>‹#›</a:t>
            </a:fld>
            <a:endParaRPr lang="zh-CN" altLang="en-US"/>
          </a:p>
        </p:txBody>
      </p:sp>
    </p:spTree>
    <p:extLst>
      <p:ext uri="{BB962C8B-B14F-4D97-AF65-F5344CB8AC3E}">
        <p14:creationId xmlns:p14="http://schemas.microsoft.com/office/powerpoint/2010/main" val="144683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6E158B5-598E-47F9-BD93-615B7303F63E}" type="datetime1">
              <a:rPr lang="zh-CN" altLang="en-US" smtClean="0"/>
              <a:t>2020/6/15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9E316925-8EF8-4770-AA56-F99B2AF507BE}" type="slidenum">
              <a:rPr lang="zh-CN" altLang="en-US"/>
              <a:pPr/>
              <a:t>‹#›</a:t>
            </a:fld>
            <a:endParaRPr lang="zh-CN" altLang="en-US"/>
          </a:p>
        </p:txBody>
      </p:sp>
    </p:spTree>
    <p:extLst>
      <p:ext uri="{BB962C8B-B14F-4D97-AF65-F5344CB8AC3E}">
        <p14:creationId xmlns:p14="http://schemas.microsoft.com/office/powerpoint/2010/main" val="187195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83B0790-2039-4BA6-8F1D-ECDBE65B9DAA}" type="datetime1">
              <a:rPr lang="zh-CN" altLang="en-US" smtClean="0"/>
              <a:t>2020/6/15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31BA6F26-07A6-4F7F-BBE7-362C3A403338}" type="slidenum">
              <a:rPr lang="zh-CN" altLang="en-US"/>
              <a:pPr/>
              <a:t>‹#›</a:t>
            </a:fld>
            <a:endParaRPr lang="zh-CN" altLang="en-US"/>
          </a:p>
        </p:txBody>
      </p:sp>
    </p:spTree>
    <p:extLst>
      <p:ext uri="{BB962C8B-B14F-4D97-AF65-F5344CB8AC3E}">
        <p14:creationId xmlns:p14="http://schemas.microsoft.com/office/powerpoint/2010/main" val="398943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E29202F-D98B-40CC-90F7-0485E9F23421}" type="datetime1">
              <a:rPr lang="zh-CN" altLang="en-US" smtClean="0"/>
              <a:t>2020/6/15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329C799-A8CE-409E-9B24-85FBC622CAD4}" type="slidenum">
              <a:rPr lang="zh-CN" altLang="en-US"/>
              <a:pPr/>
              <a:t>‹#›</a:t>
            </a:fld>
            <a:endParaRPr lang="zh-CN" altLang="en-US"/>
          </a:p>
        </p:txBody>
      </p:sp>
    </p:spTree>
    <p:extLst>
      <p:ext uri="{BB962C8B-B14F-4D97-AF65-F5344CB8AC3E}">
        <p14:creationId xmlns:p14="http://schemas.microsoft.com/office/powerpoint/2010/main" val="105956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E927179-2044-49D6-A4B9-D78D77B4825D}" type="datetime1">
              <a:rPr lang="zh-CN" altLang="en-US" smtClean="0"/>
              <a:t>2020/6/15</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644A01-BCE5-42BF-9F3E-0A743B7956BC}" type="slidenum">
              <a:rPr lang="zh-CN" altLang="en-US"/>
              <a:pPr/>
              <a:t>‹#›</a:t>
            </a:fld>
            <a:endParaRPr lang="zh-CN" altLang="en-US"/>
          </a:p>
        </p:txBody>
      </p:sp>
    </p:spTree>
    <p:extLst>
      <p:ext uri="{BB962C8B-B14F-4D97-AF65-F5344CB8AC3E}">
        <p14:creationId xmlns:p14="http://schemas.microsoft.com/office/powerpoint/2010/main" val="48797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478352A4-FACB-4922-91E1-B30B3AEFC9E1}" type="datetime1">
              <a:rPr lang="zh-CN" altLang="en-US" smtClean="0"/>
              <a:t>2020/6/15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2C82D18D-45C7-4CF7-8F35-DD36172847E7}" type="slidenum">
              <a:rPr lang="zh-CN" altLang="en-US"/>
              <a:pPr/>
              <a:t>‹#›</a:t>
            </a:fld>
            <a:endParaRPr lang="zh-CN" altLang="en-US"/>
          </a:p>
        </p:txBody>
      </p:sp>
    </p:spTree>
    <p:extLst>
      <p:ext uri="{BB962C8B-B14F-4D97-AF65-F5344CB8AC3E}">
        <p14:creationId xmlns:p14="http://schemas.microsoft.com/office/powerpoint/2010/main" val="69719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19A8A27E-BBC5-4B41-A445-1F4A9D8925B5}" type="datetime1">
              <a:rPr lang="zh-CN" altLang="en-US" smtClean="0"/>
              <a:t>2020/6/15</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DD6ADE76-6116-4D50-A096-0086DE6E1EB4}" type="slidenum">
              <a:rPr lang="zh-CN" altLang="en-US"/>
              <a:pPr/>
              <a:t>‹#›</a:t>
            </a:fld>
            <a:endParaRPr lang="zh-CN" altLang="en-US"/>
          </a:p>
        </p:txBody>
      </p:sp>
    </p:spTree>
    <p:extLst>
      <p:ext uri="{BB962C8B-B14F-4D97-AF65-F5344CB8AC3E}">
        <p14:creationId xmlns:p14="http://schemas.microsoft.com/office/powerpoint/2010/main" val="110128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1471F022-4C64-4C0F-BCD9-6A1F3E8806ED}" type="datetime1">
              <a:rPr lang="zh-CN" altLang="en-US" smtClean="0"/>
              <a:t>2020/6/15</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6E06208D-24CB-4B6A-8760-62BD73CA338E}" type="slidenum">
              <a:rPr lang="zh-CN" altLang="en-US"/>
              <a:pPr/>
              <a:t>‹#›</a:t>
            </a:fld>
            <a:endParaRPr lang="zh-CN" altLang="en-US"/>
          </a:p>
        </p:txBody>
      </p:sp>
    </p:spTree>
    <p:extLst>
      <p:ext uri="{BB962C8B-B14F-4D97-AF65-F5344CB8AC3E}">
        <p14:creationId xmlns:p14="http://schemas.microsoft.com/office/powerpoint/2010/main" val="2399399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5977F83-991E-4607-86D0-094FC5DD0A21}" type="datetime1">
              <a:rPr lang="zh-CN" altLang="en-US" smtClean="0"/>
              <a:t>2020/6/15</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ABB8F404-4D68-4CF1-A1D1-4545FFCFAAD6}" type="slidenum">
              <a:rPr lang="zh-CN" altLang="en-US"/>
              <a:pPr/>
              <a:t>‹#›</a:t>
            </a:fld>
            <a:endParaRPr lang="zh-CN" altLang="en-US" dirty="0"/>
          </a:p>
        </p:txBody>
      </p:sp>
    </p:spTree>
    <p:extLst>
      <p:ext uri="{BB962C8B-B14F-4D97-AF65-F5344CB8AC3E}">
        <p14:creationId xmlns:p14="http://schemas.microsoft.com/office/powerpoint/2010/main" val="55592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B154934-AE2D-44F7-B3AC-62AA80DE831E}" type="datetime1">
              <a:rPr lang="zh-CN" altLang="en-US" smtClean="0"/>
              <a:t>2020/6/15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C547B9B-1766-479B-AA23-B506E2AC1262}" type="slidenum">
              <a:rPr lang="zh-CN" altLang="en-US"/>
              <a:pPr/>
              <a:t>‹#›</a:t>
            </a:fld>
            <a:endParaRPr lang="zh-CN" altLang="en-US"/>
          </a:p>
        </p:txBody>
      </p:sp>
    </p:spTree>
    <p:extLst>
      <p:ext uri="{BB962C8B-B14F-4D97-AF65-F5344CB8AC3E}">
        <p14:creationId xmlns:p14="http://schemas.microsoft.com/office/powerpoint/2010/main" val="3001899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8EAD06-351C-4B25-815A-F9556AF54762}" type="datetime1">
              <a:rPr lang="zh-CN" altLang="en-US" smtClean="0"/>
              <a:t>2020/6/15</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83FF7BFB-756C-47A5-9D16-E669BBFD99C2}" type="slidenum">
              <a:rPr lang="zh-CN" altLang="en-US"/>
              <a:pPr/>
              <a:t>‹#›</a:t>
            </a:fld>
            <a:endParaRPr lang="zh-CN" altLang="en-US"/>
          </a:p>
        </p:txBody>
      </p:sp>
    </p:spTree>
    <p:extLst>
      <p:ext uri="{BB962C8B-B14F-4D97-AF65-F5344CB8AC3E}">
        <p14:creationId xmlns:p14="http://schemas.microsoft.com/office/powerpoint/2010/main" val="178125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DCDA3588-EBCF-4D62-811C-B562E2951D89}" type="datetime1">
              <a:rPr lang="zh-CN" altLang="en-US" smtClean="0"/>
              <a:t>2020/6/15</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11234056" y="6356350"/>
            <a:ext cx="729343"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2400">
                <a:solidFill>
                  <a:srgbClr val="9A0000"/>
                </a:solidFill>
              </a:defRPr>
            </a:lvl1pPr>
          </a:lstStyle>
          <a:p>
            <a:fld id="{F205F109-EF71-431C-AD3A-28C87A55BB43}" type="slidenum">
              <a:rPr lang="zh-CN" altLang="en-US" smtClean="0"/>
              <a:pPr/>
              <a:t>‹#›</a:t>
            </a:fld>
            <a:endParaRPr lang="zh-CN" altLang="en-US" dirty="0"/>
          </a:p>
        </p:txBody>
      </p:sp>
      <p:sp>
        <p:nvSpPr>
          <p:cNvPr id="2" name="矩形 1"/>
          <p:cNvSpPr/>
          <p:nvPr userDrawn="1"/>
        </p:nvSpPr>
        <p:spPr bwMode="auto">
          <a:xfrm>
            <a:off x="10873921" y="6248401"/>
            <a:ext cx="493485" cy="609600"/>
          </a:xfrm>
          <a:prstGeom prst="rect">
            <a:avLst/>
          </a:prstGeom>
          <a:solidFill>
            <a:srgbClr val="9A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 name="图片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22556" y="6311899"/>
            <a:ext cx="415374" cy="409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blog.csdn.net/han_xiaoyang/article/details/49797143"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baike.baidu.com/item/%E5%88%86%E7%B1%BB%E5%99%A8"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link.jianshu.com/?t=http://scikit-learn.org/stable/modules/generated/sklearn.linear_model.Ridge.html#sklearn.linear_model.Ridge"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3" name="组合 16"/>
          <p:cNvGrpSpPr>
            <a:grpSpLocks/>
          </p:cNvGrpSpPr>
          <p:nvPr/>
        </p:nvGrpSpPr>
        <p:grpSpPr bwMode="auto">
          <a:xfrm>
            <a:off x="573088" y="6202363"/>
            <a:ext cx="585787" cy="338137"/>
            <a:chOff x="1234" y="0"/>
            <a:chExt cx="586088" cy="338555"/>
          </a:xfrm>
        </p:grpSpPr>
        <p:sp>
          <p:nvSpPr>
            <p:cNvPr id="2062" name="矩形 45"/>
            <p:cNvSpPr>
              <a:spLocks noChangeArrowheads="1"/>
            </p:cNvSpPr>
            <p:nvPr/>
          </p:nvSpPr>
          <p:spPr bwMode="auto">
            <a:xfrm>
              <a:off x="402646" y="0"/>
              <a:ext cx="18467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63" name="组合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 y="21724"/>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22"/>
          <p:cNvGrpSpPr>
            <a:grpSpLocks/>
          </p:cNvGrpSpPr>
          <p:nvPr/>
        </p:nvGrpSpPr>
        <p:grpSpPr bwMode="auto">
          <a:xfrm>
            <a:off x="571500" y="5786438"/>
            <a:ext cx="587375" cy="338137"/>
            <a:chOff x="0" y="0"/>
            <a:chExt cx="587956" cy="338555"/>
          </a:xfrm>
        </p:grpSpPr>
        <p:sp>
          <p:nvSpPr>
            <p:cNvPr id="2060" name="矩形 40"/>
            <p:cNvSpPr>
              <a:spLocks noChangeArrowheads="1"/>
            </p:cNvSpPr>
            <p:nvPr/>
          </p:nvSpPr>
          <p:spPr bwMode="auto">
            <a:xfrm>
              <a:off x="403225" y="0"/>
              <a:ext cx="184731"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sp>
          <p:nvSpPr>
            <p:cNvPr id="2061" name="Freeform 102"/>
            <p:cNvSpPr>
              <a:spLocks noEditPoints="1"/>
            </p:cNvSpPr>
            <p:nvPr/>
          </p:nvSpPr>
          <p:spPr bwMode="auto">
            <a:xfrm>
              <a:off x="0" y="19050"/>
              <a:ext cx="300038" cy="298450"/>
            </a:xfrm>
            <a:custGeom>
              <a:avLst/>
              <a:gdLst>
                <a:gd name="T0" fmla="*/ 2147483647 w 837"/>
                <a:gd name="T1" fmla="*/ 0 h 837"/>
                <a:gd name="T2" fmla="*/ 0 w 837"/>
                <a:gd name="T3" fmla="*/ 2147483647 h 837"/>
                <a:gd name="T4" fmla="*/ 2147483647 w 837"/>
                <a:gd name="T5" fmla="*/ 2147483647 h 837"/>
                <a:gd name="T6" fmla="*/ 2147483647 w 837"/>
                <a:gd name="T7" fmla="*/ 2147483647 h 837"/>
                <a:gd name="T8" fmla="*/ 2147483647 w 837"/>
                <a:gd name="T9" fmla="*/ 0 h 837"/>
                <a:gd name="T10" fmla="*/ 2147483647 w 837"/>
                <a:gd name="T11" fmla="*/ 2147483647 h 837"/>
                <a:gd name="T12" fmla="*/ 2147483647 w 837"/>
                <a:gd name="T13" fmla="*/ 2147483647 h 837"/>
                <a:gd name="T14" fmla="*/ 2147483647 w 837"/>
                <a:gd name="T15" fmla="*/ 2147483647 h 837"/>
                <a:gd name="T16" fmla="*/ 2147483647 w 837"/>
                <a:gd name="T17" fmla="*/ 2147483647 h 837"/>
                <a:gd name="T18" fmla="*/ 2147483647 w 837"/>
                <a:gd name="T19" fmla="*/ 2147483647 h 837"/>
                <a:gd name="T20" fmla="*/ 2147483647 w 837"/>
                <a:gd name="T21" fmla="*/ 2147483647 h 837"/>
                <a:gd name="T22" fmla="*/ 2147483647 w 837"/>
                <a:gd name="T23" fmla="*/ 2147483647 h 837"/>
                <a:gd name="T24" fmla="*/ 2147483647 w 837"/>
                <a:gd name="T25" fmla="*/ 2147483647 h 837"/>
                <a:gd name="T26" fmla="*/ 2147483647 w 837"/>
                <a:gd name="T27" fmla="*/ 2147483647 h 837"/>
                <a:gd name="T28" fmla="*/ 2147483647 w 837"/>
                <a:gd name="T29" fmla="*/ 2147483647 h 837"/>
                <a:gd name="T30" fmla="*/ 2147483647 w 837"/>
                <a:gd name="T31" fmla="*/ 2147483647 h 837"/>
                <a:gd name="T32" fmla="*/ 2147483647 w 837"/>
                <a:gd name="T33" fmla="*/ 2147483647 h 837"/>
                <a:gd name="T34" fmla="*/ 2147483647 w 837"/>
                <a:gd name="T35" fmla="*/ 2147483647 h 837"/>
                <a:gd name="T36" fmla="*/ 2147483647 w 837"/>
                <a:gd name="T37" fmla="*/ 2147483647 h 837"/>
                <a:gd name="T38" fmla="*/ 2147483647 w 837"/>
                <a:gd name="T39" fmla="*/ 2147483647 h 837"/>
                <a:gd name="T40" fmla="*/ 2147483647 w 837"/>
                <a:gd name="T41" fmla="*/ 2147483647 h 8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7"/>
                <a:gd name="T64" fmla="*/ 0 h 837"/>
                <a:gd name="T65" fmla="*/ 837 w 837"/>
                <a:gd name="T66" fmla="*/ 837 h 8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7" h="837">
                  <a:moveTo>
                    <a:pt x="418" y="0"/>
                  </a:moveTo>
                  <a:cubicBezTo>
                    <a:pt x="187" y="0"/>
                    <a:pt x="0" y="187"/>
                    <a:pt x="0" y="419"/>
                  </a:cubicBezTo>
                  <a:cubicBezTo>
                    <a:pt x="0" y="650"/>
                    <a:pt x="187" y="837"/>
                    <a:pt x="418" y="837"/>
                  </a:cubicBezTo>
                  <a:cubicBezTo>
                    <a:pt x="650" y="837"/>
                    <a:pt x="837" y="650"/>
                    <a:pt x="837" y="419"/>
                  </a:cubicBezTo>
                  <a:cubicBezTo>
                    <a:pt x="837" y="187"/>
                    <a:pt x="650" y="0"/>
                    <a:pt x="418" y="0"/>
                  </a:cubicBezTo>
                  <a:close/>
                  <a:moveTo>
                    <a:pt x="173" y="583"/>
                  </a:moveTo>
                  <a:cubicBezTo>
                    <a:pt x="121" y="583"/>
                    <a:pt x="121" y="583"/>
                    <a:pt x="121" y="583"/>
                  </a:cubicBezTo>
                  <a:cubicBezTo>
                    <a:pt x="121" y="251"/>
                    <a:pt x="121" y="251"/>
                    <a:pt x="121" y="251"/>
                  </a:cubicBezTo>
                  <a:cubicBezTo>
                    <a:pt x="440" y="251"/>
                    <a:pt x="440" y="251"/>
                    <a:pt x="440" y="251"/>
                  </a:cubicBezTo>
                  <a:cubicBezTo>
                    <a:pt x="490" y="177"/>
                    <a:pt x="490" y="177"/>
                    <a:pt x="490" y="177"/>
                  </a:cubicBezTo>
                  <a:cubicBezTo>
                    <a:pt x="631" y="177"/>
                    <a:pt x="631" y="177"/>
                    <a:pt x="631" y="177"/>
                  </a:cubicBezTo>
                  <a:cubicBezTo>
                    <a:pt x="631" y="251"/>
                    <a:pt x="631" y="251"/>
                    <a:pt x="631" y="251"/>
                  </a:cubicBezTo>
                  <a:cubicBezTo>
                    <a:pt x="631" y="269"/>
                    <a:pt x="631" y="269"/>
                    <a:pt x="631" y="269"/>
                  </a:cubicBezTo>
                  <a:cubicBezTo>
                    <a:pt x="631" y="300"/>
                    <a:pt x="631" y="300"/>
                    <a:pt x="631" y="300"/>
                  </a:cubicBezTo>
                  <a:cubicBezTo>
                    <a:pt x="173" y="300"/>
                    <a:pt x="173" y="300"/>
                    <a:pt x="173" y="300"/>
                  </a:cubicBezTo>
                  <a:lnTo>
                    <a:pt x="173" y="583"/>
                  </a:lnTo>
                  <a:close/>
                  <a:moveTo>
                    <a:pt x="716" y="660"/>
                  </a:moveTo>
                  <a:cubicBezTo>
                    <a:pt x="205" y="660"/>
                    <a:pt x="205" y="660"/>
                    <a:pt x="205" y="660"/>
                  </a:cubicBezTo>
                  <a:cubicBezTo>
                    <a:pt x="205" y="328"/>
                    <a:pt x="205" y="328"/>
                    <a:pt x="205" y="328"/>
                  </a:cubicBezTo>
                  <a:cubicBezTo>
                    <a:pt x="716" y="328"/>
                    <a:pt x="716" y="328"/>
                    <a:pt x="716" y="328"/>
                  </a:cubicBezTo>
                  <a:lnTo>
                    <a:pt x="716" y="6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5" name="组合 25"/>
          <p:cNvGrpSpPr>
            <a:grpSpLocks/>
          </p:cNvGrpSpPr>
          <p:nvPr/>
        </p:nvGrpSpPr>
        <p:grpSpPr bwMode="auto">
          <a:xfrm>
            <a:off x="573088" y="5387975"/>
            <a:ext cx="585787" cy="338138"/>
            <a:chOff x="1234" y="0"/>
            <a:chExt cx="586092" cy="338553"/>
          </a:xfrm>
        </p:grpSpPr>
        <p:sp>
          <p:nvSpPr>
            <p:cNvPr id="2058" name="矩形 37"/>
            <p:cNvSpPr>
              <a:spLocks noChangeArrowheads="1"/>
            </p:cNvSpPr>
            <p:nvPr/>
          </p:nvSpPr>
          <p:spPr bwMode="auto">
            <a:xfrm>
              <a:off x="402646" y="0"/>
              <a:ext cx="184680" cy="33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59" name="组合 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 y="19247"/>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6" name="文本框 58"/>
          <p:cNvSpPr txBox="1">
            <a:spLocks noChangeArrowheads="1"/>
          </p:cNvSpPr>
          <p:nvPr/>
        </p:nvSpPr>
        <p:spPr bwMode="auto">
          <a:xfrm>
            <a:off x="1885585" y="2364850"/>
            <a:ext cx="86020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800" b="1" dirty="0">
                <a:solidFill>
                  <a:srgbClr val="9A0000"/>
                </a:solidFill>
                <a:latin typeface="微软雅黑" panose="020B0503020204020204" pitchFamily="34" charset="-122"/>
                <a:ea typeface="微软雅黑" panose="020B0503020204020204" pitchFamily="34" charset="-122"/>
              </a:rPr>
              <a:t>房价预测</a:t>
            </a:r>
            <a:r>
              <a:rPr lang="en-US" altLang="zh-CN" sz="4800" b="1" dirty="0">
                <a:solidFill>
                  <a:srgbClr val="9A0000"/>
                </a:solidFill>
                <a:latin typeface="微软雅黑" panose="020B0503020204020204" pitchFamily="34" charset="-122"/>
                <a:ea typeface="微软雅黑" panose="020B0503020204020204" pitchFamily="34" charset="-122"/>
              </a:rPr>
              <a:t>-</a:t>
            </a:r>
            <a:r>
              <a:rPr lang="en-US" altLang="zh-CN" sz="4800" b="1" dirty="0" err="1">
                <a:solidFill>
                  <a:srgbClr val="9A0000"/>
                </a:solidFill>
                <a:latin typeface="微软雅黑" panose="020B0503020204020204" pitchFamily="34" charset="-122"/>
                <a:ea typeface="微软雅黑" panose="020B0503020204020204" pitchFamily="34" charset="-122"/>
              </a:rPr>
              <a:t>kaggle</a:t>
            </a:r>
            <a:r>
              <a:rPr lang="zh-CN" altLang="en-US" sz="4800" b="1" dirty="0">
                <a:solidFill>
                  <a:srgbClr val="9A0000"/>
                </a:solidFill>
                <a:latin typeface="微软雅黑" panose="020B0503020204020204" pitchFamily="34" charset="-122"/>
                <a:ea typeface="微软雅黑" panose="020B0503020204020204" pitchFamily="34" charset="-122"/>
              </a:rPr>
              <a:t>竞赛题目 </a:t>
            </a:r>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086" y="384017"/>
            <a:ext cx="2921778" cy="820669"/>
          </a:xfrm>
          <a:prstGeom prst="rect">
            <a:avLst/>
          </a:prstGeom>
        </p:spPr>
      </p:pic>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12" name="灯片编号占位符 11"/>
          <p:cNvSpPr>
            <a:spLocks noGrp="1"/>
          </p:cNvSpPr>
          <p:nvPr>
            <p:ph type="sldNum" sz="quarter" idx="12"/>
          </p:nvPr>
        </p:nvSpPr>
        <p:spPr/>
        <p:txBody>
          <a:bodyPr/>
          <a:lstStyle/>
          <a:p>
            <a:fld id="{ABB8F404-4D68-4CF1-A1D1-4545FFCFAAD6}" type="slidenum">
              <a:rPr lang="zh-CN" altLang="en-US" smtClean="0"/>
              <a:pPr/>
              <a:t>1</a:t>
            </a:fld>
            <a:endParaRPr lang="zh-CN" altLang="en-US"/>
          </a:p>
        </p:txBody>
      </p:sp>
      <p:sp>
        <p:nvSpPr>
          <p:cNvPr id="2" name="文本框 1"/>
          <p:cNvSpPr txBox="1"/>
          <p:nvPr/>
        </p:nvSpPr>
        <p:spPr>
          <a:xfrm>
            <a:off x="571500" y="5095473"/>
            <a:ext cx="8226136" cy="1200329"/>
          </a:xfrm>
          <a:prstGeom prst="rect">
            <a:avLst/>
          </a:prstGeom>
          <a:noFill/>
        </p:spPr>
        <p:txBody>
          <a:bodyPr wrap="square" rtlCol="0">
            <a:spAutoFit/>
          </a:bodyPr>
          <a:lstStyle/>
          <a:p>
            <a:pPr lvl="1"/>
            <a:r>
              <a:rPr lang="zh-CN" altLang="en-US" sz="2400" dirty="0">
                <a:solidFill>
                  <a:schemeClr val="bg1"/>
                </a:solidFill>
              </a:rPr>
              <a:t>成员：  </a:t>
            </a:r>
            <a:r>
              <a:rPr lang="en-US" altLang="zh-CN" sz="2000" dirty="0">
                <a:solidFill>
                  <a:schemeClr val="bg1"/>
                </a:solidFill>
              </a:rPr>
              <a:t>	</a:t>
            </a:r>
            <a:r>
              <a:rPr lang="zh-CN" altLang="en-US" sz="2400" dirty="0">
                <a:solidFill>
                  <a:schemeClr val="bg1"/>
                </a:solidFill>
              </a:rPr>
              <a:t>周彧祺 </a:t>
            </a:r>
            <a:r>
              <a:rPr lang="en-US" altLang="zh-CN" sz="2400" dirty="0">
                <a:solidFill>
                  <a:schemeClr val="bg1"/>
                </a:solidFill>
              </a:rPr>
              <a:t>1901210610  	</a:t>
            </a:r>
            <a:r>
              <a:rPr lang="zh-CN" altLang="en-US" sz="2400" dirty="0">
                <a:solidFill>
                  <a:schemeClr val="bg1"/>
                </a:solidFill>
              </a:rPr>
              <a:t>任珂凝 </a:t>
            </a:r>
            <a:r>
              <a:rPr lang="en-US" altLang="zh-CN" sz="2400" dirty="0">
                <a:solidFill>
                  <a:schemeClr val="bg1"/>
                </a:solidFill>
              </a:rPr>
              <a:t>1901210666</a:t>
            </a:r>
          </a:p>
          <a:p>
            <a:pPr lvl="4"/>
            <a:r>
              <a:rPr lang="zh-CN" altLang="en-US" sz="2400" dirty="0">
                <a:solidFill>
                  <a:schemeClr val="bg1"/>
                </a:solidFill>
              </a:rPr>
              <a:t>喻    朋 </a:t>
            </a:r>
            <a:r>
              <a:rPr lang="en-US" altLang="zh-CN" sz="2400" dirty="0">
                <a:solidFill>
                  <a:schemeClr val="bg1"/>
                </a:solidFill>
              </a:rPr>
              <a:t>1901210568  	</a:t>
            </a:r>
            <a:r>
              <a:rPr lang="zh-CN" altLang="en-US" sz="2400" dirty="0">
                <a:solidFill>
                  <a:schemeClr val="bg1"/>
                </a:solidFill>
              </a:rPr>
              <a:t>齐新源 </a:t>
            </a:r>
            <a:r>
              <a:rPr lang="en-US" altLang="zh-CN" sz="2400" dirty="0">
                <a:solidFill>
                  <a:schemeClr val="bg1"/>
                </a:solidFill>
              </a:rPr>
              <a:t>1901210478</a:t>
            </a:r>
          </a:p>
          <a:p>
            <a:pPr lvl="4"/>
            <a:r>
              <a:rPr lang="zh-CN" altLang="en-US" sz="2400" dirty="0">
                <a:solidFill>
                  <a:schemeClr val="bg1"/>
                </a:solidFill>
              </a:rPr>
              <a:t>吕美林 </a:t>
            </a:r>
            <a:r>
              <a:rPr lang="en-US" altLang="zh-CN" sz="2400" dirty="0">
                <a:solidFill>
                  <a:schemeClr val="bg1"/>
                </a:solidFill>
              </a:rPr>
              <a:t>1901210470</a:t>
            </a:r>
            <a:r>
              <a:rPr lang="zh-CN" altLang="en-US" sz="2400" dirty="0">
                <a:solidFill>
                  <a:schemeClr val="bg1"/>
                </a:solidFill>
              </a:rPr>
              <a:t>  </a:t>
            </a:r>
            <a:r>
              <a:rPr lang="en-US" altLang="zh-CN" sz="2400" dirty="0">
                <a:solidFill>
                  <a:schemeClr val="bg1"/>
                </a:solidFill>
              </a:rPr>
              <a:t>	</a:t>
            </a:r>
            <a:r>
              <a:rPr lang="zh-CN" altLang="en-US" sz="2400" dirty="0">
                <a:solidFill>
                  <a:schemeClr val="bg1"/>
                </a:solidFill>
              </a:rPr>
              <a:t>高凡斐 </a:t>
            </a:r>
            <a:r>
              <a:rPr lang="en-US" altLang="zh-CN" sz="2400" dirty="0">
                <a:solidFill>
                  <a:schemeClr val="bg1"/>
                </a:solidFill>
              </a:rPr>
              <a:t>1901210381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数据可视化</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10</a:t>
            </a:fld>
            <a:endParaRPr lang="zh-CN" altLang="en-US"/>
          </a:p>
        </p:txBody>
      </p:sp>
      <p:sp>
        <p:nvSpPr>
          <p:cNvPr id="3" name="文本框 2"/>
          <p:cNvSpPr txBox="1"/>
          <p:nvPr/>
        </p:nvSpPr>
        <p:spPr>
          <a:xfrm>
            <a:off x="455839" y="870405"/>
            <a:ext cx="1099463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下面看一下其他特征和价格的关系</a:t>
            </a:r>
            <a:endParaRPr lang="en-US" alt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759796" y="1239737"/>
            <a:ext cx="7469804" cy="5625992"/>
          </a:xfrm>
          <a:prstGeom prst="rect">
            <a:avLst/>
          </a:prstGeom>
        </p:spPr>
      </p:pic>
      <p:pic>
        <p:nvPicPr>
          <p:cNvPr id="6" name="图片 5"/>
          <p:cNvPicPr>
            <a:picLocks noChangeAspect="1"/>
          </p:cNvPicPr>
          <p:nvPr/>
        </p:nvPicPr>
        <p:blipFill>
          <a:blip r:embed="rId4"/>
          <a:stretch>
            <a:fillRect/>
          </a:stretch>
        </p:blipFill>
        <p:spPr>
          <a:xfrm>
            <a:off x="455839" y="1239737"/>
            <a:ext cx="8807163" cy="5468217"/>
          </a:xfrm>
          <a:prstGeom prst="rect">
            <a:avLst/>
          </a:prstGeom>
        </p:spPr>
      </p:pic>
    </p:spTree>
    <p:extLst>
      <p:ext uri="{BB962C8B-B14F-4D97-AF65-F5344CB8AC3E}">
        <p14:creationId xmlns:p14="http://schemas.microsoft.com/office/powerpoint/2010/main" val="334078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数据可视化</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11</a:t>
            </a:fld>
            <a:endParaRPr lang="zh-CN" altLang="en-US"/>
          </a:p>
        </p:txBody>
      </p:sp>
      <p:pic>
        <p:nvPicPr>
          <p:cNvPr id="4" name="图片 3"/>
          <p:cNvPicPr>
            <a:picLocks noChangeAspect="1"/>
          </p:cNvPicPr>
          <p:nvPr/>
        </p:nvPicPr>
        <p:blipFill>
          <a:blip r:embed="rId3"/>
          <a:stretch>
            <a:fillRect/>
          </a:stretch>
        </p:blipFill>
        <p:spPr>
          <a:xfrm>
            <a:off x="2380174" y="190304"/>
            <a:ext cx="8456149" cy="6531171"/>
          </a:xfrm>
          <a:prstGeom prst="rect">
            <a:avLst/>
          </a:prstGeom>
        </p:spPr>
      </p:pic>
      <p:pic>
        <p:nvPicPr>
          <p:cNvPr id="5" name="图片 4"/>
          <p:cNvPicPr>
            <a:picLocks noChangeAspect="1"/>
          </p:cNvPicPr>
          <p:nvPr/>
        </p:nvPicPr>
        <p:blipFill>
          <a:blip r:embed="rId4"/>
          <a:stretch>
            <a:fillRect/>
          </a:stretch>
        </p:blipFill>
        <p:spPr>
          <a:xfrm>
            <a:off x="455838" y="879376"/>
            <a:ext cx="10953689" cy="5855678"/>
          </a:xfrm>
          <a:prstGeom prst="rect">
            <a:avLst/>
          </a:prstGeom>
        </p:spPr>
      </p:pic>
    </p:spTree>
    <p:extLst>
      <p:ext uri="{BB962C8B-B14F-4D97-AF65-F5344CB8AC3E}">
        <p14:creationId xmlns:p14="http://schemas.microsoft.com/office/powerpoint/2010/main" val="41846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数据可视化</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12</a:t>
            </a:fld>
            <a:endParaRPr lang="zh-CN" altLang="en-US"/>
          </a:p>
        </p:txBody>
      </p:sp>
      <p:pic>
        <p:nvPicPr>
          <p:cNvPr id="5" name="图片 4"/>
          <p:cNvPicPr>
            <a:picLocks noChangeAspect="1"/>
          </p:cNvPicPr>
          <p:nvPr/>
        </p:nvPicPr>
        <p:blipFill>
          <a:blip r:embed="rId3"/>
          <a:stretch>
            <a:fillRect/>
          </a:stretch>
        </p:blipFill>
        <p:spPr>
          <a:xfrm>
            <a:off x="3758110" y="183629"/>
            <a:ext cx="7999223" cy="6831533"/>
          </a:xfrm>
          <a:prstGeom prst="rect">
            <a:avLst/>
          </a:prstGeom>
        </p:spPr>
      </p:pic>
      <p:sp>
        <p:nvSpPr>
          <p:cNvPr id="9" name="文本框 8"/>
          <p:cNvSpPr txBox="1"/>
          <p:nvPr/>
        </p:nvSpPr>
        <p:spPr>
          <a:xfrm>
            <a:off x="455838" y="1100138"/>
            <a:ext cx="3096205" cy="507831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关联矩阵</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heatmap</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查看各特征之间的关联程度</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在图中</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TotalBsmtSF</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'1stFlrSF'</a:t>
            </a:r>
            <a:r>
              <a:rPr lang="zh-CN" altLang="en-US" dirty="0">
                <a:latin typeface="微软雅黑" panose="020B0503020204020204" pitchFamily="34" charset="-122"/>
                <a:ea typeface="微软雅黑" panose="020B0503020204020204" pitchFamily="34" charset="-122"/>
              </a:rPr>
              <a:t>两个特征与价格的关系颜色相近，说明这两个特征之间的关联很大。同样的还有</a:t>
            </a:r>
            <a:r>
              <a:rPr lang="en-US" altLang="zh-CN" dirty="0">
                <a:latin typeface="微软雅黑" panose="020B0503020204020204" pitchFamily="34" charset="-122"/>
                <a:ea typeface="微软雅黑" panose="020B0503020204020204" pitchFamily="34" charset="-122"/>
              </a:rPr>
              <a:t>'Garage'</a:t>
            </a:r>
            <a:r>
              <a:rPr lang="zh-CN" altLang="en-US" dirty="0">
                <a:latin typeface="微软雅黑" panose="020B0503020204020204" pitchFamily="34" charset="-122"/>
                <a:ea typeface="微软雅黑" panose="020B0503020204020204" pitchFamily="34" charset="-122"/>
              </a:rPr>
              <a:t>开头的特征。这些之间关联大的特征给出的信息是很有可能是相似的。</a:t>
            </a:r>
            <a:r>
              <a:rPr lang="en-US" altLang="zh-CN" dirty="0" err="1">
                <a:latin typeface="微软雅黑" panose="020B0503020204020204" pitchFamily="34" charset="-122"/>
                <a:ea typeface="微软雅黑" panose="020B0503020204020204" pitchFamily="34" charset="-122"/>
              </a:rPr>
              <a:t>Heatmaps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是一种十分强大的方法，有助于我们观察特征以便特征选择。</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接下来将选取与价格关联最大的特征，选取与价格关联程度最大的几个特征</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05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数据可视化</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13</a:t>
            </a:fld>
            <a:endParaRPr lang="zh-CN" altLang="en-US"/>
          </a:p>
        </p:txBody>
      </p:sp>
      <p:sp>
        <p:nvSpPr>
          <p:cNvPr id="3" name="文本框 2"/>
          <p:cNvSpPr txBox="1"/>
          <p:nvPr/>
        </p:nvSpPr>
        <p:spPr>
          <a:xfrm>
            <a:off x="455840" y="870405"/>
            <a:ext cx="3016024" cy="923330"/>
          </a:xfrm>
          <a:prstGeom prst="rect">
            <a:avLst/>
          </a:prstGeom>
          <a:noFill/>
        </p:spPr>
        <p:txBody>
          <a:bodyPr wrap="square" rtlCol="0">
            <a:spAutoFit/>
          </a:bodyPr>
          <a:lstStyle/>
          <a:p>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t>选取与价格关联程度最大的几个特征，观察</a:t>
            </a:r>
          </a:p>
          <a:p>
            <a:endParaRPr lang="en-US" altLang="zh-CN" dirty="0">
              <a:latin typeface="微软雅黑" panose="020B0503020204020204" pitchFamily="34" charset="-122"/>
              <a:ea typeface="微软雅黑" panose="020B0503020204020204" pitchFamily="34" charset="-122"/>
            </a:endParaRPr>
          </a:p>
        </p:txBody>
      </p:sp>
      <p:pic>
        <p:nvPicPr>
          <p:cNvPr id="12290" name="Picture 2" descr="https://images2018.cnblogs.com/blog/1053881/201806/1053881-20180612112816263-4547609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513" y="347185"/>
            <a:ext cx="7723959" cy="668781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55839" y="1511259"/>
            <a:ext cx="3650940" cy="4801314"/>
          </a:xfrm>
          <a:prstGeom prst="rect">
            <a:avLst/>
          </a:prstGeom>
          <a:noFill/>
        </p:spPr>
        <p:txBody>
          <a:bodyPr wrap="square" rtlCol="0">
            <a:spAutoFit/>
          </a:bodyPr>
          <a:lstStyle/>
          <a:p>
            <a:r>
              <a:rPr lang="zh-CN" altLang="en-US" dirty="0"/>
              <a:t>根据上图，我们可以得出：</a:t>
            </a:r>
            <a:endParaRPr lang="en-US" altLang="zh-CN" dirty="0"/>
          </a:p>
          <a:p>
            <a:r>
              <a:rPr lang="zh-CN" altLang="en-US" dirty="0"/>
              <a:t> </a:t>
            </a:r>
            <a:r>
              <a:rPr lang="en-US" altLang="zh-CN" dirty="0"/>
              <a:t>1</a:t>
            </a:r>
            <a:r>
              <a:rPr lang="zh-CN" altLang="en-US" dirty="0"/>
              <a:t>、</a:t>
            </a:r>
            <a:r>
              <a:rPr lang="en-US" altLang="zh-CN" dirty="0"/>
              <a:t>'</a:t>
            </a:r>
            <a:r>
              <a:rPr lang="en-US" altLang="zh-CN" dirty="0" err="1"/>
              <a:t>OverallQual</a:t>
            </a:r>
            <a:r>
              <a:rPr lang="en-US" altLang="zh-CN" dirty="0"/>
              <a:t>', '</a:t>
            </a:r>
            <a:r>
              <a:rPr lang="en-US" altLang="zh-CN" dirty="0" err="1"/>
              <a:t>GrLivArea</a:t>
            </a:r>
            <a:r>
              <a:rPr lang="en-US" altLang="zh-CN" dirty="0"/>
              <a:t>'</a:t>
            </a:r>
            <a:r>
              <a:rPr lang="zh-CN" altLang="en-US" dirty="0"/>
              <a:t>和</a:t>
            </a:r>
            <a:r>
              <a:rPr lang="en-US" altLang="zh-CN" dirty="0"/>
              <a:t>'</a:t>
            </a:r>
            <a:r>
              <a:rPr lang="en-US" altLang="zh-CN" dirty="0" err="1"/>
              <a:t>TotalBsmtSF</a:t>
            </a:r>
            <a:r>
              <a:rPr lang="en-US" altLang="zh-CN" dirty="0"/>
              <a:t>' </a:t>
            </a:r>
            <a:r>
              <a:rPr lang="zh-CN" altLang="en-US" dirty="0"/>
              <a:t>特征与</a:t>
            </a:r>
            <a:r>
              <a:rPr lang="en-US" altLang="zh-CN" dirty="0"/>
              <a:t>'</a:t>
            </a:r>
            <a:r>
              <a:rPr lang="en-US" altLang="zh-CN" dirty="0" err="1"/>
              <a:t>SalePrice</a:t>
            </a:r>
            <a:r>
              <a:rPr lang="en-US" altLang="zh-CN" dirty="0"/>
              <a:t>'</a:t>
            </a:r>
            <a:r>
              <a:rPr lang="zh-CN" altLang="en-US" dirty="0"/>
              <a:t>呈强相关，跟我们之前的主观预测一样。 </a:t>
            </a:r>
            <a:endParaRPr lang="en-US" altLang="zh-CN" dirty="0"/>
          </a:p>
          <a:p>
            <a:r>
              <a:rPr lang="en-US" altLang="zh-CN" dirty="0"/>
              <a:t>2</a:t>
            </a:r>
            <a:r>
              <a:rPr lang="zh-CN" altLang="en-US" dirty="0"/>
              <a:t>、</a:t>
            </a:r>
            <a:r>
              <a:rPr lang="en-US" altLang="zh-CN" dirty="0"/>
              <a:t>'</a:t>
            </a:r>
            <a:r>
              <a:rPr lang="en-US" altLang="zh-CN" dirty="0" err="1"/>
              <a:t>GarageCars</a:t>
            </a:r>
            <a:r>
              <a:rPr lang="en-US" altLang="zh-CN" dirty="0"/>
              <a:t>' </a:t>
            </a:r>
            <a:r>
              <a:rPr lang="zh-CN" altLang="en-US" dirty="0"/>
              <a:t>和 </a:t>
            </a:r>
            <a:r>
              <a:rPr lang="en-US" altLang="zh-CN" dirty="0"/>
              <a:t>'</a:t>
            </a:r>
            <a:r>
              <a:rPr lang="en-US" altLang="zh-CN" dirty="0" err="1"/>
              <a:t>GarageArea</a:t>
            </a:r>
            <a:r>
              <a:rPr lang="en-US" altLang="zh-CN" dirty="0"/>
              <a:t>'</a:t>
            </a:r>
            <a:r>
              <a:rPr lang="zh-CN" altLang="en-US" dirty="0"/>
              <a:t>之间的关联程度很高，其传达的信息相似，所以我们只需保留一个特征。所以我们打算保留</a:t>
            </a:r>
            <a:r>
              <a:rPr lang="en-US" altLang="zh-CN" dirty="0" err="1"/>
              <a:t>GarageCars</a:t>
            </a:r>
            <a:r>
              <a:rPr lang="zh-CN" altLang="en-US" dirty="0"/>
              <a:t>，因为</a:t>
            </a:r>
            <a:r>
              <a:rPr lang="en-US" altLang="zh-CN" dirty="0" err="1"/>
              <a:t>GarageCars</a:t>
            </a:r>
            <a:r>
              <a:rPr lang="zh-CN" altLang="en-US" dirty="0"/>
              <a:t>的分数</a:t>
            </a:r>
            <a:r>
              <a:rPr lang="en-US" altLang="zh-CN" dirty="0"/>
              <a:t>(0.64)</a:t>
            </a:r>
            <a:r>
              <a:rPr lang="zh-CN" altLang="en-US" dirty="0"/>
              <a:t>比</a:t>
            </a:r>
            <a:r>
              <a:rPr lang="en-US" altLang="zh-CN" dirty="0" err="1"/>
              <a:t>GarageArea</a:t>
            </a:r>
            <a:r>
              <a:rPr lang="en-US" altLang="zh-CN" dirty="0"/>
              <a:t>(0.62)</a:t>
            </a:r>
            <a:r>
              <a:rPr lang="zh-CN" altLang="en-US" dirty="0"/>
              <a:t>更高。 </a:t>
            </a:r>
            <a:endParaRPr lang="en-US" altLang="zh-CN" dirty="0"/>
          </a:p>
          <a:p>
            <a:r>
              <a:rPr lang="en-US" altLang="zh-CN" dirty="0"/>
              <a:t>3</a:t>
            </a:r>
            <a:r>
              <a:rPr lang="zh-CN" altLang="en-US" dirty="0"/>
              <a:t>、</a:t>
            </a:r>
            <a:r>
              <a:rPr lang="en-US" altLang="zh-CN" dirty="0"/>
              <a:t>'</a:t>
            </a:r>
            <a:r>
              <a:rPr lang="en-US" altLang="zh-CN" dirty="0" err="1"/>
              <a:t>TotalBsmtSF</a:t>
            </a:r>
            <a:r>
              <a:rPr lang="en-US" altLang="zh-CN" dirty="0"/>
              <a:t>' and '1stFloor'</a:t>
            </a:r>
            <a:r>
              <a:rPr lang="zh-CN" altLang="en-US" dirty="0"/>
              <a:t>与第</a:t>
            </a:r>
            <a:r>
              <a:rPr lang="en-US" altLang="zh-CN" dirty="0"/>
              <a:t>2</a:t>
            </a:r>
            <a:r>
              <a:rPr lang="zh-CN" altLang="en-US" dirty="0"/>
              <a:t>条也是同样的道理，我们选择保留</a:t>
            </a:r>
            <a:r>
              <a:rPr lang="en-US" altLang="zh-CN" dirty="0"/>
              <a:t>'</a:t>
            </a:r>
            <a:r>
              <a:rPr lang="en-US" altLang="zh-CN" dirty="0" err="1"/>
              <a:t>TotalBsmtSF</a:t>
            </a:r>
            <a:r>
              <a:rPr lang="en-US" altLang="zh-CN" dirty="0"/>
              <a:t>'</a:t>
            </a:r>
            <a:r>
              <a:rPr lang="zh-CN" altLang="en-US" dirty="0"/>
              <a:t>。 </a:t>
            </a:r>
            <a:endParaRPr lang="en-US" altLang="zh-CN" dirty="0"/>
          </a:p>
          <a:p>
            <a:r>
              <a:rPr lang="en-US" altLang="zh-CN" dirty="0"/>
              <a:t>4</a:t>
            </a:r>
            <a:r>
              <a:rPr lang="zh-CN" altLang="en-US" dirty="0"/>
              <a:t>、</a:t>
            </a:r>
            <a:r>
              <a:rPr lang="en-US" altLang="zh-CN" dirty="0"/>
              <a:t>'</a:t>
            </a:r>
            <a:r>
              <a:rPr lang="en-US" altLang="zh-CN" dirty="0" err="1"/>
              <a:t>TotRmsAbvGrd</a:t>
            </a:r>
            <a:r>
              <a:rPr lang="en-US" altLang="zh-CN" dirty="0"/>
              <a:t>' and '</a:t>
            </a:r>
            <a:r>
              <a:rPr lang="en-US" altLang="zh-CN" dirty="0" err="1"/>
              <a:t>GrLivArea</a:t>
            </a:r>
            <a:r>
              <a:rPr lang="en-US" altLang="zh-CN" dirty="0"/>
              <a:t>'</a:t>
            </a:r>
            <a:r>
              <a:rPr lang="zh-CN" altLang="en-US" dirty="0"/>
              <a:t>也是关联程度较高的两个特征，保留</a:t>
            </a:r>
            <a:r>
              <a:rPr lang="en-US" altLang="zh-CN" dirty="0"/>
              <a:t>'</a:t>
            </a:r>
            <a:r>
              <a:rPr lang="en-US" altLang="zh-CN" dirty="0" err="1"/>
              <a:t>GrLivArea</a:t>
            </a:r>
            <a:r>
              <a:rPr lang="en-US" altLang="zh-CN" dirty="0"/>
              <a:t>'</a:t>
            </a:r>
            <a:r>
              <a:rPr lang="zh-CN" altLang="en-US" dirty="0"/>
              <a:t>。</a:t>
            </a:r>
          </a:p>
        </p:txBody>
      </p:sp>
    </p:spTree>
    <p:extLst>
      <p:ext uri="{BB962C8B-B14F-4D97-AF65-F5344CB8AC3E}">
        <p14:creationId xmlns:p14="http://schemas.microsoft.com/office/powerpoint/2010/main" val="373139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数据可视化</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14</a:t>
            </a:fld>
            <a:endParaRPr lang="zh-CN" altLang="en-US"/>
          </a:p>
        </p:txBody>
      </p:sp>
      <p:sp>
        <p:nvSpPr>
          <p:cNvPr id="3" name="文本框 2"/>
          <p:cNvSpPr txBox="1"/>
          <p:nvPr/>
        </p:nvSpPr>
        <p:spPr>
          <a:xfrm>
            <a:off x="455839" y="870405"/>
            <a:ext cx="10994633" cy="646331"/>
          </a:xfrm>
          <a:prstGeom prst="rect">
            <a:avLst/>
          </a:prstGeom>
          <a:noFill/>
        </p:spPr>
        <p:txBody>
          <a:bodyPr wrap="square" rtlCol="0">
            <a:spAutoFit/>
          </a:bodyPr>
          <a:lstStyle/>
          <a:p>
            <a:r>
              <a:rPr lang="zh-CN" altLang="en-US" dirty="0"/>
              <a:t>现在我们需要提取的特征有</a:t>
            </a:r>
            <a:r>
              <a:rPr lang="en-US" altLang="zh-CN" dirty="0"/>
              <a:t>['</a:t>
            </a:r>
            <a:r>
              <a:rPr lang="en-US" altLang="zh-CN" dirty="0" err="1"/>
              <a:t>SalePrice</a:t>
            </a:r>
            <a:r>
              <a:rPr lang="en-US" altLang="zh-CN" dirty="0"/>
              <a:t>', '</a:t>
            </a:r>
            <a:r>
              <a:rPr lang="en-US" altLang="zh-CN" dirty="0" err="1"/>
              <a:t>OverallQual</a:t>
            </a:r>
            <a:r>
              <a:rPr lang="en-US" altLang="zh-CN" dirty="0"/>
              <a:t>', '</a:t>
            </a:r>
            <a:r>
              <a:rPr lang="en-US" altLang="zh-CN" dirty="0" err="1"/>
              <a:t>GrLivArea</a:t>
            </a:r>
            <a:r>
              <a:rPr lang="en-US" altLang="zh-CN" dirty="0"/>
              <a:t>', '</a:t>
            </a:r>
            <a:r>
              <a:rPr lang="en-US" altLang="zh-CN" dirty="0" err="1"/>
              <a:t>GarageCars</a:t>
            </a:r>
            <a:r>
              <a:rPr lang="en-US" altLang="zh-CN" dirty="0"/>
              <a:t>', '</a:t>
            </a:r>
            <a:r>
              <a:rPr lang="en-US" altLang="zh-CN" dirty="0" err="1"/>
              <a:t>TotalBsmtSF</a:t>
            </a:r>
            <a:r>
              <a:rPr lang="en-US" altLang="zh-CN" dirty="0"/>
              <a:t>', '</a:t>
            </a:r>
            <a:r>
              <a:rPr lang="en-US" altLang="zh-CN" dirty="0" err="1"/>
              <a:t>FullBath</a:t>
            </a:r>
            <a:r>
              <a:rPr lang="en-US" altLang="zh-CN" dirty="0"/>
              <a:t>', '</a:t>
            </a:r>
            <a:r>
              <a:rPr lang="en-US" altLang="zh-CN" dirty="0" err="1"/>
              <a:t>YearBuilt</a:t>
            </a:r>
            <a:r>
              <a:rPr lang="en-US" altLang="zh-CN" dirty="0"/>
              <a:t>']</a:t>
            </a:r>
            <a:r>
              <a:rPr lang="zh-CN" altLang="en-US" dirty="0"/>
              <a:t>，让我们看下特征之间的关系。</a:t>
            </a:r>
          </a:p>
        </p:txBody>
      </p:sp>
      <p:pic>
        <p:nvPicPr>
          <p:cNvPr id="6" name="图片 5"/>
          <p:cNvPicPr>
            <a:picLocks noChangeAspect="1"/>
          </p:cNvPicPr>
          <p:nvPr/>
        </p:nvPicPr>
        <p:blipFill>
          <a:blip r:embed="rId3"/>
          <a:stretch>
            <a:fillRect/>
          </a:stretch>
        </p:blipFill>
        <p:spPr>
          <a:xfrm>
            <a:off x="619124" y="1516736"/>
            <a:ext cx="10706049" cy="4326852"/>
          </a:xfrm>
          <a:prstGeom prst="rect">
            <a:avLst/>
          </a:prstGeom>
        </p:spPr>
      </p:pic>
      <p:pic>
        <p:nvPicPr>
          <p:cNvPr id="7" name="图片 6"/>
          <p:cNvPicPr>
            <a:picLocks noChangeAspect="1"/>
          </p:cNvPicPr>
          <p:nvPr/>
        </p:nvPicPr>
        <p:blipFill>
          <a:blip r:embed="rId4"/>
          <a:stretch>
            <a:fillRect/>
          </a:stretch>
        </p:blipFill>
        <p:spPr>
          <a:xfrm>
            <a:off x="619124" y="1393625"/>
            <a:ext cx="11121913" cy="5419725"/>
          </a:xfrm>
          <a:prstGeom prst="rect">
            <a:avLst/>
          </a:prstGeom>
        </p:spPr>
      </p:pic>
    </p:spTree>
    <p:extLst>
      <p:ext uri="{BB962C8B-B14F-4D97-AF65-F5344CB8AC3E}">
        <p14:creationId xmlns:p14="http://schemas.microsoft.com/office/powerpoint/2010/main" val="228180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t>缺失数据的处理</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15</a:t>
            </a:fld>
            <a:endParaRPr lang="zh-CN" altLang="en-US"/>
          </a:p>
        </p:txBody>
      </p:sp>
      <p:sp>
        <p:nvSpPr>
          <p:cNvPr id="3" name="文本框 2"/>
          <p:cNvSpPr txBox="1"/>
          <p:nvPr/>
        </p:nvSpPr>
        <p:spPr>
          <a:xfrm>
            <a:off x="455839" y="870405"/>
            <a:ext cx="8329291" cy="369331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参考</a:t>
            </a:r>
            <a:r>
              <a:rPr lang="en-US" altLang="zh-CN" dirty="0">
                <a:latin typeface="微软雅黑" panose="020B0503020204020204" pitchFamily="34" charset="-122"/>
                <a:ea typeface="微软雅黑" panose="020B0503020204020204" pitchFamily="34" charset="-122"/>
                <a:hlinkClick r:id="rId2"/>
              </a:rPr>
              <a:t>https://blog.csdn.net/han_xiaoyang/article/details/49797143</a:t>
            </a:r>
            <a:r>
              <a:rPr lang="zh-CN" altLang="en-US" dirty="0">
                <a:latin typeface="微软雅黑" panose="020B0503020204020204" pitchFamily="34" charset="-122"/>
                <a:ea typeface="微软雅黑" panose="020B0503020204020204" pitchFamily="34" charset="-122"/>
              </a:rPr>
              <a:t>几种常见的缺失数据处理方式。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本次采用：对于缺损数据的处理：</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、超过</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缺失的特征，直接将其删除。</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'Garage'</a:t>
            </a:r>
            <a:r>
              <a:rPr lang="zh-CN" altLang="en-US" dirty="0">
                <a:latin typeface="微软雅黑" panose="020B0503020204020204" pitchFamily="34" charset="-122"/>
                <a:ea typeface="微软雅黑" panose="020B0503020204020204" pitchFamily="34" charset="-122"/>
              </a:rPr>
              <a:t>开头的特征其缺损个数相同，猜测该特征信息可由其他特征推出。由于我们之前考虑了</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GarageCars</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特征，所以将</a:t>
            </a:r>
            <a:r>
              <a:rPr lang="en-US" altLang="zh-CN" dirty="0">
                <a:latin typeface="微软雅黑" panose="020B0503020204020204" pitchFamily="34" charset="-122"/>
                <a:ea typeface="微软雅黑" panose="020B0503020204020204" pitchFamily="34" charset="-122"/>
              </a:rPr>
              <a:t>'Garage'</a:t>
            </a:r>
            <a:r>
              <a:rPr lang="zh-CN" altLang="en-US" dirty="0">
                <a:latin typeface="微软雅黑" panose="020B0503020204020204" pitchFamily="34" charset="-122"/>
                <a:ea typeface="微软雅黑" panose="020B0503020204020204" pitchFamily="34" charset="-122"/>
              </a:rPr>
              <a:t>开头的缺失特征删除。同样的道理，我们已经考虑</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TotalBsmtSF</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特征，将</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Bsmt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开头的特征删除。</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MasVnrArea</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MasVnrType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特征，我们认为其对于价格的影响并不大。而且</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YearBuilt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OverallQual</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这两个与价格关联较强的特征以经将其考虑进去了。所以去掉</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MasVnrArea</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MasVnrType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这两个特征。</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'Electrical'</a:t>
            </a:r>
            <a:r>
              <a:rPr lang="zh-CN" altLang="en-US" dirty="0">
                <a:latin typeface="微软雅黑" panose="020B0503020204020204" pitchFamily="34" charset="-122"/>
                <a:ea typeface="微软雅黑" panose="020B0503020204020204" pitchFamily="34" charset="-122"/>
              </a:rPr>
              <a:t>特征，因为有一条记录该值为空，所以可以只删除该条纪律，而保留</a:t>
            </a:r>
            <a:r>
              <a:rPr lang="en-US" altLang="zh-CN" dirty="0">
                <a:latin typeface="微软雅黑" panose="020B0503020204020204" pitchFamily="34" charset="-122"/>
                <a:ea typeface="微软雅黑" panose="020B0503020204020204" pitchFamily="34" charset="-122"/>
              </a:rPr>
              <a:t>'Electrical'</a:t>
            </a:r>
            <a:r>
              <a:rPr lang="zh-CN" altLang="en-US" dirty="0">
                <a:latin typeface="微软雅黑" panose="020B0503020204020204" pitchFamily="34" charset="-122"/>
                <a:ea typeface="微软雅黑" panose="020B0503020204020204" pitchFamily="34" charset="-122"/>
              </a:rPr>
              <a:t>特征</a:t>
            </a:r>
          </a:p>
          <a:p>
            <a:endParaRPr lang="en-US" altLang="zh-CN" dirty="0">
              <a:latin typeface="微软雅黑" panose="020B0503020204020204" pitchFamily="34" charset="-122"/>
              <a:ea typeface="微软雅黑" panose="020B0503020204020204" pitchFamily="34" charset="-122"/>
            </a:endParaRPr>
          </a:p>
        </p:txBody>
      </p:sp>
      <p:pic>
        <p:nvPicPr>
          <p:cNvPr id="10244" name="Picture 4" descr="https://upload-images.jianshu.io/upload_images/18577060-ab9480e8958ea3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130" y="302794"/>
            <a:ext cx="2657516" cy="6555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427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数据标准化</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16</a:t>
            </a:fld>
            <a:endParaRPr lang="zh-CN" altLang="en-US"/>
          </a:p>
        </p:txBody>
      </p:sp>
      <p:sp>
        <p:nvSpPr>
          <p:cNvPr id="3" name="文本框 2"/>
          <p:cNvSpPr txBox="1"/>
          <p:nvPr/>
        </p:nvSpPr>
        <p:spPr>
          <a:xfrm>
            <a:off x="455839" y="870405"/>
            <a:ext cx="10994633"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谈到标准化时，我们希望希望</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SalePrice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能够呈现正态分布，对数转换使其接近正态分布</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接着对选取的特征做类似的对数变化 使其更接近正态分布</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同样的道理，对</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GrLivArea</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特征也做</a:t>
            </a:r>
            <a:r>
              <a:rPr lang="en-US" altLang="zh-CN" dirty="0">
                <a:latin typeface="微软雅黑" panose="020B0503020204020204" pitchFamily="34" charset="-122"/>
                <a:ea typeface="微软雅黑" panose="020B0503020204020204" pitchFamily="34" charset="-122"/>
              </a:rPr>
              <a:t>log transformation</a:t>
            </a:r>
            <a:r>
              <a:rPr lang="zh-CN" altLang="en-US" dirty="0">
                <a:latin typeface="微软雅黑" panose="020B0503020204020204" pitchFamily="34" charset="-122"/>
                <a:ea typeface="微软雅黑" panose="020B0503020204020204" pitchFamily="34" charset="-122"/>
              </a:rPr>
              <a:t>，使其靠近正态分布。</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TotalBsmtSF</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特征也做</a:t>
            </a:r>
            <a:r>
              <a:rPr lang="en-US" altLang="zh-CN" dirty="0">
                <a:latin typeface="微软雅黑" panose="020B0503020204020204" pitchFamily="34" charset="-122"/>
                <a:ea typeface="微软雅黑" panose="020B0503020204020204" pitchFamily="34" charset="-122"/>
              </a:rPr>
              <a:t>log transformation</a:t>
            </a:r>
            <a:r>
              <a:rPr lang="zh-CN" altLang="en-US" dirty="0">
                <a:latin typeface="微软雅黑" panose="020B0503020204020204" pitchFamily="34" charset="-122"/>
                <a:ea typeface="微软雅黑" panose="020B0503020204020204" pitchFamily="34" charset="-122"/>
              </a:rPr>
              <a:t>，由于有些房屋并没有地下室面积，其值为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。如果直接跟之前一样做</a:t>
            </a:r>
            <a:r>
              <a:rPr lang="en-US" altLang="zh-CN" dirty="0">
                <a:latin typeface="微软雅黑" panose="020B0503020204020204" pitchFamily="34" charset="-122"/>
                <a:ea typeface="微软雅黑" panose="020B0503020204020204" pitchFamily="34" charset="-122"/>
              </a:rPr>
              <a:t>log transformation</a:t>
            </a:r>
            <a:r>
              <a:rPr lang="zh-CN" altLang="en-US" dirty="0">
                <a:latin typeface="微软雅黑" panose="020B0503020204020204" pitchFamily="34" charset="-122"/>
                <a:ea typeface="微软雅黑" panose="020B0503020204020204" pitchFamily="34" charset="-122"/>
              </a:rPr>
              <a:t>，会报错。先增加一列特征作为判别该房屋是否有地下室的标志。地下室面积大于</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HasBsmt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特征标为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，否则标为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p>
          <a:p>
            <a:br>
              <a:rPr lang="zh-CN" altLang="en-US" dirty="0"/>
            </a:br>
            <a:br>
              <a:rPr lang="zh-CN" altLang="en-US" dirty="0"/>
            </a:br>
            <a:endParaRPr lang="en-US" altLang="zh-CN" dirty="0">
              <a:latin typeface="微软雅黑" panose="020B0503020204020204" pitchFamily="34" charset="-122"/>
              <a:ea typeface="微软雅黑" panose="020B0503020204020204" pitchFamily="34" charset="-122"/>
            </a:endParaRPr>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586" y="2492519"/>
            <a:ext cx="5968414" cy="4228956"/>
          </a:xfrm>
          <a:prstGeom prst="rect">
            <a:avLst/>
          </a:prstGeom>
        </p:spPr>
      </p:pic>
    </p:spTree>
    <p:extLst>
      <p:ext uri="{BB962C8B-B14F-4D97-AF65-F5344CB8AC3E}">
        <p14:creationId xmlns:p14="http://schemas.microsoft.com/office/powerpoint/2010/main" val="212577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11268"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3</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11269" name="文本框 12"/>
          <p:cNvSpPr txBox="1">
            <a:spLocks noChangeArrowheads="1"/>
          </p:cNvSpPr>
          <p:nvPr/>
        </p:nvSpPr>
        <p:spPr bwMode="auto">
          <a:xfrm>
            <a:off x="2720555" y="3669121"/>
            <a:ext cx="59324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600" b="1" dirty="0">
                <a:solidFill>
                  <a:srgbClr val="9A0000"/>
                </a:solidFill>
                <a:latin typeface="微软雅黑" panose="020B0503020204020204" pitchFamily="34" charset="-122"/>
                <a:ea typeface="微软雅黑" panose="020B0503020204020204" pitchFamily="34" charset="-122"/>
              </a:rPr>
              <a:t>模型与评估</a:t>
            </a:r>
            <a:endParaRPr lang="en-US" altLang="zh-CN" sz="6600" b="1" dirty="0">
              <a:solidFill>
                <a:srgbClr val="9A0000"/>
              </a:solidFill>
              <a:latin typeface="微软雅黑" panose="020B0503020204020204" pitchFamily="34" charset="-122"/>
              <a:ea typeface="微软雅黑" panose="020B0503020204020204" pitchFamily="34" charset="-122"/>
            </a:endParaRPr>
          </a:p>
        </p:txBody>
      </p:sp>
      <p:sp>
        <p:nvSpPr>
          <p:cNvPr id="11271" name="矩形 16"/>
          <p:cNvSpPr>
            <a:spLocks noChangeArrowheads="1"/>
          </p:cNvSpPr>
          <p:nvPr/>
        </p:nvSpPr>
        <p:spPr bwMode="auto">
          <a:xfrm>
            <a:off x="2886075" y="5011738"/>
            <a:ext cx="4978400" cy="630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选取多种模型，通过对模型的评估，不断调参</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just" eaLnBrk="1" hangingPunct="1">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得到最优参数，用来预测房价</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272" name="文本框 18"/>
          <p:cNvSpPr>
            <a:spLocks/>
          </p:cNvSpPr>
          <p:nvPr/>
        </p:nvSpPr>
        <p:spPr bwMode="auto">
          <a:xfrm>
            <a:off x="428625" y="4899025"/>
            <a:ext cx="2082800" cy="976313"/>
          </a:xfrm>
          <a:custGeom>
            <a:avLst/>
            <a:gdLst>
              <a:gd name="T0" fmla="*/ 1377475 w 2083287"/>
              <a:gd name="T1" fmla="*/ 0 h 976698"/>
              <a:gd name="T2" fmla="*/ 2081826 w 2083287"/>
              <a:gd name="T3" fmla="*/ 0 h 976698"/>
              <a:gd name="T4" fmla="*/ 2062660 w 2083287"/>
              <a:gd name="T5" fmla="*/ 198213 h 976698"/>
              <a:gd name="T6" fmla="*/ 1739671 w 2083287"/>
              <a:gd name="T7" fmla="*/ 711148 h 976698"/>
              <a:gd name="T8" fmla="*/ 821304 w 2083287"/>
              <a:gd name="T9" fmla="*/ 975543 h 976698"/>
              <a:gd name="T10" fmla="*/ 0 w 2083287"/>
              <a:gd name="T11" fmla="*/ 807098 h 976698"/>
              <a:gd name="T12" fmla="*/ 0 w 2083287"/>
              <a:gd name="T13" fmla="*/ 199411 h 976698"/>
              <a:gd name="T14" fmla="*/ 772238 w 2083287"/>
              <a:gd name="T15" fmla="*/ 446752 h 976698"/>
              <a:gd name="T16" fmla="*/ 1215958 w 2083287"/>
              <a:gd name="T17" fmla="*/ 323082 h 976698"/>
              <a:gd name="T18" fmla="*/ 1369952 w 2083287"/>
              <a:gd name="T19" fmla="*/ 78808 h 976698"/>
              <a:gd name="T20" fmla="*/ 1377475 w 2083287"/>
              <a:gd name="T21" fmla="*/ 0 h 976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3287"/>
              <a:gd name="T34" fmla="*/ 0 h 976698"/>
              <a:gd name="T35" fmla="*/ 2083287 w 2083287"/>
              <a:gd name="T36" fmla="*/ 976698 h 9766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3287" h="976698">
                <a:moveTo>
                  <a:pt x="1378441" y="0"/>
                </a:moveTo>
                <a:lnTo>
                  <a:pt x="2083287" y="0"/>
                </a:lnTo>
                <a:lnTo>
                  <a:pt x="2064107" y="198447"/>
                </a:lnTo>
                <a:cubicBezTo>
                  <a:pt x="2021012" y="408454"/>
                  <a:pt x="1913273" y="579634"/>
                  <a:pt x="1740892" y="711989"/>
                </a:cubicBezTo>
                <a:cubicBezTo>
                  <a:pt x="1511050" y="888462"/>
                  <a:pt x="1204713" y="976698"/>
                  <a:pt x="821880" y="976698"/>
                </a:cubicBezTo>
                <a:cubicBezTo>
                  <a:pt x="481743" y="976698"/>
                  <a:pt x="207783" y="920483"/>
                  <a:pt x="0" y="808053"/>
                </a:cubicBezTo>
                <a:lnTo>
                  <a:pt x="0" y="199648"/>
                </a:lnTo>
                <a:cubicBezTo>
                  <a:pt x="220592" y="364736"/>
                  <a:pt x="478185" y="447280"/>
                  <a:pt x="772781" y="447280"/>
                </a:cubicBezTo>
                <a:cubicBezTo>
                  <a:pt x="959216" y="447280"/>
                  <a:pt x="1107226" y="406008"/>
                  <a:pt x="1216810" y="323464"/>
                </a:cubicBezTo>
                <a:cubicBezTo>
                  <a:pt x="1298998" y="261556"/>
                  <a:pt x="1350365" y="180035"/>
                  <a:pt x="1370912" y="78901"/>
                </a:cubicBezTo>
                <a:lnTo>
                  <a:pt x="13784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2799" y="3192673"/>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模型方法</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18</a:t>
            </a:fld>
            <a:endParaRPr lang="zh-CN" altLang="en-US"/>
          </a:p>
        </p:txBody>
      </p:sp>
      <p:sp>
        <p:nvSpPr>
          <p:cNvPr id="3" name="文本框 2"/>
          <p:cNvSpPr txBox="1"/>
          <p:nvPr/>
        </p:nvSpPr>
        <p:spPr>
          <a:xfrm>
            <a:off x="455839" y="870405"/>
            <a:ext cx="10994633" cy="4524315"/>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、首先定义</a:t>
            </a:r>
            <a:r>
              <a:rPr lang="en-US" altLang="zh-CN" b="1" dirty="0">
                <a:latin typeface="微软雅黑" panose="020B0503020204020204" pitchFamily="34" charset="-122"/>
                <a:ea typeface="微软雅黑" panose="020B0503020204020204" pitchFamily="34" charset="-122"/>
              </a:rPr>
              <a:t>RMSE</a:t>
            </a:r>
            <a:r>
              <a:rPr lang="zh-CN" altLang="en-US" b="1" dirty="0">
                <a:latin typeface="微软雅黑" panose="020B0503020204020204" pitchFamily="34" charset="-122"/>
                <a:ea typeface="微软雅黑" panose="020B0503020204020204" pitchFamily="34" charset="-122"/>
              </a:rPr>
              <a:t>的交叉验证评估指标</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、使用了</a:t>
            </a:r>
            <a:r>
              <a:rPr lang="en-US" altLang="zh-CN" b="1" dirty="0">
                <a:latin typeface="微软雅黑" panose="020B0503020204020204" pitchFamily="34" charset="-122"/>
                <a:ea typeface="微软雅黑" panose="020B0503020204020204" pitchFamily="34" charset="-122"/>
              </a:rPr>
              <a:t>13</a:t>
            </a:r>
            <a:r>
              <a:rPr lang="zh-CN" altLang="en-US" b="1" dirty="0">
                <a:latin typeface="微软雅黑" panose="020B0503020204020204" pitchFamily="34" charset="-122"/>
                <a:ea typeface="微软雅黑" panose="020B0503020204020204" pitchFamily="34" charset="-122"/>
              </a:rPr>
              <a:t>个算法和</a:t>
            </a: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折交叉验证</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来评估</a:t>
            </a:r>
            <a:r>
              <a:rPr lang="en-US" altLang="zh-CN" dirty="0">
                <a:latin typeface="微软雅黑" panose="020B0503020204020204" pitchFamily="34" charset="-122"/>
                <a:ea typeface="微软雅黑" panose="020B0503020204020204" pitchFamily="34" charset="-122"/>
              </a:rPr>
              <a:t>baseline</a:t>
            </a:r>
            <a:r>
              <a:rPr lang="zh-CN" altLang="en-US" dirty="0">
                <a:latin typeface="微软雅黑" panose="020B0503020204020204" pitchFamily="34" charset="-122"/>
                <a:ea typeface="微软雅黑" panose="020B0503020204020204" pitchFamily="34" charset="-122"/>
              </a:rPr>
              <a:t>效果：</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LinearRegression</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Ridge</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Lasso</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Random Forrest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Gradient Boosting Tree</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Support Vector Regression</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Linear Support Vector Regression</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ElasticNet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Stochastic Gradient Descent</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BayesianRidge</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KernelRidge</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ExtraTreesRegressor</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XgBoost</a:t>
            </a:r>
            <a:endParaRPr lang="en-US" altLang="zh-CN" dirty="0">
              <a:latin typeface="微软雅黑" panose="020B0503020204020204" pitchFamily="34" charset="-122"/>
              <a:ea typeface="微软雅黑" panose="020B0503020204020204" pitchFamily="34" charset="-122"/>
            </a:endParaRPr>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6192253" y="608795"/>
            <a:ext cx="5999747" cy="4524315"/>
          </a:xfrm>
          <a:prstGeom prst="rect">
            <a:avLst/>
          </a:prstGeom>
          <a:noFill/>
        </p:spPr>
        <p:txBody>
          <a:bodyPr wrap="square" rtlCol="0">
            <a:spAutoFit/>
          </a:bodyPr>
          <a:lstStyle/>
          <a:p>
            <a:r>
              <a:rPr lang="en-US" altLang="zh-CN" dirty="0">
                <a:solidFill>
                  <a:srgbClr val="FF0000"/>
                </a:solidFill>
                <a:latin typeface="Consolas" panose="020B0609020204030204" pitchFamily="49" charset="0"/>
                <a:ea typeface="微软雅黑" panose="020B0503020204020204" pitchFamily="34" charset="-122"/>
              </a:rPr>
              <a:t># </a:t>
            </a:r>
            <a:r>
              <a:rPr lang="zh-CN" altLang="en-US" dirty="0">
                <a:solidFill>
                  <a:srgbClr val="FF0000"/>
                </a:solidFill>
                <a:latin typeface="Consolas" panose="020B0609020204030204" pitchFamily="49" charset="0"/>
                <a:ea typeface="微软雅黑" panose="020B0503020204020204" pitchFamily="34" charset="-122"/>
              </a:rPr>
              <a:t>交叉验证</a:t>
            </a:r>
          </a:p>
          <a:p>
            <a:r>
              <a:rPr lang="en-US" altLang="zh-CN" dirty="0" err="1">
                <a:solidFill>
                  <a:srgbClr val="FF0000"/>
                </a:solidFill>
                <a:latin typeface="Consolas" panose="020B0609020204030204" pitchFamily="49" charset="0"/>
                <a:ea typeface="微软雅黑" panose="020B0503020204020204" pitchFamily="34" charset="-122"/>
              </a:rPr>
              <a:t>def</a:t>
            </a:r>
            <a:r>
              <a:rPr lang="en-US" altLang="zh-CN" dirty="0">
                <a:solidFill>
                  <a:srgbClr val="FF0000"/>
                </a:solidFill>
                <a:latin typeface="Consolas" panose="020B0609020204030204" pitchFamily="49" charset="0"/>
                <a:ea typeface="微软雅黑" panose="020B0503020204020204" pitchFamily="34" charset="-122"/>
              </a:rPr>
              <a:t> </a:t>
            </a:r>
            <a:r>
              <a:rPr lang="en-US" altLang="zh-CN" dirty="0" err="1">
                <a:solidFill>
                  <a:srgbClr val="FF0000"/>
                </a:solidFill>
                <a:latin typeface="Consolas" panose="020B0609020204030204" pitchFamily="49" charset="0"/>
                <a:ea typeface="微软雅黑" panose="020B0503020204020204" pitchFamily="34" charset="-122"/>
              </a:rPr>
              <a:t>rmse_cv</a:t>
            </a:r>
            <a:r>
              <a:rPr lang="en-US" altLang="zh-CN" dirty="0">
                <a:solidFill>
                  <a:srgbClr val="FF0000"/>
                </a:solidFill>
                <a:latin typeface="Consolas" panose="020B0609020204030204" pitchFamily="49" charset="0"/>
                <a:ea typeface="微软雅黑" panose="020B0503020204020204" pitchFamily="34" charset="-122"/>
              </a:rPr>
              <a:t>(</a:t>
            </a:r>
            <a:r>
              <a:rPr lang="en-US" altLang="zh-CN" dirty="0" err="1">
                <a:solidFill>
                  <a:srgbClr val="FF0000"/>
                </a:solidFill>
                <a:latin typeface="Consolas" panose="020B0609020204030204" pitchFamily="49" charset="0"/>
                <a:ea typeface="微软雅黑" panose="020B0503020204020204" pitchFamily="34" charset="-122"/>
              </a:rPr>
              <a:t>model,X,y</a:t>
            </a:r>
            <a:r>
              <a:rPr lang="en-US" altLang="zh-CN" dirty="0">
                <a:solidFill>
                  <a:srgbClr val="FF0000"/>
                </a:solidFill>
                <a:latin typeface="Consolas" panose="020B0609020204030204" pitchFamily="49" charset="0"/>
                <a:ea typeface="微软雅黑" panose="020B0503020204020204" pitchFamily="34" charset="-122"/>
              </a:rPr>
              <a:t>):</a:t>
            </a:r>
          </a:p>
          <a:p>
            <a:r>
              <a:rPr lang="en-US" altLang="zh-CN" dirty="0">
                <a:solidFill>
                  <a:srgbClr val="FF0000"/>
                </a:solidFill>
                <a:latin typeface="Consolas" panose="020B0609020204030204" pitchFamily="49" charset="0"/>
                <a:ea typeface="微软雅黑" panose="020B0503020204020204" pitchFamily="34" charset="-122"/>
              </a:rPr>
              <a:t>    </a:t>
            </a:r>
            <a:r>
              <a:rPr lang="en-US" altLang="zh-CN" dirty="0" err="1">
                <a:solidFill>
                  <a:srgbClr val="FF0000"/>
                </a:solidFill>
                <a:latin typeface="Consolas" panose="020B0609020204030204" pitchFamily="49" charset="0"/>
                <a:ea typeface="微软雅黑" panose="020B0503020204020204" pitchFamily="34" charset="-122"/>
              </a:rPr>
              <a:t>rmse</a:t>
            </a:r>
            <a:r>
              <a:rPr lang="en-US" altLang="zh-CN" dirty="0">
                <a:solidFill>
                  <a:srgbClr val="FF0000"/>
                </a:solidFill>
                <a:latin typeface="Consolas" panose="020B0609020204030204" pitchFamily="49" charset="0"/>
                <a:ea typeface="微软雅黑" panose="020B0503020204020204" pitchFamily="34" charset="-122"/>
              </a:rPr>
              <a:t> = </a:t>
            </a:r>
            <a:r>
              <a:rPr lang="en-US" altLang="zh-CN" dirty="0" err="1">
                <a:solidFill>
                  <a:srgbClr val="FF0000"/>
                </a:solidFill>
                <a:latin typeface="Consolas" panose="020B0609020204030204" pitchFamily="49" charset="0"/>
                <a:ea typeface="微软雅黑" panose="020B0503020204020204" pitchFamily="34" charset="-122"/>
              </a:rPr>
              <a:t>np.sqrt</a:t>
            </a:r>
            <a:r>
              <a:rPr lang="en-US" altLang="zh-CN" dirty="0">
                <a:solidFill>
                  <a:srgbClr val="FF0000"/>
                </a:solidFill>
                <a:latin typeface="Consolas" panose="020B0609020204030204" pitchFamily="49" charset="0"/>
                <a:ea typeface="微软雅黑" panose="020B0503020204020204" pitchFamily="34" charset="-122"/>
              </a:rPr>
              <a:t>(-</a:t>
            </a:r>
            <a:r>
              <a:rPr lang="en-US" altLang="zh-CN" dirty="0" err="1">
                <a:solidFill>
                  <a:srgbClr val="FF0000"/>
                </a:solidFill>
                <a:latin typeface="Consolas" panose="020B0609020204030204" pitchFamily="49" charset="0"/>
                <a:ea typeface="微软雅黑" panose="020B0503020204020204" pitchFamily="34" charset="-122"/>
              </a:rPr>
              <a:t>cross_val_score</a:t>
            </a:r>
            <a:r>
              <a:rPr lang="en-US" altLang="zh-CN" dirty="0">
                <a:solidFill>
                  <a:srgbClr val="FF0000"/>
                </a:solidFill>
                <a:latin typeface="Consolas" panose="020B0609020204030204" pitchFamily="49" charset="0"/>
                <a:ea typeface="微软雅黑" panose="020B0503020204020204" pitchFamily="34" charset="-122"/>
              </a:rPr>
              <a:t>(model, X, y, scoring="</a:t>
            </a:r>
            <a:r>
              <a:rPr lang="en-US" altLang="zh-CN" dirty="0" err="1">
                <a:solidFill>
                  <a:srgbClr val="FF0000"/>
                </a:solidFill>
                <a:latin typeface="Consolas" panose="020B0609020204030204" pitchFamily="49" charset="0"/>
                <a:ea typeface="微软雅黑" panose="020B0503020204020204" pitchFamily="34" charset="-122"/>
              </a:rPr>
              <a:t>neg_mean_squared_error</a:t>
            </a:r>
            <a:r>
              <a:rPr lang="en-US" altLang="zh-CN" dirty="0">
                <a:solidFill>
                  <a:srgbClr val="FF0000"/>
                </a:solidFill>
                <a:latin typeface="Consolas" panose="020B0609020204030204" pitchFamily="49" charset="0"/>
                <a:ea typeface="微软雅黑" panose="020B0503020204020204" pitchFamily="34" charset="-122"/>
              </a:rPr>
              <a:t>", cv=5))</a:t>
            </a:r>
          </a:p>
          <a:p>
            <a:r>
              <a:rPr lang="en-US" altLang="zh-CN" dirty="0">
                <a:solidFill>
                  <a:srgbClr val="FF0000"/>
                </a:solidFill>
                <a:latin typeface="Consolas" panose="020B0609020204030204" pitchFamily="49" charset="0"/>
                <a:ea typeface="微软雅黑" panose="020B0503020204020204" pitchFamily="34" charset="-122"/>
              </a:rPr>
              <a:t>    return </a:t>
            </a:r>
            <a:r>
              <a:rPr lang="en-US" altLang="zh-CN" dirty="0" err="1">
                <a:solidFill>
                  <a:srgbClr val="FF0000"/>
                </a:solidFill>
                <a:latin typeface="Consolas" panose="020B0609020204030204" pitchFamily="49" charset="0"/>
                <a:ea typeface="微软雅黑" panose="020B0503020204020204" pitchFamily="34" charset="-122"/>
              </a:rPr>
              <a:t>rmse</a:t>
            </a:r>
            <a:endParaRPr lang="en-US" altLang="zh-CN" dirty="0">
              <a:solidFill>
                <a:srgbClr val="FF0000"/>
              </a:solidFill>
              <a:latin typeface="Consolas" panose="020B0609020204030204" pitchFamily="49" charset="0"/>
              <a:ea typeface="微软雅黑" panose="020B0503020204020204" pitchFamily="34" charset="-122"/>
            </a:endParaRPr>
          </a:p>
          <a:p>
            <a:endParaRPr lang="en-US" altLang="zh-CN" dirty="0">
              <a:latin typeface="Consolas" panose="020B0609020204030204" pitchFamily="49" charset="0"/>
              <a:ea typeface="微软雅黑" panose="020B0503020204020204" pitchFamily="34" charset="-122"/>
            </a:endParaRPr>
          </a:p>
          <a:p>
            <a:endParaRPr lang="en-US" altLang="zh-CN" dirty="0">
              <a:latin typeface="Consolas" panose="020B0609020204030204" pitchFamily="49" charset="0"/>
              <a:ea typeface="微软雅黑" panose="020B0503020204020204" pitchFamily="34" charset="-122"/>
            </a:endParaRPr>
          </a:p>
          <a:p>
            <a:r>
              <a:rPr lang="en-US" altLang="zh-CN"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模型</a:t>
            </a:r>
            <a:endParaRPr lang="en-US" altLang="zh-CN" dirty="0">
              <a:latin typeface="Consolas" panose="020B0609020204030204" pitchFamily="49" charset="0"/>
              <a:ea typeface="微软雅黑" panose="020B0503020204020204" pitchFamily="34" charset="-122"/>
            </a:endParaRPr>
          </a:p>
          <a:p>
            <a:r>
              <a:rPr lang="en-US" altLang="zh-CN" dirty="0">
                <a:latin typeface="Consolas" panose="020B0609020204030204" pitchFamily="49" charset="0"/>
                <a:ea typeface="微软雅黑" panose="020B0503020204020204" pitchFamily="34" charset="-122"/>
              </a:rPr>
              <a:t>names = ["LR", "Ridge", "Lasso", "RF", "GBR", "SVR", "</a:t>
            </a:r>
            <a:r>
              <a:rPr lang="en-US" altLang="zh-CN" dirty="0" err="1">
                <a:latin typeface="Consolas" panose="020B0609020204030204" pitchFamily="49" charset="0"/>
                <a:ea typeface="微软雅黑" panose="020B0503020204020204" pitchFamily="34" charset="-122"/>
              </a:rPr>
              <a:t>LinSVR</a:t>
            </a:r>
            <a:r>
              <a:rPr lang="en-US" altLang="zh-CN" dirty="0">
                <a:latin typeface="Consolas" panose="020B0609020204030204" pitchFamily="49" charset="0"/>
                <a:ea typeface="微软雅黑" panose="020B0503020204020204" pitchFamily="34" charset="-122"/>
              </a:rPr>
              <a:t>", "Ela","SGD","Bay","Ker","Extra","</a:t>
            </a:r>
            <a:r>
              <a:rPr lang="en-US" altLang="zh-CN" dirty="0" err="1">
                <a:latin typeface="Consolas" panose="020B0609020204030204" pitchFamily="49" charset="0"/>
                <a:ea typeface="微软雅黑" panose="020B0503020204020204" pitchFamily="34" charset="-122"/>
              </a:rPr>
              <a:t>Xgb</a:t>
            </a:r>
            <a:r>
              <a:rPr lang="en-US" altLang="zh-CN" dirty="0">
                <a:latin typeface="Consolas" panose="020B0609020204030204" pitchFamily="49" charset="0"/>
                <a:ea typeface="微软雅黑" panose="020B0503020204020204" pitchFamily="34" charset="-122"/>
              </a:rPr>
              <a:t>"]</a:t>
            </a:r>
          </a:p>
          <a:p>
            <a:r>
              <a:rPr lang="en-US" altLang="zh-CN" dirty="0">
                <a:latin typeface="Consolas" panose="020B0609020204030204" pitchFamily="49" charset="0"/>
                <a:ea typeface="微软雅黑" panose="020B0503020204020204" pitchFamily="34" charset="-122"/>
              </a:rPr>
              <a:t>for name, model in zip(names, models):</a:t>
            </a:r>
          </a:p>
          <a:p>
            <a:r>
              <a:rPr lang="en-US" altLang="zh-CN" dirty="0">
                <a:latin typeface="Consolas" panose="020B0609020204030204" pitchFamily="49" charset="0"/>
                <a:ea typeface="微软雅黑" panose="020B0503020204020204" pitchFamily="34" charset="-122"/>
              </a:rPr>
              <a:t>    score = </a:t>
            </a:r>
            <a:r>
              <a:rPr lang="en-US" altLang="zh-CN" dirty="0" err="1">
                <a:latin typeface="Consolas" panose="020B0609020204030204" pitchFamily="49" charset="0"/>
                <a:ea typeface="微软雅黑" panose="020B0503020204020204" pitchFamily="34" charset="-122"/>
              </a:rPr>
              <a:t>rmse_cv</a:t>
            </a:r>
            <a:r>
              <a:rPr lang="en-US" altLang="zh-CN" dirty="0">
                <a:latin typeface="Consolas" panose="020B0609020204030204" pitchFamily="49" charset="0"/>
                <a:ea typeface="微软雅黑" panose="020B0503020204020204" pitchFamily="34" charset="-122"/>
              </a:rPr>
              <a:t>(model, </a:t>
            </a:r>
            <a:r>
              <a:rPr lang="en-US" altLang="zh-CN" dirty="0" err="1">
                <a:latin typeface="Consolas" panose="020B0609020204030204" pitchFamily="49" charset="0"/>
                <a:ea typeface="微软雅黑" panose="020B0503020204020204" pitchFamily="34" charset="-122"/>
              </a:rPr>
              <a:t>X_scaled</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y_log</a:t>
            </a:r>
            <a:r>
              <a:rPr lang="en-US" altLang="zh-CN" dirty="0">
                <a:latin typeface="Consolas" panose="020B0609020204030204" pitchFamily="49" charset="0"/>
                <a:ea typeface="微软雅黑" panose="020B0503020204020204" pitchFamily="34" charset="-122"/>
              </a:rPr>
              <a:t>)</a:t>
            </a:r>
          </a:p>
          <a:p>
            <a:r>
              <a:rPr lang="en-US" altLang="zh-CN" dirty="0">
                <a:latin typeface="Consolas" panose="020B0609020204030204" pitchFamily="49" charset="0"/>
                <a:ea typeface="微软雅黑" panose="020B0503020204020204" pitchFamily="34" charset="-122"/>
              </a:rPr>
              <a:t>    print("{}: {:.6f}, {:.4f}".format(</a:t>
            </a:r>
            <a:r>
              <a:rPr lang="en-US" altLang="zh-CN" dirty="0" err="1">
                <a:latin typeface="Consolas" panose="020B0609020204030204" pitchFamily="49" charset="0"/>
                <a:ea typeface="微软雅黑" panose="020B0503020204020204" pitchFamily="34" charset="-122"/>
              </a:rPr>
              <a:t>name,score.mean</a:t>
            </a:r>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score.std</a:t>
            </a:r>
            <a:r>
              <a:rPr lang="en-US" altLang="zh-CN" dirty="0">
                <a:latin typeface="Consolas" panose="020B0609020204030204" pitchFamily="49" charset="0"/>
                <a:ea typeface="微软雅黑" panose="020B0503020204020204" pitchFamily="34" charset="-122"/>
              </a:rPr>
              <a:t>()))</a:t>
            </a:r>
          </a:p>
          <a:p>
            <a:endParaRPr lang="zh-CN" altLang="en-US" dirty="0">
              <a:latin typeface="Consolas" panose="020B0609020204030204" pitchFamily="49" charset="0"/>
            </a:endParaRPr>
          </a:p>
        </p:txBody>
      </p:sp>
    </p:spTree>
    <p:extLst>
      <p:ext uri="{BB962C8B-B14F-4D97-AF65-F5344CB8AC3E}">
        <p14:creationId xmlns:p14="http://schemas.microsoft.com/office/powerpoint/2010/main" val="5205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模型简介</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19</a:t>
            </a:fld>
            <a:endParaRPr lang="zh-CN" altLang="en-US"/>
          </a:p>
        </p:txBody>
      </p:sp>
      <p:sp>
        <p:nvSpPr>
          <p:cNvPr id="3" name="文本框 2"/>
          <p:cNvSpPr txBox="1"/>
          <p:nvPr/>
        </p:nvSpPr>
        <p:spPr>
          <a:xfrm>
            <a:off x="455839" y="870405"/>
            <a:ext cx="10994633" cy="5632311"/>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err="1">
                <a:latin typeface="微软雅黑" panose="020B0503020204020204" pitchFamily="34" charset="-122"/>
                <a:ea typeface="微软雅黑" panose="020B0503020204020204" pitchFamily="34" charset="-122"/>
              </a:rPr>
              <a:t>LinearRegression</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线性回归是用于回归的，对某一现象或类进行归纳为线性模型，通过连续的输入变量，预测出一个值</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Ridge</a:t>
            </a: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Lasso</a:t>
            </a:r>
          </a:p>
          <a:p>
            <a:r>
              <a:rPr lang="en-US" altLang="zh-CN" dirty="0">
                <a:latin typeface="微软雅黑" panose="020B0503020204020204" pitchFamily="34" charset="-122"/>
                <a:ea typeface="微软雅黑" panose="020B0503020204020204" pitchFamily="34" charset="-122"/>
              </a:rPr>
              <a:t>lasso </a:t>
            </a:r>
            <a:r>
              <a:rPr lang="zh-CN" altLang="en-US" dirty="0">
                <a:latin typeface="微软雅黑" panose="020B0503020204020204" pitchFamily="34" charset="-122"/>
                <a:ea typeface="微软雅黑" panose="020B0503020204020204" pitchFamily="34" charset="-122"/>
              </a:rPr>
              <a:t>回归和</a:t>
            </a:r>
            <a:r>
              <a:rPr lang="en-US" altLang="zh-CN" dirty="0" err="1">
                <a:latin typeface="微软雅黑" panose="020B0503020204020204" pitchFamily="34" charset="-122"/>
                <a:ea typeface="微软雅黑" panose="020B0503020204020204" pitchFamily="34" charset="-122"/>
              </a:rPr>
              <a:t>RIdge</a:t>
            </a:r>
            <a:r>
              <a:rPr lang="zh-CN" altLang="en-US" dirty="0">
                <a:latin typeface="微软雅黑" panose="020B0503020204020204" pitchFamily="34" charset="-122"/>
                <a:ea typeface="微软雅黑" panose="020B0503020204020204" pitchFamily="34" charset="-122"/>
              </a:rPr>
              <a:t>回归（</a:t>
            </a:r>
            <a:r>
              <a:rPr lang="en-US" altLang="zh-CN" dirty="0">
                <a:latin typeface="微软雅黑" panose="020B0503020204020204" pitchFamily="34" charset="-122"/>
                <a:ea typeface="微软雅黑" panose="020B0503020204020204" pitchFamily="34" charset="-122"/>
              </a:rPr>
              <a:t>ridge regression</a:t>
            </a:r>
            <a:r>
              <a:rPr lang="zh-CN" altLang="en-US" dirty="0">
                <a:latin typeface="微软雅黑" panose="020B0503020204020204" pitchFamily="34" charset="-122"/>
                <a:ea typeface="微软雅黑" panose="020B0503020204020204" pitchFamily="34" charset="-122"/>
              </a:rPr>
              <a:t>）其实就是在标准线性回归的基础上分别加入 </a:t>
            </a:r>
            <a:r>
              <a:rPr lang="en-US" altLang="zh-CN" dirty="0">
                <a:latin typeface="微软雅黑" panose="020B0503020204020204" pitchFamily="34" charset="-122"/>
                <a:ea typeface="微软雅黑" panose="020B0503020204020204" pitchFamily="34" charset="-122"/>
              </a:rPr>
              <a:t>L1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L2 </a:t>
            </a:r>
            <a:r>
              <a:rPr lang="zh-CN" altLang="en-US" dirty="0">
                <a:latin typeface="微软雅黑" panose="020B0503020204020204" pitchFamily="34" charset="-122"/>
                <a:ea typeface="微软雅黑" panose="020B0503020204020204" pitchFamily="34" charset="-122"/>
              </a:rPr>
              <a:t>正则化（</a:t>
            </a:r>
            <a:r>
              <a:rPr lang="en-US" altLang="zh-CN" dirty="0">
                <a:latin typeface="微软雅黑" panose="020B0503020204020204" pitchFamily="34" charset="-122"/>
                <a:ea typeface="微软雅黑" panose="020B0503020204020204" pitchFamily="34" charset="-122"/>
              </a:rPr>
              <a:t>regularization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Random Forrest</a:t>
            </a:r>
          </a:p>
          <a:p>
            <a:r>
              <a:rPr lang="zh-CN" altLang="en-US" dirty="0">
                <a:latin typeface="微软雅黑" panose="020B0503020204020204" pitchFamily="34" charset="-122"/>
                <a:ea typeface="微软雅黑" panose="020B0503020204020204" pitchFamily="34" charset="-122"/>
              </a:rPr>
              <a:t>随机森林实际上是一种特殊的</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方法，它将决策树用作</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中的模型。是一个包含多个决策树的</a:t>
            </a:r>
            <a:r>
              <a:rPr lang="zh-CN" altLang="en-US" dirty="0">
                <a:latin typeface="微软雅黑" panose="020B0503020204020204" pitchFamily="34" charset="-122"/>
                <a:ea typeface="微软雅黑" panose="020B0503020204020204" pitchFamily="34" charset="-122"/>
                <a:hlinkClick r:id="rId2"/>
              </a:rPr>
              <a:t>分类器</a:t>
            </a:r>
            <a:r>
              <a:rPr lang="zh-CN" altLang="en-US" dirty="0">
                <a:latin typeface="微软雅黑" panose="020B0503020204020204" pitchFamily="34" charset="-122"/>
                <a:ea typeface="微软雅黑" panose="020B0503020204020204" pitchFamily="34" charset="-122"/>
              </a:rPr>
              <a:t>， 并且其输出的类别是由个别树输出的类别的众数而定。</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Gradient Boosting Tree</a:t>
            </a:r>
          </a:p>
          <a:p>
            <a:r>
              <a:rPr lang="zh-CN" altLang="en-US" dirty="0">
                <a:latin typeface="微软雅黑" panose="020B0503020204020204" pitchFamily="34" charset="-122"/>
                <a:ea typeface="微软雅黑" panose="020B0503020204020204" pitchFamily="34" charset="-122"/>
              </a:rPr>
              <a:t>梯度提升算法是一种通用的学习算法，除了决策树，还可以使用其它模型作为基学习器。梯度提升算法的思想是通过调整模型，让损失函数的值不断减小， 然后将各个模型加起来作为最终的预测模型。而梯度提升决策树则是以决策树为基学习器。</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Support Vector Regression</a:t>
            </a: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Linear Support Vector Regression</a:t>
            </a:r>
          </a:p>
          <a:p>
            <a:r>
              <a:rPr lang="en-US" altLang="zh-CN" dirty="0">
                <a:latin typeface="微软雅黑" panose="020B0503020204020204" pitchFamily="34" charset="-122"/>
                <a:ea typeface="微软雅黑" panose="020B0503020204020204" pitchFamily="34" charset="-122"/>
              </a:rPr>
              <a:t>SVR</a:t>
            </a:r>
            <a:r>
              <a:rPr lang="zh-CN" altLang="en-US" dirty="0">
                <a:latin typeface="微软雅黑" panose="020B0503020204020204" pitchFamily="34" charset="-122"/>
                <a:ea typeface="微软雅黑" panose="020B0503020204020204" pitchFamily="34" charset="-122"/>
              </a:rPr>
              <a:t>回归，就是找到一个回归平面，让一个集合的所有数据到该平面的距离最近。</a:t>
            </a:r>
            <a:r>
              <a:rPr lang="en-US" altLang="zh-CN" dirty="0">
                <a:latin typeface="微软雅黑" panose="020B0503020204020204" pitchFamily="34" charset="-122"/>
                <a:ea typeface="微软雅黑" panose="020B0503020204020204" pitchFamily="34" charset="-122"/>
              </a:rPr>
              <a:t>SVR</a:t>
            </a:r>
            <a:r>
              <a:rPr lang="zh-CN" altLang="en-US" dirty="0">
                <a:latin typeface="微软雅黑" panose="020B0503020204020204" pitchFamily="34" charset="-122"/>
                <a:ea typeface="微软雅黑" panose="020B0503020204020204" pitchFamily="34" charset="-122"/>
              </a:rPr>
              <a:t>是支持向量回归</a:t>
            </a:r>
            <a:r>
              <a:rPr lang="en-US" altLang="zh-CN" dirty="0">
                <a:latin typeface="微软雅黑" panose="020B0503020204020204" pitchFamily="34" charset="-122"/>
                <a:ea typeface="微软雅黑" panose="020B0503020204020204" pitchFamily="34" charset="-122"/>
              </a:rPr>
              <a:t>(support vector regression)</a:t>
            </a:r>
            <a:r>
              <a:rPr lang="zh-CN" altLang="en-US" dirty="0">
                <a:latin typeface="微软雅黑" panose="020B0503020204020204" pitchFamily="34" charset="-122"/>
                <a:ea typeface="微软雅黑" panose="020B0503020204020204" pitchFamily="34" charset="-122"/>
              </a:rPr>
              <a:t>的英文缩写，是支持向量机</a:t>
            </a:r>
            <a:r>
              <a:rPr lang="en-US" altLang="zh-CN" dirty="0">
                <a:latin typeface="微软雅黑" panose="020B0503020204020204" pitchFamily="34" charset="-122"/>
                <a:ea typeface="微软雅黑" panose="020B0503020204020204" pitchFamily="34" charset="-122"/>
              </a:rPr>
              <a:t>(SVM)</a:t>
            </a:r>
            <a:r>
              <a:rPr lang="zh-CN" altLang="en-US" dirty="0">
                <a:latin typeface="微软雅黑" panose="020B0503020204020204" pitchFamily="34" charset="-122"/>
                <a:ea typeface="微软雅黑" panose="020B0503020204020204" pitchFamily="34" charset="-122"/>
              </a:rPr>
              <a:t>的重要的应用分支。传统回归方法当且仅当回归</a:t>
            </a:r>
            <a:r>
              <a:rPr lang="en-US" altLang="zh-CN" dirty="0">
                <a:latin typeface="微软雅黑" panose="020B0503020204020204" pitchFamily="34" charset="-122"/>
                <a:ea typeface="微软雅黑" panose="020B0503020204020204" pitchFamily="34" charset="-122"/>
              </a:rPr>
              <a:t>f(x)</a:t>
            </a:r>
            <a:r>
              <a:rPr lang="zh-CN" altLang="en-US" dirty="0">
                <a:latin typeface="微软雅黑" panose="020B0503020204020204" pitchFamily="34" charset="-122"/>
                <a:ea typeface="微软雅黑" panose="020B0503020204020204" pitchFamily="34" charset="-122"/>
              </a:rPr>
              <a:t>完全等于</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时才认为预测正确，如线性回归中常用</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f</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x</a:t>
            </a:r>
            <a:r>
              <a:rPr lang="en-US"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y</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来计算其损失。而支持向量回归则认为只要</a:t>
            </a:r>
            <a:r>
              <a:rPr lang="en-US" altLang="zh-CN" dirty="0">
                <a:latin typeface="微软雅黑" panose="020B0503020204020204" pitchFamily="34" charset="-122"/>
                <a:ea typeface="微软雅黑" panose="020B0503020204020204" pitchFamily="34" charset="-122"/>
              </a:rPr>
              <a:t>f(x)</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偏离程度不要太大，既可以认为预测正确，不用计算损失</a:t>
            </a:r>
            <a:endParaRPr lang="en-US" altLang="zh-CN" b="1"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1452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1"/>
          <p:cNvSpPr>
            <a:spLocks/>
          </p:cNvSpPr>
          <p:nvPr/>
        </p:nvSpPr>
        <p:spPr bwMode="auto">
          <a:xfrm>
            <a:off x="5614988" y="0"/>
            <a:ext cx="6423025" cy="6858000"/>
          </a:xfrm>
          <a:custGeom>
            <a:avLst/>
            <a:gdLst>
              <a:gd name="T0" fmla="*/ 2599382 w 5769204"/>
              <a:gd name="T1" fmla="*/ 9427 h 6858000"/>
              <a:gd name="T2" fmla="*/ 7961352 w 5769204"/>
              <a:gd name="T3" fmla="*/ 0 h 6858000"/>
              <a:gd name="T4" fmla="*/ 7961352 w 5769204"/>
              <a:gd name="T5" fmla="*/ 6858000 h 6858000"/>
              <a:gd name="T6" fmla="*/ 0 w 5769204"/>
              <a:gd name="T7" fmla="*/ 6858000 h 6858000"/>
              <a:gd name="T8" fmla="*/ 2599382 w 5769204"/>
              <a:gd name="T9" fmla="*/ 9427 h 6858000"/>
              <a:gd name="T10" fmla="*/ 0 60000 65536"/>
              <a:gd name="T11" fmla="*/ 0 60000 65536"/>
              <a:gd name="T12" fmla="*/ 0 60000 65536"/>
              <a:gd name="T13" fmla="*/ 0 60000 65536"/>
              <a:gd name="T14" fmla="*/ 0 60000 65536"/>
              <a:gd name="T15" fmla="*/ 0 w 5769204"/>
              <a:gd name="T16" fmla="*/ 0 h 6858000"/>
              <a:gd name="T17" fmla="*/ 5769204 w 5769204"/>
              <a:gd name="T18" fmla="*/ 6858000 h 6858000"/>
            </a:gdLst>
            <a:ahLst/>
            <a:cxnLst>
              <a:cxn ang="T10">
                <a:pos x="T0" y="T1"/>
              </a:cxn>
              <a:cxn ang="T11">
                <a:pos x="T2" y="T3"/>
              </a:cxn>
              <a:cxn ang="T12">
                <a:pos x="T4" y="T5"/>
              </a:cxn>
              <a:cxn ang="T13">
                <a:pos x="T6" y="T7"/>
              </a:cxn>
              <a:cxn ang="T14">
                <a:pos x="T8" y="T9"/>
              </a:cxn>
            </a:cxnLst>
            <a:rect l="T15" t="T16" r="T17" b="T18"/>
            <a:pathLst>
              <a:path w="5769204" h="6858000">
                <a:moveTo>
                  <a:pt x="1883645" y="9427"/>
                </a:moveTo>
                <a:lnTo>
                  <a:pt x="5769204" y="0"/>
                </a:lnTo>
                <a:lnTo>
                  <a:pt x="5769204" y="6858000"/>
                </a:lnTo>
                <a:lnTo>
                  <a:pt x="0" y="6858000"/>
                </a:lnTo>
                <a:lnTo>
                  <a:pt x="1883645" y="94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5" name="矩形 1"/>
          <p:cNvSpPr>
            <a:spLocks/>
          </p:cNvSpPr>
          <p:nvPr/>
        </p:nvSpPr>
        <p:spPr bwMode="auto">
          <a:xfrm>
            <a:off x="5768975" y="0"/>
            <a:ext cx="6423025" cy="6858000"/>
          </a:xfrm>
          <a:custGeom>
            <a:avLst/>
            <a:gdLst>
              <a:gd name="T0" fmla="*/ 2599382 w 5769204"/>
              <a:gd name="T1" fmla="*/ 9427 h 6858000"/>
              <a:gd name="T2" fmla="*/ 7961352 w 5769204"/>
              <a:gd name="T3" fmla="*/ 0 h 6858000"/>
              <a:gd name="T4" fmla="*/ 7961352 w 5769204"/>
              <a:gd name="T5" fmla="*/ 6858000 h 6858000"/>
              <a:gd name="T6" fmla="*/ 0 w 5769204"/>
              <a:gd name="T7" fmla="*/ 6858000 h 6858000"/>
              <a:gd name="T8" fmla="*/ 2599382 w 5769204"/>
              <a:gd name="T9" fmla="*/ 9427 h 6858000"/>
              <a:gd name="T10" fmla="*/ 0 60000 65536"/>
              <a:gd name="T11" fmla="*/ 0 60000 65536"/>
              <a:gd name="T12" fmla="*/ 0 60000 65536"/>
              <a:gd name="T13" fmla="*/ 0 60000 65536"/>
              <a:gd name="T14" fmla="*/ 0 60000 65536"/>
              <a:gd name="T15" fmla="*/ 0 w 5769204"/>
              <a:gd name="T16" fmla="*/ 0 h 6858000"/>
              <a:gd name="T17" fmla="*/ 5769204 w 5769204"/>
              <a:gd name="T18" fmla="*/ 6858000 h 6858000"/>
            </a:gdLst>
            <a:ahLst/>
            <a:cxnLst>
              <a:cxn ang="T10">
                <a:pos x="T0" y="T1"/>
              </a:cxn>
              <a:cxn ang="T11">
                <a:pos x="T2" y="T3"/>
              </a:cxn>
              <a:cxn ang="T12">
                <a:pos x="T4" y="T5"/>
              </a:cxn>
              <a:cxn ang="T13">
                <a:pos x="T6" y="T7"/>
              </a:cxn>
              <a:cxn ang="T14">
                <a:pos x="T8" y="T9"/>
              </a:cxn>
            </a:cxnLst>
            <a:rect l="T15" t="T16" r="T17" b="T18"/>
            <a:pathLst>
              <a:path w="5769204" h="6858000">
                <a:moveTo>
                  <a:pt x="1883645" y="9427"/>
                </a:moveTo>
                <a:lnTo>
                  <a:pt x="5769204" y="0"/>
                </a:lnTo>
                <a:lnTo>
                  <a:pt x="5769204" y="6858000"/>
                </a:lnTo>
                <a:lnTo>
                  <a:pt x="0" y="6858000"/>
                </a:lnTo>
                <a:lnTo>
                  <a:pt x="1883645" y="9427"/>
                </a:lnTo>
                <a:close/>
              </a:path>
            </a:pathLst>
          </a:cu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6" name="等腰三角形 4"/>
          <p:cNvSpPr>
            <a:spLocks/>
          </p:cNvSpPr>
          <p:nvPr/>
        </p:nvSpPr>
        <p:spPr bwMode="auto">
          <a:xfrm rot="-344388">
            <a:off x="9923463" y="-147638"/>
            <a:ext cx="2436812" cy="3543301"/>
          </a:xfrm>
          <a:custGeom>
            <a:avLst/>
            <a:gdLst>
              <a:gd name="T0" fmla="*/ 0 w 2436495"/>
              <a:gd name="T1" fmla="*/ 0 h 3543376"/>
              <a:gd name="T2" fmla="*/ 2437448 w 2436495"/>
              <a:gd name="T3" fmla="*/ 249659 h 3543376"/>
              <a:gd name="T4" fmla="*/ 2094032 w 2436495"/>
              <a:gd name="T5" fmla="*/ 3543149 h 3543376"/>
              <a:gd name="T6" fmla="*/ 0 w 2436495"/>
              <a:gd name="T7" fmla="*/ 0 h 3543376"/>
              <a:gd name="T8" fmla="*/ 0 60000 65536"/>
              <a:gd name="T9" fmla="*/ 0 60000 65536"/>
              <a:gd name="T10" fmla="*/ 0 60000 65536"/>
              <a:gd name="T11" fmla="*/ 0 60000 65536"/>
              <a:gd name="T12" fmla="*/ 0 w 2436495"/>
              <a:gd name="T13" fmla="*/ 0 h 3543376"/>
              <a:gd name="T14" fmla="*/ 2436495 w 2436495"/>
              <a:gd name="T15" fmla="*/ 3543376 h 3543376"/>
            </a:gdLst>
            <a:ahLst/>
            <a:cxnLst>
              <a:cxn ang="T8">
                <a:pos x="T0" y="T1"/>
              </a:cxn>
              <a:cxn ang="T9">
                <a:pos x="T2" y="T3"/>
              </a:cxn>
              <a:cxn ang="T10">
                <a:pos x="T4" y="T5"/>
              </a:cxn>
              <a:cxn ang="T11">
                <a:pos x="T6" y="T7"/>
              </a:cxn>
            </a:cxnLst>
            <a:rect l="T12" t="T13" r="T14" b="T15"/>
            <a:pathLst>
              <a:path w="2436495" h="3543376">
                <a:moveTo>
                  <a:pt x="0" y="0"/>
                </a:moveTo>
                <a:lnTo>
                  <a:pt x="2436495" y="249674"/>
                </a:lnTo>
                <a:lnTo>
                  <a:pt x="2093214" y="354337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8" name="矩形 31"/>
          <p:cNvSpPr>
            <a:spLocks noChangeArrowheads="1"/>
          </p:cNvSpPr>
          <p:nvPr/>
        </p:nvSpPr>
        <p:spPr bwMode="auto">
          <a:xfrm>
            <a:off x="2208213" y="2940050"/>
            <a:ext cx="2581275"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79" name="Rectangle 6"/>
          <p:cNvSpPr>
            <a:spLocks noChangeArrowheads="1"/>
          </p:cNvSpPr>
          <p:nvPr/>
        </p:nvSpPr>
        <p:spPr bwMode="auto">
          <a:xfrm>
            <a:off x="2751138" y="2984500"/>
            <a:ext cx="1927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题目分析</a:t>
            </a:r>
          </a:p>
        </p:txBody>
      </p:sp>
      <p:sp>
        <p:nvSpPr>
          <p:cNvPr id="3080" name="矩形 29"/>
          <p:cNvSpPr>
            <a:spLocks noChangeArrowheads="1"/>
          </p:cNvSpPr>
          <p:nvPr/>
        </p:nvSpPr>
        <p:spPr bwMode="auto">
          <a:xfrm>
            <a:off x="695325" y="29400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1" name="文本框 30"/>
          <p:cNvSpPr txBox="1">
            <a:spLocks noChangeArrowheads="1"/>
          </p:cNvSpPr>
          <p:nvPr/>
        </p:nvSpPr>
        <p:spPr bwMode="auto">
          <a:xfrm>
            <a:off x="871538" y="29765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第一章</a:t>
            </a:r>
          </a:p>
        </p:txBody>
      </p:sp>
      <p:sp>
        <p:nvSpPr>
          <p:cNvPr id="3082" name="矩形 38"/>
          <p:cNvSpPr>
            <a:spLocks noChangeArrowheads="1"/>
          </p:cNvSpPr>
          <p:nvPr/>
        </p:nvSpPr>
        <p:spPr bwMode="auto">
          <a:xfrm>
            <a:off x="2208213" y="3600450"/>
            <a:ext cx="2581275"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83" name="Rectangle 6"/>
          <p:cNvSpPr>
            <a:spLocks noChangeArrowheads="1"/>
          </p:cNvSpPr>
          <p:nvPr/>
        </p:nvSpPr>
        <p:spPr bwMode="auto">
          <a:xfrm>
            <a:off x="2751138" y="3644900"/>
            <a:ext cx="1927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数据处理</a:t>
            </a:r>
          </a:p>
        </p:txBody>
      </p:sp>
      <p:sp>
        <p:nvSpPr>
          <p:cNvPr id="3084" name="矩形 36"/>
          <p:cNvSpPr>
            <a:spLocks noChangeArrowheads="1"/>
          </p:cNvSpPr>
          <p:nvPr/>
        </p:nvSpPr>
        <p:spPr bwMode="auto">
          <a:xfrm>
            <a:off x="695325" y="36004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5" name="文本框 37"/>
          <p:cNvSpPr txBox="1">
            <a:spLocks noChangeArrowheads="1"/>
          </p:cNvSpPr>
          <p:nvPr/>
        </p:nvSpPr>
        <p:spPr bwMode="auto">
          <a:xfrm>
            <a:off x="871538" y="36369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第二章</a:t>
            </a:r>
          </a:p>
        </p:txBody>
      </p:sp>
      <p:sp>
        <p:nvSpPr>
          <p:cNvPr id="3086" name="矩形 45"/>
          <p:cNvSpPr>
            <a:spLocks noChangeArrowheads="1"/>
          </p:cNvSpPr>
          <p:nvPr/>
        </p:nvSpPr>
        <p:spPr bwMode="auto">
          <a:xfrm>
            <a:off x="2206625" y="4260850"/>
            <a:ext cx="2581275"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87" name="Rectangle 6"/>
          <p:cNvSpPr>
            <a:spLocks noChangeArrowheads="1"/>
          </p:cNvSpPr>
          <p:nvPr/>
        </p:nvSpPr>
        <p:spPr bwMode="auto">
          <a:xfrm>
            <a:off x="2749550" y="4305300"/>
            <a:ext cx="192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模型与评估</a:t>
            </a:r>
          </a:p>
        </p:txBody>
      </p:sp>
      <p:sp>
        <p:nvSpPr>
          <p:cNvPr id="3088" name="矩形 43"/>
          <p:cNvSpPr>
            <a:spLocks noChangeArrowheads="1"/>
          </p:cNvSpPr>
          <p:nvPr/>
        </p:nvSpPr>
        <p:spPr bwMode="auto">
          <a:xfrm>
            <a:off x="692150" y="42608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9" name="文本框 44"/>
          <p:cNvSpPr txBox="1">
            <a:spLocks noChangeArrowheads="1"/>
          </p:cNvSpPr>
          <p:nvPr/>
        </p:nvSpPr>
        <p:spPr bwMode="auto">
          <a:xfrm>
            <a:off x="868363" y="42973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第三章</a:t>
            </a:r>
          </a:p>
        </p:txBody>
      </p:sp>
      <p:sp>
        <p:nvSpPr>
          <p:cNvPr id="3090" name="矩形 52"/>
          <p:cNvSpPr>
            <a:spLocks noChangeArrowheads="1"/>
          </p:cNvSpPr>
          <p:nvPr/>
        </p:nvSpPr>
        <p:spPr bwMode="auto">
          <a:xfrm>
            <a:off x="2206625" y="4921250"/>
            <a:ext cx="2581275"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91" name="Rectangle 6"/>
          <p:cNvSpPr>
            <a:spLocks noChangeArrowheads="1"/>
          </p:cNvSpPr>
          <p:nvPr/>
        </p:nvSpPr>
        <p:spPr bwMode="auto">
          <a:xfrm>
            <a:off x="2749550" y="4965700"/>
            <a:ext cx="192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模型集成</a:t>
            </a:r>
          </a:p>
        </p:txBody>
      </p:sp>
      <p:sp>
        <p:nvSpPr>
          <p:cNvPr id="3092" name="矩形 50"/>
          <p:cNvSpPr>
            <a:spLocks noChangeArrowheads="1"/>
          </p:cNvSpPr>
          <p:nvPr/>
        </p:nvSpPr>
        <p:spPr bwMode="auto">
          <a:xfrm>
            <a:off x="692150" y="49212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93" name="文本框 51"/>
          <p:cNvSpPr txBox="1">
            <a:spLocks noChangeArrowheads="1"/>
          </p:cNvSpPr>
          <p:nvPr/>
        </p:nvSpPr>
        <p:spPr bwMode="auto">
          <a:xfrm>
            <a:off x="868363" y="49577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第四章</a:t>
            </a:r>
          </a:p>
        </p:txBody>
      </p:sp>
      <p:grpSp>
        <p:nvGrpSpPr>
          <p:cNvPr id="3094" name="组合 54"/>
          <p:cNvGrpSpPr>
            <a:grpSpLocks/>
          </p:cNvGrpSpPr>
          <p:nvPr/>
        </p:nvGrpSpPr>
        <p:grpSpPr bwMode="auto">
          <a:xfrm>
            <a:off x="490538" y="1717675"/>
            <a:ext cx="2701925" cy="900113"/>
            <a:chOff x="0" y="0"/>
            <a:chExt cx="2702007" cy="899374"/>
          </a:xfrm>
        </p:grpSpPr>
        <p:grpSp>
          <p:nvGrpSpPr>
            <p:cNvPr id="3100" name="组合 55"/>
            <p:cNvGrpSpPr>
              <a:grpSpLocks/>
            </p:cNvGrpSpPr>
            <p:nvPr/>
          </p:nvGrpSpPr>
          <p:grpSpPr bwMode="auto">
            <a:xfrm>
              <a:off x="0" y="0"/>
              <a:ext cx="2702007" cy="849531"/>
              <a:chOff x="0" y="0"/>
              <a:chExt cx="2702007" cy="849531"/>
            </a:xfrm>
          </p:grpSpPr>
          <p:sp>
            <p:nvSpPr>
              <p:cNvPr id="3102" name="文本框 57"/>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rgbClr val="9A0000"/>
                    </a:solidFill>
                    <a:latin typeface="微软雅黑" panose="020B0503020204020204" pitchFamily="34" charset="-122"/>
                    <a:ea typeface="微软雅黑" panose="020B0503020204020204" pitchFamily="34" charset="-122"/>
                  </a:rPr>
                  <a:t>目录</a:t>
                </a:r>
              </a:p>
            </p:txBody>
          </p:sp>
          <p:cxnSp>
            <p:nvCxnSpPr>
              <p:cNvPr id="3103" name="直接连接符 58"/>
              <p:cNvCxnSpPr>
                <a:cxnSpLocks noChangeShapeType="1"/>
              </p:cNvCxnSpPr>
              <p:nvPr/>
            </p:nvCxnSpPr>
            <p:spPr bwMode="auto">
              <a:xfrm>
                <a:off x="151331" y="849531"/>
                <a:ext cx="2550676"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3101" name="文本框 56"/>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rgbClr val="9A0000"/>
                  </a:solidFill>
                  <a:latin typeface="微软雅黑" panose="020B0503020204020204" pitchFamily="34" charset="-122"/>
                  <a:ea typeface="微软雅黑" panose="020B0503020204020204" pitchFamily="34" charset="-122"/>
                </a:rPr>
                <a:t>Contents</a:t>
              </a:r>
              <a:endParaRPr lang="zh-CN" altLang="en-US" sz="2000" b="1" dirty="0">
                <a:solidFill>
                  <a:srgbClr val="9A0000"/>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ABB8F404-4D68-4CF1-A1D1-4545FFCFAAD6}" type="slidenum">
              <a:rPr lang="zh-CN" altLang="en-US" smtClean="0"/>
              <a:pPr/>
              <a:t>2</a:t>
            </a:fld>
            <a:endParaRPr lang="zh-CN" altLang="en-US"/>
          </a:p>
        </p:txBody>
      </p:sp>
      <p:sp>
        <p:nvSpPr>
          <p:cNvPr id="33" name="矩形 50"/>
          <p:cNvSpPr>
            <a:spLocks noChangeArrowheads="1"/>
          </p:cNvSpPr>
          <p:nvPr/>
        </p:nvSpPr>
        <p:spPr bwMode="auto">
          <a:xfrm>
            <a:off x="692150" y="55816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4" name="矩形 52"/>
          <p:cNvSpPr>
            <a:spLocks noChangeArrowheads="1"/>
          </p:cNvSpPr>
          <p:nvPr/>
        </p:nvSpPr>
        <p:spPr bwMode="auto">
          <a:xfrm>
            <a:off x="2206625" y="5568365"/>
            <a:ext cx="2581275"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6" name="Rectangle 6"/>
          <p:cNvSpPr>
            <a:spLocks noChangeArrowheads="1"/>
          </p:cNvSpPr>
          <p:nvPr/>
        </p:nvSpPr>
        <p:spPr bwMode="auto">
          <a:xfrm>
            <a:off x="2749550" y="5641891"/>
            <a:ext cx="192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成员分工</a:t>
            </a:r>
          </a:p>
        </p:txBody>
      </p:sp>
      <p:sp>
        <p:nvSpPr>
          <p:cNvPr id="37" name="文本框 51"/>
          <p:cNvSpPr txBox="1">
            <a:spLocks noChangeArrowheads="1"/>
          </p:cNvSpPr>
          <p:nvPr/>
        </p:nvSpPr>
        <p:spPr bwMode="auto">
          <a:xfrm>
            <a:off x="868363" y="5633954"/>
            <a:ext cx="962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rgbClr val="FFFFFF"/>
                </a:solidFill>
                <a:latin typeface="微软雅黑" panose="020B0503020204020204" pitchFamily="34" charset="-122"/>
                <a:ea typeface="微软雅黑" panose="020B0503020204020204" pitchFamily="34" charset="-122"/>
              </a:rPr>
              <a:t>第五章</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模型简介</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20</a:t>
            </a:fld>
            <a:endParaRPr lang="zh-CN" altLang="en-US"/>
          </a:p>
        </p:txBody>
      </p:sp>
      <p:sp>
        <p:nvSpPr>
          <p:cNvPr id="3" name="文本框 2"/>
          <p:cNvSpPr txBox="1"/>
          <p:nvPr/>
        </p:nvSpPr>
        <p:spPr>
          <a:xfrm>
            <a:off x="455839" y="870405"/>
            <a:ext cx="10994633"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err="1">
                <a:latin typeface="微软雅黑" panose="020B0503020204020204" pitchFamily="34" charset="-122"/>
                <a:ea typeface="微软雅黑" panose="020B0503020204020204" pitchFamily="34" charset="-122"/>
              </a:rPr>
              <a:t>ElasticNet</a:t>
            </a:r>
            <a:endParaRPr lang="en-US" altLang="zh-CN"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ElasticNet</a:t>
            </a:r>
            <a:r>
              <a:rPr lang="zh-CN" altLang="en-US" dirty="0">
                <a:latin typeface="微软雅黑" panose="020B0503020204020204" pitchFamily="34" charset="-122"/>
                <a:ea typeface="微软雅黑" panose="020B0503020204020204" pitchFamily="34" charset="-122"/>
              </a:rPr>
              <a:t>回归，综合了</a:t>
            </a:r>
            <a:r>
              <a:rPr lang="en-US" altLang="zh-CN" dirty="0">
                <a:latin typeface="微软雅黑" panose="020B0503020204020204" pitchFamily="34" charset="-122"/>
                <a:ea typeface="微软雅黑" panose="020B0503020204020204" pitchFamily="34" charset="-122"/>
              </a:rPr>
              <a:t>L1</a:t>
            </a:r>
            <a:r>
              <a:rPr lang="zh-CN" altLang="en-US" dirty="0">
                <a:latin typeface="微软雅黑" panose="020B0503020204020204" pitchFamily="34" charset="-122"/>
                <a:ea typeface="微软雅黑" panose="020B0503020204020204" pitchFamily="34" charset="-122"/>
              </a:rPr>
              <a:t>正则化项和</a:t>
            </a:r>
            <a:r>
              <a:rPr lang="en-US" altLang="zh-CN" dirty="0">
                <a:latin typeface="微软雅黑" panose="020B0503020204020204" pitchFamily="34" charset="-122"/>
                <a:ea typeface="微软雅黑" panose="020B0503020204020204" pitchFamily="34" charset="-122"/>
              </a:rPr>
              <a:t>L2</a:t>
            </a:r>
            <a:r>
              <a:rPr lang="zh-CN" altLang="en-US" dirty="0">
                <a:latin typeface="微软雅黑" panose="020B0503020204020204" pitchFamily="34" charset="-122"/>
                <a:ea typeface="微软雅黑" panose="020B0503020204020204" pitchFamily="34" charset="-122"/>
              </a:rPr>
              <a:t>正则化项，是一种使用</a:t>
            </a:r>
            <a:r>
              <a:rPr lang="en-US" altLang="zh-CN" dirty="0">
                <a:latin typeface="微软雅黑" panose="020B0503020204020204" pitchFamily="34" charset="-122"/>
                <a:ea typeface="微软雅黑" panose="020B0503020204020204" pitchFamily="34" charset="-122"/>
              </a:rPr>
              <a:t>L1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L2</a:t>
            </a:r>
            <a:r>
              <a:rPr lang="zh-CN" altLang="en-US" dirty="0">
                <a:latin typeface="微软雅黑" panose="020B0503020204020204" pitchFamily="34" charset="-122"/>
                <a:ea typeface="微软雅黑" panose="020B0503020204020204" pitchFamily="34" charset="-122"/>
              </a:rPr>
              <a:t>先验作为正则化矩阵的线性回归模型</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这种组合用于只有很少的权重非零的稀疏模型</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Stochastic Gradient Descent</a:t>
            </a:r>
          </a:p>
          <a:p>
            <a:r>
              <a:rPr lang="zh-CN" altLang="en-US" dirty="0">
                <a:latin typeface="微软雅黑" panose="020B0503020204020204" pitchFamily="34" charset="-122"/>
                <a:ea typeface="微软雅黑" panose="020B0503020204020204" pitchFamily="34" charset="-122"/>
              </a:rPr>
              <a:t>    随机梯度下降在计算下降最快的方向时时随机选一个数据进行计算，而不是扫描全部训练数据集，这样就加快了迭代速度。随机梯度下降并不是沿着</a:t>
            </a:r>
            <a:r>
              <a:rPr lang="en-US" altLang="zh-CN" dirty="0">
                <a:latin typeface="微软雅黑" panose="020B0503020204020204" pitchFamily="34" charset="-122"/>
                <a:ea typeface="微软雅黑" panose="020B0503020204020204" pitchFamily="34" charset="-122"/>
              </a:rPr>
              <a:t>J(θ)</a:t>
            </a:r>
            <a:r>
              <a:rPr lang="zh-CN" altLang="en-US" dirty="0">
                <a:latin typeface="微软雅黑" panose="020B0503020204020204" pitchFamily="34" charset="-122"/>
                <a:ea typeface="微软雅黑" panose="020B0503020204020204" pitchFamily="34" charset="-122"/>
              </a:rPr>
              <a:t>下降最快的方向收敛，而是震荡的方式趋向极小点。</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a:latin typeface="微软雅黑" panose="020B0503020204020204" pitchFamily="34" charset="-122"/>
                <a:ea typeface="微软雅黑" panose="020B0503020204020204" pitchFamily="34" charset="-122"/>
              </a:rPr>
              <a:t>BayesianRidge</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贝叶斯岭回归，其跟</a:t>
            </a:r>
            <a:r>
              <a:rPr lang="zh-CN" altLang="en-US" dirty="0">
                <a:latin typeface="微软雅黑" panose="020B0503020204020204" pitchFamily="34" charset="-122"/>
                <a:ea typeface="微软雅黑" panose="020B0503020204020204" pitchFamily="34" charset="-122"/>
                <a:hlinkClick r:id="rId2"/>
              </a:rPr>
              <a:t>岭</a:t>
            </a:r>
            <a:r>
              <a:rPr lang="zh-CN" altLang="en-US" dirty="0">
                <a:latin typeface="微软雅黑" panose="020B0503020204020204" pitchFamily="34" charset="-122"/>
                <a:ea typeface="微软雅黑" panose="020B0503020204020204" pitchFamily="34" charset="-122"/>
              </a:rPr>
              <a:t>相似。参数 </a:t>
            </a:r>
            <a:r>
              <a:rPr lang="en-US" altLang="zh-CN" dirty="0">
                <a:latin typeface="微软雅黑" panose="020B0503020204020204" pitchFamily="34" charset="-122"/>
                <a:ea typeface="微软雅黑" panose="020B0503020204020204" pitchFamily="34" charset="-122"/>
              </a:rPr>
              <a:t>ω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α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λ </a:t>
            </a:r>
            <a:r>
              <a:rPr lang="zh-CN" altLang="en-US" dirty="0">
                <a:latin typeface="微软雅黑" panose="020B0503020204020204" pitchFamily="34" charset="-122"/>
                <a:ea typeface="微软雅黑" panose="020B0503020204020204" pitchFamily="34" charset="-122"/>
              </a:rPr>
              <a:t>都是在拟合模型的过程中同步估计出的。而剩余的超参数则是 </a:t>
            </a:r>
            <a:r>
              <a:rPr lang="en-US" altLang="zh-CN" dirty="0">
                <a:latin typeface="微软雅黑" panose="020B0503020204020204" pitchFamily="34" charset="-122"/>
                <a:ea typeface="微软雅黑" panose="020B0503020204020204" pitchFamily="34" charset="-122"/>
              </a:rPr>
              <a:t>α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λ **</a:t>
            </a:r>
            <a:r>
              <a:rPr lang="zh-CN" altLang="en-US" dirty="0">
                <a:latin typeface="微软雅黑" panose="020B0503020204020204" pitchFamily="34" charset="-122"/>
                <a:ea typeface="微软雅黑" panose="020B0503020204020204" pitchFamily="34" charset="-122"/>
              </a:rPr>
              <a:t>的先验参数。他们通常都是被选择为无信息的，</a:t>
            </a:r>
            <a:endParaRPr lang="en-US" altLang="zh-CN"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b="1" dirty="0" err="1">
                <a:latin typeface="微软雅黑" panose="020B0503020204020204" pitchFamily="34" charset="-122"/>
                <a:ea typeface="微软雅黑" panose="020B0503020204020204" pitchFamily="34" charset="-122"/>
              </a:rPr>
              <a:t>KernelRidge</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核技巧的岭回归（</a:t>
            </a:r>
            <a:r>
              <a:rPr lang="en-US" altLang="zh-CN" dirty="0">
                <a:latin typeface="微软雅黑" panose="020B0503020204020204" pitchFamily="34" charset="-122"/>
                <a:ea typeface="微软雅黑" panose="020B0503020204020204" pitchFamily="34" charset="-122"/>
              </a:rPr>
              <a:t>L2</a:t>
            </a:r>
            <a:r>
              <a:rPr lang="zh-CN" altLang="en-US" dirty="0">
                <a:latin typeface="微软雅黑" panose="020B0503020204020204" pitchFamily="34" charset="-122"/>
                <a:ea typeface="微软雅黑" panose="020B0503020204020204" pitchFamily="34" charset="-122"/>
              </a:rPr>
              <a:t>正则线性回归），它的学习形式和</a:t>
            </a:r>
            <a:r>
              <a:rPr lang="en-US" altLang="zh-CN" dirty="0">
                <a:latin typeface="微软雅黑" panose="020B0503020204020204" pitchFamily="34" charset="-122"/>
                <a:ea typeface="微软雅黑" panose="020B0503020204020204" pitchFamily="34" charset="-122"/>
              </a:rPr>
              <a:t>SVR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support vector regression</a:t>
            </a:r>
            <a:r>
              <a:rPr lang="zh-CN" altLang="en-US" dirty="0">
                <a:latin typeface="微软雅黑" panose="020B0503020204020204" pitchFamily="34" charset="-122"/>
                <a:ea typeface="微软雅黑" panose="020B0503020204020204" pitchFamily="34" charset="-122"/>
              </a:rPr>
              <a:t>）相同，但是两者的损失函数不同：</a:t>
            </a:r>
            <a:r>
              <a:rPr lang="en-US" altLang="zh-CN" dirty="0">
                <a:latin typeface="微软雅黑" panose="020B0503020204020204" pitchFamily="34" charset="-122"/>
                <a:ea typeface="微软雅黑" panose="020B0503020204020204" pitchFamily="34" charset="-122"/>
              </a:rPr>
              <a:t>KR</a:t>
            </a:r>
            <a:r>
              <a:rPr lang="zh-CN" altLang="en-US" dirty="0">
                <a:latin typeface="微软雅黑" panose="020B0503020204020204" pitchFamily="34" charset="-122"/>
                <a:ea typeface="微软雅黑" panose="020B0503020204020204" pitchFamily="34" charset="-122"/>
              </a:rPr>
              <a:t>使用的</a:t>
            </a:r>
            <a:r>
              <a:rPr lang="en-US" altLang="zh-CN" dirty="0">
                <a:latin typeface="微软雅黑" panose="020B0503020204020204" pitchFamily="34" charset="-122"/>
                <a:ea typeface="微软雅黑" panose="020B0503020204020204" pitchFamily="34" charset="-122"/>
              </a:rPr>
              <a:t>L2</a:t>
            </a:r>
            <a:r>
              <a:rPr lang="zh-CN" altLang="en-US" dirty="0">
                <a:latin typeface="微软雅黑" panose="020B0503020204020204" pitchFamily="34" charset="-122"/>
                <a:ea typeface="微软雅黑" panose="020B0503020204020204" pitchFamily="34" charset="-122"/>
              </a:rPr>
              <a:t>正则均方误差；</a:t>
            </a:r>
            <a:r>
              <a:rPr lang="en-US" altLang="zh-CN" dirty="0">
                <a:latin typeface="微软雅黑" panose="020B0503020204020204" pitchFamily="34" charset="-122"/>
                <a:ea typeface="微软雅黑" panose="020B0503020204020204" pitchFamily="34" charset="-122"/>
              </a:rPr>
              <a:t>SVR</a:t>
            </a:r>
            <a:r>
              <a:rPr lang="zh-CN" altLang="en-US" dirty="0">
                <a:latin typeface="微软雅黑" panose="020B0503020204020204" pitchFamily="34" charset="-122"/>
                <a:ea typeface="微软雅黑" panose="020B0503020204020204" pitchFamily="34" charset="-122"/>
              </a:rPr>
              <a:t>使用的是带</a:t>
            </a:r>
            <a:r>
              <a:rPr lang="en-US" altLang="zh-CN" dirty="0">
                <a:latin typeface="微软雅黑" panose="020B0503020204020204" pitchFamily="34" charset="-122"/>
                <a:ea typeface="微软雅黑" panose="020B0503020204020204" pitchFamily="34" charset="-122"/>
              </a:rPr>
              <a:t>L2</a:t>
            </a:r>
            <a:r>
              <a:rPr lang="zh-CN" altLang="en-US" dirty="0">
                <a:latin typeface="微软雅黑" panose="020B0503020204020204" pitchFamily="34" charset="-122"/>
                <a:ea typeface="微软雅黑" panose="020B0503020204020204" pitchFamily="34" charset="-122"/>
              </a:rPr>
              <a:t>正则的</a:t>
            </a:r>
            <a:r>
              <a:rPr lang="el-GR" altLang="zh-CN" dirty="0">
                <a:latin typeface="微软雅黑" panose="020B0503020204020204" pitchFamily="34" charset="-122"/>
                <a:ea typeface="微软雅黑" panose="020B0503020204020204" pitchFamily="34" charset="-122"/>
              </a:rPr>
              <a:t>ϵϵ-</a:t>
            </a:r>
            <a:r>
              <a:rPr lang="en-US" altLang="zh-CN" dirty="0">
                <a:latin typeface="微软雅黑" panose="020B0503020204020204" pitchFamily="34" charset="-122"/>
                <a:ea typeface="微软雅黑" panose="020B0503020204020204" pitchFamily="34" charset="-122"/>
              </a:rPr>
              <a:t>insensitive loss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max(0,|y−h</a:t>
            </a:r>
            <a:r>
              <a:rPr lang="el-GR" altLang="zh-CN" dirty="0">
                <a:latin typeface="微软雅黑" panose="020B0503020204020204" pitchFamily="34" charset="-122"/>
                <a:ea typeface="微软雅黑" panose="020B0503020204020204" pitchFamily="34" charset="-122"/>
              </a:rPr>
              <a:t>θ(</a:t>
            </a:r>
            <a:r>
              <a:rPr lang="en-US" altLang="zh-CN" dirty="0">
                <a:latin typeface="微软雅黑" panose="020B0503020204020204" pitchFamily="34" charset="-122"/>
                <a:ea typeface="微软雅黑" panose="020B0503020204020204" pitchFamily="34" charset="-122"/>
              </a:rPr>
              <a:t>x)|−</a:t>
            </a:r>
            <a:r>
              <a:rPr lang="el-GR" altLang="zh-CN" dirty="0">
                <a:latin typeface="微软雅黑" panose="020B0503020204020204" pitchFamily="34" charset="-122"/>
                <a:ea typeface="微软雅黑" panose="020B0503020204020204" pitchFamily="34" charset="-122"/>
              </a:rPr>
              <a:t>ϵ)</a:t>
            </a:r>
            <a:r>
              <a:rPr lang="en-US" altLang="zh-CN" dirty="0">
                <a:latin typeface="微软雅黑" panose="020B0503020204020204" pitchFamily="34" charset="-122"/>
                <a:ea typeface="微软雅黑" panose="020B0503020204020204" pitchFamily="34" charset="-122"/>
              </a:rPr>
              <a:t>max(0,|y−h</a:t>
            </a:r>
            <a:r>
              <a:rPr lang="el-GR" altLang="zh-CN" dirty="0">
                <a:latin typeface="微软雅黑" panose="020B0503020204020204" pitchFamily="34" charset="-122"/>
                <a:ea typeface="微软雅黑" panose="020B0503020204020204" pitchFamily="34" charset="-122"/>
              </a:rPr>
              <a:t>θ(</a:t>
            </a:r>
            <a:r>
              <a:rPr lang="en-US" altLang="zh-CN" dirty="0">
                <a:latin typeface="微软雅黑" panose="020B0503020204020204" pitchFamily="34" charset="-122"/>
                <a:ea typeface="微软雅黑" panose="020B0503020204020204" pitchFamily="34" charset="-122"/>
              </a:rPr>
              <a:t>x)|−</a:t>
            </a:r>
            <a:r>
              <a:rPr lang="el-GR" altLang="zh-CN" dirty="0">
                <a:latin typeface="微软雅黑" panose="020B0503020204020204" pitchFamily="34" charset="-122"/>
                <a:ea typeface="微软雅黑" panose="020B0503020204020204" pitchFamily="34" charset="-122"/>
              </a:rPr>
              <a:t>ϵ)</a:t>
            </a:r>
            <a:r>
              <a:rPr lang="zh-CN" altLang="el-GR"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KR</a:t>
            </a:r>
            <a:r>
              <a:rPr lang="zh-CN" altLang="en-US" dirty="0">
                <a:latin typeface="微软雅黑" panose="020B0503020204020204" pitchFamily="34" charset="-122"/>
                <a:ea typeface="微软雅黑" panose="020B0503020204020204" pitchFamily="34" charset="-122"/>
              </a:rPr>
              <a:t>有近似形式的解，并且在中度规模的数据时及其有效率，由于</a:t>
            </a:r>
            <a:r>
              <a:rPr lang="en-US" altLang="zh-CN" dirty="0">
                <a:latin typeface="微软雅黑" panose="020B0503020204020204" pitchFamily="34" charset="-122"/>
                <a:ea typeface="微软雅黑" panose="020B0503020204020204" pitchFamily="34" charset="-122"/>
              </a:rPr>
              <a:t>KRR</a:t>
            </a:r>
            <a:r>
              <a:rPr lang="zh-CN" altLang="en-US" dirty="0">
                <a:latin typeface="微软雅黑" panose="020B0503020204020204" pitchFamily="34" charset="-122"/>
                <a:ea typeface="微软雅黑" panose="020B0503020204020204" pitchFamily="34" charset="-122"/>
              </a:rPr>
              <a:t>没有参数稀疏化的性能，因此速度上要慢于</a:t>
            </a:r>
            <a:r>
              <a:rPr lang="en-US" altLang="zh-CN" dirty="0">
                <a:latin typeface="微软雅黑" panose="020B0503020204020204" pitchFamily="34" charset="-122"/>
                <a:ea typeface="微软雅黑" panose="020B0503020204020204" pitchFamily="34" charset="-122"/>
              </a:rPr>
              <a:t>SVR</a:t>
            </a:r>
            <a:r>
              <a:rPr lang="zh-CN" altLang="en-US" dirty="0">
                <a:latin typeface="微软雅黑" panose="020B0503020204020204" pitchFamily="34" charset="-122"/>
                <a:ea typeface="微软雅黑" panose="020B0503020204020204" pitchFamily="34" charset="-122"/>
              </a:rPr>
              <a:t>（它的损失函数有利于得到稀疏化的解）</a:t>
            </a:r>
            <a:r>
              <a:rPr lang="zh-CN" altLang="en-US" b="1"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b="1" dirty="0" err="1">
                <a:latin typeface="微软雅黑" panose="020B0503020204020204" pitchFamily="34" charset="-122"/>
                <a:ea typeface="微软雅黑" panose="020B0503020204020204" pitchFamily="34" charset="-122"/>
              </a:rPr>
              <a:t>XgBoost</a:t>
            </a:r>
            <a:endParaRPr lang="en-US" altLang="zh-CN"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XGBoost</a:t>
            </a:r>
            <a:r>
              <a:rPr lang="zh-CN" altLang="en-US" dirty="0">
                <a:latin typeface="微软雅黑" panose="020B0503020204020204" pitchFamily="34" charset="-122"/>
                <a:ea typeface="微软雅黑" panose="020B0503020204020204" pitchFamily="34" charset="-122"/>
              </a:rPr>
              <a:t>是一个树集成模型，他将</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（树的个数）个树的结果进行求和，作为最终的预测值。</a:t>
            </a:r>
            <a:endParaRPr lang="en-US" altLang="zh-CN" dirty="0">
              <a:latin typeface="微软雅黑" panose="020B0503020204020204" pitchFamily="34" charset="-122"/>
              <a:ea typeface="微软雅黑" panose="020B0503020204020204" pitchFamily="34" charset="-122"/>
            </a:endParaRPr>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37739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训练模型与调参</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21</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文本框 17"/>
          <p:cNvSpPr txBox="1"/>
          <p:nvPr/>
        </p:nvSpPr>
        <p:spPr>
          <a:xfrm>
            <a:off x="455839" y="904852"/>
            <a:ext cx="11507560" cy="1200329"/>
          </a:xfrm>
          <a:prstGeom prst="rect">
            <a:avLst/>
          </a:prstGeom>
          <a:noFill/>
        </p:spPr>
        <p:txBody>
          <a:bodyPr wrap="square" rtlCol="0">
            <a:spAutoFit/>
          </a:bodyPr>
          <a:lstStyle/>
          <a:p>
            <a:r>
              <a:rPr lang="en-US" altLang="zh-CN" dirty="0" err="1"/>
              <a:t>GridSearchCV</a:t>
            </a:r>
            <a:r>
              <a:rPr lang="zh-CN" altLang="en-US" dirty="0"/>
              <a:t>：一种调参的方法，当你算法模型效果不是很好时，可以通过该方法来调整参数，通过循环遍历，尝试每一种参数组合，返回最好的得分值的参数组合比如支持向量机中的参数 </a:t>
            </a:r>
            <a:r>
              <a:rPr lang="en-US" altLang="zh-CN" dirty="0"/>
              <a:t>C </a:t>
            </a:r>
            <a:r>
              <a:rPr lang="zh-CN" altLang="en-US" dirty="0"/>
              <a:t>和 </a:t>
            </a:r>
            <a:r>
              <a:rPr lang="en-US" altLang="zh-CN" dirty="0"/>
              <a:t>gamma </a:t>
            </a:r>
            <a:r>
              <a:rPr lang="zh-CN" altLang="en-US" dirty="0"/>
              <a:t>，当我们不知道哪个参数效果更好时，可以通过该方法来选择参数，我们把</a:t>
            </a:r>
            <a:r>
              <a:rPr lang="en-US" altLang="zh-CN" dirty="0"/>
              <a:t>C </a:t>
            </a:r>
            <a:r>
              <a:rPr lang="zh-CN" altLang="en-US" dirty="0"/>
              <a:t>和</a:t>
            </a:r>
            <a:r>
              <a:rPr lang="en-US" altLang="zh-CN" dirty="0"/>
              <a:t>gamma </a:t>
            </a:r>
            <a:r>
              <a:rPr lang="zh-CN" altLang="en-US" dirty="0"/>
              <a:t>的选择范围定位</a:t>
            </a:r>
            <a:r>
              <a:rPr lang="en-US" altLang="zh-CN" dirty="0"/>
              <a:t>[0.001,0.01,0.1,1,10,100]</a:t>
            </a:r>
            <a:r>
              <a:rPr lang="zh-CN" altLang="en-US" dirty="0"/>
              <a:t>每个参数都能组合在一起，循环过程就像是在网格中遍历，所以叫网格搜索</a:t>
            </a:r>
          </a:p>
        </p:txBody>
      </p:sp>
      <p:sp>
        <p:nvSpPr>
          <p:cNvPr id="19" name="文本框 18"/>
          <p:cNvSpPr txBox="1"/>
          <p:nvPr/>
        </p:nvSpPr>
        <p:spPr>
          <a:xfrm>
            <a:off x="410888" y="2109033"/>
            <a:ext cx="11884025" cy="4247317"/>
          </a:xfrm>
          <a:prstGeom prst="rect">
            <a:avLst/>
          </a:prstGeom>
          <a:noFill/>
        </p:spPr>
        <p:txBody>
          <a:bodyPr wrap="square" rtlCol="0">
            <a:spAutoFit/>
          </a:bodyPr>
          <a:lstStyle/>
          <a:p>
            <a:r>
              <a:rPr lang="en-US" altLang="zh-CN" dirty="0">
                <a:latin typeface="Consolas" panose="020B0609020204030204" pitchFamily="49" charset="0"/>
              </a:rPr>
              <a:t>#</a:t>
            </a:r>
            <a:r>
              <a:rPr lang="zh-CN" altLang="en-US" dirty="0">
                <a:latin typeface="Consolas" panose="020B0609020204030204" pitchFamily="49" charset="0"/>
              </a:rPr>
              <a:t>调参</a:t>
            </a:r>
          </a:p>
          <a:p>
            <a:r>
              <a:rPr lang="en-US" altLang="zh-CN" dirty="0">
                <a:latin typeface="Consolas" panose="020B0609020204030204" pitchFamily="49" charset="0"/>
              </a:rPr>
              <a:t>class grid():</a:t>
            </a:r>
          </a:p>
          <a:p>
            <a:r>
              <a:rPr lang="en-US" altLang="zh-CN" dirty="0">
                <a:latin typeface="Consolas" panose="020B0609020204030204" pitchFamily="49" charset="0"/>
              </a:rPr>
              <a:t>    </a:t>
            </a:r>
            <a:r>
              <a:rPr lang="en-US" altLang="zh-CN" dirty="0" err="1">
                <a:latin typeface="Consolas" panose="020B0609020204030204" pitchFamily="49" charset="0"/>
              </a:rPr>
              <a:t>def</a:t>
            </a:r>
            <a:r>
              <a:rPr lang="en-US" altLang="zh-CN" dirty="0">
                <a:latin typeface="Consolas" panose="020B0609020204030204" pitchFamily="49" charset="0"/>
              </a:rPr>
              <a:t> __</a:t>
            </a:r>
            <a:r>
              <a:rPr lang="en-US" altLang="zh-CN" dirty="0" err="1">
                <a:latin typeface="Consolas" panose="020B0609020204030204" pitchFamily="49" charset="0"/>
              </a:rPr>
              <a:t>init</a:t>
            </a:r>
            <a:r>
              <a:rPr lang="en-US" altLang="zh-CN" dirty="0">
                <a:latin typeface="Consolas" panose="020B0609020204030204" pitchFamily="49" charset="0"/>
              </a:rPr>
              <a:t>__(</a:t>
            </a:r>
            <a:r>
              <a:rPr lang="en-US" altLang="zh-CN" dirty="0" err="1">
                <a:latin typeface="Consolas" panose="020B0609020204030204" pitchFamily="49" charset="0"/>
              </a:rPr>
              <a:t>self,model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self.model</a:t>
            </a:r>
            <a:r>
              <a:rPr lang="en-US" altLang="zh-CN" dirty="0">
                <a:latin typeface="Consolas" panose="020B0609020204030204" pitchFamily="49" charset="0"/>
              </a:rPr>
              <a:t> = model</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grid_get</a:t>
            </a:r>
            <a:r>
              <a:rPr lang="en-US" altLang="zh-CN" dirty="0">
                <a:latin typeface="Consolas" panose="020B0609020204030204" pitchFamily="49" charset="0"/>
              </a:rPr>
              <a:t>(</a:t>
            </a:r>
            <a:r>
              <a:rPr lang="en-US" altLang="zh-CN" dirty="0" err="1">
                <a:latin typeface="Consolas" panose="020B0609020204030204" pitchFamily="49" charset="0"/>
              </a:rPr>
              <a:t>self,X,y,param_grid</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grid_search</a:t>
            </a:r>
            <a:r>
              <a:rPr lang="en-US" altLang="zh-CN" dirty="0">
                <a:latin typeface="Consolas" panose="020B0609020204030204" pitchFamily="49" charset="0"/>
              </a:rPr>
              <a:t> = </a:t>
            </a:r>
            <a:r>
              <a:rPr lang="en-US" altLang="zh-CN" dirty="0" err="1">
                <a:latin typeface="Consolas" panose="020B0609020204030204" pitchFamily="49" charset="0"/>
              </a:rPr>
              <a:t>GridSearchCV</a:t>
            </a:r>
            <a:r>
              <a:rPr lang="en-US" altLang="zh-CN" dirty="0">
                <a:latin typeface="Consolas" panose="020B0609020204030204" pitchFamily="49" charset="0"/>
              </a:rPr>
              <a:t>(</a:t>
            </a:r>
            <a:r>
              <a:rPr lang="en-US" altLang="zh-CN" dirty="0" err="1">
                <a:latin typeface="Consolas" panose="020B0609020204030204" pitchFamily="49" charset="0"/>
              </a:rPr>
              <a:t>self.model,param_grid,cv</a:t>
            </a:r>
            <a:r>
              <a:rPr lang="en-US" altLang="zh-CN" dirty="0">
                <a:latin typeface="Consolas" panose="020B0609020204030204" pitchFamily="49" charset="0"/>
              </a:rPr>
              <a:t>=5, scoring="</a:t>
            </a:r>
            <a:r>
              <a:rPr lang="en-US" altLang="zh-CN" dirty="0" err="1">
                <a:latin typeface="Consolas" panose="020B0609020204030204" pitchFamily="49" charset="0"/>
              </a:rPr>
              <a:t>neg_mean_squared_error</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grid_search.fit</a:t>
            </a:r>
            <a:r>
              <a:rPr lang="en-US" altLang="zh-CN" dirty="0">
                <a:latin typeface="Consolas" panose="020B0609020204030204" pitchFamily="49" charset="0"/>
              </a:rPr>
              <a:t>(</a:t>
            </a:r>
            <a:r>
              <a:rPr lang="en-US" altLang="zh-CN" dirty="0" err="1">
                <a:latin typeface="Consolas" panose="020B0609020204030204" pitchFamily="49" charset="0"/>
              </a:rPr>
              <a:t>X,y</a:t>
            </a:r>
            <a:r>
              <a:rPr lang="en-US" altLang="zh-CN" dirty="0">
                <a:latin typeface="Consolas" panose="020B0609020204030204" pitchFamily="49" charset="0"/>
              </a:rPr>
              <a:t>)</a:t>
            </a:r>
          </a:p>
          <a:p>
            <a:r>
              <a:rPr lang="en-US" altLang="zh-CN" dirty="0">
                <a:latin typeface="Consolas" panose="020B0609020204030204" pitchFamily="49" charset="0"/>
              </a:rPr>
              <a:t>        print(</a:t>
            </a:r>
            <a:r>
              <a:rPr lang="en-US" altLang="zh-CN" dirty="0" err="1">
                <a:latin typeface="Consolas" panose="020B0609020204030204" pitchFamily="49" charset="0"/>
              </a:rPr>
              <a:t>grid_search.best_params</a:t>
            </a:r>
            <a:r>
              <a:rPr lang="en-US" altLang="zh-CN" dirty="0">
                <a:latin typeface="Consolas" panose="020B0609020204030204" pitchFamily="49" charset="0"/>
              </a:rPr>
              <a:t>_, </a:t>
            </a:r>
            <a:r>
              <a:rPr lang="en-US" altLang="zh-CN" dirty="0" err="1">
                <a:latin typeface="Consolas" panose="020B0609020204030204" pitchFamily="49" charset="0"/>
              </a:rPr>
              <a:t>np.sqrt</a:t>
            </a:r>
            <a:r>
              <a:rPr lang="en-US" altLang="zh-CN" dirty="0">
                <a:latin typeface="Consolas" panose="020B0609020204030204" pitchFamily="49" charset="0"/>
              </a:rPr>
              <a:t>(-</a:t>
            </a:r>
            <a:r>
              <a:rPr lang="en-US" altLang="zh-CN" dirty="0" err="1">
                <a:latin typeface="Consolas" panose="020B0609020204030204" pitchFamily="49" charset="0"/>
              </a:rPr>
              <a:t>grid_search.best_score</a:t>
            </a:r>
            <a:r>
              <a:rPr lang="en-US" altLang="zh-CN" dirty="0">
                <a:latin typeface="Consolas" panose="020B0609020204030204" pitchFamily="49" charset="0"/>
              </a:rPr>
              <a:t>_))</a:t>
            </a:r>
          </a:p>
          <a:p>
            <a:r>
              <a:rPr lang="en-US" altLang="zh-CN" dirty="0">
                <a:latin typeface="Consolas" panose="020B0609020204030204" pitchFamily="49" charset="0"/>
              </a:rPr>
              <a:t>        </a:t>
            </a:r>
            <a:r>
              <a:rPr lang="en-US" altLang="zh-CN" dirty="0" err="1">
                <a:latin typeface="Consolas" panose="020B0609020204030204" pitchFamily="49" charset="0"/>
              </a:rPr>
              <a:t>grid_search.cv_results</a:t>
            </a:r>
            <a:r>
              <a:rPr lang="en-US" altLang="zh-CN" dirty="0">
                <a:latin typeface="Consolas" panose="020B0609020204030204" pitchFamily="49" charset="0"/>
              </a:rPr>
              <a:t>_['</a:t>
            </a:r>
            <a:r>
              <a:rPr lang="en-US" altLang="zh-CN" dirty="0" err="1">
                <a:latin typeface="Consolas" panose="020B0609020204030204" pitchFamily="49" charset="0"/>
              </a:rPr>
              <a:t>mean_test_score</a:t>
            </a:r>
            <a:r>
              <a:rPr lang="en-US" altLang="zh-CN" dirty="0">
                <a:latin typeface="Consolas" panose="020B0609020204030204" pitchFamily="49" charset="0"/>
              </a:rPr>
              <a:t>'] = </a:t>
            </a:r>
            <a:r>
              <a:rPr lang="en-US" altLang="zh-CN" dirty="0" err="1">
                <a:latin typeface="Consolas" panose="020B0609020204030204" pitchFamily="49" charset="0"/>
              </a:rPr>
              <a:t>np.sqrt</a:t>
            </a:r>
            <a:r>
              <a:rPr lang="en-US" altLang="zh-CN" dirty="0">
                <a:latin typeface="Consolas" panose="020B0609020204030204" pitchFamily="49" charset="0"/>
              </a:rPr>
              <a:t>(-</a:t>
            </a:r>
            <a:r>
              <a:rPr lang="en-US" altLang="zh-CN" dirty="0" err="1">
                <a:latin typeface="Consolas" panose="020B0609020204030204" pitchFamily="49" charset="0"/>
              </a:rPr>
              <a:t>grid_search.cv_results</a:t>
            </a:r>
            <a:r>
              <a:rPr lang="en-US" altLang="zh-CN" dirty="0">
                <a:latin typeface="Consolas" panose="020B0609020204030204" pitchFamily="49" charset="0"/>
              </a:rPr>
              <a:t>_['</a:t>
            </a:r>
            <a:r>
              <a:rPr lang="en-US" altLang="zh-CN" dirty="0" err="1">
                <a:latin typeface="Consolas" panose="020B0609020204030204" pitchFamily="49" charset="0"/>
              </a:rPr>
              <a:t>mean_test_score</a:t>
            </a:r>
            <a:r>
              <a:rPr lang="en-US" altLang="zh-CN" dirty="0">
                <a:latin typeface="Consolas" panose="020B0609020204030204" pitchFamily="49" charset="0"/>
              </a:rPr>
              <a:t>'])</a:t>
            </a:r>
          </a:p>
          <a:p>
            <a:r>
              <a:rPr lang="en-US" altLang="zh-CN" dirty="0">
                <a:latin typeface="Consolas" panose="020B0609020204030204" pitchFamily="49" charset="0"/>
              </a:rPr>
              <a:t>        print(</a:t>
            </a:r>
            <a:r>
              <a:rPr lang="en-US" altLang="zh-CN" dirty="0" err="1">
                <a:latin typeface="Consolas" panose="020B0609020204030204" pitchFamily="49" charset="0"/>
              </a:rPr>
              <a:t>pd.DataFrame</a:t>
            </a:r>
            <a:r>
              <a:rPr lang="en-US" altLang="zh-CN" dirty="0">
                <a:latin typeface="Consolas" panose="020B0609020204030204" pitchFamily="49" charset="0"/>
              </a:rPr>
              <a:t>(</a:t>
            </a:r>
            <a:r>
              <a:rPr lang="en-US" altLang="zh-CN" dirty="0" err="1">
                <a:latin typeface="Consolas" panose="020B0609020204030204" pitchFamily="49" charset="0"/>
              </a:rPr>
              <a:t>grid_search.cv_results</a:t>
            </a:r>
            <a:r>
              <a:rPr lang="en-US" altLang="zh-CN" dirty="0">
                <a:latin typeface="Consolas" panose="020B0609020204030204" pitchFamily="49" charset="0"/>
              </a:rPr>
              <a:t>_)[['</a:t>
            </a:r>
            <a:r>
              <a:rPr lang="en-US" altLang="zh-CN" dirty="0" err="1">
                <a:latin typeface="Consolas" panose="020B0609020204030204" pitchFamily="49" charset="0"/>
              </a:rPr>
              <a:t>params</a:t>
            </a:r>
            <a:r>
              <a:rPr lang="en-US" altLang="zh-CN" dirty="0">
                <a:latin typeface="Consolas" panose="020B0609020204030204" pitchFamily="49" charset="0"/>
              </a:rPr>
              <a:t>','mean_test_score','</a:t>
            </a:r>
            <a:r>
              <a:rPr lang="en-US" altLang="zh-CN" dirty="0" err="1">
                <a:latin typeface="Consolas" panose="020B0609020204030204" pitchFamily="49" charset="0"/>
              </a:rPr>
              <a:t>std_test_score</a:t>
            </a:r>
            <a:r>
              <a:rPr lang="en-US" altLang="zh-CN" dirty="0">
                <a:latin typeface="Consolas" panose="020B0609020204030204" pitchFamily="49" charset="0"/>
              </a:rPr>
              <a:t>']]) # </a:t>
            </a:r>
            <a:r>
              <a:rPr lang="zh-CN" altLang="en-US" dirty="0">
                <a:latin typeface="Consolas" panose="020B0609020204030204" pitchFamily="49" charset="0"/>
              </a:rPr>
              <a:t>取列操作</a:t>
            </a:r>
          </a:p>
        </p:txBody>
      </p:sp>
    </p:spTree>
    <p:extLst>
      <p:ext uri="{BB962C8B-B14F-4D97-AF65-F5344CB8AC3E}">
        <p14:creationId xmlns:p14="http://schemas.microsoft.com/office/powerpoint/2010/main" val="3579190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调参优化结果</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22</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 name="图片 17"/>
          <p:cNvPicPr>
            <a:picLocks noChangeAspect="1"/>
          </p:cNvPicPr>
          <p:nvPr/>
        </p:nvPicPr>
        <p:blipFill>
          <a:blip r:embed="rId2"/>
          <a:stretch>
            <a:fillRect/>
          </a:stretch>
        </p:blipFill>
        <p:spPr>
          <a:xfrm>
            <a:off x="455839" y="2401952"/>
            <a:ext cx="6702425" cy="2185573"/>
          </a:xfrm>
          <a:prstGeom prst="rect">
            <a:avLst/>
          </a:prstGeom>
        </p:spPr>
      </p:pic>
      <p:pic>
        <p:nvPicPr>
          <p:cNvPr id="19" name="图片 18"/>
          <p:cNvPicPr>
            <a:picLocks noChangeAspect="1"/>
          </p:cNvPicPr>
          <p:nvPr/>
        </p:nvPicPr>
        <p:blipFill>
          <a:blip r:embed="rId3"/>
          <a:stretch>
            <a:fillRect/>
          </a:stretch>
        </p:blipFill>
        <p:spPr>
          <a:xfrm>
            <a:off x="3819524" y="-19987"/>
            <a:ext cx="8143875" cy="3438525"/>
          </a:xfrm>
          <a:prstGeom prst="rect">
            <a:avLst/>
          </a:prstGeom>
        </p:spPr>
      </p:pic>
      <p:pic>
        <p:nvPicPr>
          <p:cNvPr id="20" name="图片 19"/>
          <p:cNvPicPr>
            <a:picLocks noChangeAspect="1"/>
          </p:cNvPicPr>
          <p:nvPr/>
        </p:nvPicPr>
        <p:blipFill>
          <a:blip r:embed="rId4"/>
          <a:stretch>
            <a:fillRect/>
          </a:stretch>
        </p:blipFill>
        <p:spPr>
          <a:xfrm>
            <a:off x="3819524" y="3452265"/>
            <a:ext cx="7714750" cy="3314700"/>
          </a:xfrm>
          <a:prstGeom prst="rect">
            <a:avLst/>
          </a:prstGeom>
        </p:spPr>
      </p:pic>
    </p:spTree>
    <p:extLst>
      <p:ext uri="{BB962C8B-B14F-4D97-AF65-F5344CB8AC3E}">
        <p14:creationId xmlns:p14="http://schemas.microsoft.com/office/powerpoint/2010/main" val="999368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调参优化结果</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23</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2"/>
          <a:stretch>
            <a:fillRect/>
          </a:stretch>
        </p:blipFill>
        <p:spPr>
          <a:xfrm>
            <a:off x="455839" y="904852"/>
            <a:ext cx="11166218" cy="4934474"/>
          </a:xfrm>
          <a:prstGeom prst="rect">
            <a:avLst/>
          </a:prstGeom>
        </p:spPr>
      </p:pic>
      <p:pic>
        <p:nvPicPr>
          <p:cNvPr id="8" name="图片 7"/>
          <p:cNvPicPr>
            <a:picLocks noChangeAspect="1"/>
          </p:cNvPicPr>
          <p:nvPr/>
        </p:nvPicPr>
        <p:blipFill>
          <a:blip r:embed="rId3"/>
          <a:stretch>
            <a:fillRect/>
          </a:stretch>
        </p:blipFill>
        <p:spPr>
          <a:xfrm>
            <a:off x="328354" y="1384998"/>
            <a:ext cx="11421188" cy="4454328"/>
          </a:xfrm>
          <a:prstGeom prst="rect">
            <a:avLst/>
          </a:prstGeom>
        </p:spPr>
      </p:pic>
      <p:pic>
        <p:nvPicPr>
          <p:cNvPr id="9" name="图片 8"/>
          <p:cNvPicPr>
            <a:picLocks noChangeAspect="1"/>
          </p:cNvPicPr>
          <p:nvPr/>
        </p:nvPicPr>
        <p:blipFill>
          <a:blip r:embed="rId4"/>
          <a:stretch>
            <a:fillRect/>
          </a:stretch>
        </p:blipFill>
        <p:spPr>
          <a:xfrm>
            <a:off x="355169" y="1133475"/>
            <a:ext cx="7496175" cy="5724525"/>
          </a:xfrm>
          <a:prstGeom prst="rect">
            <a:avLst/>
          </a:prstGeom>
        </p:spPr>
      </p:pic>
      <p:pic>
        <p:nvPicPr>
          <p:cNvPr id="10" name="图片 9"/>
          <p:cNvPicPr>
            <a:picLocks noChangeAspect="1"/>
          </p:cNvPicPr>
          <p:nvPr/>
        </p:nvPicPr>
        <p:blipFill>
          <a:blip r:embed="rId5"/>
          <a:stretch>
            <a:fillRect/>
          </a:stretch>
        </p:blipFill>
        <p:spPr>
          <a:xfrm>
            <a:off x="-2304" y="0"/>
            <a:ext cx="11775771" cy="6721475"/>
          </a:xfrm>
          <a:prstGeom prst="rect">
            <a:avLst/>
          </a:prstGeom>
        </p:spPr>
      </p:pic>
    </p:spTree>
    <p:extLst>
      <p:ext uri="{BB962C8B-B14F-4D97-AF65-F5344CB8AC3E}">
        <p14:creationId xmlns:p14="http://schemas.microsoft.com/office/powerpoint/2010/main" val="273018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调参优化结果</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24</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9"/>
          <p:cNvSpPr txBox="1"/>
          <p:nvPr/>
        </p:nvSpPr>
        <p:spPr>
          <a:xfrm>
            <a:off x="455840" y="855663"/>
            <a:ext cx="11736160" cy="59093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由上一步的结果：</a:t>
            </a:r>
            <a:endParaRPr lang="en-US" altLang="zh-CN" dirty="0">
              <a:latin typeface="微软雅黑" panose="020B0503020204020204" pitchFamily="34" charset="-122"/>
              <a:ea typeface="微软雅黑" panose="020B0503020204020204" pitchFamily="34" charset="-122"/>
            </a:endParaRPr>
          </a:p>
          <a:p>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OverallQual</a:t>
            </a:r>
            <a:r>
              <a:rPr lang="en-US" altLang="zh-CN" dirty="0">
                <a:latin typeface="Consolas" panose="020B0609020204030204" pitchFamily="49" charset="0"/>
                <a:ea typeface="微软雅黑" panose="020B0503020204020204" pitchFamily="34" charset="-122"/>
              </a:rPr>
              <a:t>', 0.6318326942157412), </a:t>
            </a:r>
          </a:p>
          <a:p>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GrLivArea</a:t>
            </a:r>
            <a:r>
              <a:rPr lang="en-US" altLang="zh-CN" dirty="0">
                <a:latin typeface="Consolas" panose="020B0609020204030204" pitchFamily="49" charset="0"/>
                <a:ea typeface="微软雅黑" panose="020B0503020204020204" pitchFamily="34" charset="-122"/>
              </a:rPr>
              <a:t>', 0.15019128946006807),</a:t>
            </a:r>
          </a:p>
          <a:p>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TotalBsmtSF</a:t>
            </a:r>
            <a:r>
              <a:rPr lang="en-US" altLang="zh-CN" dirty="0">
                <a:latin typeface="Consolas" panose="020B0609020204030204" pitchFamily="49" charset="0"/>
                <a:ea typeface="微软雅黑" panose="020B0503020204020204" pitchFamily="34" charset="-122"/>
              </a:rPr>
              <a:t>', 0.09029131894986149), </a:t>
            </a:r>
          </a:p>
          <a:p>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GarageCars</a:t>
            </a:r>
            <a:r>
              <a:rPr lang="en-US" altLang="zh-CN" dirty="0">
                <a:latin typeface="Consolas" panose="020B0609020204030204" pitchFamily="49" charset="0"/>
                <a:ea typeface="微软雅黑" panose="020B0503020204020204" pitchFamily="34" charset="-122"/>
              </a:rPr>
              <a:t>', 0.06587317516683838), </a:t>
            </a:r>
          </a:p>
          <a:p>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YearBuilt</a:t>
            </a:r>
            <a:r>
              <a:rPr lang="en-US" altLang="zh-CN" dirty="0">
                <a:latin typeface="Consolas" panose="020B0609020204030204" pitchFamily="49" charset="0"/>
                <a:ea typeface="微软雅黑" panose="020B0503020204020204" pitchFamily="34" charset="-122"/>
              </a:rPr>
              <a:t>', 0.05052446127332876),</a:t>
            </a:r>
          </a:p>
          <a:p>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BsmtFullBath</a:t>
            </a:r>
            <a:r>
              <a:rPr lang="en-US" altLang="zh-CN" dirty="0">
                <a:latin typeface="Consolas" panose="020B0609020204030204" pitchFamily="49" charset="0"/>
                <a:ea typeface="微软雅黑" panose="020B0503020204020204" pitchFamily="34" charset="-122"/>
              </a:rPr>
              <a:t>', 0.0075948799673135805),</a:t>
            </a:r>
          </a:p>
          <a:p>
            <a:r>
              <a:rPr lang="en-US" altLang="zh-CN" dirty="0">
                <a:latin typeface="Consolas" panose="020B0609020204030204" pitchFamily="49" charset="0"/>
                <a:ea typeface="微软雅黑" panose="020B0503020204020204" pitchFamily="34" charset="-122"/>
              </a:rPr>
              <a:t>('</a:t>
            </a:r>
            <a:r>
              <a:rPr lang="en-US" altLang="zh-CN" dirty="0" err="1">
                <a:latin typeface="Consolas" panose="020B0609020204030204" pitchFamily="49" charset="0"/>
                <a:ea typeface="微软雅黑" panose="020B0503020204020204" pitchFamily="34" charset="-122"/>
              </a:rPr>
              <a:t>FullBath</a:t>
            </a:r>
            <a:r>
              <a:rPr lang="en-US" altLang="zh-CN" dirty="0">
                <a:latin typeface="Consolas" panose="020B0609020204030204" pitchFamily="49" charset="0"/>
                <a:ea typeface="微软雅黑" panose="020B0503020204020204" pitchFamily="34" charset="-122"/>
              </a:rPr>
              <a:t>', 0.0036921809668485086)]</a:t>
            </a:r>
          </a:p>
          <a:p>
            <a:r>
              <a:rPr lang="zh-CN" altLang="en-US" b="1" dirty="0">
                <a:latin typeface="微软雅黑" panose="020B0503020204020204" pitchFamily="34" charset="-122"/>
                <a:ea typeface="微软雅黑" panose="020B0503020204020204" pitchFamily="34" charset="-122"/>
              </a:rPr>
              <a:t>获得</a:t>
            </a:r>
            <a:r>
              <a:rPr lang="en-US" altLang="zh-CN" b="1" dirty="0" err="1">
                <a:latin typeface="微软雅黑" panose="020B0503020204020204" pitchFamily="34" charset="-122"/>
                <a:ea typeface="微软雅黑" panose="020B0503020204020204" pitchFamily="34" charset="-122"/>
              </a:rPr>
              <a:t>RandomForest</a:t>
            </a:r>
            <a:r>
              <a:rPr lang="zh-CN" altLang="en-US" b="1" dirty="0">
                <a:latin typeface="微软雅黑" panose="020B0503020204020204" pitchFamily="34" charset="-122"/>
                <a:ea typeface="微软雅黑" panose="020B0503020204020204" pitchFamily="34" charset="-122"/>
              </a:rPr>
              <a:t>调参后，选择的参数有：</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max_depth</a:t>
            </a:r>
            <a:r>
              <a:rPr lang="en-US" altLang="zh-CN" dirty="0">
                <a:latin typeface="微软雅黑" panose="020B0503020204020204" pitchFamily="34" charset="-122"/>
                <a:ea typeface="微软雅黑" panose="020B0503020204020204" pitchFamily="34" charset="-122"/>
              </a:rPr>
              <a:t>': 7,'n_estimators':360, '</a:t>
            </a:r>
            <a:r>
              <a:rPr lang="en-US" altLang="zh-CN" dirty="0" err="1">
                <a:latin typeface="微软雅黑" panose="020B0503020204020204" pitchFamily="34" charset="-122"/>
                <a:ea typeface="微软雅黑" panose="020B0503020204020204" pitchFamily="34" charset="-122"/>
              </a:rPr>
              <a:t>min_samples_split</a:t>
            </a:r>
            <a:r>
              <a:rPr lang="en-US" altLang="zh-CN" dirty="0">
                <a:latin typeface="微软雅黑" panose="020B0503020204020204" pitchFamily="34" charset="-122"/>
                <a:ea typeface="微软雅黑" panose="020B0503020204020204" pitchFamily="34" charset="-122"/>
              </a:rPr>
              <a:t>': 3,'min_weight_fraction_leaf':0.0, '</a:t>
            </a:r>
            <a:r>
              <a:rPr lang="en-US" altLang="zh-CN" dirty="0" err="1">
                <a:latin typeface="微软雅黑" panose="020B0503020204020204" pitchFamily="34" charset="-122"/>
                <a:ea typeface="微软雅黑" panose="020B0503020204020204" pitchFamily="34" charset="-122"/>
              </a:rPr>
              <a:t>min_samples_leaf</a:t>
            </a:r>
            <a:r>
              <a:rPr lang="en-US" altLang="zh-CN" dirty="0">
                <a:latin typeface="微软雅黑" panose="020B0503020204020204" pitchFamily="34" charset="-122"/>
                <a:ea typeface="微软雅黑" panose="020B0503020204020204" pitchFamily="34" charset="-122"/>
              </a:rPr>
              <a:t>' : 2, '</a:t>
            </a:r>
            <a:r>
              <a:rPr lang="en-US" altLang="zh-CN" dirty="0" err="1">
                <a:latin typeface="微软雅黑" panose="020B0503020204020204" pitchFamily="34" charset="-122"/>
                <a:ea typeface="微软雅黑" panose="020B0503020204020204" pitchFamily="34" charset="-122"/>
              </a:rPr>
              <a:t>max_features</a:t>
            </a:r>
            <a:r>
              <a:rPr lang="en-US" altLang="zh-CN" dirty="0">
                <a:latin typeface="微软雅黑" panose="020B0503020204020204" pitchFamily="34" charset="-122"/>
                <a:ea typeface="微软雅黑" panose="020B0503020204020204" pitchFamily="34" charset="-122"/>
              </a:rPr>
              <a:t>' : 'auto','</a:t>
            </a:r>
            <a:r>
              <a:rPr lang="en-US" altLang="zh-CN" dirty="0" err="1">
                <a:latin typeface="微软雅黑" panose="020B0503020204020204" pitchFamily="34" charset="-122"/>
                <a:ea typeface="微软雅黑" panose="020B0503020204020204" pitchFamily="34" charset="-122"/>
              </a:rPr>
              <a:t>min_impurity_decrease</a:t>
            </a:r>
            <a:r>
              <a:rPr lang="en-US" altLang="zh-CN" dirty="0">
                <a:latin typeface="微软雅黑" panose="020B0503020204020204" pitchFamily="34" charset="-122"/>
                <a:ea typeface="微软雅黑" panose="020B0503020204020204" pitchFamily="34" charset="-122"/>
              </a:rPr>
              <a:t>': 0.0, '</a:t>
            </a:r>
            <a:r>
              <a:rPr lang="en-US" altLang="zh-CN" dirty="0" err="1">
                <a:latin typeface="微软雅黑" panose="020B0503020204020204" pitchFamily="34" charset="-122"/>
                <a:ea typeface="微软雅黑" panose="020B0503020204020204" pitchFamily="34" charset="-122"/>
              </a:rPr>
              <a:t>min_weight_fraction_leaf</a:t>
            </a:r>
            <a:r>
              <a:rPr lang="en-US" altLang="zh-CN" dirty="0">
                <a:latin typeface="微软雅黑" panose="020B0503020204020204" pitchFamily="34" charset="-122"/>
                <a:ea typeface="微软雅黑" panose="020B0503020204020204" pitchFamily="34" charset="-122"/>
              </a:rPr>
              <a:t>': 0.0</a:t>
            </a:r>
          </a:p>
          <a:p>
            <a:r>
              <a:rPr lang="zh-CN" altLang="en-US" b="1" dirty="0">
                <a:latin typeface="微软雅黑" panose="020B0503020204020204" pitchFamily="34" charset="-122"/>
                <a:ea typeface="微软雅黑" panose="020B0503020204020204" pitchFamily="34" charset="-122"/>
              </a:rPr>
              <a:t>得到特征重要性排名：</a:t>
            </a:r>
            <a:endParaRPr lang="zh-CN" altLang="en-US"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OverallQual</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GrLivArea</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TotalBsmtSF</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GarageCars</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YearBuilt</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BsmtFullBath</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FullBath</a:t>
            </a:r>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结果</a:t>
            </a:r>
            <a:r>
              <a:rPr lang="en-US"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0.162602 0.002995</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131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42686" y="106386"/>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调参优化结果</a:t>
            </a:r>
          </a:p>
        </p:txBody>
      </p:sp>
      <p:sp>
        <p:nvSpPr>
          <p:cNvPr id="5123" name="矩形 1"/>
          <p:cNvSpPr>
            <a:spLocks noChangeArrowheads="1"/>
          </p:cNvSpPr>
          <p:nvPr/>
        </p:nvSpPr>
        <p:spPr bwMode="auto">
          <a:xfrm>
            <a:off x="-34448" y="136109"/>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25</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文本框 2"/>
          <p:cNvSpPr txBox="1"/>
          <p:nvPr/>
        </p:nvSpPr>
        <p:spPr>
          <a:xfrm>
            <a:off x="155575" y="498990"/>
            <a:ext cx="11254898" cy="646330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、同理，获得</a:t>
            </a:r>
            <a:r>
              <a:rPr lang="en-US" altLang="zh-CN" dirty="0">
                <a:latin typeface="微软雅黑" panose="020B0503020204020204" pitchFamily="34" charset="-122"/>
                <a:ea typeface="微软雅黑" panose="020B0503020204020204" pitchFamily="34" charset="-122"/>
              </a:rPr>
              <a:t>SVR</a:t>
            </a:r>
            <a:r>
              <a:rPr lang="zh-CN" altLang="en-US" dirty="0">
                <a:latin typeface="微软雅黑" panose="020B0503020204020204" pitchFamily="34" charset="-122"/>
                <a:ea typeface="微软雅黑" panose="020B0503020204020204" pitchFamily="34" charset="-122"/>
              </a:rPr>
              <a:t>调参后，选择的参数有：</a:t>
            </a:r>
            <a:r>
              <a:rPr lang="en-US" altLang="zh-CN" dirty="0">
                <a:latin typeface="微软雅黑" panose="020B0503020204020204" pitchFamily="34" charset="-122"/>
                <a:ea typeface="微软雅黑" panose="020B0503020204020204" pitchFamily="34" charset="-122"/>
              </a:rPr>
              <a:t> 'kernel': '</a:t>
            </a:r>
            <a:r>
              <a:rPr lang="en-US" altLang="zh-CN" dirty="0" err="1">
                <a:latin typeface="微软雅黑" panose="020B0503020204020204" pitchFamily="34" charset="-122"/>
                <a:ea typeface="微软雅黑" panose="020B0503020204020204" pitchFamily="34" charset="-122"/>
              </a:rPr>
              <a:t>rbf</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gamma':'scale</a:t>
            </a:r>
            <a:r>
              <a:rPr lang="en-US" altLang="zh-CN" dirty="0">
                <a:latin typeface="微软雅黑" panose="020B0503020204020204" pitchFamily="34" charset="-122"/>
                <a:ea typeface="微软雅黑" panose="020B0503020204020204" pitchFamily="34" charset="-122"/>
              </a:rPr>
              <a:t>', 'C': 0.75'</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结果： </a:t>
            </a:r>
            <a:r>
              <a:rPr lang="en-US" altLang="zh-CN" dirty="0">
                <a:latin typeface="微软雅黑" panose="020B0503020204020204" pitchFamily="34" charset="-122"/>
                <a:ea typeface="微软雅黑" panose="020B0503020204020204" pitchFamily="34" charset="-122"/>
              </a:rPr>
              <a:t>0.157234 0.003639</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、调整</a:t>
            </a:r>
            <a:r>
              <a:rPr lang="en-US" altLang="zh-CN" dirty="0">
                <a:latin typeface="微软雅黑" panose="020B0503020204020204" pitchFamily="34" charset="-122"/>
                <a:ea typeface="微软雅黑" panose="020B0503020204020204" pitchFamily="34" charset="-122"/>
              </a:rPr>
              <a:t>GBR</a:t>
            </a:r>
            <a:r>
              <a:rPr lang="zh-CN" altLang="en-US" dirty="0">
                <a:latin typeface="微软雅黑" panose="020B0503020204020204" pitchFamily="34" charset="-122"/>
                <a:ea typeface="微软雅黑" panose="020B0503020204020204" pitchFamily="34" charset="-122"/>
              </a:rPr>
              <a:t>参数后最有结果参数为：</a:t>
            </a:r>
            <a:r>
              <a:rPr lang="en-US" altLang="zh-CN" dirty="0">
                <a:latin typeface="微软雅黑" panose="020B0503020204020204" pitchFamily="34" charset="-122"/>
                <a:ea typeface="微软雅黑" panose="020B0503020204020204" pitchFamily="34" charset="-122"/>
              </a:rPr>
              <a:t>'loss':'</a:t>
            </a:r>
            <a:r>
              <a:rPr lang="en-US" altLang="zh-CN" dirty="0" err="1">
                <a:latin typeface="微软雅黑" panose="020B0503020204020204" pitchFamily="34" charset="-122"/>
                <a:ea typeface="微软雅黑" panose="020B0503020204020204" pitchFamily="34" charset="-122"/>
              </a:rPr>
              <a:t>huber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n_estimators</a:t>
            </a:r>
            <a:r>
              <a:rPr lang="en-US" altLang="zh-CN" dirty="0">
                <a:latin typeface="微软雅黑" panose="020B0503020204020204" pitchFamily="34" charset="-122"/>
                <a:ea typeface="微软雅黑" panose="020B0503020204020204" pitchFamily="34" charset="-122"/>
              </a:rPr>
              <a:t>': 100,'min_samples_leaf':1, 'min_samples_split':2, 'learning_rate':0.1,'max_depth':3, 'alpha':0.9</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结果为： </a:t>
            </a:r>
            <a:r>
              <a:rPr lang="en-US" altLang="zh-CN" dirty="0">
                <a:latin typeface="微软雅黑" panose="020B0503020204020204" pitchFamily="34" charset="-122"/>
                <a:ea typeface="微软雅黑" panose="020B0503020204020204" pitchFamily="34" charset="-122"/>
              </a:rPr>
              <a:t>0.153165 0.002855</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LinSVR</a:t>
            </a:r>
            <a:r>
              <a:rPr lang="zh-CN" altLang="en-US" dirty="0">
                <a:latin typeface="微软雅黑" panose="020B0503020204020204" pitchFamily="34" charset="-122"/>
                <a:ea typeface="微软雅黑" panose="020B0503020204020204" pitchFamily="34" charset="-122"/>
              </a:rPr>
              <a:t>调参后选择的参数：</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max_iter</a:t>
            </a:r>
            <a:r>
              <a:rPr lang="en-US" altLang="zh-CN" dirty="0">
                <a:latin typeface="微软雅黑" panose="020B0503020204020204" pitchFamily="34" charset="-122"/>
                <a:ea typeface="微软雅黑" panose="020B0503020204020204" pitchFamily="34" charset="-122"/>
              </a:rPr>
              <a:t>' : 45000, 'epsilon' : 0.15</a:t>
            </a:r>
          </a:p>
          <a:p>
            <a:r>
              <a:rPr lang="zh-CN" altLang="en-US" dirty="0">
                <a:latin typeface="微软雅黑" panose="020B0503020204020204" pitchFamily="34" charset="-122"/>
                <a:ea typeface="微软雅黑" panose="020B0503020204020204" pitchFamily="34" charset="-122"/>
              </a:rPr>
              <a:t>结果： </a:t>
            </a:r>
            <a:r>
              <a:rPr lang="en-US" altLang="zh-CN" dirty="0">
                <a:latin typeface="微软雅黑" panose="020B0503020204020204" pitchFamily="34" charset="-122"/>
                <a:ea typeface="微软雅黑" panose="020B0503020204020204" pitchFamily="34" charset="-122"/>
              </a:rPr>
              <a:t>0.166154</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Ela</a:t>
            </a:r>
            <a:r>
              <a:rPr lang="zh-CN" altLang="en-US" dirty="0">
                <a:latin typeface="微软雅黑" panose="020B0503020204020204" pitchFamily="34" charset="-122"/>
                <a:ea typeface="微软雅黑" panose="020B0503020204020204" pitchFamily="34" charset="-122"/>
              </a:rPr>
              <a:t>调参后选择的参数为：</a:t>
            </a:r>
            <a:r>
              <a:rPr lang="en-US" altLang="zh-CN" dirty="0">
                <a:latin typeface="微软雅黑" panose="020B0503020204020204" pitchFamily="34" charset="-122"/>
                <a:ea typeface="微软雅黑" panose="020B0503020204020204" pitchFamily="34" charset="-122"/>
              </a:rPr>
              <a:t>'alpha' : 0.0012, 'l1_ratio' : 0.6</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SGD</a:t>
            </a:r>
            <a:r>
              <a:rPr lang="zh-CN" altLang="en-US" dirty="0">
                <a:latin typeface="微软雅黑" panose="020B0503020204020204" pitchFamily="34" charset="-122"/>
                <a:ea typeface="微软雅黑" panose="020B0503020204020204" pitchFamily="34" charset="-122"/>
              </a:rPr>
              <a:t>调参结果：</a:t>
            </a:r>
            <a:r>
              <a:rPr lang="en-US" altLang="zh-CN" dirty="0">
                <a:latin typeface="微软雅黑" panose="020B0503020204020204" pitchFamily="34" charset="-122"/>
                <a:ea typeface="微软雅黑" panose="020B0503020204020204" pitchFamily="34" charset="-122"/>
              </a:rPr>
              <a:t>'alpha' : 0.08, 'l1_ratio' : 0.3, '</a:t>
            </a:r>
            <a:r>
              <a:rPr lang="en-US" altLang="zh-CN" dirty="0" err="1">
                <a:latin typeface="微软雅黑" panose="020B0503020204020204" pitchFamily="34" charset="-122"/>
                <a:ea typeface="微软雅黑" panose="020B0503020204020204" pitchFamily="34" charset="-122"/>
              </a:rPr>
              <a:t>tol</a:t>
            </a:r>
            <a:r>
              <a:rPr lang="en-US" altLang="zh-CN" dirty="0">
                <a:latin typeface="微软雅黑" panose="020B0503020204020204" pitchFamily="34" charset="-122"/>
                <a:ea typeface="微软雅黑" panose="020B0503020204020204" pitchFamily="34" charset="-122"/>
              </a:rPr>
              <a:t>' : 1e-4, '</a:t>
            </a:r>
            <a:r>
              <a:rPr lang="en-US" altLang="zh-CN" dirty="0" err="1">
                <a:latin typeface="微软雅黑" panose="020B0503020204020204" pitchFamily="34" charset="-122"/>
                <a:ea typeface="微软雅黑" panose="020B0503020204020204" pitchFamily="34" charset="-122"/>
              </a:rPr>
              <a:t>max_iter</a:t>
            </a:r>
            <a:r>
              <a:rPr lang="en-US" altLang="zh-CN" dirty="0">
                <a:latin typeface="微软雅黑" panose="020B0503020204020204" pitchFamily="34" charset="-122"/>
                <a:ea typeface="微软雅黑" panose="020B0503020204020204" pitchFamily="34" charset="-122"/>
              </a:rPr>
              <a:t>' : 10000</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BayesianRidge</a:t>
            </a:r>
            <a:r>
              <a:rPr lang="zh-CN" altLang="en-US"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{'alpha_1': 1e-07, 'lambda_1': 1e-05,'alpha_2': 1e-05, 'lambda_2': 1e-07}</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KernelRidge</a:t>
            </a:r>
            <a:r>
              <a:rPr lang="en-US" altLang="zh-CN" dirty="0">
                <a:latin typeface="微软雅黑" panose="020B0503020204020204" pitchFamily="34" charset="-122"/>
                <a:ea typeface="微软雅黑" panose="020B0503020204020204" pitchFamily="34" charset="-122"/>
              </a:rPr>
              <a:t>:{'alpha': 0.3,'kernel':"polynomial", 'degree':3,'coef0': 1}</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xgb</a:t>
            </a:r>
            <a:r>
              <a:rPr lang="zh-CN" altLang="en-US" dirty="0">
                <a:latin typeface="微软雅黑" panose="020B0503020204020204" pitchFamily="34" charset="-122"/>
                <a:ea typeface="微软雅黑" panose="020B0503020204020204" pitchFamily="34" charset="-122"/>
              </a:rPr>
              <a:t>调参后，选择的参数为： </a:t>
            </a:r>
            <a:r>
              <a:rPr lang="en-US" altLang="zh-CN" dirty="0">
                <a:latin typeface="微软雅黑" panose="020B0503020204020204" pitchFamily="34" charset="-122"/>
                <a:ea typeface="微软雅黑" panose="020B0503020204020204" pitchFamily="34" charset="-122"/>
              </a:rPr>
              <a:t>'learning_rate':0.1, '</a:t>
            </a:r>
            <a:r>
              <a:rPr lang="en-US" altLang="zh-CN" dirty="0" err="1">
                <a:latin typeface="微软雅黑" panose="020B0503020204020204" pitchFamily="34" charset="-122"/>
                <a:ea typeface="微软雅黑" panose="020B0503020204020204" pitchFamily="34" charset="-122"/>
              </a:rPr>
              <a:t>n_estimators</a:t>
            </a:r>
            <a:r>
              <a:rPr lang="en-US" altLang="zh-CN" dirty="0">
                <a:latin typeface="微软雅黑" panose="020B0503020204020204" pitchFamily="34" charset="-122"/>
                <a:ea typeface="微软雅黑" panose="020B0503020204020204" pitchFamily="34" charset="-122"/>
              </a:rPr>
              <a:t>': 425, 'seed': 0, '</a:t>
            </a:r>
            <a:r>
              <a:rPr lang="en-US" altLang="zh-CN" dirty="0" err="1">
                <a:latin typeface="微软雅黑" panose="020B0503020204020204" pitchFamily="34" charset="-122"/>
                <a:ea typeface="微软雅黑" panose="020B0503020204020204" pitchFamily="34" charset="-122"/>
              </a:rPr>
              <a:t>max_depth</a:t>
            </a:r>
            <a:r>
              <a:rPr lang="en-US" altLang="zh-CN" dirty="0">
                <a:latin typeface="微软雅黑" panose="020B0503020204020204" pitchFamily="34" charset="-122"/>
                <a:ea typeface="微软雅黑" panose="020B0503020204020204" pitchFamily="34" charset="-122"/>
              </a:rPr>
              <a:t>': 3, '</a:t>
            </a:r>
            <a:r>
              <a:rPr lang="en-US" altLang="zh-CN" dirty="0" err="1">
                <a:latin typeface="微软雅黑" panose="020B0503020204020204" pitchFamily="34" charset="-122"/>
                <a:ea typeface="微软雅黑" panose="020B0503020204020204" pitchFamily="34" charset="-122"/>
              </a:rPr>
              <a:t>min_child_weight</a:t>
            </a:r>
            <a:r>
              <a:rPr lang="en-US" altLang="zh-CN" dirty="0">
                <a:latin typeface="微软雅黑" panose="020B0503020204020204" pitchFamily="34" charset="-122"/>
                <a:ea typeface="微软雅黑" panose="020B0503020204020204" pitchFamily="34" charset="-122"/>
              </a:rPr>
              <a:t>': 2, 'subsample':0.9, 'colsample_bytree':0.6, 'gamma': '0.155374', '</a:t>
            </a:r>
            <a:r>
              <a:rPr lang="en-US" altLang="zh-CN" dirty="0" err="1">
                <a:latin typeface="微软雅黑" panose="020B0503020204020204" pitchFamily="34" charset="-122"/>
                <a:ea typeface="微软雅黑" panose="020B0503020204020204" pitchFamily="34" charset="-122"/>
              </a:rPr>
              <a:t>reg_alpha</a:t>
            </a:r>
            <a:r>
              <a:rPr lang="en-US" altLang="zh-CN" dirty="0">
                <a:latin typeface="微软雅黑" panose="020B0503020204020204" pitchFamily="34" charset="-122"/>
                <a:ea typeface="微软雅黑" panose="020B0503020204020204" pitchFamily="34" charset="-122"/>
              </a:rPr>
              <a:t>': 0.06, '</a:t>
            </a:r>
            <a:r>
              <a:rPr lang="en-US" altLang="zh-CN" dirty="0" err="1">
                <a:latin typeface="微软雅黑" panose="020B0503020204020204" pitchFamily="34" charset="-122"/>
                <a:ea typeface="微软雅黑" panose="020B0503020204020204" pitchFamily="34" charset="-122"/>
              </a:rPr>
              <a:t>reg_lambda</a:t>
            </a:r>
            <a:r>
              <a:rPr lang="en-US" altLang="zh-CN" dirty="0">
                <a:latin typeface="微软雅黑" panose="020B0503020204020204" pitchFamily="34" charset="-122"/>
                <a:ea typeface="微软雅黑" panose="020B0503020204020204" pitchFamily="34" charset="-122"/>
              </a:rPr>
              <a:t>': 0.075</a:t>
            </a:r>
          </a:p>
          <a:p>
            <a:r>
              <a:rPr lang="zh-CN" altLang="en-US" dirty="0">
                <a:latin typeface="微软雅黑" panose="020B0503020204020204" pitchFamily="34" charset="-122"/>
                <a:ea typeface="微软雅黑" panose="020B0503020204020204" pitchFamily="34" charset="-122"/>
              </a:rPr>
              <a:t>结果： </a:t>
            </a:r>
            <a:r>
              <a:rPr lang="en-US" altLang="zh-CN" dirty="0">
                <a:latin typeface="微软雅黑" panose="020B0503020204020204" pitchFamily="34" charset="-122"/>
                <a:ea typeface="微软雅黑" panose="020B0503020204020204" pitchFamily="34" charset="-122"/>
              </a:rPr>
              <a:t>0.155096 0.001822</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2288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9A0000"/>
              </a:solidFill>
            </a:endParaRPr>
          </a:p>
        </p:txBody>
      </p:sp>
      <p:sp>
        <p:nvSpPr>
          <p:cNvPr id="16388" name="文本框 8"/>
          <p:cNvSpPr txBox="1">
            <a:spLocks noChangeArrowheads="1"/>
          </p:cNvSpPr>
          <p:nvPr/>
        </p:nvSpPr>
        <p:spPr bwMode="auto">
          <a:xfrm>
            <a:off x="14514"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3400" b="1" dirty="0">
                <a:solidFill>
                  <a:srgbClr val="9A0000"/>
                </a:solidFill>
                <a:latin typeface="微软雅黑" panose="020B0503020204020204" pitchFamily="34" charset="-122"/>
                <a:ea typeface="微软雅黑" panose="020B0503020204020204" pitchFamily="34" charset="-122"/>
              </a:rPr>
              <a:t>4</a:t>
            </a:r>
            <a:endParaRPr lang="zh-CN" altLang="en-US" sz="33400" b="1" dirty="0">
              <a:solidFill>
                <a:srgbClr val="9A0000"/>
              </a:solidFill>
              <a:latin typeface="微软雅黑" panose="020B0503020204020204" pitchFamily="34" charset="-122"/>
              <a:ea typeface="微软雅黑" panose="020B0503020204020204" pitchFamily="34" charset="-122"/>
            </a:endParaRPr>
          </a:p>
        </p:txBody>
      </p:sp>
      <p:sp>
        <p:nvSpPr>
          <p:cNvPr id="16389" name="文本框 12"/>
          <p:cNvSpPr txBox="1">
            <a:spLocks noChangeArrowheads="1"/>
          </p:cNvSpPr>
          <p:nvPr/>
        </p:nvSpPr>
        <p:spPr bwMode="auto">
          <a:xfrm>
            <a:off x="2762250" y="3632200"/>
            <a:ext cx="39195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模型集成</a:t>
            </a:r>
          </a:p>
        </p:txBody>
      </p:sp>
      <p:sp>
        <p:nvSpPr>
          <p:cNvPr id="16391" name="矩形 16"/>
          <p:cNvSpPr>
            <a:spLocks noChangeArrowheads="1"/>
          </p:cNvSpPr>
          <p:nvPr/>
        </p:nvSpPr>
        <p:spPr bwMode="auto">
          <a:xfrm>
            <a:off x="2886075" y="5011738"/>
            <a:ext cx="4978400" cy="630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将训练好的多个机器学习模型进行集成</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just" eaLnBrk="1" hangingPunct="1">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以期待更好的结果</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2" name="文本框 17"/>
          <p:cNvSpPr>
            <a:spLocks/>
          </p:cNvSpPr>
          <p:nvPr/>
        </p:nvSpPr>
        <p:spPr bwMode="auto">
          <a:xfrm>
            <a:off x="168275" y="4889500"/>
            <a:ext cx="2484438" cy="928688"/>
          </a:xfrm>
          <a:custGeom>
            <a:avLst/>
            <a:gdLst>
              <a:gd name="T0" fmla="*/ 0 w 2484854"/>
              <a:gd name="T1" fmla="*/ 0 h 929514"/>
              <a:gd name="T2" fmla="*/ 2483606 w 2484854"/>
              <a:gd name="T3" fmla="*/ 0 h 929514"/>
              <a:gd name="T4" fmla="*/ 2483606 w 2484854"/>
              <a:gd name="T5" fmla="*/ 207413 h 929514"/>
              <a:gd name="T6" fmla="*/ 2082473 w 2484854"/>
              <a:gd name="T7" fmla="*/ 207413 h 929514"/>
              <a:gd name="T8" fmla="*/ 2082473 w 2484854"/>
              <a:gd name="T9" fmla="*/ 927038 h 929514"/>
              <a:gd name="T10" fmla="*/ 1453038 w 2484854"/>
              <a:gd name="T11" fmla="*/ 927038 h 929514"/>
              <a:gd name="T12" fmla="*/ 1453038 w 2484854"/>
              <a:gd name="T13" fmla="*/ 207413 h 929514"/>
              <a:gd name="T14" fmla="*/ 0 w 2484854"/>
              <a:gd name="T15" fmla="*/ 207413 h 929514"/>
              <a:gd name="T16" fmla="*/ 0 w 2484854"/>
              <a:gd name="T17" fmla="*/ 0 h 9295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4854"/>
              <a:gd name="T28" fmla="*/ 0 h 929514"/>
              <a:gd name="T29" fmla="*/ 2484854 w 2484854"/>
              <a:gd name="T30" fmla="*/ 929514 h 9295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4854" h="929514">
                <a:moveTo>
                  <a:pt x="0" y="0"/>
                </a:moveTo>
                <a:lnTo>
                  <a:pt x="2484854" y="0"/>
                </a:lnTo>
                <a:lnTo>
                  <a:pt x="2484854" y="207967"/>
                </a:lnTo>
                <a:lnTo>
                  <a:pt x="2083520" y="207967"/>
                </a:lnTo>
                <a:lnTo>
                  <a:pt x="2083520" y="929514"/>
                </a:lnTo>
                <a:lnTo>
                  <a:pt x="1453767" y="929514"/>
                </a:lnTo>
                <a:lnTo>
                  <a:pt x="1453767" y="207967"/>
                </a:lnTo>
                <a:lnTo>
                  <a:pt x="0" y="207967"/>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2799" y="3192673"/>
            <a:ext cx="5260154" cy="3412704"/>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26</a:t>
            </a:fld>
            <a:endParaRPr lang="zh-CN" altLang="en-US"/>
          </a:p>
        </p:txBody>
      </p:sp>
    </p:spTree>
    <p:extLst>
      <p:ext uri="{BB962C8B-B14F-4D97-AF65-F5344CB8AC3E}">
        <p14:creationId xmlns:p14="http://schemas.microsoft.com/office/powerpoint/2010/main" val="102704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集成方法</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27</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2">
            <a:extLst>
              <a:ext uri="{FF2B5EF4-FFF2-40B4-BE49-F238E27FC236}">
                <a16:creationId xmlns:a16="http://schemas.microsoft.com/office/drawing/2014/main" id="{D2568CF4-7C2D-9045-B1BA-F4693454EEBE}"/>
              </a:ext>
            </a:extLst>
          </p:cNvPr>
          <p:cNvSpPr txBox="1"/>
          <p:nvPr/>
        </p:nvSpPr>
        <p:spPr>
          <a:xfrm>
            <a:off x="598683" y="1081253"/>
            <a:ext cx="10994633" cy="1428404"/>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Average</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Weight</a:t>
            </a:r>
            <a:r>
              <a:rPr lang="zh-CN" altLang="en-US" sz="2400"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该方法主要利用多个模型，人工</a:t>
            </a:r>
            <a:r>
              <a:rPr lang="zh-CN" altLang="en-CN" dirty="0">
                <a:latin typeface="微软雅黑" panose="020B0503020204020204" pitchFamily="34" charset="-122"/>
                <a:ea typeface="微软雅黑" panose="020B0503020204020204" pitchFamily="34" charset="-122"/>
              </a:rPr>
              <a:t>赋予其</a:t>
            </a:r>
            <a:r>
              <a:rPr lang="zh-CN" altLang="en-US" dirty="0">
                <a:latin typeface="微软雅黑" panose="020B0503020204020204" pitchFamily="34" charset="-122"/>
                <a:ea typeface="微软雅黑" panose="020B0503020204020204" pitchFamily="34" charset="-122"/>
              </a:rPr>
              <a:t>每个模型的权重，对每个模型进行加权平均。在计算每个预测数据时，最后的结果是由各模型的预测结果按照比例</a:t>
            </a:r>
            <a:r>
              <a:rPr lang="zh-CN" altLang="en-CN" dirty="0">
                <a:latin typeface="微软雅黑" panose="020B0503020204020204" pitchFamily="34" charset="-122"/>
                <a:ea typeface="微软雅黑" panose="020B0503020204020204" pitchFamily="34" charset="-122"/>
              </a:rPr>
              <a:t>加和</a:t>
            </a:r>
            <a:r>
              <a:rPr lang="zh-CN" altLang="en-US" dirty="0">
                <a:latin typeface="微软雅黑" panose="020B0503020204020204" pitchFamily="34" charset="-122"/>
                <a:ea typeface="微软雅黑" panose="020B0503020204020204" pitchFamily="34" charset="-122"/>
              </a:rPr>
              <a:t>而成，能对结果进行优化。</a:t>
            </a:r>
            <a:endParaRPr lang="en-US" altLang="zh-CN" dirty="0">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CC0BBBF7-458E-8C4B-ACB3-83809C460C7A}"/>
              </a:ext>
            </a:extLst>
          </p:cNvPr>
          <p:cNvSpPr/>
          <p:nvPr/>
        </p:nvSpPr>
        <p:spPr>
          <a:xfrm>
            <a:off x="598683" y="2720505"/>
            <a:ext cx="10803370"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选定之前训练结果较好的</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个机器学习方法：</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RandomForestRegressor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SVR</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GradientBoostingRegressor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Kernel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Ridge</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XGBRegressor</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通过多次实验得出了</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个相应的权重，能得到较好的结果。</a:t>
            </a:r>
            <a:endParaRPr lang="en-US" altLang="zh-CN" dirty="0">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3C8DCE1F-D935-2045-9F7D-E9A44791FB45}"/>
              </a:ext>
            </a:extLst>
          </p:cNvPr>
          <p:cNvPicPr>
            <a:picLocks noChangeAspect="1"/>
          </p:cNvPicPr>
          <p:nvPr/>
        </p:nvPicPr>
        <p:blipFill>
          <a:blip r:embed="rId2"/>
          <a:stretch>
            <a:fillRect/>
          </a:stretch>
        </p:blipFill>
        <p:spPr>
          <a:xfrm>
            <a:off x="2330068" y="4357880"/>
            <a:ext cx="7340600" cy="1651000"/>
          </a:xfrm>
          <a:prstGeom prst="rect">
            <a:avLst/>
          </a:prstGeom>
        </p:spPr>
      </p:pic>
    </p:spTree>
    <p:extLst>
      <p:ext uri="{BB962C8B-B14F-4D97-AF65-F5344CB8AC3E}">
        <p14:creationId xmlns:p14="http://schemas.microsoft.com/office/powerpoint/2010/main" val="2939332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集成方法</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28</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2">
            <a:extLst>
              <a:ext uri="{FF2B5EF4-FFF2-40B4-BE49-F238E27FC236}">
                <a16:creationId xmlns:a16="http://schemas.microsoft.com/office/drawing/2014/main" id="{C5130F2B-F2A8-9442-8123-E7E38D7B5988}"/>
              </a:ext>
            </a:extLst>
          </p:cNvPr>
          <p:cNvSpPr txBox="1"/>
          <p:nvPr/>
        </p:nvSpPr>
        <p:spPr>
          <a:xfrm>
            <a:off x="598683" y="1081253"/>
            <a:ext cx="10994633" cy="1428404"/>
          </a:xfrm>
          <a:prstGeom prst="rect">
            <a:avLst/>
          </a:prstGeom>
          <a:noFill/>
        </p:spPr>
        <p:txBody>
          <a:bodyPr wrap="square" rtlCol="0">
            <a:spAutoFit/>
          </a:bodyPr>
          <a:lstStyle/>
          <a:p>
            <a:pPr>
              <a:lnSpc>
                <a:spcPct val="150000"/>
              </a:lnSpc>
            </a:pPr>
            <a:r>
              <a:rPr lang="en-CN" altLang="zh-CN" sz="2400" b="1" dirty="0">
                <a:latin typeface="微软雅黑" panose="020B0503020204020204" pitchFamily="34" charset="-122"/>
                <a:ea typeface="微软雅黑" panose="020B0503020204020204" pitchFamily="34" charset="-122"/>
              </a:rPr>
              <a:t>Stacking</a:t>
            </a:r>
            <a:r>
              <a:rPr lang="zh-CN" altLang="en-US" sz="2400"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stacking </a:t>
            </a:r>
            <a:r>
              <a:rPr lang="zh-CN" altLang="en-US" dirty="0">
                <a:latin typeface="微软雅黑" panose="020B0503020204020204" pitchFamily="34" charset="-122"/>
                <a:ea typeface="微软雅黑" panose="020B0503020204020204" pitchFamily="34" charset="-122"/>
              </a:rPr>
              <a:t>就是当用初始训练数据学习出若干个基学习器后，将这几个学习器的预测结果作为新的训练集，来学习一个新的学习器，模型融合的图示如下：</a:t>
            </a:r>
            <a:endParaRPr lang="en-US" altLang="zh-CN" dirty="0">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693537EF-CCE2-634D-B0F4-BD395D515C8B}"/>
              </a:ext>
            </a:extLst>
          </p:cNvPr>
          <p:cNvPicPr>
            <a:picLocks noChangeAspect="1"/>
          </p:cNvPicPr>
          <p:nvPr/>
        </p:nvPicPr>
        <p:blipFill>
          <a:blip r:embed="rId2"/>
          <a:stretch>
            <a:fillRect/>
          </a:stretch>
        </p:blipFill>
        <p:spPr>
          <a:xfrm>
            <a:off x="5138057" y="2749329"/>
            <a:ext cx="5815424" cy="3471361"/>
          </a:xfrm>
          <a:prstGeom prst="rect">
            <a:avLst/>
          </a:prstGeom>
        </p:spPr>
      </p:pic>
      <p:sp>
        <p:nvSpPr>
          <p:cNvPr id="9" name="Rectangle 8">
            <a:extLst>
              <a:ext uri="{FF2B5EF4-FFF2-40B4-BE49-F238E27FC236}">
                <a16:creationId xmlns:a16="http://schemas.microsoft.com/office/drawing/2014/main" id="{9E8D9B57-9D95-1042-AA3E-21384042D340}"/>
              </a:ext>
            </a:extLst>
          </p:cNvPr>
          <p:cNvSpPr/>
          <p:nvPr/>
        </p:nvSpPr>
        <p:spPr>
          <a:xfrm>
            <a:off x="598683" y="2957054"/>
            <a:ext cx="4153189" cy="295189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选定之前训练结果较好的</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个机器学习方法进行集成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RandomForestRegressor</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SVR</a:t>
            </a: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GradientBoostingRegressor</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Kernel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Ridge</a:t>
            </a:r>
          </a:p>
          <a:p>
            <a:pPr>
              <a:lnSpc>
                <a:spcPct val="150000"/>
              </a:lnSpc>
            </a:pPr>
            <a:r>
              <a:rPr lang="en-US" altLang="zh-CN" dirty="0" err="1">
                <a:latin typeface="微软雅黑" panose="020B0503020204020204" pitchFamily="34" charset="-122"/>
                <a:ea typeface="微软雅黑" panose="020B0503020204020204" pitchFamily="34" charset="-122"/>
              </a:rPr>
              <a:t>XGBRegressor</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1847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模型比较</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29</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2">
            <a:extLst>
              <a:ext uri="{FF2B5EF4-FFF2-40B4-BE49-F238E27FC236}">
                <a16:creationId xmlns:a16="http://schemas.microsoft.com/office/drawing/2014/main" id="{C5130F2B-F2A8-9442-8123-E7E38D7B5988}"/>
              </a:ext>
            </a:extLst>
          </p:cNvPr>
          <p:cNvSpPr txBox="1"/>
          <p:nvPr/>
        </p:nvSpPr>
        <p:spPr>
          <a:xfrm>
            <a:off x="455839" y="1511529"/>
            <a:ext cx="4305826" cy="3367397"/>
          </a:xfrm>
          <a:prstGeom prst="rect">
            <a:avLst/>
          </a:prstGeom>
          <a:noFill/>
        </p:spPr>
        <p:txBody>
          <a:bodyPr wrap="square" rtlCol="0">
            <a:spAutoFit/>
          </a:bodyPr>
          <a:lstStyle/>
          <a:p>
            <a:pPr>
              <a:lnSpc>
                <a:spcPct val="150000"/>
              </a:lnSpc>
            </a:pPr>
            <a:r>
              <a:rPr lang="zh-CN" altLang="en-CN" dirty="0">
                <a:latin typeface="微软雅黑" panose="020B0503020204020204" pitchFamily="34" charset="-122"/>
                <a:ea typeface="微软雅黑" panose="020B0503020204020204" pitchFamily="34" charset="-122"/>
              </a:rPr>
              <a:t>将</a:t>
            </a:r>
            <a:r>
              <a:rPr lang="zh-CN" altLang="en-US" dirty="0">
                <a:latin typeface="微软雅黑" panose="020B0503020204020204" pitchFamily="34" charset="-122"/>
                <a:ea typeface="微软雅黑" panose="020B0503020204020204" pitchFamily="34" charset="-122"/>
              </a:rPr>
              <a:t>两个集成方法的结果训练得到其均方误差，与前一部分未进行相异模型集成的模型结果进行比较，可以看到用加权平均和</a:t>
            </a:r>
            <a:r>
              <a:rPr lang="en-US" altLang="zh-CN" dirty="0">
                <a:latin typeface="微软雅黑" panose="020B0503020204020204" pitchFamily="34" charset="-122"/>
                <a:ea typeface="微软雅黑" panose="020B0503020204020204" pitchFamily="34" charset="-122"/>
              </a:rPr>
              <a:t>Stacking</a:t>
            </a:r>
            <a:r>
              <a:rPr lang="zh-CN" altLang="en-US" dirty="0">
                <a:latin typeface="微软雅黑" panose="020B0503020204020204" pitchFamily="34" charset="-122"/>
                <a:ea typeface="微软雅黑" panose="020B0503020204020204" pitchFamily="34" charset="-122"/>
              </a:rPr>
              <a:t>方法对模型集成后，能取得更好的</a:t>
            </a:r>
            <a:r>
              <a:rPr lang="zh-CN" altLang="en-CN" dirty="0">
                <a:latin typeface="微软雅黑" panose="020B0503020204020204" pitchFamily="34" charset="-122"/>
                <a:ea typeface="微软雅黑" panose="020B0503020204020204" pitchFamily="34" charset="-122"/>
              </a:rPr>
              <a:t>均方</a:t>
            </a:r>
            <a:r>
              <a:rPr lang="zh-CN" altLang="en-US" dirty="0">
                <a:latin typeface="微软雅黑" panose="020B0503020204020204" pitchFamily="34" charset="-122"/>
                <a:ea typeface="微软雅黑" panose="020B0503020204020204" pitchFamily="34" charset="-122"/>
              </a:rPr>
              <a:t>误差结果。</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其中用加权平均的方法调试至适的模型权重，能取得更为明显的优化结果。</a:t>
            </a:r>
            <a:endParaRPr lang="en-US" altLang="zh-CN" dirty="0">
              <a:latin typeface="微软雅黑" panose="020B0503020204020204" pitchFamily="34" charset="-122"/>
              <a:ea typeface="微软雅黑" panose="020B0503020204020204" pitchFamily="34" charset="-122"/>
            </a:endParaRPr>
          </a:p>
        </p:txBody>
      </p:sp>
      <p:pic>
        <p:nvPicPr>
          <p:cNvPr id="3" name="Picture 2">
            <a:extLst>
              <a:ext uri="{FF2B5EF4-FFF2-40B4-BE49-F238E27FC236}">
                <a16:creationId xmlns:a16="http://schemas.microsoft.com/office/drawing/2014/main" id="{CE7C3EF6-CFE5-E141-837E-38F5D4405DE3}"/>
              </a:ext>
            </a:extLst>
          </p:cNvPr>
          <p:cNvPicPr>
            <a:picLocks noChangeAspect="1"/>
          </p:cNvPicPr>
          <p:nvPr/>
        </p:nvPicPr>
        <p:blipFill>
          <a:blip r:embed="rId2"/>
          <a:stretch>
            <a:fillRect/>
          </a:stretch>
        </p:blipFill>
        <p:spPr>
          <a:xfrm>
            <a:off x="5367056" y="1511529"/>
            <a:ext cx="6226260" cy="4521339"/>
          </a:xfrm>
          <a:prstGeom prst="rect">
            <a:avLst/>
          </a:prstGeom>
        </p:spPr>
      </p:pic>
    </p:spTree>
    <p:extLst>
      <p:ext uri="{BB962C8B-B14F-4D97-AF65-F5344CB8AC3E}">
        <p14:creationId xmlns:p14="http://schemas.microsoft.com/office/powerpoint/2010/main" val="353344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100" name="文本框 8"/>
          <p:cNvSpPr txBox="1">
            <a:spLocks noChangeArrowheads="1"/>
          </p:cNvSpPr>
          <p:nvPr/>
        </p:nvSpPr>
        <p:spPr bwMode="auto">
          <a:xfrm>
            <a:off x="-81489"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1</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4101" name="文本框 12"/>
          <p:cNvSpPr txBox="1">
            <a:spLocks noChangeArrowheads="1"/>
          </p:cNvSpPr>
          <p:nvPr/>
        </p:nvSpPr>
        <p:spPr bwMode="auto">
          <a:xfrm>
            <a:off x="2762250" y="3632200"/>
            <a:ext cx="39195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题目分析</a:t>
            </a:r>
          </a:p>
        </p:txBody>
      </p:sp>
      <p:sp>
        <p:nvSpPr>
          <p:cNvPr id="4103" name="矩形 16"/>
          <p:cNvSpPr>
            <a:spLocks noChangeArrowheads="1"/>
          </p:cNvSpPr>
          <p:nvPr/>
        </p:nvSpPr>
        <p:spPr bwMode="auto">
          <a:xfrm>
            <a:off x="2886075" y="5011738"/>
            <a:ext cx="4978400" cy="32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简单对</a:t>
            </a:r>
            <a:r>
              <a:rPr lang="en-US" altLang="zh-CN" sz="1400" dirty="0" err="1">
                <a:solidFill>
                  <a:schemeClr val="bg1"/>
                </a:solidFill>
                <a:latin typeface="微软雅黑" panose="020B0503020204020204" pitchFamily="34" charset="-122"/>
                <a:ea typeface="微软雅黑" panose="020B0503020204020204" pitchFamily="34" charset="-122"/>
                <a:sym typeface="Arial" panose="020B0604020202020204" pitchFamily="34" charset="0"/>
              </a:rPr>
              <a:t>kaggle</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比赛题目进行分析</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04" name="文本框 19"/>
          <p:cNvSpPr>
            <a:spLocks/>
          </p:cNvSpPr>
          <p:nvPr/>
        </p:nvSpPr>
        <p:spPr bwMode="auto">
          <a:xfrm>
            <a:off x="490538" y="4902200"/>
            <a:ext cx="2063750" cy="915988"/>
          </a:xfrm>
          <a:custGeom>
            <a:avLst/>
            <a:gdLst>
              <a:gd name="T0" fmla="*/ 688967 w 2064307"/>
              <a:gd name="T1" fmla="*/ 0 h 916126"/>
              <a:gd name="T2" fmla="*/ 1377935 w 2064307"/>
              <a:gd name="T3" fmla="*/ 0 h 916126"/>
              <a:gd name="T4" fmla="*/ 1377935 w 2064307"/>
              <a:gd name="T5" fmla="*/ 367329 h 916126"/>
              <a:gd name="T6" fmla="*/ 2062636 w 2064307"/>
              <a:gd name="T7" fmla="*/ 367329 h 916126"/>
              <a:gd name="T8" fmla="*/ 2062636 w 2064307"/>
              <a:gd name="T9" fmla="*/ 915712 h 916126"/>
              <a:gd name="T10" fmla="*/ 0 w 2064307"/>
              <a:gd name="T11" fmla="*/ 915712 h 916126"/>
              <a:gd name="T12" fmla="*/ 0 w 2064307"/>
              <a:gd name="T13" fmla="*/ 367329 h 916126"/>
              <a:gd name="T14" fmla="*/ 688967 w 2064307"/>
              <a:gd name="T15" fmla="*/ 367329 h 916126"/>
              <a:gd name="T16" fmla="*/ 688967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64307"/>
              <a:gd name="T28" fmla="*/ 0 h 916126"/>
              <a:gd name="T29" fmla="*/ 2064307 w 2064307"/>
              <a:gd name="T30" fmla="*/ 916126 h 916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484" name="文本框 8"/>
          <p:cNvSpPr txBox="1">
            <a:spLocks noChangeArrowheads="1"/>
          </p:cNvSpPr>
          <p:nvPr/>
        </p:nvSpPr>
        <p:spPr bwMode="auto">
          <a:xfrm>
            <a:off x="0"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5</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20485" name="文本框 12"/>
          <p:cNvSpPr txBox="1">
            <a:spLocks noChangeArrowheads="1"/>
          </p:cNvSpPr>
          <p:nvPr/>
        </p:nvSpPr>
        <p:spPr bwMode="auto">
          <a:xfrm>
            <a:off x="2762250" y="3632200"/>
            <a:ext cx="39195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成员分工</a:t>
            </a:r>
          </a:p>
        </p:txBody>
      </p:sp>
      <p:sp>
        <p:nvSpPr>
          <p:cNvPr id="20488" name="文本框 19"/>
          <p:cNvSpPr>
            <a:spLocks/>
          </p:cNvSpPr>
          <p:nvPr/>
        </p:nvSpPr>
        <p:spPr bwMode="auto">
          <a:xfrm>
            <a:off x="465138" y="4889500"/>
            <a:ext cx="2039937" cy="985838"/>
          </a:xfrm>
          <a:custGeom>
            <a:avLst/>
            <a:gdLst>
              <a:gd name="T0" fmla="*/ 1343223 w 2039375"/>
              <a:gd name="T1" fmla="*/ 0 h 987152"/>
              <a:gd name="T2" fmla="*/ 2041061 w 2039375"/>
              <a:gd name="T3" fmla="*/ 0 h 987152"/>
              <a:gd name="T4" fmla="*/ 2031629 w 2039375"/>
              <a:gd name="T5" fmla="*/ 106740 h 987152"/>
              <a:gd name="T6" fmla="*/ 1708147 w 2039375"/>
              <a:gd name="T7" fmla="*/ 680226 h 987152"/>
              <a:gd name="T8" fmla="*/ 790513 w 2039375"/>
              <a:gd name="T9" fmla="*/ 983215 h 987152"/>
              <a:gd name="T10" fmla="*/ 0 w 2039375"/>
              <a:gd name="T11" fmla="*/ 840757 h 987152"/>
              <a:gd name="T12" fmla="*/ 0 w 2039375"/>
              <a:gd name="T13" fmla="*/ 245410 h 987152"/>
              <a:gd name="T14" fmla="*/ 717871 w 2039375"/>
              <a:gd name="T15" fmla="*/ 455909 h 987152"/>
              <a:gd name="T16" fmla="*/ 1179359 w 2039375"/>
              <a:gd name="T17" fmla="*/ 313450 h 987152"/>
              <a:gd name="T18" fmla="*/ 1339597 w 2039375"/>
              <a:gd name="T19" fmla="*/ 39963 h 987152"/>
              <a:gd name="T20" fmla="*/ 1343223 w 2039375"/>
              <a:gd name="T21" fmla="*/ 0 h 987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39375"/>
              <a:gd name="T34" fmla="*/ 0 h 987152"/>
              <a:gd name="T35" fmla="*/ 2039375 w 2039375"/>
              <a:gd name="T36" fmla="*/ 987152 h 9871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39375" h="987152">
                <a:moveTo>
                  <a:pt x="1342113" y="0"/>
                </a:moveTo>
                <a:lnTo>
                  <a:pt x="2039375" y="0"/>
                </a:lnTo>
                <a:lnTo>
                  <a:pt x="2029950" y="107167"/>
                </a:lnTo>
                <a:cubicBezTo>
                  <a:pt x="1986855" y="338921"/>
                  <a:pt x="1879117" y="530849"/>
                  <a:pt x="1706735" y="682950"/>
                </a:cubicBezTo>
                <a:cubicBezTo>
                  <a:pt x="1476894" y="885752"/>
                  <a:pt x="1171268" y="987152"/>
                  <a:pt x="789859" y="987152"/>
                </a:cubicBezTo>
                <a:cubicBezTo>
                  <a:pt x="471069" y="987152"/>
                  <a:pt x="207783" y="939476"/>
                  <a:pt x="0" y="844124"/>
                </a:cubicBezTo>
                <a:lnTo>
                  <a:pt x="0" y="246393"/>
                </a:lnTo>
                <a:cubicBezTo>
                  <a:pt x="229130" y="387287"/>
                  <a:pt x="468222" y="457734"/>
                  <a:pt x="717277" y="457734"/>
                </a:cubicBezTo>
                <a:cubicBezTo>
                  <a:pt x="910828" y="457734"/>
                  <a:pt x="1064530" y="410057"/>
                  <a:pt x="1178384" y="314705"/>
                </a:cubicBezTo>
                <a:cubicBezTo>
                  <a:pt x="1263774" y="243191"/>
                  <a:pt x="1317143" y="151663"/>
                  <a:pt x="1338490" y="40122"/>
                </a:cubicBezTo>
                <a:lnTo>
                  <a:pt x="134211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2799" y="3192673"/>
            <a:ext cx="5260154" cy="3412704"/>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30</a:t>
            </a:fld>
            <a:endParaRPr lang="zh-CN" altLang="en-US"/>
          </a:p>
        </p:txBody>
      </p:sp>
    </p:spTree>
    <p:extLst>
      <p:ext uri="{BB962C8B-B14F-4D97-AF65-F5344CB8AC3E}">
        <p14:creationId xmlns:p14="http://schemas.microsoft.com/office/powerpoint/2010/main" val="1482987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成员分工</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31</a:t>
            </a:fld>
            <a:endParaRPr lang="zh-CN" altLang="en-US"/>
          </a:p>
        </p:txBody>
      </p:sp>
      <p:sp>
        <p:nvSpPr>
          <p:cNvPr id="4" name="AutoShape 2"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png;base64,iVBORw0KGgoAAAANSUhEUgAAAXYAAAEJCAYAAACAKgxxAAAABHNCSVQICAgIfAhkiAAAAAlwSFlzAAALEgAACxIB0t1+/AAAADh0RVh0U29mdHdhcmUAbWF0cGxvdGxpYiB2ZXJzaW9uMy4xLjEsIGh0dHA6Ly9tYXRwbG90bGliLm9yZy8QZhcZAAAgAElEQVR4nO3deVxU973/8dcszMCwLwMiKuKGyuYW96BG0bigMbYxy83WxGZpkzS9WdqYVptbmzRtf0nbJG20zXYTezVmcYlR4q5BDS4o7isqIPs2wzLMcn5/kBAJIKjALHyejwcPmfM958ybA344fM/3fI9KURQFIYQQHkPt7ABCCCHalxR2IYTwMFLYhRDCw0hhF0IIDyOFXQghPIwUdiGE8DBS2IUQwsNonR0AoKysCofDtYfTh4b6UVJidnaMVknO9iU525fkbB9qtYrgYN8W212isDscissXdsAtMoLkbG+Ss31Jzo7X5q4Ys9nMrFmzyMnJadK2adMm5syZw+zZs3n88cepqKho15BCCCHark2F/dChQ9x1111kZ2c3aTObzSxevJilS5eyZs0aYmNj+fvf/97eOYUQQrRRmwr7ypUrWbRoEeHh4U3arFYrixcvJiIiAoDY2FguX77cvimFEEK0mepaJgG75ZZb+OCDD+jRo0ez7bW1tdx9993ce++9zJ07t91CCiGEaLt2u3hqMpl4/PHHGThw4DUX9ZISs8tfqDAa/SkqMjk7RqskZ/uSnO1LcrYPtVpFaKhfy+3t8SaFhYXcfffdDBw4kCVLlrTHLoUQQlynGz5jt9vtPProo0yfPp3HH3+8PTIJIYS4Addd2BcsWMCTTz5Jfn4+x44dw263s3HjRgDi4+PlzF14HJsDLFZbi+16Ly1auZdbuIBrKuxbtmxp+HzZsmUAJCQkcOLEifZNJYQLslhtZBwvaLH9pkERaPUucc+f6OLk/EIIITyMFHYhhPAwUtiFEMLDSGEXQggPI1d6hMeR0Suiq5PCLjyOjF4RXZ2ctwghhIeRwi6EEB5GCrsQQngY6WgUXY5KraLK0vzFVbmwKjyBFHbR5Visdg6dKmq2TS6sCk8g5yZCCOFhpLALIYSHkcIuhBAeRjoTRZfgUBTO51Vy+GwJ2zPziIn0p2e4HyqVytnRhGh3UtiFx6uutbJ5fy5lJgshAXrM1Va2Hcwj2F/PlBE98JGLpcLDSFeM8HgHThVTUVXHzYmRzBwTzfP3DWd8YjdM1XV8lXGJ2jq7syMK0a6ksAuPVmaq5VxeJYOig4jpHoBKpUKjVtGneyCThkVRWW1l075L1FmluAvPIYVdeLQDp4rRadXEx4Q2aYsM9WXi0O6Umyxsy8zD7lCckFCI9ieFXXisgtJqcouqiO8Tgl6naXadHkY/xsR3I7+kmj1H81EUKe7C/UlhFx7ryPlSfPQaBkYHX3W9vlGBJPYN5WxuJV/uudhJ6YToODIcQHgkq83B5eJqBkYHodW0fv6S1C+UqhorX+65gF6rZvb4mE5IKUTHkMIuPFJucRUORaFnuF+b1lepVIxJ6EZokA+f7zqPzeFg7s19OjilEB1DCrvwSJcKTOi9NBiDfdq8jVql4p6pA/D20rAu/QKXCsw8c+9NHZhSiI4hfezC49jtDnKKqugR7ov6Gu8sVatU3H9rLHdN6c/R7DKe+MtWss6VdFBSITqGFHbhcU7nVGC1OegV4X9d26tUKlJG9OS3948g0FfHaysPsfyrU1htjnZOKkTHaHNhN5vNzJo1i5ycnCZtx48fZ968eUybNo2FCxdis7X8hHghOlrWuRI0ahWRoYYb2k+PcD/+8osJTBneg037c/h//3eQ2jr52Raur02F/dChQ9x1111kZ2c32/7ss8/ym9/8ho0bN6IoCitXrmzPjEK0maIoHD5TTPcw3zaNhmmN3kvD3SkDePJHiRSU1ZD2zSVqWnj6khCuok0/+StXrmTRokWEh4c3acvNzaW2tpYhQ4YAcPvtt7Nhw4b2TSlEG+WXVlNurqOH0bdd9zukXxiP3RaPucZK2jeX5MxduLQ2jYpZsmRJi22FhYUYjcaG10ajkYKCghtPJsR1OJ1TAUD4NYyGac7Zs6f58st1HDy4j8uXL6PT6ege1ZOw7glcru1DxnE9Nyd1b4/IQrS7Gx7u2Nwt2Nc6x3VoaNvGGjub0Xh9F+M6W1fOmVtSja+PF1ERAS3+HHp5afH38262zWqt4fV/vMlnn32GVqtl1KhRjBw5EovFwqHDWeza+CFeegOV/aYS3+dOekUGNmxrMOgxhtxYv/6N6Mrf947gLjmbc8OFPSIiguLi4obXRUVFzXbZXE1JiRmHi0/AZDT6U1RkcnaMVnX1nEfOFhPTzR9zlaXFdaxWGyZzbZPlBXkX+OMLr1JUVMD8+ffwX/91P3379mjIWWWxsXbTHtZ/8g7ZRz/n3X+c5/Ennsfbp/6vg+pqC0V258wS2dW/7+3N1XOq1aqrnhDf8NWlqKgo9Ho9+/fvB+Dzzz8nOTn5RncrxDUz11i5XFJNTPeAa9429+IZ/vX6C9TV1fHmm8t4/PEnCQgIbLJet6gYHnziJUZPuYvynMP887XfYLHUtEd8IdrNdRf2BQsWkJWVBcCf//xnXn75ZaZPn05NTQ333XdfuwUUoq3O5Nb3r/e5xsJeePkiH7z1O3wMfrz+92UMHhx/1fVVKhUzZt9B3MSfUFpwnuVLX8ZmtV53biHa2zV1xWzZsqXh82XLljV8PnDgQFatWtV+qYS4DmdyKtCoVfSK8KfM1HJXzJVqqs18tPQPaLRePPDz32EMj2jz+02YcAtFpZWcP/wx6z/5F2MSF19nciHal9x5KjzGmdwKekX4o/Nqfu71H3I4HKz64HUqy0u486HnCAnrdk3vFxHiQ8/YMUQOmsy+9DS+2vjF9cQWot1JYRcewWZ3cP5yJf2imvaLt2Tf1xs5fWw/t859kF4xA6/5PVUqFbG9gjBE30KPmMG8+cZfyMvLveb9CNHepLALj3CxwIzV5qB/j7YV9tLifDaufp++A4cw8ubp1/2+fboH4OWlpe/oe9CoNbzyyv/gcMicMsK5pLALt2Rz1A8//O7j+IUyACKNvrQ2clZRFNaufBu1WsNtd/3smu+7uJLOS0Of7gHkm7Q88PDPyMw8wLp1q697f0K0Bynswi1ZrDYyjhc0fBw8XYSPXsPpS+XYWjlj3pO+g7MnMpk8824Cg8NuOEvf7oHYHQrd+o0hKWkoy5a9hclUecP7FeJ6SWEXHqG0spaQgObvJr2Stc7CO2//nYju0dw0/tZ2ee+wIG989BoOnynhqaf+G5PJxL///Xa77FuI6yGFXbg9m91BRVVdmwr7N7s2UFiYz/Tbf4JG07bRM61RqVT0DPfjWHYpvaL7Mnv2XFav/pScnEvtsn8hrpUUduH2yk0WFAVC/PVXXa+2poodaasYOnwkfQYktmuGXhH+1NkcHM0u5f77H8LLy4t33pGzduEcUtiF2yutrL8ZKSTg6oX96y2rqak2c+8Dj7R7hogQAz56DQdOFREaGsaPfnQnmzalcebMqXZ/LyFaI4VduL2Sylp0WjV+Pl4trmOprWHvjvUMShxF3/6x7Z5Bo1YRFxNK5uli7A4Hd911L35+frz//jvt/l5CtEYKu3B7pSYLIQHeVx22uC89jdqaKm5Oub3DciT1C6Oq1sapi+X4+/szd+6P2bFjK9nZ5zvsPYVojhR24dYcDoUyk+Wq3TA2m5XdW9fSu188PaIHdFiWQb2D0WrUZJ4pAeDHP74LvV7PRx+912HvKURzpLALt1ZRVYfDoVx1RMzhfTuorCjh5ilzOzSL3ktDbM9AjpyvL+xBQUHMnj2XTZvSKCyUp4qJziOFXbi10sr6B2a0dMbucDjYtfkzukX1pt+goR2eJy4mlMsl1Q255s2bj6IorF79aYe/txDfkcIu3FpppQWNWkWAr67Z9pNHMiguyGX85LltmjpApVY1mqqgsLS64fO2POQrvk8IAEfOlwIQGdmdceNuZs2az7BY2jaVsBA3Sgq7cGullbUE++tRt1C0d29bS1CIkbih49q0P4vV3miqggMnCxs+b22qAoCoMF+C/fUcOVfSsGzevPlUVJSzZctXbfuihLhBUtiF21IU5dsRMc13wxTlXyL7zFFuGj+93e4ybY1KpSKudwjHssuwf/uLYOjQ4cTE9GXVqhXNPvxdiPYmhV24repaG1abg6AW7jjN+DoNjUbLsFG3dGqu+D4hVFtsnL9c/zBklUrFvHl3cPr0SbKyDnVqFtE1SWEXbqvMXN9nHezXtLDX1VnI/GYrg5NG4+vf9odvtIfBvUNQQaPumJSUW/H3D+CTT1Z0ahbRNUlhF26r/NvnmjZ3xn704NfU1lQxYty0zo6Fn48XvSMDOJpd2rDMx8eHmTNns2PHNoqLizs9k+hapLALt1VmsmDw1qJv5hmnGbs2EhYRRe9+cU5IBvExIZzLq6Sq1tqwLDV1Dna7nbS09U7JJLoOKezCbZWZLAQ3c7Z+7uxpci6c4qZx027o6UjX6sqhkv16BKIocPB0MVUWGzYH9OwZTWJiEuvXr5WLqKJDSWEXbslud1BZVUdQM/3rG9evRuulY8jISZ2a6cqhkkXlNXhp1ew4lEfG8QIsVhsA06encvHiBY4cyerUbKJrkcIu3FJBWQ0OhSZn7FZrHTu3bSIuaQw+Bj8npQO1WkVkqIG84qpGZ+eTJk3Gx8eH9evXOC2b8HxS2IVbyiuuAiDYv/EdpyePZFBVZWbIqM49W29O9zBfqmttVFTVNSwzGHyZNGkKW7Zsorq62onphCeTwi7cUl5xFSoVBPg2PmPP/GYboWFGYvrHOynZ97qH+QLf/xL6zowZqdTUVLN9+xZnxBJdQJsK+9q1a5kxYwYpKSl89NFHTdqPHj3KvHnzmD17No888giVlfKEdtGx8oqrCPTVoVF/f3HUbCrnzPEDTLhlKmp159xpejV+Pl4E+OrIK258Zp6QkESPHj354gvpjhEdo9XCXlBQwGuvvcby5ctZvXo1K1as4MyZM43WWbJkCU8++SRr1qwhJiaGf//73x0WWAioL+w/HL+etX8nDoeDSbd0/tj1lnQPNVBQWo3V9v08MyqVihkzZnP4cCa5uTlOTCc8VauFPT09ndGjRxMUFITBYGDatGls2LCh0ToOh4Oqqvo/N2tqavD2bv1p8UJcr+paW/1Qxx+MiDmUsZ3uPfvSq3cfJyVrqnuYL3aHwtncikbLU1Lqf/ls3pzmjFjCw7Va2AsLCzEajQ2vw8PDKSho/NCAX/3qVyxcuJDx48eTnp7OnXfe2f5JhfhWbrEZaDwipvDyRfIunSXppgnOitWsiBADapWKExfKGi+P6EZi4hC++mqjjGkX7U7b2grN/dBdedNHbW0tCxcu5P333ycxMZF3332X559/nqVLl7Y5RGio84alXQuj0d/ZEdrE03PuO11/S35URAD+387Dvi1zF2q1mjHJKXh5afH3a/mvxqu1N9f23evr3W9kmC8nL5U3+Xrnzp3D7373O0pL8xg4cGCL+20rT/++dzZ3ydmcVgt7REQE+/bta3hdWFhIeHh4w+tTp06h1+tJTEwEYP78+fz1r3+9phAlJWYcbXmKgRMZjf4UFZmcHaNVXSHn8XMleOs04LBjMtficDjYv2dr/ROS1N5YrTZM5toWt79a+w/b/P28G15f734jgr05cKqYU+eKG/2VMXz4ODQaDStXfspjjz3R6td9NV3h+96ZXD2nWq266glxq10xY8eOZffu3ZSWllJTU0NaWhrJyckN7dHR0eTn53Pu3DkANm/eTEJCQjtEF6J5OUVmuof5NvzlmHPhFBVlxSQMG+/kZM37btjj0fOljZYHBQUxcuRoNm9Ow9GGh3gI0VatFvaIiAiefvpp7rvvPm677TZmzZpFYmIiCxYsICsri8DAQF5++WV+8YtfkJqayieffMIf/vCHzsguuiBFUcgpqmoolgBHDnyNVutFbPxIJyZrWbC/ngCDruEh11eaMmUahYUFMk+7aFetdsUApKamkpqa2mjZsmXLGj6fMGECEya41kUr4ZnKTBZqLDYivy3sDoeDo5np9B88DG8fg5PTNU+lUjEwOohj2WU4HArqK8bejxuXjLe3N5s2bSQpqeMfti26BrnzVLiVnKL6ETHdQ+sL+6XzJzBVlLb5mabOMqh3COYaKxcKGvfbGgwGxo9PZuvWTVit1ha2FuLaSGEXbiWnqP5+ie+6Yo4cTEfrpSM2boQzY7UqtldQ/VOVftDPDjB58jQqKys5eHBf0w2FuA5S2IVbySk0ExKgx+CtxeGwczQznQGDh6H39nF2tKvyN+joHenPoTNNn540YsRIDAZftm2TuWNE+5DCLtxKTpGZHsb6YV4Xzh7HXFlG/FDXHA3zQ8MGGDmXV0lpZeMhkXq9nnHjbmbnzm3YbDYnpROeRAq7cBs2u4PLJdVEGb8dPnjwa7y8dAyIG+7kZG0zPLb+/o/9p4qatE2ceAsVFRVkZh7o7FjCA0lhF24jv7Qau0Ohh9EPu93G0UO7GRA3Ap3ePeYm6hZiIMroy/6TTQv7yJGj8fHxYdu2zU5IJjyNFHbhNr4bEdPT6EfW4UyqTBXEu/homB8aPsDI6UvljR6+AaDXezNmzHh27NiG3W53UjrhKaSwC7eRU1iFRq2iW6iBndu3oNN5099NumG+MyI2HAU42EJ3THl5GYcPZ3Z+MOFRpLALt5FTZKZbqAEUB7t2bSM2fgQ6XdOHWbuyKKMvEcE+7D9Z2KRt1Kix6PV6GR0jbpgUduE2LhWa6RnuR2bmASoryl3+pqTmqFQqhseGc/xCOZXVjbtjfHx8GDNmHNu3b5HuGHFDpLALt2CusVJmstAz3I/t27fg7e1D/0HueQv+6LgIHIrC3qMFTdomTJhMaWkJR44cdkIy4SmksAu3kFNYf+E0KtTAzp3bGXHTaLzcrBvmOz2MfkR38+frI5cBsDmgymKjymIjcdhIdDodmzZvalhmk4kfxTWSwi7cwqVvC3t16QVKS0sYO969J50bnxDJxQIzFwtMWKw2Mo4XkHG8gKMXzPQdOJStW7ew9+hlMo4XYLHKTUvi2khhF27hUqGZAIMX+zO+RqvVMnLUWGdHuiGjBkegUatIP5LfpG1w0hgqK0rIuXDKCcmEJ5DCLtzCpUIzPYy+7Ny5jeHDb8LX1z0ep9gSPx8vhvQLY8/RfOz2xn0tsfEj0Gi0HD2Y7qR0wt1JYRcuz+5wkFtchY9SRl5eLsnJk5wdqV2MS4ikstrKsezGD7r29vGl78AhHD+8Rx50La6LFHbhkq68oHg+34TN7qAgOxOVSsXQm8bi4o/IbZP4PiEE+unYeSivSdvgpNGUlxZxOeecE5IJdyeFXbikKy8o7sysL3xHMnfTM2YgZ/Kt2DzgGaFajZpJQ6M4fqGMCnPjMe2x8TehVqs5dmiPk9IJdyaFXbi8MpMFW3UJxfkXGZw02tlx2tWEIVFoNSpOXmzcHePrF0B0vziOS2EX10EKu3B5ZSYLtrKTAAxK9KzCHuirY2h/I2dyK6izNb7bdHDiaIoKcrh4Ids54YTbksIuXF6pyYL58hEie/QhODTc2XHaXfLQ7tjsCmdzKxstH5Q4CoD0r7c7I5ZwY1LYhUurrbNhqiilvPBcQ6FzRyq1quFi8A8/ekUEEBbozckLZY1GwQQEhdKj9wDSd0lhF9dG6+wAQlxNmclCVcExALcu7BarnUPNTNULkDTAyMDoYHYdvkxe8fdPiIL60TFpqz8gP/8y3bpFdlZc4ebkjF24tDKTBXPBUYLDIgmP7OXsOB0mups/3joNJ35wEfW7awo7dmxzQirhrqSwC5dWWFxGTclZ4pJGo1KpnB2nw2jUKgb0DCK3qIrKK56uFGqMJKZPP3bs2OrEdMLdSGEXLi371EFQHG7dDdNWA3oGoVLByYvljZaPGz+BrKxDlJaWOCmZcDdtKuxr165lxowZpKSk8NFHHzVpP3fuHPfeey+zZ8/moYceoqKiot2Diq7H4VAozD6Et28QUdH9nR2nwxm8tUR38+dMbgXWK+bqHTt+IoqisGvXDiemE+6k1cJeUFDAa6+9xvLly1m9ejUrVqzgzJkzDe2KovDYY4+xYMEC1qxZw6BBg1i6dGmHhhZdQ0mZiarCk/SOHYZa3TX+uBzUKxirzcG5vO9Pjnr37kNUVE/pjhFt1ur/lvT0dEaPHk1QUBAGg4Fp06axYcOGhvajR49iMBhITk4G4NFHH+Wee+7puMSiyziStR/FYSVuyBhnR+k0YUHehAToOXGxvGHoo0qlIjl5Ivv3Z2AymZycULiDVgt7YWEhRqOx4XV4eDgFBd8/0uvixYuEhYXx/PPPk5qayqJFizAYDB2TVnQpZ45moPbyYXBckrOjdBqVSsXAXsFUmOsoKK1pWD5hwiTsdju7d+9yYjrhLlodx97ctKFXjk6w2Wx88803fPjhhyQkJPD666/zyiuv8Morr7Q5RGioe8ytbTT6OztCm3hCTmthBZfPZxLSI56Q4KbreXlp8ffzbnbbq7Vdz7bfvW7v/bbUltBfx/5TRZzNq6R/dAgGg56bbx5FREQEe/bs5J577mh2P57wfXcl7pKzOa0W9oiICPbt29fwurCwkPDw72/rNhqNREdHk5CQAMCsWbN48sknrylESYkZh4vPw2o0+lNU5Pp/BntKzr179mKrq6FHv2GYzLVN2q1WW7PLW2u71m39/bwbXrfnfltr6xcVyLHsUvKLTFT3DKTEbmfcuGS++GINFy8W4uPj02h9T/m+uwpXz6lWq656QtxqV8zYsWPZvXs3paWl1NTUkJaW1tCfDjB06FBKS0s5ceIEAFu2bCEuLq4doouubNu2Lag0XvQbOMTZUZwitmcQigKnLn0/9DE5eRIWi4VvvpEZH8XVtVrYIyIiePrpp7nvvvu47bbbmDVrFomJiSxYsICsrCy8vb158803efHFF5k5cyZ79+7lV7/6VWdkFx7K4XCwJ30nBmMsxhD3/XP4RvgZvOgR7sfpnO+HPiYmDiEwMFBGx4hWtWmumNTUVFJTUxstW7ZsWcPnSUlJrFq1qn2TiS7r2LEjVFaUEtE7hWB/vbPjOM3AXkFsKjSTebqIiUOi0Gq1jBuXzPbtW7BarXh5eTk7onBRXWNwsHArO3duQ63WENYzHm9d152nLjLUQICvjh2Z3z86b8KESVRVVXHgwL6rbCm6OinswqUoisKOHdsJiOhPeFiws+M4lUqlIrZnENn5Js5frp+rfdiwmzAYfKU7RlyVFHbhUs6dO0tu7iW8QgcRGtjy0MKuom9UADovNVv25wCg1+sZM2YcO3dux263t7K16KqksAuXsnPnNlQqFb4RgwkJ6Lr969/ReWkYOSiCvccLMddYAUhOnkh5eRlZWYecnE64KinswqXs2LGVqOhYtHp/QgPkjB1gXGIkNruDPUfzARg1aiw6nU7maBctksIuXEZeXi5nzpwmvPcQgvx0+Oi77oXTK/Uw+tG7mz87DuWhKAoGg4GbbhrNjh1bm70zXAgp7MJlfHcGqgmKpUe4e0wz0VmSk7qTU1RFdn793ZDJyRMpLCzg5MnjTk4mXJEUduEydu7cRp++/Smv86FneNe8MaklIwdFoNOq2XGofujjuHE3o9FopDtGNEsKu3AJJSXFHDlymIQhY1CAXhFyxn4lg7eWmwaGs+dYAbV1NgICAhk6dLgUdtEsKezCJezatQNFUYiIqZ8bpqd0xTRxc1J3LHV2Mk4U1r++eSIXL2aTnX3eycmEq5HCLlzCzp3biIrqSTXBBPrqCPSToY4/1L9HIN1CDOw8dBmAm2+eACA3K4kmpLALpzOZTOzfn0Fy8gQuFJiI7ib9681RqVQkJ3XnTG4FucVVhIUZiYtLkO4Y0YQUduF0u3d/jd1uZ+ToZPJLqunbPcDZkVzW2PhuaNQqdn57ETU5eRKnTp0gNzfXycmEK5HCLpxu+/YthIaGoQvsgQL06R7o7EguK8BXx5D+YaQfycdqc5CcPBGAr776yrnBhEuRwi6cqrq6ir17dzNx4i1kXzahAmIi5Yz9apKTumOusZJ5ppioqB7069efTZs2OTuWcCFS2IVTpafvoq7OwsSJkzmXV0m3UAMGb7nj9GrieocQEqBvGNOenDyJAwcOUFJS7ORkwlVIYRdOtXXrZkJDw4iPT+RsXiV9pRumVWq1ivEJkRw7X0pxRQ3JyZNQFIVdu3Y4O5pwEVLYhdPUd8OkM3HiLZSY6jDXWOkjF07bZHxCJADpWfnExPQhOjpahj2KBlLYhdPUd8PUMWnSFM7lVgBIYW+GSq2iymJr9OHj48WAXkHszLqMAqSkpHDgwD5MpkpnxxUuQAq7cJqtWzcRFmYkPj6Rc3mV6LzURBl9nR3L5VisdjKOFzT5CA/yoaSiluMXykhJScFut5OevsvZcYULkMIunKKqqn40zIQJt6BWqzmbV0lMtwA0avmRbKteEX4Y9Fp2Hb5MfHw8RmO4dMcIQAq7cJKtW7d+2w0zGavNwaVCk3TDXCONRs2IQeHsP1lEda2N5OSJ7N27h5qaGmdHE04mhV04xYYNGxq6YS7km7DZFbkx6TqMie+Gze5g7c5zjByTTF2dhe27dlJlsWFzODudcBYp7KLTVVWZ2blzZ0M3zMlLZQAM6CmF/VqFhxgICdCT9s1FqjXd8PUPZPXa9WQcL8BitTk7nnASKeyi0303GuaWW6YAcPJiOVFhvvgbdE5O5p76RQVSXF5DeZWVuCFjOXl0H5Za6Y7pyqSwi063desmIiIiiItLwGZ3cDq3ggG9gpwdy23FdA9Ao1ZxJqeChOE3Y7PWcSJrr7NjCSdqU2Ffu3YtM2bMICUlhY8++qjF9bZt28Ytt9zSbuGE56mqMvPNN3uYOnUqarWaCwUmLHV2YntKYb9eei8NfaICOZ9XSVTP/gQGh3F4vwx77MpaLewFBQW89tprLF++nNWrV7NixQrOnDnTZL3i4mL++Mc/dkhI4Tl27txOXV0d06dPB+DUxXIAKew3aFDvEIraLd8AACAASURBVOpsDi4VVRM/bDxnT2RSWVnh7FjCSVot7Onp6YwePZqgoCAMBgPTpk1jw4YNTdZ78cUX+fnPf94hIYXn+OqrDURGdmfIkPpH4J28VE63EIM8MekG9Qj3w8/Hi1M55SQOuxmHw86unTKmvatqtbAXFhZiNBobXoeHh1NQUNBonQ8++IDBgweTlJTU/gmFxygpKWb//gymTJmGSqXC4VA4nVNOrPSv3zCVSkX/noEUlNbgE9SdsPAotm+VqXy7qlbnR1UUpckylUrV8PmpU6dIS0vjvffeIz8//7pChIa6x4OLjUb3eGSbq+b88svPcDgczJ8/DwBTnYMai50RcZFNMiul1fj7ebe4Ly8vbYvtV2u7nm2/e93e+23vvEMGhHPodAkXCqoYPnoiaWuX43BUExER0eK+ncFVfz5/yF1yNqfVwh4REcG+ffsaXhcWFhIeHt7wesOGDRQVFTFv3jysViuFhYXcfffdLF++vM0hSkrMOBxNf4G4EqPRn6Iik7NjtMqVc3722Wr6948lIKD+52fP4frHuXUP8m6Sudpiw2SubXFfVmvL7Vdru9Zt/f28G163537bO6+/nzd2m51eEX4czy5lYtwolDUfsWrV59xxx90t7ruzufLP55VcPadarbrqCXGrXTFjx45l9+7dlJaWUlNTQ1paGsnJyQ3tTz75JBs3bmT16tUsXbqU8PDwayrqomu4dOkCJ04cIyXl1oZlR8+XEhFiINhf+tfby4CeQdTZHFQ5AujffyAbN37p7EjCCVot7BERETz99NPcd9993HbbbcyaNYvExEQWLFhAVlZWZ2QUHuCrrzaiUqmYMmUqADUWGyculpHUN9TJyTxLRIgPAb46Tl4sZ3LKrZw+fZKzZ5uOYhOerU3PIEtNTSU1NbXRsmXLljVZr0ePHmzZsqV9kgmPoSgKX321gWHDRhAWVn8hPvNUETa7QlK/MCen8ywqlYrYnkFknCikz/jRaDQa0tLW89hjTzo7muhEcuep6HDHjx8lNzenUTfMvuMF+Og19O8h88O0t749AvDSqDlwtorRo8eRlrYBu93u7FiiE0lhFx1u/fq16PV6JkyYBIBDUdh3PJ+4mFC0GvkRbG86rYZ+PQI5cKqY8RNSGoaZiq5D/leJDmWx1LJly1dMnHgLvr71V/EvFpgorbRI/3oHGhgdhOJQqNJF4+fnz8aN650dSXQiKeyiQ+3YsQ2z2cz06d9fozl8pgSVChKksHcYf4OO+L6h7MoqYuKkKezYsZWqKrOzY4lOIoVddKgvv1xHt26RDBkyrGHZobPFxPYKxuCta/KQ5u8+XPy2BrcwaWgU5hor3fqOxGKxsG2bDGzoKto0KkaI65Gff5n9+zN44IGHUX/7LNPCsmrOXzZx34xBWKw2Mo4XNLtt0gBjs8tF2/XrEUhMpD9Z+XX07NmLL79cy8yZs50dS3QCOWMXHWbDhi9QFIVbb53ZsCz9SD4qYNLwns4L1kWoVCpmjelNSaWF+BGTOHz4ENnZ550dS3QCKeyiQzgcDr78ch3Dho0gMrJ7/TJF4eusfAbHhBAW5OPkhF1DUv8wosJ8KdcOQKPRsG7damdHEp1ACrvoEJmZB7h8OY8ZM76/aHryQhkllbWMS+jmxGRdi1qlYsaYaIqqNMQPGc3GjV9QV1fn7Fiig0lhFx1i9epP8fPzJzl5UsOyXVn5+Oi1DOsv/eedaeSgcIxB3qhCh1JRUcHOnducHUl0MCnsot2VlBSzY8dWpk+fibd3/ZSyNRYb+08WMmpQODovjZMTdi0atZrUsTGYNN0JCY1g7drPnR1JdDAp7KLdrV+/Frvdzpw58xqWpR/Jp87mYFxCpBOTdV1j4iOIDPXDv+cIDhzYR25ujrMjiQ4khV20K7vdzpo1nzFs2Ah69YoGwGpzsH7PBfr1CKRP9wAnJ+yaNGo1c5P7oApJRKVSs3bt59gctHgfgc3h7MTiRsg4dtGu9u5Np6Agn5/97KmGZbsO51FmsvCTGYMaPX1LdK7hsUb69IqiIiqOdetWc8fdD3L4XHmz6940KAKtXsqDu5IzdtGuPv/8U0JDwxg/fgJQf7b+xZ4L9I0KYHDvYCen69rUKhW3T+iLT/dRVFZWsH3rV86OJDqIFHbRbvLyctm7N51Zs+ag1daf7X2ddZnSSgtzxsfI2boLSOgTwojhI9D7R/DZpyubfaaxcH9S2MUNubKf9uNPPkalUjN56iyqLDYKK2r4bOc5+kYFENc7xNlRBfV3o945ZQCBvceSff4MF84dd3Yk0QGksIsb8t18LzsPnGfd2s+JGzKG7BLIOF7AstVHqaq1ce/UWDlbdyE9jH5Mv3UGai8fdm1e4+w4ogNIYRft4sCezVhqqxk7qX6SqdyiKs7mVZIyoge9IvydnE780I8nDyIkeiSnjmZQUVbs7DiinUlhFzfMbrezZ/taovsOJiq6P3VWO3uO5hPoq+PWMb2bHU5XWFotU/M6UYBBx223/wgUhS1pctbuaWQ8k7hhxw/toby0iOm3P4SiKOw+WkC1xcatI3vhUBQyjhc22cbfz5s+3eVM3plmTxrKxx/Gc/ibTUxLnY/B4OvsSKKdyBm7uCGKovD11tWEGCOJjR/ByYvlXMg3MbR/GMZgmcHRlXlp1UyYOg+7tYaN6+Ws3ZNIYRc35NjRLHIvnGbMhFmUmazsO1FElNGXuBgZBeMOhg9NJLDbALL2fklVVY2z44h2IoVd3JAV/3kfg68/ccMmsD0zD2+9hnEJkTIKxk2oVCqmzPgxNouJdevXOTuOaCdS2MV1O378GBnf7GbMpNnsO11OVa2V5KTueOtk9kZ3kpg0nKDw3pzav5GCEnngtSeQwi6u2/vv/wt//wBCYsZyscDMsAFGwqVf3e2oVCpSZtyBtbqEL9PScMhwJbfXpsK+du1aZsyYQUpKCh999FGT9k2bNjFnzhxmz57N448/TkVFRbsHFa7l5MkTpKfvYsr02zl03kyU0VfmgnFjcUNGERTanZysNI5nlzo7jrhBrRb2goICXnvtNZYvX87q1atZsWIFZ86caWg3m80sXryYpUuXsmbNGmJjY/n73//eoaGF873//r/w8/OnTJ+AVqNibHw36Vd3MSq1qsVpeasstkb3EajValJm3UmduYCd2zdTYbY4L7i4Ya0W9vT0dEaPHk1QUBAGg4Fp06axYcOGhnar1crixYuJiIgAIDY2lsuXL3dcYuF0p0+fYteuHQwfN4OcEis3DQzHR6Z4dTkWq52M4wUtftgcjSddjxs6jvDI3hSdTGPVllNOSi3aQ6uFvbCwEKPx+2dUhoeHU1BQ0PA6ODiYKVOmAFBbW8vSpUsbXgvPtGzZPzD4+pGvGczgmBB5eIaHUKvVTJ39X1irS9i+dQNHzpc4O5K4Tq2eZjU3rWdzf3KbTCYef/xxBg4cyNy5c68pRGio3zWt7yxGo3vcKdmROXfv3s2ePV8z/JY7qdUZeHBWHNmXK1tc38tLi7+fd7u2dfa2373uqEzttd8frnM9+x02ciy7Ng8m7+wW3v9yHG89PxWDt1eL+7ge8v+o47Va2CMiIti3b1/D68LCQsLDwxutU1hYyEMPPcTo0aN54YUXrjlESYnZ5a/EG43+FBWZnB2jVR2R0+aon8XR4XDw+yUvExIaTplXHDOH9UCnUWEy17a4rdVqa7bd38+7xbarbdeW9vbc1t/Pu+F1R2Vqj/1emfNG93vLjLt5528vcjZzC2+sMPLgjEEt7uNadeX/R+1JrVZd9YS41a6YsWPHsnv3bkpLS6mpqSEtLY3k5OSGdrvdzqOPPsr06dNZuHChXEDzQN9Nzfvv/13JubOnCR4wDT+DD0F+uib9tML99e4Xx4ibRmPK3s62jNNknpbZH91Nq4U9IiKCp59+mvvuu4/bbruNWbNmkZiYyIIFC8jKymLLli0cO3aMjRs3MmfOHObMmcPChQs7I7voRNY6C5vWfURYZAwEDWLogDC8tHIbhKd6+JEnsFlrqb24hfe+PE65jJJxK20aypCamkpqamqjZcuWLQMgISGBEydOtH8y4VK+3rqGyvIS+ibeQWigj1ww9XDR0THMm3cHH3/8f3hHDuefq3159q4haNTyy9wdyHdJtCovN4cdaavoNWAEKr9ohvY3SpdbF/DAAwsIDg7GfimNkxdL+WT7OWdHEm0khV1claIovPG3P6FWazD0mY4xyIfuYQZnxxKdwM/Pj0ce+TkXz5+khzabDXsvknGi6dz6wvVIYRdXtWnTRg4eyCBh3O3Y1L4M7R8mZ+tdyLRpM4iLi+fQzo/pFaph2dpjnMmRKUNcnRR20aLKygreeON1+g8YRK1/It1CDHQLlbP1rkStVvPMMy9gNpuwXdxAaICev31ymNzi6hanKrDJQCmnk8IuWvTmm3+lsrKCUVMfwGJVGNI/zNmRhBP07duPBx54mB3bNzMqqgyA11dmsu1ATrNTFVisNicnFlLYRbO2bt3El1+u4475/8XhPA1RYb4yJW8Xdvfd9xEbO5B/v/06D03rRVWtlbSMS1TXShF3RVLYRRMFBQX86U8vM2hQHN0GTaW61kaSnK13aVqtlhdeWER1dRUff/gWj94WR43FxlcZl6ixSHF3NVLYRSN2u50lSxZht9v572d/y6YDeST2DSUssOU5R0TXEBPTl4cffpQdO7ZyNGMTk4f3oKrWylcZl6itk+LuSqSwi0Y++uh9MjMP8ItfPMOhHDs1FjszxkQ7O5ZwEfPn38PYseNZ9vbfqKu4xKRhUZiqrXyVkYOlzu7seOJbUthFg/T0nfz7328zZcpUbhozma8ychgT140oo3vMvik6nlqtZuHCxYSGGVn53p8J0NuZODSKCnMdX+27JMXdRUhhFwCcP3+Wl176LQMGxPLccy/y6c5zqFRwe3IfZ0cTTnC1py+pdQZ+/eISzJXlrHr//9EtxJtJw7pTbq4jLeMSVTVWZ8fv8qSwCyoqyvn1r5/B29ubJUv+xOWyOvYcLWDqTT0Jlb71Lqm1py/F9BvArDse4ezJQ6xd8U+6h/kyaWgUlVV1/G3VYSqr65z9JXRpUti7uNraWhYufI7i4iKWLHmVMGM4Kzafxt/gxYzR0rcuWjZ8zBSSp/6IA3s2sfXLFUQZfZk0LIqishr+tPwgFVVS3J1FCnsXZrFYeOGFZzly5DC//vUi4uIS2HYwl1M5Fcyb0FeeYypaNXnm3QwddQvbNqxg39dpdA/z5ZHb4igqr+HV5QfkodhOIoW9i7LZbCxa9AL79u3l+edfZPLkFIrKa/h461niY0K4OTHS2RGFG1CpVMy+8zH6Dx7G2pVvc2DPZmJ7BfP0HUmUVlr44/KDlJmkuHc2KexdkMViYfHihaSn7+Tpp59j+vRZOBSFd9cfR6WCB6YPlIm+RJtpNFrm/+Q5+sQm8vnyN1i7+pOG4l5mtvDq8gNS3DuZFPYuprKygv/+7yfYsWMrTzzxS+bO/REAn+88z4mL5cy/pR8hAXLBVFwbnU7PPQteYGDCSN564y989NH7DOgZxC/vSKKiqo6XP9xPQVm1s2N2GVLYu5D8/Mv87Gc/5fjxoyxa9Ht+/OM7AdhxKI916dkkJ0WSnNTdySmFu9J6eTH/J88yYVIKb7/9Ji//cQlhgTp+Pi+RGouNP/zvfg6fKXJ2zC5BCnsXkZGxl0ceeZCSkiL+/Oe/MXnyVAAOni7igw0nie8Twn9NjZUuGHFDNBotTz3zIjenzOPLL1bz858/ytnsHKaM6InDofDSv/dy6Iw8HLujSWH3cDabjWXL/sEzzzxJUFAQb731b4YOHY6iKKxLz+aNT7LoGeHHY3Pi0Wrkx0HcOI1GQ0rqf3HHA8+Qn3uef/75WYpyjjF9dC+6hRj426rDfLnnAoqiODuqx5LxbB7s/Pmz/OlPL3PkyGFmzpzNU0/V34SUX1rNyi1nyDxTzKjBETxw60D0Oo2z4woPEz9sHGERUax878988NbvGDFuKi8u/DUrNp3n421nOXe5kvtvHYifj5ezo3ocKeweqLa2lg8+eIf//Od/8fX15Te/eYlbJk/lbG4lOw6dY/fRfLw0au6c3J+UET2k+0V0mG5RvXns2b+wef1/2L11DY8+dISfPf4U0RP78NmO85zL+4aHZg5icO8QZ0f1KFLYPUhtnY1331/Ou+8spaiwgOFjJjN0wh0cr9Sw5u9fU1VjRadVM/Wmntw6KppAX13DtjYHLT75xiF/MYsb4KXTc+ttDzAocRRffbaM3/zmeeIThjDvxw+x7aSDP/9fJsNijdx2cwzdQvzQSo/gDZPC7ubMNVbO55ay8auNbPlyJebyQrwDexA16qdUBPdh2+Ey/A1eDO4dTEKfUAZGBzfcUVp1xQMSHArsP1HQ7HskDTB2ytciPFt0n0G8uex/Wfqv/2XL+v/wh98+Qf/Bw+k+8BYyT8HhM8XcnNSdGaOiZY6iGySF3c3YHQ7O5lZy+GwJGYdPc+LgViovfYO9rgrvwO7ETfopMbHDCA7wJthPR6CfHi+tmqQBRg6dKuLIuZJm9yvFW3QGjUbLTeNvJWF4Mru3rWXvjvWcPrafyJ79CYkZzdaMWrYfzGNI/zBuGhhOUr9QvHVSpq6VHDE3UGG2kHWulMPnSsg8nk3xhUyq8g9TU3oBlQoGJ45k9m3zGDN6DGcvmzGZa50dWYir8vYxMGn6fMZNvo3MvVvZvX0tR3f8L3q9N9Gxw9lfHsu+Y73R6fVEd/Onf1QQUUZfjEE+hAf7EOirk2tDVyGF/Squ7HdWSqupvqLrQu+l7bC+QIdD4VxeJYfPlXDg2CXOnD5BdckZLKVnqCnPBcDYrRejp89n6KhJBIWE12eUH3ThZnQ6PSNvvpWbxk/j0vmT5J7ew87tmzGbv8bLS0f33oO5UNSPEyci0fp2Q6WuH72l06oJDfQmJMCbkAA9YYEGAv286l/76/H31aG+4v9DR/5/dUVtKuxr167lH//4B1arlQceeIB77rmnUfvx48d58cUXMZvNjBgxgt/97ndote77O6O61kZReQ05xWayzpZQW2dHAWosNux2B2qViogQA/4GLwJ99QT66gjw0xFo0BEcoMeg117T2YRDUcgtNLEv6yyHjp3i+MmTmIovYanMxVpVfzOHRqMlISGRxCEzCYiMJzyyZwd99UJ0PpVKRa8+A5k3cwLP/PI5Dh8+yNdf72L37q85cToTAG9vH4KMPfEPiUITGInZ1g2zOYzTl7TU2RyN9qdWqfD10eLn44WfjxcDo4OJDDVgDPQhLNAbf4MOtdpzT4Rarb4FBQW89tprfPrpp+h0Ou68805GjRpFv379GtZ59tln+f3vf8+QIUN44YUXWLlyJXfffXeHBr8RtXU2SistlJpqKa20UFRec8VHLeYfPAFGBei8NGjUKtRqFYqiUFRRS43FhvUHP1AA3joNwf7ehAToCPBWo1Pb0CgWaqsrMZvKMVWWU1ZWSnl5GeVlJVSWFVBXVQrK948VCwwOY1jiIAYOHEz/AQMZHJeAj4/hqhc5hfAEXl5eDB8+kuHDR/Lkk7+kqKiQw4cPcSDzIIeyjnLx5F4std/PO+Nj8COiWyQafRA+/iFovQNA44Pd4kNpuTf5io4T57xRe/mgUn1/2q7XafDRafDWadHrNOi0ary0arRaNT56L1QoeOu06LRqfPRaDHpt/b/e9Z8bvL9/7aPTutQvilYLe3p6OqNHjyYoKAiAadOmsWHDBn7+858DkJubS21tLUOGDAHg9ttv529/+9s1FfbrOSB1dRY+Wf0ll4vKcCgKDocDhwKKQ0FRHCiKgs1ux2pTsNsdWO12bHaFujobVrudK296U6Gg91LjrdcQrNMQqdOg//YbbKq2oFar8NJoqKuzYrNbcdjtGPRqyiursdlsWK1WbDYbNpsVm7WOqjoLJpuFs1YLtHh3nQovvS+hgQH07T2C7pGR9OvTix49oqiw+mLwDWi09rn8WqCWQTEhGLybv6FDq6n/AbTbmrZrNeoWt2ut/Xrbrtbuo9d2yH7be9srj6erHcMr25r7vrvKMWzcprr6fr00WH5wshQQHMb4CZMZmzyZrLPFKIqCqaKE4sJcSoryqSwvxlFn4vLlfCoLT1FX1/JMklqtF1ovHRovL+waHdVaHTVqLxyoQaUFlRpQoVKrURQVKrUGByrqT+/U9e3f/nKo/6P829qlUuGlUaPV1NcNL40arVaLl0aFl1aDVqtGpVKhVoMKNSoV+Bv0/Pi2GQQFBbeYtyWt1UyV0sp9vW+//TbV1dU8/fTTAHz88cccPnyY//mf/wHg4MGDvPrqq/znP/8B4MKFC/z0pz9l48aN1xxWCCHEjWv1ckJzdf/K/uPW2oUQQnSuVgt7REQExcXfz8ZWWFhIeHh4i+1FRUWN2oUQQnSuVgv72LFj2b17N6WlpdTU1JCWlkZycnJDe1RUFHq9nv379wPw+eefN2oXQgjRuVrtY4f64Y5vv/02VquVH/3oRyxYsIAFCxbw5JNPkpCQwIkTJ3jxxRepqqpi8ODBvPzyy+h0utZ2K4QQogO0qbALIYRwH13oXiwhhOgapLALIYSHkcIuhBAeRgq7EEJ4mA4v7GazmVmzZpGTkwPUT1GQmprK1KlTee2115rdJi8vj3vuuYdbb72Vxx57jKqqqo6OeV05P//8c8aPH8+cOXOYM2dOi+t1VEYAq9XK/fffz969e5vdxhWOZVtydvaxbC7nihUrmDVrFqmpqfz617+mrq6uyTaucDzbktMVjufy5cuZOXMmM2bM4I9//GOzNzO6wvFsS05nHM8bonSgzMxMZdasWUpcXJxy6dIlpaamRpkwYYJy8eJFxWq1Kj/5yU+Ubdu2Ndnupz/9qbJu3TpFURTljTfeUF599dWOjHndOV966SVl7dq1HZqtpYyKoihnz55V5s+fryQkJCh79uxpdjtnH8u25uzMY9lcznPnzikpKSmKyWRSHA6H8txzzynvvvtuk+2cfTzbmtPZx/PixYtKSkqKUlVVpdhsNmX+/PnKzp07m2zn7OPZ1pydfTxvVIeesa9cuZJFixY13Il6+PBhoqOj6dmzJ1qtltTUVDZs2NBoG6vVSkZGBtOmTQPqJxX74TqukBMgKyuLzz//nNmzZ/PMM89QUVHRaRkBVq1axcMPP0xSUlKz27jCsWxLTujcY9lcTp1Ox+LFi/Hz80OlUjFgwADy8vIabeMKx7MtOcH5x7Nnz5588cUXGAwGKisrMZvNBAQ0ntjOFY5nW3JC5x/PG9WhhX3JkiWMGDGi4XVhYSFG4/ePYAsPD6egoPEUtGVlZfj5+TXM5240Gpus4wo5v8v2xBNPsHr1aiIjI3nppZc6LSPAc889x5QpU1rcxhWOZVtyQuceS2iaMyoqirFjxwJQWlrKRx99xOTJkxtt4wrHsy05v8vmzOMJ9dPvrly5kilTpmA0Ghk4cGCjdlc4nm3J+V22zjyeN6pTL54qbZgwrC3rdLS2ZnjzzTdJSkpCpVLx8MMPs2PHjs6I12aucCzbylWOZUFBAffffz/z5s1j1KhRjdpc6XheLSe4zvG844472Lt3L2FhYbzxxhuN2lzpeF4tJ7jO8WyrTi3srU0oBhASEoLZbMZur3/ohDMmFWtLTpPJxHvvvdfwWlEUl3tqlCscy7ZwlWN59uxZ7rrrLubOncvPfvazJu2ucjxby+kKx/Py5csN80dptVpmzpzJyZMnG63jCsezLTld4Xheq04t7ElJSZw/f54LFy5gt9tZt25dkwnDvLy8GDFiBOvXrwecM6lYW3IaDAb+9a9/cejQIQA+/PBDUlJSOjVna1zhWLaFKxxLs9nMQw89xFNPPcVPfvKTZtdxhePZlpyucDxNJhPPPvsslZWVKIrCxo0bGT58eKN1XOF4tiWnKxzPa9WphV2v1/PKK6/wxBNPMGPGDPr06cOtt94KwMKFC9m8eTMAixYtYuXKlcyYMYN9+/bxi1/8ojNjtimnRqPh9ddfZ/HixUyfPp2jR4/y7LPPdmrOlrjSsbwaVzqWq1atori4mHfeeadhSNtf//rXRjnB+cezLTld4XgOGDCAn/70p9x5553Mnj0bb29vHnzwwUY5wfnHsy05XeF4XiuZBEwIITyM3HkqhBAeRgq7EEJ4GCnsQgjhYaSwCyGEh5HCLoQQHsa1R9kL0YrMzEz+8pe/UF5ejqIodOvWjeeff57+/fu3uM2vfvUr+vfvz0MPPdTiOjk5OaSkpDBgwICGZYqicN999/GjH/2oyfqbN29m9+7dvPjiizf2BQnRDqSwC7dVV1fHI488wjvvvENcXBwAq1evZsGCBQ3jj2+Et7c3q1evbnhdUFDArFmziI+PbzKfyOTJk5uds0UIZ5DCLtxWTU0NJpOJ6urqhmWzZ8/Gz88Pu93Oyy+/zKFDh6iqqkJRFH7/+983uavw7NmzLFmyhPLycux2O/fee2+zZ+RQP9VEdHQ02dnZHDt2jFWrVlFTU4Ofnx9z585l48aNvP322xQVFbFo0SLOnTuHWq3mzjvv5L777sNkMrFkyRJOnTqF1WplzJgxPPfccy5/e7pwP/ITJdxWYGAgzz77LA8//DBhYWEMGzaMUaNGMXPmTI4ePUphYSErVqxArVazdOlSli1b1qiw22w2nnzySV599VXi4uIwmUzMnz+ffv36ERYW1uT9Dh48yMWLF0lKSmL37t2cOXOGLVu24Ofnx6efftqw3u9+9zt69+7NW2+9hclk4q677mLChAn885//JC4ujldeeQW73c6vfvUr3n33XRYsWNApx0t0HVLYhVt78MEH+fGPf0xGRgYZGRksW7aMZcuWsWrVKn7xi1/wf//3f1y6dIm9e/fi6+vbaNvs7GwuXrzICy+80LCstraWY8eOkZycTG1tLXPmzAHAz11GpwAAAeBJREFUbrcTHBzMn/70JyIjIwGIjY3Fz8+vSab09PSGW879/f1Zt24dANu2bSMrK4tVq1Y1vJcQHUEKu3Bb+/fv5+DBgzz88MNMmjSJSZMm8ctf/pLU1FQ2bdrEW2+9xYMPPsjkyZPp06cPa9asabS93W4nICCgUT96cXEx/v7+FBUVNelj/yGDwdDscq1W22j62UuXLhEcHIzD4eCvf/0rffv2BaCystJlp1EW7k2GOwq3FRISwj/+8Q/27dvXsKyoqIiamhq++OILJk2axN13301CQgKbNm1qmB72OzExMej1+obiffnyZWbNmsWRI0duKNeYMWP45JNPgPrZA++//36ys7MZP3487733HoqiUFdXx2OPPcaHH354Q+8lRHPkjF24rZiYGN58801ee+018vPz0ev1+Pv789JLLxEVFcUzzzxDamoqGo2GESNGkJaWhsPhaNhep9Px1ltvsWTJEv71r39hs9l46qmnGD58eKMHcV+r3/72tyxevJjU1FQUReGRRx4hPj6ehQsXsmTJElJTU7FarYwdO5aHH364PQ6FEI3I7I5CCOFhpCtGCCE8jBR2IYTwMFLYhRDCw0hhF0IIDyOFXQghPIwUdiGE8DBS2IUQwsNIYRdCCA/z/wG2rA9p+STJV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文本框 2">
            <a:extLst>
              <a:ext uri="{FF2B5EF4-FFF2-40B4-BE49-F238E27FC236}">
                <a16:creationId xmlns:a16="http://schemas.microsoft.com/office/drawing/2014/main" id="{21FE5758-B57B-EC48-8C29-24D553700EAD}"/>
              </a:ext>
            </a:extLst>
          </p:cNvPr>
          <p:cNvSpPr txBox="1"/>
          <p:nvPr/>
        </p:nvSpPr>
        <p:spPr>
          <a:xfrm>
            <a:off x="612775" y="1331419"/>
            <a:ext cx="10138352" cy="367421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CN" sz="2400" dirty="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预处理部分：</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吕美林、周彧祺</a:t>
            </a:r>
            <a:endParaRPr lang="en-US" altLang="zh-CN" sz="24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机器学习模型训练：</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高凡霏、吕美林、齐新源、任珂凝、周彧祺</a:t>
            </a:r>
            <a:endParaRPr lang="en-US" altLang="zh-CN" sz="24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模型评估与模型集成：</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任珂凝、喻朋、周彧祺</a:t>
            </a:r>
            <a:endParaRPr lang="en-US" altLang="zh-CN" sz="24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模型总结与文档书写：</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喻朋、周彧祺</a:t>
            </a:r>
            <a:endParaRPr lang="en-US" altLang="zh-CN" sz="24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项目讲解与展示：</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齐新源</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2650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0485" name="文本框 12"/>
          <p:cNvSpPr txBox="1">
            <a:spLocks noChangeArrowheads="1"/>
          </p:cNvSpPr>
          <p:nvPr/>
        </p:nvSpPr>
        <p:spPr bwMode="auto">
          <a:xfrm>
            <a:off x="1422142" y="2828835"/>
            <a:ext cx="39195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谢谢观看</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2799" y="3192673"/>
            <a:ext cx="5260154" cy="3412704"/>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32</a:t>
            </a:fld>
            <a:endParaRPr lang="zh-CN" altLang="en-US"/>
          </a:p>
        </p:txBody>
      </p:sp>
    </p:spTree>
    <p:extLst>
      <p:ext uri="{BB962C8B-B14F-4D97-AF65-F5344CB8AC3E}">
        <p14:creationId xmlns:p14="http://schemas.microsoft.com/office/powerpoint/2010/main" val="349747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题目概述</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4</a:t>
            </a:fld>
            <a:endParaRPr lang="zh-CN" altLang="en-US"/>
          </a:p>
        </p:txBody>
      </p:sp>
      <p:sp>
        <p:nvSpPr>
          <p:cNvPr id="3" name="文本框 2"/>
          <p:cNvSpPr txBox="1"/>
          <p:nvPr/>
        </p:nvSpPr>
        <p:spPr>
          <a:xfrm>
            <a:off x="455839" y="870405"/>
            <a:ext cx="10994633" cy="510909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题目链接：</a:t>
            </a:r>
            <a:r>
              <a:rPr lang="en-US" altLang="zh-CN" dirty="0">
                <a:latin typeface="微软雅黑" panose="020B0503020204020204" pitchFamily="34" charset="-122"/>
                <a:ea typeface="微软雅黑" panose="020B0503020204020204" pitchFamily="34" charset="-122"/>
                <a:hlinkClick r:id="rId2"/>
              </a:rPr>
              <a:t>https://www.kaggle.com/c/house-prices-advanced-regression-techniques</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Competition Description</a:t>
            </a:r>
            <a:r>
              <a:rPr lang="zh-CN" altLang="en-US" sz="2400" b="1" dirty="0">
                <a:latin typeface="微软雅黑" panose="020B0503020204020204" pitchFamily="34" charset="-122"/>
                <a:ea typeface="微软雅黑" panose="020B0503020204020204" pitchFamily="34" charset="-122"/>
              </a:rPr>
              <a:t>比赛概述</a:t>
            </a:r>
            <a:endParaRPr lang="en-US" altLang="zh-CN" sz="24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影响房价的因素有很多，在本题的数据集中有 </a:t>
            </a:r>
            <a:r>
              <a:rPr lang="en-US" altLang="zh-CN" dirty="0">
                <a:latin typeface="微软雅黑" panose="020B0503020204020204" pitchFamily="34" charset="-122"/>
                <a:ea typeface="微软雅黑" panose="020B0503020204020204" pitchFamily="34" charset="-122"/>
              </a:rPr>
              <a:t>79 </a:t>
            </a:r>
            <a:r>
              <a:rPr lang="zh-CN" altLang="en-US" dirty="0">
                <a:latin typeface="微软雅黑" panose="020B0503020204020204" pitchFamily="34" charset="-122"/>
                <a:ea typeface="微软雅黑" panose="020B0503020204020204" pitchFamily="34" charset="-122"/>
              </a:rPr>
              <a:t>个变量几乎描述了爱荷华州艾姆斯 </a:t>
            </a:r>
            <a:r>
              <a:rPr lang="en-US" altLang="zh-CN" dirty="0">
                <a:latin typeface="微软雅黑" panose="020B0503020204020204" pitchFamily="34" charset="-122"/>
                <a:ea typeface="微软雅黑" panose="020B0503020204020204" pitchFamily="34" charset="-122"/>
              </a:rPr>
              <a:t>(Ames, Iowa) </a:t>
            </a:r>
            <a:r>
              <a:rPr lang="zh-CN" altLang="en-US" dirty="0">
                <a:latin typeface="微软雅黑" panose="020B0503020204020204" pitchFamily="34" charset="-122"/>
                <a:ea typeface="微软雅黑" panose="020B0503020204020204" pitchFamily="34" charset="-122"/>
              </a:rPr>
              <a:t>住宅的方方面面，要求预测最终的房价。</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With 79 explanatory variables describing (almost) every aspect of residential homes in Ames, Iowa, this competition challenges you to predict the final price of each home.</a:t>
            </a:r>
          </a:p>
          <a:p>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Practice Skills</a:t>
            </a:r>
          </a:p>
          <a:p>
            <a:r>
              <a:rPr lang="zh-CN" altLang="en-US" dirty="0">
                <a:latin typeface="微软雅黑" panose="020B0503020204020204" pitchFamily="34" charset="-122"/>
                <a:ea typeface="微软雅黑" panose="020B0503020204020204" pitchFamily="34" charset="-122"/>
              </a:rPr>
              <a:t>特征工程 </a:t>
            </a:r>
            <a:r>
              <a:rPr lang="en-US" altLang="zh-CN" dirty="0">
                <a:latin typeface="微软雅黑" panose="020B0503020204020204" pitchFamily="34" charset="-122"/>
                <a:ea typeface="微软雅黑" panose="020B0503020204020204" pitchFamily="34" charset="-122"/>
              </a:rPr>
              <a:t>(Creative feature engineering)</a:t>
            </a:r>
          </a:p>
          <a:p>
            <a:r>
              <a:rPr lang="zh-CN" altLang="en-US" dirty="0">
                <a:latin typeface="微软雅黑" panose="020B0503020204020204" pitchFamily="34" charset="-122"/>
                <a:ea typeface="微软雅黑" panose="020B0503020204020204" pitchFamily="34" charset="-122"/>
              </a:rPr>
              <a:t>回归模型 </a:t>
            </a:r>
            <a:r>
              <a:rPr lang="en-US" altLang="zh-CN" dirty="0">
                <a:latin typeface="微软雅黑" panose="020B0503020204020204" pitchFamily="34" charset="-122"/>
                <a:ea typeface="微软雅黑" panose="020B0503020204020204" pitchFamily="34" charset="-122"/>
              </a:rPr>
              <a:t>(Advanced regression techniques like random forest and gradient boosting)</a:t>
            </a:r>
          </a:p>
          <a:p>
            <a:endParaRPr lang="en-US" altLang="zh-CN"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Goal</a:t>
            </a:r>
            <a:r>
              <a:rPr lang="zh-CN" altLang="en-US" sz="2400" b="1" dirty="0">
                <a:latin typeface="微软雅黑" panose="020B0503020204020204" pitchFamily="34" charset="-122"/>
                <a:ea typeface="微软雅黑" panose="020B0503020204020204" pitchFamily="34" charset="-122"/>
              </a:rPr>
              <a:t>最终目标</a:t>
            </a:r>
          </a:p>
          <a:p>
            <a:r>
              <a:rPr lang="zh-CN" altLang="en-US" dirty="0">
                <a:latin typeface="微软雅黑" panose="020B0503020204020204" pitchFamily="34" charset="-122"/>
                <a:ea typeface="微软雅黑" panose="020B0503020204020204" pitchFamily="34" charset="-122"/>
              </a:rPr>
              <a:t>预测出每间房屋的价格，对于测试集中的每一个</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，给出变量</a:t>
            </a:r>
            <a:r>
              <a:rPr lang="en-US" altLang="zh-CN" dirty="0" err="1">
                <a:latin typeface="微软雅黑" panose="020B0503020204020204" pitchFamily="34" charset="-122"/>
                <a:ea typeface="微软雅黑" panose="020B0503020204020204" pitchFamily="34" charset="-122"/>
              </a:rPr>
              <a:t>SalePrice</a:t>
            </a:r>
            <a:r>
              <a:rPr lang="zh-CN" altLang="en-US" dirty="0">
                <a:latin typeface="微软雅黑" panose="020B0503020204020204" pitchFamily="34" charset="-122"/>
                <a:ea typeface="微软雅黑" panose="020B0503020204020204" pitchFamily="34" charset="-122"/>
              </a:rPr>
              <a:t>相应的值。</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US" altLang="zh-CN" dirty="0"/>
              <a:t>It is your job to predict the sales price for each house. For each Id in the test set, you must predict the value of the </a:t>
            </a:r>
            <a:r>
              <a:rPr lang="en-US" altLang="zh-CN" dirty="0" err="1"/>
              <a:t>SalePrice</a:t>
            </a:r>
            <a:r>
              <a:rPr lang="en-US" altLang="zh-CN" dirty="0"/>
              <a:t> variable. </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数据概述</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5</a:t>
            </a:fld>
            <a:endParaRPr lang="zh-CN" altLang="en-US"/>
          </a:p>
        </p:txBody>
      </p:sp>
      <p:sp>
        <p:nvSpPr>
          <p:cNvPr id="3" name="文本框 2"/>
          <p:cNvSpPr txBox="1"/>
          <p:nvPr/>
        </p:nvSpPr>
        <p:spPr>
          <a:xfrm>
            <a:off x="455839" y="870405"/>
            <a:ext cx="10994633" cy="5632311"/>
          </a:xfrm>
          <a:prstGeom prst="rect">
            <a:avLst/>
          </a:prstGeom>
          <a:noFill/>
        </p:spPr>
        <p:txBody>
          <a:bodyPr wrap="square" rtlCol="0">
            <a:spAutoFit/>
          </a:bodyPr>
          <a:lstStyle/>
          <a:p>
            <a:r>
              <a:rPr lang="en-US" altLang="zh-CN" b="1" dirty="0">
                <a:solidFill>
                  <a:srgbClr val="000000"/>
                </a:solidFill>
                <a:latin typeface="微软雅黑" panose="020B0503020204020204" pitchFamily="34" charset="-122"/>
                <a:ea typeface="微软雅黑" panose="020B0503020204020204" pitchFamily="34" charset="-122"/>
              </a:rPr>
              <a:t>File descriptions</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train.csv - the training set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test.csv - the test set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data_description.txt - full description of each column, originally prepared by Dean De Cock but lightly edited to match the column names used here</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sample_submission.csv - a benchmark submission from a linear regression on year and month of sale, lot square footage, and number of bedrooms</a:t>
            </a:r>
          </a:p>
          <a:p>
            <a:r>
              <a:rPr lang="en-US" altLang="zh-CN" b="1" dirty="0">
                <a:solidFill>
                  <a:srgbClr val="000000"/>
                </a:solidFill>
                <a:latin typeface="微软雅黑" panose="020B0503020204020204" pitchFamily="34" charset="-122"/>
                <a:ea typeface="微软雅黑" panose="020B0503020204020204" pitchFamily="34" charset="-122"/>
              </a:rPr>
              <a:t>Data fields</a:t>
            </a:r>
          </a:p>
          <a:p>
            <a:r>
              <a:rPr lang="en-US" altLang="zh-CN" dirty="0">
                <a:latin typeface="微软雅黑" panose="020B0503020204020204" pitchFamily="34" charset="-122"/>
                <a:ea typeface="微软雅黑" panose="020B0503020204020204" pitchFamily="34" charset="-122"/>
              </a:rPr>
              <a:t>Here's a brief version of what you'll find in the data description file.</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SalePrice</a:t>
            </a:r>
            <a:r>
              <a:rPr lang="en-US" altLang="zh-CN" dirty="0">
                <a:latin typeface="微软雅黑" panose="020B0503020204020204" pitchFamily="34" charset="-122"/>
                <a:ea typeface="微软雅黑" panose="020B0503020204020204" pitchFamily="34" charset="-122"/>
              </a:rPr>
              <a:t> - the property's sale price in dollars. This is the target variable that you're trying to predict.</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MSSubClass</a:t>
            </a:r>
            <a:r>
              <a:rPr lang="en-US" altLang="zh-CN" dirty="0">
                <a:latin typeface="微软雅黑" panose="020B0503020204020204" pitchFamily="34" charset="-122"/>
                <a:ea typeface="微软雅黑" panose="020B0503020204020204" pitchFamily="34" charset="-122"/>
              </a:rPr>
              <a:t>: The building class</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MSZoning</a:t>
            </a:r>
            <a:r>
              <a:rPr lang="en-US" altLang="zh-CN" dirty="0">
                <a:latin typeface="微软雅黑" panose="020B0503020204020204" pitchFamily="34" charset="-122"/>
                <a:ea typeface="微软雅黑" panose="020B0503020204020204" pitchFamily="34" charset="-122"/>
              </a:rPr>
              <a:t>: The general zoning classification</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LotFrontage</a:t>
            </a:r>
            <a:r>
              <a:rPr lang="en-US" altLang="zh-CN" dirty="0">
                <a:latin typeface="微软雅黑" panose="020B0503020204020204" pitchFamily="34" charset="-122"/>
                <a:ea typeface="微软雅黑" panose="020B0503020204020204" pitchFamily="34" charset="-122"/>
              </a:rPr>
              <a:t>: Linear feet of street connected to property</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LotArea</a:t>
            </a:r>
            <a:r>
              <a:rPr lang="en-US" altLang="zh-CN" dirty="0">
                <a:latin typeface="微软雅黑" panose="020B0503020204020204" pitchFamily="34" charset="-122"/>
                <a:ea typeface="微软雅黑" panose="020B0503020204020204" pitchFamily="34" charset="-122"/>
              </a:rPr>
              <a:t>: Lot size in square feet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Street: Type of road access</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Alley: Type of alley access</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LotShape</a:t>
            </a:r>
            <a:r>
              <a:rPr lang="en-US" altLang="zh-CN" dirty="0">
                <a:latin typeface="微软雅黑" panose="020B0503020204020204" pitchFamily="34" charset="-122"/>
                <a:ea typeface="微软雅黑" panose="020B0503020204020204" pitchFamily="34" charset="-122"/>
              </a:rPr>
              <a:t>: General shape of property</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LandContour</a:t>
            </a:r>
            <a:r>
              <a:rPr lang="en-US" altLang="zh-CN" dirty="0">
                <a:latin typeface="微软雅黑" panose="020B0503020204020204" pitchFamily="34" charset="-122"/>
                <a:ea typeface="微软雅黑" panose="020B0503020204020204" pitchFamily="34" charset="-122"/>
              </a:rPr>
              <a:t>: Flatness of the property</a:t>
            </a:r>
          </a:p>
          <a:p>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442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32443"/>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题目总结：</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6</a:t>
            </a:fld>
            <a:endParaRPr lang="zh-CN" altLang="en-US"/>
          </a:p>
        </p:txBody>
      </p:sp>
      <p:sp>
        <p:nvSpPr>
          <p:cNvPr id="3" name="文本框 2"/>
          <p:cNvSpPr txBox="1"/>
          <p:nvPr/>
        </p:nvSpPr>
        <p:spPr>
          <a:xfrm>
            <a:off x="455839" y="870405"/>
            <a:ext cx="10994633" cy="1200329"/>
          </a:xfrm>
          <a:prstGeom prst="rect">
            <a:avLst/>
          </a:prstGeom>
          <a:noFill/>
        </p:spPr>
        <p:txBody>
          <a:bodyPr wrap="square" rtlCol="0">
            <a:spAutoFit/>
          </a:bodyPr>
          <a:lstStyle/>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这个比赛总的情况就是给你</a:t>
            </a:r>
            <a:r>
              <a:rPr lang="en-US" altLang="zh-CN" dirty="0">
                <a:latin typeface="微软雅黑" panose="020B0503020204020204" pitchFamily="34" charset="-122"/>
                <a:ea typeface="微软雅黑" panose="020B0503020204020204" pitchFamily="34" charset="-122"/>
              </a:rPr>
              <a:t>79</a:t>
            </a:r>
            <a:r>
              <a:rPr lang="zh-CN" altLang="en-US" dirty="0">
                <a:latin typeface="微软雅黑" panose="020B0503020204020204" pitchFamily="34" charset="-122"/>
                <a:ea typeface="微软雅黑" panose="020B0503020204020204" pitchFamily="34" charset="-122"/>
              </a:rPr>
              <a:t>个特征然后根据这些预测房价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SalePrice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，这其中既有离散型也有连续性特征，而且存在大量的缺失值。不过比赛方提供了</a:t>
            </a:r>
            <a:r>
              <a:rPr lang="en-US" altLang="zh-CN" dirty="0">
                <a:latin typeface="微软雅黑" panose="020B0503020204020204" pitchFamily="34" charset="-122"/>
                <a:ea typeface="微软雅黑" panose="020B0503020204020204" pitchFamily="34" charset="-122"/>
              </a:rPr>
              <a:t>data_description.txt</a:t>
            </a:r>
            <a:r>
              <a:rPr lang="zh-CN" altLang="en-US" dirty="0">
                <a:latin typeface="微软雅黑" panose="020B0503020204020204" pitchFamily="34" charset="-122"/>
                <a:ea typeface="微软雅黑" panose="020B0503020204020204" pitchFamily="34" charset="-122"/>
              </a:rPr>
              <a:t>这个文件，里面对各个特征的含义进行了描述，理解了其中内容后对于大部分缺失值就都能顺利插补了。</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595880" y="2070734"/>
            <a:ext cx="11113808" cy="4166293"/>
          </a:xfrm>
          <a:prstGeom prst="rect">
            <a:avLst/>
          </a:prstGeom>
        </p:spPr>
      </p:pic>
    </p:spTree>
    <p:extLst>
      <p:ext uri="{BB962C8B-B14F-4D97-AF65-F5344CB8AC3E}">
        <p14:creationId xmlns:p14="http://schemas.microsoft.com/office/powerpoint/2010/main" val="249480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148" name="文本框 8"/>
          <p:cNvSpPr txBox="1">
            <a:spLocks noChangeArrowheads="1"/>
          </p:cNvSpPr>
          <p:nvPr/>
        </p:nvSpPr>
        <p:spPr bwMode="auto">
          <a:xfrm>
            <a:off x="179388"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2</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6149" name="文本框 12"/>
          <p:cNvSpPr txBox="1">
            <a:spLocks noChangeArrowheads="1"/>
          </p:cNvSpPr>
          <p:nvPr/>
        </p:nvSpPr>
        <p:spPr bwMode="auto">
          <a:xfrm>
            <a:off x="2762250" y="3632200"/>
            <a:ext cx="39195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数据处理</a:t>
            </a:r>
          </a:p>
        </p:txBody>
      </p:sp>
      <p:sp>
        <p:nvSpPr>
          <p:cNvPr id="6151" name="矩形 16"/>
          <p:cNvSpPr>
            <a:spLocks noChangeArrowheads="1"/>
          </p:cNvSpPr>
          <p:nvPr/>
        </p:nvSpPr>
        <p:spPr bwMode="auto">
          <a:xfrm>
            <a:off x="2886075" y="5011738"/>
            <a:ext cx="3631666"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主要包括：数据可视化、特征提取、缺失数据处理、数据标准化等</a:t>
            </a:r>
            <a:endParaRPr lang="en-US" altLang="zh-CN"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17"/>
          <p:cNvSpPr>
            <a:spLocks/>
          </p:cNvSpPr>
          <p:nvPr/>
        </p:nvSpPr>
        <p:spPr bwMode="auto">
          <a:xfrm>
            <a:off x="341313" y="4933950"/>
            <a:ext cx="2155825" cy="881063"/>
          </a:xfrm>
          <a:custGeom>
            <a:avLst/>
            <a:gdLst>
              <a:gd name="T0" fmla="*/ 352051 w 2156102"/>
              <a:gd name="T1" fmla="*/ 0 h 880167"/>
              <a:gd name="T2" fmla="*/ 1116904 w 2156102"/>
              <a:gd name="T3" fmla="*/ 0 h 880167"/>
              <a:gd name="T4" fmla="*/ 791688 w 2156102"/>
              <a:gd name="T5" fmla="*/ 294006 h 880167"/>
              <a:gd name="T6" fmla="*/ 791688 w 2156102"/>
              <a:gd name="T7" fmla="*/ 306853 h 880167"/>
              <a:gd name="T8" fmla="*/ 2155269 w 2156102"/>
              <a:gd name="T9" fmla="*/ 306853 h 880167"/>
              <a:gd name="T10" fmla="*/ 2155269 w 2156102"/>
              <a:gd name="T11" fmla="*/ 882858 h 880167"/>
              <a:gd name="T12" fmla="*/ 0 w 2156102"/>
              <a:gd name="T13" fmla="*/ 882858 h 880167"/>
              <a:gd name="T14" fmla="*/ 0 w 2156102"/>
              <a:gd name="T15" fmla="*/ 338973 h 880167"/>
              <a:gd name="T16" fmla="*/ 35205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6102"/>
              <a:gd name="T28" fmla="*/ 0 h 880167"/>
              <a:gd name="T29" fmla="*/ 2156102 w 2156102"/>
              <a:gd name="T30" fmla="*/ 880167 h 880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数据可视化</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8</a:t>
            </a:fld>
            <a:endParaRPr lang="zh-CN" altLang="en-US"/>
          </a:p>
        </p:txBody>
      </p:sp>
      <p:sp>
        <p:nvSpPr>
          <p:cNvPr id="3" name="文本框 2"/>
          <p:cNvSpPr txBox="1"/>
          <p:nvPr/>
        </p:nvSpPr>
        <p:spPr>
          <a:xfrm>
            <a:off x="455839" y="870405"/>
            <a:ext cx="10994633" cy="5632311"/>
          </a:xfrm>
          <a:prstGeom prst="rect">
            <a:avLst/>
          </a:prstGeom>
          <a:noFill/>
        </p:spPr>
        <p:txBody>
          <a:bodyPr wrap="square" rtlCol="0">
            <a:spAutoFit/>
          </a:bodyPr>
          <a:lstStyle/>
          <a:p>
            <a:r>
              <a:rPr lang="zh-CN" altLang="en-US" dirty="0">
                <a:solidFill>
                  <a:srgbClr val="000000"/>
                </a:solidFill>
                <a:latin typeface="微软雅黑" panose="020B0503020204020204" pitchFamily="34" charset="-122"/>
                <a:ea typeface="微软雅黑" panose="020B0503020204020204" pitchFamily="34" charset="-122"/>
              </a:rPr>
              <a:t>由于数据比较多，简单选取一个或者特征做一下简单的可视化</a:t>
            </a:r>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一般认为新房子比较贵，老房子比较便宜，从图上看大致也是这个趋势，由于建造年份 </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YearBuilt</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这个特征存在较多的取值 </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从</a:t>
            </a:r>
            <a:r>
              <a:rPr lang="en-US" altLang="zh-CN" dirty="0">
                <a:solidFill>
                  <a:srgbClr val="000000"/>
                </a:solidFill>
                <a:latin typeface="微软雅黑" panose="020B0503020204020204" pitchFamily="34" charset="-122"/>
                <a:ea typeface="微软雅黑" panose="020B0503020204020204" pitchFamily="34" charset="-122"/>
              </a:rPr>
              <a:t>1872</a:t>
            </a:r>
            <a:r>
              <a:rPr lang="zh-CN" altLang="en-US" dirty="0">
                <a:solidFill>
                  <a:srgbClr val="000000"/>
                </a:solidFill>
                <a:latin typeface="微软雅黑" panose="020B0503020204020204" pitchFamily="34" charset="-122"/>
                <a:ea typeface="微软雅黑" panose="020B0503020204020204" pitchFamily="34" charset="-122"/>
              </a:rPr>
              <a:t>年到</a:t>
            </a:r>
            <a:r>
              <a:rPr lang="en-US" altLang="zh-CN" dirty="0">
                <a:solidFill>
                  <a:srgbClr val="000000"/>
                </a:solidFill>
                <a:latin typeface="微软雅黑" panose="020B0503020204020204" pitchFamily="34" charset="-122"/>
                <a:ea typeface="微软雅黑" panose="020B0503020204020204" pitchFamily="34" charset="-122"/>
              </a:rPr>
              <a:t>2010</a:t>
            </a:r>
            <a:r>
              <a:rPr lang="zh-CN" altLang="en-US" dirty="0">
                <a:solidFill>
                  <a:srgbClr val="000000"/>
                </a:solidFill>
                <a:latin typeface="微软雅黑" panose="020B0503020204020204" pitchFamily="34" charset="-122"/>
                <a:ea typeface="微软雅黑" panose="020B0503020204020204" pitchFamily="34" charset="-122"/>
              </a:rPr>
              <a:t>年</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，直接</a:t>
            </a:r>
            <a:r>
              <a:rPr lang="en-US" altLang="zh-CN" dirty="0">
                <a:solidFill>
                  <a:srgbClr val="000000"/>
                </a:solidFill>
                <a:latin typeface="微软雅黑" panose="020B0503020204020204" pitchFamily="34" charset="-122"/>
                <a:ea typeface="微软雅黑" panose="020B0503020204020204" pitchFamily="34" charset="-122"/>
              </a:rPr>
              <a:t>one hot encoding</a:t>
            </a:r>
            <a:r>
              <a:rPr lang="zh-CN" altLang="en-US" dirty="0">
                <a:solidFill>
                  <a:srgbClr val="000000"/>
                </a:solidFill>
                <a:latin typeface="微软雅黑" panose="020B0503020204020204" pitchFamily="34" charset="-122"/>
                <a:ea typeface="微软雅黑" panose="020B0503020204020204" pitchFamily="34" charset="-122"/>
              </a:rPr>
              <a:t>会造成过于稀疏的数据，因此在特征工程中会将其进行数字化编码 </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LabelEncoder</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br>
              <a:rPr lang="zh-CN" altLang="en-US" dirty="0"/>
            </a:b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444698" y="1393624"/>
            <a:ext cx="4484651" cy="3656047"/>
          </a:xfrm>
          <a:prstGeom prst="rect">
            <a:avLst/>
          </a:prstGeom>
        </p:spPr>
      </p:pic>
    </p:spTree>
    <p:extLst>
      <p:ext uri="{BB962C8B-B14F-4D97-AF65-F5344CB8AC3E}">
        <p14:creationId xmlns:p14="http://schemas.microsoft.com/office/powerpoint/2010/main" val="12178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数据可视化</a:t>
            </a:r>
          </a:p>
        </p:txBody>
      </p:sp>
      <p:sp>
        <p:nvSpPr>
          <p:cNvPr id="5123"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9</a:t>
            </a:fld>
            <a:endParaRPr lang="zh-CN" altLang="en-US"/>
          </a:p>
        </p:txBody>
      </p:sp>
      <p:sp>
        <p:nvSpPr>
          <p:cNvPr id="3" name="文本框 2"/>
          <p:cNvSpPr txBox="1"/>
          <p:nvPr/>
        </p:nvSpPr>
        <p:spPr>
          <a:xfrm>
            <a:off x="455839" y="870405"/>
            <a:ext cx="11062871" cy="1569660"/>
          </a:xfrm>
          <a:prstGeom prst="rect">
            <a:avLst/>
          </a:prstGeom>
          <a:noFill/>
        </p:spPr>
        <p:txBody>
          <a:bodyPr wrap="square" rtlCol="0">
            <a:spAutoFit/>
          </a:bodyPr>
          <a:lstStyle/>
          <a:p>
            <a:r>
              <a:rPr lang="zh-CN" altLang="en-US" dirty="0">
                <a:solidFill>
                  <a:srgbClr val="000000"/>
                </a:solidFill>
                <a:latin typeface="微软雅黑" panose="020B0503020204020204" pitchFamily="34" charset="-122"/>
                <a:ea typeface="微软雅黑" panose="020B0503020204020204" pitchFamily="34" charset="-122"/>
              </a:rPr>
              <a:t>下图展示的是</a:t>
            </a:r>
            <a:r>
              <a:rPr lang="en-US" altLang="zh-CN" dirty="0" err="1">
                <a:solidFill>
                  <a:srgbClr val="000000"/>
                </a:solidFill>
                <a:latin typeface="微软雅黑" panose="020B0503020204020204" pitchFamily="34" charset="-122"/>
                <a:ea typeface="微软雅黑" panose="020B0503020204020204" pitchFamily="34" charset="-122"/>
              </a:rPr>
              <a:t>SalePrice</a:t>
            </a:r>
            <a:r>
              <a:rPr lang="zh-CN" altLang="en-US" dirty="0">
                <a:solidFill>
                  <a:srgbClr val="000000"/>
                </a:solidFill>
                <a:latin typeface="微软雅黑" panose="020B0503020204020204" pitchFamily="34" charset="-122"/>
                <a:ea typeface="微软雅黑" panose="020B0503020204020204" pitchFamily="34" charset="-122"/>
              </a:rPr>
              <a:t>的直方图，曲线代表的是</a:t>
            </a:r>
            <a:r>
              <a:rPr lang="en-US" altLang="zh-CN" dirty="0">
                <a:solidFill>
                  <a:srgbClr val="000000"/>
                </a:solidFill>
                <a:latin typeface="微软雅黑" panose="020B0503020204020204" pitchFamily="34" charset="-122"/>
                <a:ea typeface="微软雅黑" panose="020B0503020204020204" pitchFamily="34" charset="-122"/>
              </a:rPr>
              <a:t>KDE(kernel density estimation)</a:t>
            </a:r>
            <a:r>
              <a:rPr lang="zh-CN" altLang="en-US" dirty="0">
                <a:solidFill>
                  <a:srgbClr val="000000"/>
                </a:solidFill>
                <a:latin typeface="微软雅黑" panose="020B0503020204020204" pitchFamily="34" charset="-122"/>
                <a:ea typeface="微软雅黑" panose="020B0503020204020204" pitchFamily="34" charset="-122"/>
              </a:rPr>
              <a:t>密度曲线，通过观察可以看出其呈现以下特点：</a:t>
            </a:r>
          </a:p>
          <a:p>
            <a:r>
              <a:rPr lang="zh-CN" altLang="en-US" sz="2400" b="1" dirty="0"/>
              <a:t>特点：</a:t>
            </a:r>
            <a:r>
              <a:rPr lang="en-US" altLang="zh-CN" sz="2400" b="1" dirty="0"/>
              <a:t>1</a:t>
            </a:r>
            <a:r>
              <a:rPr lang="zh-CN" altLang="en-US" sz="2400" b="1" dirty="0"/>
              <a:t>、偏离正态分布。</a:t>
            </a:r>
            <a:r>
              <a:rPr lang="en-US" altLang="zh-CN" sz="2400" b="1" dirty="0"/>
              <a:t>2</a:t>
            </a:r>
            <a:r>
              <a:rPr lang="zh-CN" altLang="en-US" sz="2400" b="1" dirty="0"/>
              <a:t>、呈现正偏差（ </a:t>
            </a:r>
            <a:r>
              <a:rPr lang="en-US" altLang="zh-CN" sz="2400" b="1" dirty="0"/>
              <a:t>positive skewness</a:t>
            </a:r>
            <a:r>
              <a:rPr lang="zh-CN" altLang="en-US" sz="2400" b="1" dirty="0"/>
              <a:t>）。</a:t>
            </a:r>
            <a:endParaRPr lang="en-US" altLang="zh-CN" sz="2400" b="1" dirty="0"/>
          </a:p>
          <a:p>
            <a:br>
              <a:rPr lang="zh-CN" altLang="en-US" dirty="0"/>
            </a:b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1255308" y="2090511"/>
            <a:ext cx="5309264" cy="4630964"/>
          </a:xfrm>
          <a:prstGeom prst="rect">
            <a:avLst/>
          </a:prstGeom>
        </p:spPr>
      </p:pic>
      <p:sp>
        <p:nvSpPr>
          <p:cNvPr id="9" name="文本框 8"/>
          <p:cNvSpPr txBox="1"/>
          <p:nvPr/>
        </p:nvSpPr>
        <p:spPr>
          <a:xfrm>
            <a:off x="6697702" y="4109581"/>
            <a:ext cx="5494298" cy="2677656"/>
          </a:xfrm>
          <a:prstGeom prst="rect">
            <a:avLst/>
          </a:prstGeom>
          <a:noFill/>
        </p:spPr>
        <p:txBody>
          <a:bodyPr wrap="square" rtlCol="0">
            <a:spAutoFit/>
          </a:bodyPr>
          <a:lstStyle/>
          <a:p>
            <a:r>
              <a:rPr lang="zh-CN" altLang="en-US" sz="1400" dirty="0">
                <a:solidFill>
                  <a:srgbClr val="000000"/>
                </a:solidFill>
                <a:latin typeface="微软雅黑" panose="020B0503020204020204" pitchFamily="34" charset="-122"/>
                <a:ea typeface="微软雅黑" panose="020B0503020204020204" pitchFamily="34" charset="-122"/>
              </a:rPr>
              <a:t>（</a:t>
            </a:r>
            <a:r>
              <a:rPr lang="zh-CN" altLang="en-US" sz="1400" dirty="0"/>
              <a:t>峰度：峰度（</a:t>
            </a:r>
            <a:r>
              <a:rPr lang="en-US" altLang="zh-CN" sz="1400" dirty="0"/>
              <a:t>Kurtosis</a:t>
            </a:r>
            <a:r>
              <a:rPr lang="zh-CN" altLang="en-US" sz="1400" dirty="0"/>
              <a:t>）是描述某变量所有取值分布形态陡缓程度的统计量。</a:t>
            </a:r>
            <a:r>
              <a:rPr lang="zh-CN" altLang="en-US" sz="1400" dirty="0">
                <a:latin typeface="微软雅黑" panose="020B0503020204020204" pitchFamily="34" charset="-122"/>
                <a:ea typeface="微软雅黑" panose="020B0503020204020204" pitchFamily="34" charset="-122"/>
              </a:rPr>
              <a:t> </a:t>
            </a:r>
            <a:br>
              <a:rPr lang="zh-CN" altLang="en-US" sz="1400" dirty="0"/>
            </a:br>
            <a:r>
              <a:rPr lang="en-US" altLang="zh-CN" sz="1400" dirty="0"/>
              <a:t>Kurtosis=0 </a:t>
            </a:r>
            <a:r>
              <a:rPr lang="zh-CN" altLang="en-US" sz="1400" dirty="0"/>
              <a:t>与正态分布的陡缓程度相同。</a:t>
            </a:r>
            <a:br>
              <a:rPr lang="zh-CN" altLang="en-US" sz="1400" dirty="0"/>
            </a:br>
            <a:r>
              <a:rPr lang="en-US" altLang="zh-CN" sz="1400" dirty="0"/>
              <a:t>Kurtosis&gt;0 </a:t>
            </a:r>
            <a:r>
              <a:rPr lang="zh-CN" altLang="en-US" sz="1400" dirty="0"/>
              <a:t>比正态分布的高峰更加陡峭</a:t>
            </a:r>
            <a:r>
              <a:rPr lang="en-US" altLang="zh-CN" sz="1400" dirty="0"/>
              <a:t>——</a:t>
            </a:r>
            <a:r>
              <a:rPr lang="zh-CN" altLang="en-US" sz="1400" dirty="0"/>
              <a:t>尖顶峰</a:t>
            </a:r>
            <a:br>
              <a:rPr lang="zh-CN" altLang="en-US" sz="1400" dirty="0"/>
            </a:br>
            <a:r>
              <a:rPr lang="en-US" altLang="zh-CN" sz="1400" dirty="0"/>
              <a:t>Kurtosis&lt;0 </a:t>
            </a:r>
            <a:r>
              <a:rPr lang="zh-CN" altLang="en-US" sz="1400" dirty="0"/>
              <a:t>比正态分布的高峰来得平台</a:t>
            </a:r>
            <a:r>
              <a:rPr lang="en-US" altLang="zh-CN" sz="1400" dirty="0"/>
              <a:t>——</a:t>
            </a:r>
            <a:r>
              <a:rPr lang="zh-CN" altLang="en-US" sz="1400" dirty="0"/>
              <a:t>平顶峰</a:t>
            </a:r>
          </a:p>
          <a:p>
            <a:r>
              <a:rPr lang="zh-CN" altLang="en-US" sz="1400" dirty="0"/>
              <a:t>偏度：偏度（</a:t>
            </a:r>
            <a:r>
              <a:rPr lang="en-US" altLang="zh-CN" sz="1400" dirty="0"/>
              <a:t>Skewness</a:t>
            </a:r>
            <a:r>
              <a:rPr lang="zh-CN" altLang="en-US" sz="1400" dirty="0"/>
              <a:t>）是描述某变量取值分布对称性的统计量。</a:t>
            </a:r>
            <a:br>
              <a:rPr lang="zh-CN" altLang="en-US" sz="1400" dirty="0"/>
            </a:br>
            <a:r>
              <a:rPr lang="en-US" altLang="zh-CN" sz="1400" dirty="0"/>
              <a:t>Skewness=0 </a:t>
            </a:r>
            <a:r>
              <a:rPr lang="zh-CN" altLang="en-US" sz="1400" dirty="0"/>
              <a:t>分布形态与正态分布偏度相同</a:t>
            </a:r>
            <a:br>
              <a:rPr lang="zh-CN" altLang="en-US" sz="1400" dirty="0"/>
            </a:br>
            <a:r>
              <a:rPr lang="en-US" altLang="zh-CN" sz="1400" dirty="0"/>
              <a:t>Skewness&gt;0 </a:t>
            </a:r>
            <a:r>
              <a:rPr lang="zh-CN" altLang="en-US" sz="1400" dirty="0"/>
              <a:t>正偏差数值较大，为正偏或右偏。长尾巴拖在右边。</a:t>
            </a:r>
            <a:br>
              <a:rPr lang="zh-CN" altLang="en-US" sz="1400" dirty="0"/>
            </a:br>
            <a:r>
              <a:rPr lang="en-US" altLang="zh-CN" sz="1400" dirty="0"/>
              <a:t>Skewness&lt;0 </a:t>
            </a:r>
            <a:r>
              <a:rPr lang="zh-CN" altLang="en-US" sz="1400" dirty="0"/>
              <a:t>负偏差数值较大，为负偏或左偏。长尾巴拖在左边。</a:t>
            </a:r>
            <a:endParaRPr lang="en-US" altLang="zh-CN" sz="1400" dirty="0"/>
          </a:p>
          <a:p>
            <a:r>
              <a:rPr lang="zh-CN" altLang="en-US" sz="1400" dirty="0"/>
              <a:t> 偏差就是实际值与理论值的差</a:t>
            </a:r>
            <a:r>
              <a:rPr lang="en-US" altLang="zh-CN" sz="1400" dirty="0"/>
              <a:t>,</a:t>
            </a:r>
            <a:r>
              <a:rPr lang="zh-CN" altLang="en-US" sz="1400" dirty="0"/>
              <a:t>正偏差就是实际值大于理论值</a:t>
            </a:r>
            <a:r>
              <a:rPr lang="en-US" altLang="zh-CN" sz="1400" dirty="0"/>
              <a:t>,</a:t>
            </a:r>
            <a:r>
              <a:rPr lang="zh-CN" altLang="en-US" sz="1400" dirty="0"/>
              <a:t>负偏差就是实际值小于理论值。</a:t>
            </a:r>
            <a:r>
              <a:rPr lang="zh-CN" altLang="en-US" sz="1400" dirty="0">
                <a:solidFill>
                  <a:srgbClr val="000000"/>
                </a:solidFill>
                <a:latin typeface="微软雅黑" panose="020B0503020204020204" pitchFamily="34" charset="-122"/>
                <a:ea typeface="微软雅黑" panose="020B0503020204020204" pitchFamily="34" charset="-122"/>
              </a:rPr>
              <a:t>）</a:t>
            </a:r>
            <a:endParaRPr lang="en-US" altLang="zh-CN" sz="1400" dirty="0">
              <a:solidFill>
                <a:srgbClr val="000000"/>
              </a:solidFill>
              <a:latin typeface="微软雅黑" panose="020B0503020204020204" pitchFamily="34" charset="-122"/>
              <a:ea typeface="微软雅黑" panose="020B0503020204020204" pitchFamily="34" charset="-122"/>
            </a:endParaRPr>
          </a:p>
          <a:p>
            <a:endParaRPr lang="zh-CN" altLang="en-US" sz="1400" dirty="0"/>
          </a:p>
        </p:txBody>
      </p:sp>
    </p:spTree>
    <p:extLst>
      <p:ext uri="{BB962C8B-B14F-4D97-AF65-F5344CB8AC3E}">
        <p14:creationId xmlns:p14="http://schemas.microsoft.com/office/powerpoint/2010/main" val="327380451"/>
      </p:ext>
    </p:extLst>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Pages>0</Pages>
  <Words>3671</Words>
  <Characters>0</Characters>
  <Application>Microsoft Macintosh PowerPoint</Application>
  <DocSecurity>0</DocSecurity>
  <PresentationFormat>Widescreen</PresentationFormat>
  <Lines>0</Lines>
  <Paragraphs>297</Paragraphs>
  <Slides>32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微软雅黑</vt:lpstr>
      <vt:lpstr>Arial</vt:lpstr>
      <vt:lpstr>Calibri</vt:lpstr>
      <vt:lpstr>Calibri Light</vt:lpstr>
      <vt:lpstr>Consolas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User</cp:lastModifiedBy>
  <cp:revision>127</cp:revision>
  <dcterms:created xsi:type="dcterms:W3CDTF">2015-07-17T02:38:59Z</dcterms:created>
  <dcterms:modified xsi:type="dcterms:W3CDTF">2020-06-15T11:31:40Z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