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66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37FEE-6C13-4644-9A00-8A8145BCD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338AAA-E9D2-4581-BBDB-CC0EC30FD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73FA6-8C32-46E6-91A4-6B8B0037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A7DE5-F8E7-4742-BFFD-16EDE85A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FF74B-25F0-403F-9580-E4492219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4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81D8E-07CF-40EA-B109-9E3B6451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1BBF9-9F0F-4917-A1BF-16CFF887E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D9FFB-E634-43BB-8DD3-1F62D54A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60D0D-8CF1-4545-886F-8CDE4B52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CFC85-33DE-46A7-B1A0-7B03A8D0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70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D43F39-77C7-41DE-AAC8-BAAABDAF9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500ABD-DCA8-4CE8-9663-D3CE89E6C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50563-2806-4E22-B1AA-FE28F31F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027F4-70D6-4975-9D17-0290889A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83A6A-E055-49F8-8C66-43A6ACEC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32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34D1D-D74C-4AB9-8981-CB2FA9E4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ABBBC-E816-49F4-8661-BE3F691D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21FD5-EFD2-43B5-9A01-9F58CE6C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3E752-1887-4D48-A87C-9492F430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2D3CC-45C4-4B76-BCDD-3E08FC2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34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05F58-5923-483C-8A80-905A25E9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7F3E9C-927F-426F-8478-22651D8F7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A1974-7461-47B0-B673-AEDE71DA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0949F-F26D-437D-8FD6-CDA1DACC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E79E2-85BD-4194-9084-8F81FF72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637BB-744A-4BCC-8AEB-29BA8B03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24FAD-5CD9-49AB-8FBC-E2B2AF06E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CEE3BC-12E9-473B-857F-D41A20E6D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E8D8CA-6194-4D01-93F5-B4F3DC18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B46FC8-C996-4FC4-975B-A984AE91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C2F0A-F246-483D-A42E-EDC56F62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0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EFD79-B245-4E75-83A8-B3C9C9BB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6C145-1F21-4382-BFBB-39922DEE3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D546E-1957-47C7-AA2D-AC6F42296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F35614-D767-47C9-BC3C-7AB97A214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FF94D-0FFD-40EA-BCDB-523F85252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C32E13-8BE2-49B8-9761-058BD733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973FEB-5F6D-4054-BC30-E7DE8913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C13A88-00A0-46CD-B047-E8BB22DB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1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88309-CF9C-430A-8BD0-5195C9E4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154317-1514-40F6-AF08-CEF79089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EA1DF1-5286-48B8-838F-BD5D6FFE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E9FA63-4578-4FEF-AF3F-A79BFF3E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C53DD8-3C0D-4406-9759-46FA8EF8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873C9B-862B-4769-8F9C-AB9EB68F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972401-FCF5-4F52-8FC1-FC474C22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57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07770-8473-4796-8C4E-0ADF81F4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9F8CE-5951-4B9D-954F-9706FF5BC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F6E8B-360F-4634-AEC9-3313173FA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EE954-18F6-44E4-BDD6-55443848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B013D6-96AC-484E-96DF-A09F269C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908E4F-C13B-4799-8774-0E6DBC51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2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2BBA6-1D40-4710-A28A-1ED20F819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EE8F3C-7E68-4014-8BFF-008752E39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D6F2C9-003A-44CB-9B56-D45EEAEDB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8A947F-3D23-4164-A343-1A0B2FD5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FCB348-8FEB-4880-9796-27EE8296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64699-1EFA-49E5-A5B9-B0E0B7B5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2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5F9D27-101F-456A-B45B-5097791E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F1BB3-8F68-4F94-B47B-EC5EB2EFC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B5F1B-E816-448F-99F5-74C374D77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9BCC2-1587-4429-872B-3F268C5A7C8A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0A5A2-CAB4-4395-94B5-6BDCA7EA4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63A50-8376-4487-A34F-BD05D59DB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52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B5B7E-2FB1-4A4A-8D52-D7A2DFADB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8040"/>
            <a:ext cx="9144000" cy="1092331"/>
          </a:xfrm>
        </p:spPr>
        <p:txBody>
          <a:bodyPr/>
          <a:lstStyle/>
          <a:p>
            <a:r>
              <a:rPr lang="ko-KR" altLang="en-US" dirty="0"/>
              <a:t>게임 시스템</a:t>
            </a:r>
            <a:r>
              <a:rPr lang="en-US" altLang="ko-KR" dirty="0"/>
              <a:t> </a:t>
            </a:r>
            <a:r>
              <a:rPr lang="ko-KR" altLang="en-US" dirty="0"/>
              <a:t>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E6E4CA-19FE-4375-A8A7-16A6B19F1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스타트업</a:t>
            </a:r>
            <a:r>
              <a:rPr lang="en-US" altLang="ko-KR" dirty="0"/>
              <a:t>&amp;</a:t>
            </a:r>
            <a:r>
              <a:rPr lang="ko-KR" altLang="en-US" dirty="0" err="1"/>
              <a:t>인디게임콘텐츠개발자양성과정</a:t>
            </a:r>
            <a:r>
              <a:rPr lang="ko-KR" altLang="en-US" dirty="0"/>
              <a:t> 김태수</a:t>
            </a:r>
          </a:p>
        </p:txBody>
      </p:sp>
    </p:spTree>
    <p:extLst>
      <p:ext uri="{BB962C8B-B14F-4D97-AF65-F5344CB8AC3E}">
        <p14:creationId xmlns:p14="http://schemas.microsoft.com/office/powerpoint/2010/main" val="322368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9E6E4CA-19FE-4375-A8A7-16A6B19F1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207" y="224529"/>
            <a:ext cx="4767743" cy="85765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클리커</a:t>
            </a:r>
            <a:r>
              <a:rPr lang="ko-KR" altLang="en-US" dirty="0"/>
              <a:t> 광산게임 노다지</a:t>
            </a:r>
            <a:r>
              <a:rPr lang="en-US" altLang="ko-KR" dirty="0"/>
              <a:t>(</a:t>
            </a:r>
            <a:r>
              <a:rPr lang="en-US" altLang="ko-KR" dirty="0" err="1"/>
              <a:t>NoTouch</a:t>
            </a:r>
            <a:r>
              <a:rPr lang="en-US" altLang="ko-KR" dirty="0"/>
              <a:t>)</a:t>
            </a:r>
          </a:p>
          <a:p>
            <a:r>
              <a:rPr lang="ko-KR" altLang="en-US" sz="1600" dirty="0"/>
              <a:t>장르 </a:t>
            </a:r>
            <a:r>
              <a:rPr lang="en-US" altLang="ko-KR" sz="1600" dirty="0"/>
              <a:t>– </a:t>
            </a:r>
            <a:r>
              <a:rPr lang="ko-KR" altLang="en-US" sz="1600" dirty="0" err="1"/>
              <a:t>클리커</a:t>
            </a:r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D565033-D511-4B64-8E23-27094E942BFE}"/>
              </a:ext>
            </a:extLst>
          </p:cNvPr>
          <p:cNvSpPr/>
          <p:nvPr/>
        </p:nvSpPr>
        <p:spPr>
          <a:xfrm>
            <a:off x="6440511" y="1811907"/>
            <a:ext cx="2197916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화면터치</a:t>
            </a:r>
            <a:r>
              <a:rPr lang="en-US" altLang="ko-KR" dirty="0">
                <a:solidFill>
                  <a:sysClr val="windowText" lastClr="000000"/>
                </a:solidFill>
              </a:rPr>
              <a:t>,</a:t>
            </a:r>
            <a:r>
              <a:rPr lang="ko-KR" altLang="en-US" dirty="0">
                <a:solidFill>
                  <a:sysClr val="windowText" lastClr="000000"/>
                </a:solidFill>
              </a:rPr>
              <a:t>원석획득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A3662F0-729E-4EB6-8B9C-6B834C9EAD9A}"/>
              </a:ext>
            </a:extLst>
          </p:cNvPr>
          <p:cNvSpPr/>
          <p:nvPr/>
        </p:nvSpPr>
        <p:spPr>
          <a:xfrm>
            <a:off x="6440511" y="2957875"/>
            <a:ext cx="2197916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원석판매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61DFAAA-045E-48E2-95E1-9B0D50AB183F}"/>
              </a:ext>
            </a:extLst>
          </p:cNvPr>
          <p:cNvSpPr/>
          <p:nvPr/>
        </p:nvSpPr>
        <p:spPr>
          <a:xfrm>
            <a:off x="6440511" y="4103843"/>
            <a:ext cx="2197916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재화 획득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7BB77A8-3582-45A0-86D4-1724C390EAFF}"/>
              </a:ext>
            </a:extLst>
          </p:cNvPr>
          <p:cNvSpPr/>
          <p:nvPr/>
        </p:nvSpPr>
        <p:spPr>
          <a:xfrm>
            <a:off x="6440511" y="5249812"/>
            <a:ext cx="2197916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땅굴추가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58FFC9D-B1DA-4EB1-A025-A626CD8D5C01}"/>
              </a:ext>
            </a:extLst>
          </p:cNvPr>
          <p:cNvSpPr/>
          <p:nvPr/>
        </p:nvSpPr>
        <p:spPr>
          <a:xfrm>
            <a:off x="9133377" y="2957875"/>
            <a:ext cx="2197916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원석가공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A53F5BE-E0D6-4B39-9329-2691D9330D8D}"/>
              </a:ext>
            </a:extLst>
          </p:cNvPr>
          <p:cNvSpPr/>
          <p:nvPr/>
        </p:nvSpPr>
        <p:spPr>
          <a:xfrm>
            <a:off x="9133377" y="4107168"/>
            <a:ext cx="2197916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광물판매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65F7321-4298-48CC-ACF3-3C9CB3FBDA09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7539469" y="2382359"/>
            <a:ext cx="0" cy="57551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754B479-0984-4ACE-A6D8-2914D3480614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7539469" y="3528327"/>
            <a:ext cx="0" cy="57551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AC686C4-6D3B-4A71-AF4C-5A37150C103F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rot="16200000" flipH="1">
            <a:off x="8598144" y="1323684"/>
            <a:ext cx="575516" cy="269286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CBF651B-4480-4B65-B5DE-BBDBB4B6006D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10232335" y="3528327"/>
            <a:ext cx="0" cy="57884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99B808E-E95B-454E-B275-6E26A8607B9F}"/>
              </a:ext>
            </a:extLst>
          </p:cNvPr>
          <p:cNvCxnSpPr>
            <a:cxnSpLocks/>
            <a:stCxn id="39" idx="1"/>
            <a:endCxn id="36" idx="3"/>
          </p:cNvCxnSpPr>
          <p:nvPr/>
        </p:nvCxnSpPr>
        <p:spPr>
          <a:xfrm flipH="1" flipV="1">
            <a:off x="8638427" y="4389069"/>
            <a:ext cx="494950" cy="332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7C530F7-7BC0-4585-A0EF-AFA020B47B2F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7539469" y="4674295"/>
            <a:ext cx="0" cy="57551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17ADD851-B293-4B1A-8AFE-6539D2CC407E}"/>
              </a:ext>
            </a:extLst>
          </p:cNvPr>
          <p:cNvCxnSpPr>
            <a:cxnSpLocks/>
            <a:stCxn id="37" idx="1"/>
            <a:endCxn id="34" idx="1"/>
          </p:cNvCxnSpPr>
          <p:nvPr/>
        </p:nvCxnSpPr>
        <p:spPr>
          <a:xfrm rot="10800000">
            <a:off x="6440511" y="2097134"/>
            <a:ext cx="12700" cy="3437905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부제목 2">
            <a:extLst>
              <a:ext uri="{FF2B5EF4-FFF2-40B4-BE49-F238E27FC236}">
                <a16:creationId xmlns:a16="http://schemas.microsoft.com/office/drawing/2014/main" id="{4F73C263-43E7-4047-9728-AACEA081A2D3}"/>
              </a:ext>
            </a:extLst>
          </p:cNvPr>
          <p:cNvSpPr txBox="1">
            <a:spLocks/>
          </p:cNvSpPr>
          <p:nvPr/>
        </p:nvSpPr>
        <p:spPr>
          <a:xfrm>
            <a:off x="860707" y="1811907"/>
            <a:ext cx="4767743" cy="393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 dirty="0"/>
              <a:t>기본적인 플레이 흐름</a:t>
            </a:r>
            <a:endParaRPr lang="en-US" altLang="ko-KR" sz="1900" dirty="0"/>
          </a:p>
          <a:p>
            <a:r>
              <a:rPr lang="en-US" altLang="ko-KR" sz="1400" dirty="0"/>
              <a:t>1.</a:t>
            </a:r>
            <a:r>
              <a:rPr lang="ko-KR" altLang="en-US" sz="1400" dirty="0"/>
              <a:t>화면 터치로 원석획득</a:t>
            </a:r>
            <a:endParaRPr lang="en-US" altLang="ko-KR" sz="1400" dirty="0"/>
          </a:p>
          <a:p>
            <a:r>
              <a:rPr lang="en-US" altLang="ko-KR" sz="1400" dirty="0"/>
              <a:t>2.</a:t>
            </a:r>
            <a:r>
              <a:rPr lang="ko-KR" altLang="en-US" sz="1400" dirty="0"/>
              <a:t>원석을 판매하여 자산 증가</a:t>
            </a:r>
            <a:endParaRPr lang="en-US" altLang="ko-KR" sz="1400" dirty="0"/>
          </a:p>
          <a:p>
            <a:r>
              <a:rPr lang="en-US" altLang="ko-KR" sz="1400" dirty="0"/>
              <a:t>3.</a:t>
            </a:r>
            <a:r>
              <a:rPr lang="ko-KR" altLang="en-US" sz="1400" dirty="0"/>
              <a:t>자산을 이용하여 </a:t>
            </a:r>
            <a:endParaRPr lang="en-US" altLang="ko-KR" sz="1400" dirty="0"/>
          </a:p>
          <a:p>
            <a:r>
              <a:rPr lang="ko-KR" altLang="en-US" sz="1400" dirty="0"/>
              <a:t>플레이어업그레이드</a:t>
            </a:r>
            <a:r>
              <a:rPr lang="en-US" altLang="ko-KR" sz="1400" dirty="0"/>
              <a:t>,</a:t>
            </a:r>
            <a:r>
              <a:rPr lang="ko-KR" altLang="en-US" sz="1400" dirty="0"/>
              <a:t>땅굴추가</a:t>
            </a:r>
            <a:r>
              <a:rPr lang="en-US" altLang="ko-KR" sz="1400" dirty="0"/>
              <a:t>,</a:t>
            </a:r>
            <a:r>
              <a:rPr lang="ko-KR" altLang="en-US" sz="1400" dirty="0"/>
              <a:t>알바고용</a:t>
            </a:r>
            <a:r>
              <a:rPr lang="en-US" altLang="ko-KR" sz="1400" dirty="0"/>
              <a:t>,</a:t>
            </a:r>
            <a:r>
              <a:rPr lang="ko-KR" altLang="en-US" sz="1400" dirty="0"/>
              <a:t>광산구매</a:t>
            </a:r>
            <a:endParaRPr lang="en-US" altLang="ko-KR" sz="1400" dirty="0"/>
          </a:p>
          <a:p>
            <a:r>
              <a:rPr lang="en-US" altLang="ko-KR" sz="1400" dirty="0"/>
              <a:t>4.</a:t>
            </a:r>
            <a:r>
              <a:rPr lang="ko-KR" altLang="en-US" sz="1400" dirty="0"/>
              <a:t>깊은 땅굴일수록 비싼 원석획득</a:t>
            </a:r>
            <a:endParaRPr lang="en-US" altLang="ko-KR" sz="1400" dirty="0"/>
          </a:p>
          <a:p>
            <a:r>
              <a:rPr lang="en-US" altLang="ko-KR" sz="1400" dirty="0"/>
              <a:t>5.</a:t>
            </a:r>
            <a:r>
              <a:rPr lang="ko-KR" altLang="en-US" sz="1400" dirty="0"/>
              <a:t>원석을 가공하여 광물생성</a:t>
            </a:r>
            <a:r>
              <a:rPr lang="en-US" altLang="ko-KR" sz="1400" dirty="0"/>
              <a:t>, (A,S,SS,SSS</a:t>
            </a:r>
            <a:r>
              <a:rPr lang="ko-KR" altLang="en-US" sz="1400" dirty="0"/>
              <a:t>급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6.</a:t>
            </a:r>
            <a:r>
              <a:rPr lang="ko-KR" altLang="en-US" sz="1400" dirty="0"/>
              <a:t>광물을 판매하여 자산 증가</a:t>
            </a:r>
            <a:endParaRPr lang="en-US" altLang="ko-KR" sz="1400" dirty="0"/>
          </a:p>
          <a:p>
            <a:r>
              <a:rPr lang="ko-KR" altLang="en-US" sz="1400" dirty="0"/>
              <a:t>이 과정을 반복하여 진행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73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>
            <a:extLst>
              <a:ext uri="{FF2B5EF4-FFF2-40B4-BE49-F238E27FC236}">
                <a16:creationId xmlns:a16="http://schemas.microsoft.com/office/drawing/2014/main" id="{ADC68791-798A-4941-96DC-3E947F6A5505}"/>
              </a:ext>
            </a:extLst>
          </p:cNvPr>
          <p:cNvSpPr txBox="1">
            <a:spLocks/>
          </p:cNvSpPr>
          <p:nvPr/>
        </p:nvSpPr>
        <p:spPr>
          <a:xfrm>
            <a:off x="818762" y="1459568"/>
            <a:ext cx="4767743" cy="393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핵심 시스템</a:t>
            </a:r>
            <a:endParaRPr lang="en-US" altLang="ko-KR" dirty="0"/>
          </a:p>
          <a:p>
            <a:r>
              <a:rPr lang="en-US" altLang="ko-KR" sz="1600" dirty="0"/>
              <a:t>1.</a:t>
            </a:r>
            <a:r>
              <a:rPr lang="ko-KR" altLang="en-US" sz="1600" dirty="0"/>
              <a:t>화면 터치 원석 획득</a:t>
            </a:r>
            <a:endParaRPr lang="en-US" altLang="ko-KR" sz="1600" dirty="0"/>
          </a:p>
          <a:p>
            <a:r>
              <a:rPr lang="en-US" altLang="ko-KR" sz="1600" dirty="0"/>
              <a:t>2.</a:t>
            </a:r>
            <a:r>
              <a:rPr lang="ko-KR" altLang="en-US" sz="1600" dirty="0"/>
              <a:t>플레이어 업그레이드</a:t>
            </a:r>
            <a:endParaRPr lang="en-US" altLang="ko-KR" sz="1600" dirty="0"/>
          </a:p>
          <a:p>
            <a:r>
              <a:rPr lang="en-US" altLang="ko-KR" sz="1600" dirty="0"/>
              <a:t>3.</a:t>
            </a:r>
            <a:r>
              <a:rPr lang="ko-KR" altLang="en-US" sz="1600" dirty="0"/>
              <a:t>땅굴파기 </a:t>
            </a:r>
            <a:endParaRPr lang="en-US" altLang="ko-KR" sz="1600" dirty="0"/>
          </a:p>
          <a:p>
            <a:r>
              <a:rPr lang="en-US" altLang="ko-KR" sz="1600" dirty="0"/>
              <a:t>4.</a:t>
            </a:r>
            <a:r>
              <a:rPr lang="ko-KR" altLang="en-US" sz="1600" dirty="0"/>
              <a:t>동료</a:t>
            </a:r>
            <a:r>
              <a:rPr lang="en-US" altLang="ko-KR" sz="1600" dirty="0"/>
              <a:t>(</a:t>
            </a:r>
            <a:r>
              <a:rPr lang="ko-KR" altLang="en-US" sz="1600" dirty="0"/>
              <a:t>알바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5.</a:t>
            </a:r>
            <a:r>
              <a:rPr lang="ko-KR" altLang="en-US" sz="1600" dirty="0"/>
              <a:t>광산구매</a:t>
            </a:r>
            <a:r>
              <a:rPr lang="en-US" altLang="ko-KR" sz="1600" dirty="0"/>
              <a:t>,</a:t>
            </a:r>
            <a:r>
              <a:rPr lang="ko-KR" altLang="en-US" sz="1600" dirty="0"/>
              <a:t>판매</a:t>
            </a:r>
            <a:endParaRPr lang="en-US" altLang="ko-KR" sz="1600" dirty="0"/>
          </a:p>
          <a:p>
            <a:r>
              <a:rPr lang="en-US" altLang="ko-KR" sz="1600" dirty="0"/>
              <a:t>6.</a:t>
            </a:r>
            <a:r>
              <a:rPr lang="ko-KR" altLang="en-US" sz="1600" dirty="0"/>
              <a:t> 원석가공</a:t>
            </a:r>
            <a:endParaRPr lang="en-US" altLang="ko-KR" sz="16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AEA772F-02F9-49DE-9D9C-A0710E032B17}"/>
              </a:ext>
            </a:extLst>
          </p:cNvPr>
          <p:cNvSpPr/>
          <p:nvPr/>
        </p:nvSpPr>
        <p:spPr>
          <a:xfrm>
            <a:off x="8910263" y="361550"/>
            <a:ext cx="2197916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화면 터치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D2A505D-80D2-465C-B5C4-AA3D55457D98}"/>
              </a:ext>
            </a:extLst>
          </p:cNvPr>
          <p:cNvSpPr/>
          <p:nvPr/>
        </p:nvSpPr>
        <p:spPr>
          <a:xfrm>
            <a:off x="8910263" y="1507518"/>
            <a:ext cx="2197916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원석획득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1872923-90A4-4A4D-BBAC-5A0750E8E3C2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10009221" y="932002"/>
            <a:ext cx="0" cy="57551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F971A020-B7DD-475E-B116-5BF5460BA33E}"/>
              </a:ext>
            </a:extLst>
          </p:cNvPr>
          <p:cNvCxnSpPr>
            <a:cxnSpLocks/>
            <a:stCxn id="49" idx="1"/>
            <a:endCxn id="48" idx="1"/>
          </p:cNvCxnSpPr>
          <p:nvPr/>
        </p:nvCxnSpPr>
        <p:spPr>
          <a:xfrm rot="10800000">
            <a:off x="8910263" y="646776"/>
            <a:ext cx="12700" cy="1145968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C40D9FB-C604-4FEE-8AA2-8986DC9E046B}"/>
              </a:ext>
            </a:extLst>
          </p:cNvPr>
          <p:cNvSpPr/>
          <p:nvPr/>
        </p:nvSpPr>
        <p:spPr>
          <a:xfrm>
            <a:off x="5586505" y="361550"/>
            <a:ext cx="254557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 화면 터치 원석 획득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C0D57A88-2A01-49E6-9DF2-41D66267D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82896"/>
              </p:ext>
            </p:extLst>
          </p:nvPr>
        </p:nvGraphicFramePr>
        <p:xfrm>
          <a:off x="5586505" y="2265431"/>
          <a:ext cx="4953000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4198961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69039155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80763835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8085541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4461453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7739339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지하층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원석이름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원석가격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반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원석가격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채취노동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반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채취노동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07888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71265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1.30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23465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1.69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14.40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1613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2.20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17.28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2749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2.86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20.74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10120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3.71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24.88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0385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4.83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29.86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19378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6.27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35.83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0496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8.2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8.16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43.00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04568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10.6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10.60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51.60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7336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13.8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13.79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61.92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3774117"/>
                  </a:ext>
                </a:extLst>
              </a:tr>
            </a:tbl>
          </a:graphicData>
        </a:graphic>
      </p:graphicFrame>
      <p:sp>
        <p:nvSpPr>
          <p:cNvPr id="54" name="부제목 2">
            <a:extLst>
              <a:ext uri="{FF2B5EF4-FFF2-40B4-BE49-F238E27FC236}">
                <a16:creationId xmlns:a16="http://schemas.microsoft.com/office/drawing/2014/main" id="{99FE3118-D50A-48F3-B05C-5457727C7A12}"/>
              </a:ext>
            </a:extLst>
          </p:cNvPr>
          <p:cNvSpPr txBox="1">
            <a:spLocks/>
          </p:cNvSpPr>
          <p:nvPr/>
        </p:nvSpPr>
        <p:spPr>
          <a:xfrm>
            <a:off x="5586505" y="4967492"/>
            <a:ext cx="4767743" cy="2004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/>
          </a:p>
        </p:txBody>
      </p:sp>
      <p:sp>
        <p:nvSpPr>
          <p:cNvPr id="55" name="부제목 2">
            <a:extLst>
              <a:ext uri="{FF2B5EF4-FFF2-40B4-BE49-F238E27FC236}">
                <a16:creationId xmlns:a16="http://schemas.microsoft.com/office/drawing/2014/main" id="{4A5B3018-BBC2-4F3A-BD32-175B301DA609}"/>
              </a:ext>
            </a:extLst>
          </p:cNvPr>
          <p:cNvSpPr txBox="1">
            <a:spLocks/>
          </p:cNvSpPr>
          <p:nvPr/>
        </p:nvSpPr>
        <p:spPr>
          <a:xfrm>
            <a:off x="5633115" y="4888568"/>
            <a:ext cx="4767743" cy="1789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지하로 내려갈수록 좋은 원석이 나온다</a:t>
            </a:r>
            <a:r>
              <a:rPr lang="en-US" altLang="ko-KR" sz="1600" dirty="0"/>
              <a:t>.</a:t>
            </a:r>
          </a:p>
          <a:p>
            <a:r>
              <a:rPr lang="ko-KR" altLang="en-US" sz="1200" b="1" dirty="0"/>
              <a:t>원석가격 증가 공식 </a:t>
            </a:r>
            <a:r>
              <a:rPr lang="en-US" altLang="ko-KR" sz="1200" b="1" dirty="0"/>
              <a:t>= (</a:t>
            </a:r>
            <a:r>
              <a:rPr lang="ko-KR" altLang="en-US" sz="1200" b="1" dirty="0"/>
              <a:t>반올림</a:t>
            </a:r>
            <a:r>
              <a:rPr lang="en-US" altLang="ko-KR" sz="1200" b="1" dirty="0"/>
              <a:t>)1.3^</a:t>
            </a:r>
            <a:r>
              <a:rPr lang="ko-KR" altLang="en-US" sz="1200" b="1" dirty="0"/>
              <a:t>지하층</a:t>
            </a:r>
            <a:endParaRPr lang="en-US" altLang="ko-KR" sz="1600" b="1" dirty="0"/>
          </a:p>
          <a:p>
            <a:r>
              <a:rPr lang="ko-KR" altLang="en-US" sz="1600" dirty="0"/>
              <a:t>좋은 원석일 수록 노동력이 더 필요하다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r>
              <a:rPr lang="ko-KR" altLang="en-US" sz="1200" b="1" dirty="0"/>
              <a:t>채취노동 증가 공식 </a:t>
            </a:r>
            <a:r>
              <a:rPr lang="en-US" altLang="ko-KR" sz="1200" b="1" dirty="0"/>
              <a:t>= (</a:t>
            </a:r>
            <a:r>
              <a:rPr lang="ko-KR" altLang="en-US" sz="1200" b="1" dirty="0"/>
              <a:t>반올림</a:t>
            </a:r>
            <a:r>
              <a:rPr lang="en-US" altLang="ko-KR" sz="1200" b="1" dirty="0"/>
              <a:t>)10*1.2^</a:t>
            </a:r>
            <a:r>
              <a:rPr lang="ko-KR" altLang="en-US" sz="1200" b="1" dirty="0"/>
              <a:t>지하층</a:t>
            </a:r>
            <a:endParaRPr lang="en-US" altLang="ko-KR" sz="1600" b="1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5619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C4FED13D-C54C-4FA9-A20B-008C0318159D}"/>
              </a:ext>
            </a:extLst>
          </p:cNvPr>
          <p:cNvSpPr/>
          <p:nvPr/>
        </p:nvSpPr>
        <p:spPr>
          <a:xfrm>
            <a:off x="549403" y="437051"/>
            <a:ext cx="254557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2.</a:t>
            </a:r>
            <a:r>
              <a:rPr lang="ko-KR" altLang="en-US" dirty="0"/>
              <a:t>플레이어 업그레이드</a:t>
            </a:r>
            <a:endParaRPr lang="en-US" altLang="ko-KR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410FAEB-A140-43CA-8962-6871C70E27F1}"/>
              </a:ext>
            </a:extLst>
          </p:cNvPr>
          <p:cNvGrpSpPr/>
          <p:nvPr/>
        </p:nvGrpSpPr>
        <p:grpSpPr>
          <a:xfrm>
            <a:off x="412534" y="1073790"/>
            <a:ext cx="5299047" cy="5457847"/>
            <a:chOff x="412534" y="298722"/>
            <a:chExt cx="5447083" cy="6232916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FD886EA4-531D-4411-8E50-1F20E55D3F4E}"/>
                </a:ext>
              </a:extLst>
            </p:cNvPr>
            <p:cNvSpPr/>
            <p:nvPr/>
          </p:nvSpPr>
          <p:spPr>
            <a:xfrm>
              <a:off x="412534" y="298722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플레이어 업그레이드 버튼 클릭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EC909150-1535-4AE6-BAD3-2B2B394EE195}"/>
                </a:ext>
              </a:extLst>
            </p:cNvPr>
            <p:cNvSpPr/>
            <p:nvPr/>
          </p:nvSpPr>
          <p:spPr>
            <a:xfrm>
              <a:off x="651782" y="3520711"/>
              <a:ext cx="2197916" cy="5761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현재 플레이어 능력표시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,</a:t>
              </a:r>
            </a:p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업그레이드 후 능력표시</a:t>
              </a: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5B890C70-A82C-46B5-8788-183EEEFA03E1}"/>
                </a:ext>
              </a:extLst>
            </p:cNvPr>
            <p:cNvSpPr/>
            <p:nvPr/>
          </p:nvSpPr>
          <p:spPr>
            <a:xfrm>
              <a:off x="3275016" y="1266988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“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소지금이 부족합니다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.”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E2834F80-4C83-49C1-858E-787364DF10C2}"/>
                </a:ext>
              </a:extLst>
            </p:cNvPr>
            <p:cNvCxnSpPr>
              <a:cxnSpLocks/>
              <a:stCxn id="84" idx="2"/>
              <a:endCxn id="96" idx="0"/>
            </p:cNvCxnSpPr>
            <p:nvPr/>
          </p:nvCxnSpPr>
          <p:spPr>
            <a:xfrm flipH="1">
              <a:off x="1704834" y="869174"/>
              <a:ext cx="1" cy="26924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72BF8A6B-6A8D-461A-8AF2-41D64B89DC21}"/>
                </a:ext>
              </a:extLst>
            </p:cNvPr>
            <p:cNvCxnSpPr>
              <a:cxnSpLocks/>
              <a:stCxn id="90" idx="2"/>
              <a:endCxn id="102" idx="0"/>
            </p:cNvCxnSpPr>
            <p:nvPr/>
          </p:nvCxnSpPr>
          <p:spPr>
            <a:xfrm rot="16200000" flipH="1">
              <a:off x="2277842" y="2138187"/>
              <a:ext cx="285226" cy="143124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BF95EA96-E8BB-4844-8665-503A5325D672}"/>
                </a:ext>
              </a:extLst>
            </p:cNvPr>
            <p:cNvSpPr/>
            <p:nvPr/>
          </p:nvSpPr>
          <p:spPr>
            <a:xfrm>
              <a:off x="3275016" y="2140743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과정 종료</a:t>
              </a: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CBF41B19-1381-403A-AB36-0BFE8EA0C9E2}"/>
                </a:ext>
              </a:extLst>
            </p:cNvPr>
            <p:cNvSpPr/>
            <p:nvPr/>
          </p:nvSpPr>
          <p:spPr>
            <a:xfrm>
              <a:off x="412534" y="2140743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내부 기능 동작</a:t>
              </a:r>
            </a:p>
          </p:txBody>
        </p:sp>
        <p:sp>
          <p:nvSpPr>
            <p:cNvPr id="94" name="순서도: 판단 93">
              <a:extLst>
                <a:ext uri="{FF2B5EF4-FFF2-40B4-BE49-F238E27FC236}">
                  <a16:creationId xmlns:a16="http://schemas.microsoft.com/office/drawing/2014/main" id="{323CBE41-F112-4C93-A9C1-E9007EA60747}"/>
                </a:ext>
              </a:extLst>
            </p:cNvPr>
            <p:cNvSpPr/>
            <p:nvPr/>
          </p:nvSpPr>
          <p:spPr>
            <a:xfrm>
              <a:off x="704961" y="5191374"/>
              <a:ext cx="2091560" cy="60887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8A78B17-00D8-4815-941C-F79C1CF319A7}"/>
                </a:ext>
              </a:extLst>
            </p:cNvPr>
            <p:cNvSpPr txBox="1"/>
            <p:nvPr/>
          </p:nvSpPr>
          <p:spPr>
            <a:xfrm>
              <a:off x="996620" y="5297076"/>
              <a:ext cx="1498166" cy="351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 </a:t>
              </a:r>
              <a:r>
                <a:rPr lang="ko-KR" altLang="en-US" sz="1400" dirty="0" err="1"/>
                <a:t>소지금</a:t>
              </a:r>
              <a:r>
                <a:rPr lang="en-US" altLang="ko-KR" sz="1400" dirty="0"/>
                <a:t> &gt; </a:t>
              </a:r>
              <a:r>
                <a:rPr lang="ko-KR" altLang="en-US" sz="1400" dirty="0"/>
                <a:t> 비용</a:t>
              </a:r>
            </a:p>
          </p:txBody>
        </p:sp>
        <p:sp>
          <p:nvSpPr>
            <p:cNvPr id="96" name="순서도: 판단 95">
              <a:extLst>
                <a:ext uri="{FF2B5EF4-FFF2-40B4-BE49-F238E27FC236}">
                  <a16:creationId xmlns:a16="http://schemas.microsoft.com/office/drawing/2014/main" id="{48E879D3-8C7F-4E6B-982D-6E58255AD874}"/>
                </a:ext>
              </a:extLst>
            </p:cNvPr>
            <p:cNvSpPr/>
            <p:nvPr/>
          </p:nvSpPr>
          <p:spPr>
            <a:xfrm>
              <a:off x="412534" y="1138423"/>
              <a:ext cx="2584600" cy="82758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947A9F7-C338-4292-8DCF-CE62042FB64C}"/>
                </a:ext>
              </a:extLst>
            </p:cNvPr>
            <p:cNvSpPr txBox="1"/>
            <p:nvPr/>
          </p:nvSpPr>
          <p:spPr>
            <a:xfrm>
              <a:off x="481332" y="1398326"/>
              <a:ext cx="2356662" cy="351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>
                  <a:solidFill>
                    <a:sysClr val="windowText" lastClr="000000"/>
                  </a:solidFill>
                </a:rPr>
                <a:t>소지금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  </a:t>
              </a:r>
              <a:r>
                <a:rPr lang="en-US" altLang="ko-KR" sz="1400" dirty="0">
                  <a:solidFill>
                    <a:sysClr val="windowText" lastClr="000000"/>
                  </a:solidFill>
                </a:rPr>
                <a:t>&gt; 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업그레이드비용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0CA454CB-3512-4F57-9AAE-8B97BCD371C1}"/>
                </a:ext>
              </a:extLst>
            </p:cNvPr>
            <p:cNvSpPr/>
            <p:nvPr/>
          </p:nvSpPr>
          <p:spPr>
            <a:xfrm>
              <a:off x="3313725" y="5264753"/>
              <a:ext cx="1474724" cy="46211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버튼 임시 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비활성화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53692EC2-26D4-4E1F-A47A-2A17A65D18F0}"/>
                </a:ext>
              </a:extLst>
            </p:cNvPr>
            <p:cNvSpPr/>
            <p:nvPr/>
          </p:nvSpPr>
          <p:spPr>
            <a:xfrm>
              <a:off x="915280" y="5994634"/>
              <a:ext cx="1670922" cy="3602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버튼 활성화</a:t>
              </a:r>
            </a:p>
          </p:txBody>
        </p:sp>
        <p:sp>
          <p:nvSpPr>
            <p:cNvPr id="100" name="순서도: 수행의 시작/종료 99">
              <a:extLst>
                <a:ext uri="{FF2B5EF4-FFF2-40B4-BE49-F238E27FC236}">
                  <a16:creationId xmlns:a16="http://schemas.microsoft.com/office/drawing/2014/main" id="{AC0948DC-AF15-472D-BB90-A7256B18C8CA}"/>
                </a:ext>
              </a:extLst>
            </p:cNvPr>
            <p:cNvSpPr/>
            <p:nvPr/>
          </p:nvSpPr>
          <p:spPr>
            <a:xfrm>
              <a:off x="3343257" y="5942158"/>
              <a:ext cx="1408922" cy="4630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업그레이드 완료</a:t>
              </a:r>
            </a:p>
          </p:txBody>
        </p:sp>
        <p:sp>
          <p:nvSpPr>
            <p:cNvPr id="101" name="순서도: 처리 100">
              <a:extLst>
                <a:ext uri="{FF2B5EF4-FFF2-40B4-BE49-F238E27FC236}">
                  <a16:creationId xmlns:a16="http://schemas.microsoft.com/office/drawing/2014/main" id="{8F5C0F9E-849C-4F20-A032-AC18FBCCB7E6}"/>
                </a:ext>
              </a:extLst>
            </p:cNvPr>
            <p:cNvSpPr/>
            <p:nvPr/>
          </p:nvSpPr>
          <p:spPr>
            <a:xfrm>
              <a:off x="412534" y="2996421"/>
              <a:ext cx="5447083" cy="353521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순서도: 처리 101">
              <a:extLst>
                <a:ext uri="{FF2B5EF4-FFF2-40B4-BE49-F238E27FC236}">
                  <a16:creationId xmlns:a16="http://schemas.microsoft.com/office/drawing/2014/main" id="{C92083A1-D231-4EA6-B3C2-C9E0620CF31E}"/>
                </a:ext>
              </a:extLst>
            </p:cNvPr>
            <p:cNvSpPr/>
            <p:nvPr/>
          </p:nvSpPr>
          <p:spPr>
            <a:xfrm>
              <a:off x="412534" y="2996421"/>
              <a:ext cx="5447083" cy="46930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UI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갱신</a:t>
              </a:r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14FEF816-FB29-4659-8657-77E2ACEC5F58}"/>
                </a:ext>
              </a:extLst>
            </p:cNvPr>
            <p:cNvCxnSpPr>
              <a:cxnSpLocks/>
              <a:stCxn id="96" idx="3"/>
              <a:endCxn id="86" idx="1"/>
            </p:cNvCxnSpPr>
            <p:nvPr/>
          </p:nvCxnSpPr>
          <p:spPr>
            <a:xfrm flipV="1">
              <a:off x="2997134" y="1552214"/>
              <a:ext cx="277882" cy="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41D8D5A0-2A98-4BE3-88C4-3D7114AB8173}"/>
                </a:ext>
              </a:extLst>
            </p:cNvPr>
            <p:cNvCxnSpPr>
              <a:cxnSpLocks/>
              <a:stCxn id="96" idx="2"/>
              <a:endCxn id="90" idx="0"/>
            </p:cNvCxnSpPr>
            <p:nvPr/>
          </p:nvCxnSpPr>
          <p:spPr>
            <a:xfrm>
              <a:off x="1704834" y="1966008"/>
              <a:ext cx="1" cy="17473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EF5EA881-F8AE-47E9-9980-E5DCDF055468}"/>
                </a:ext>
              </a:extLst>
            </p:cNvPr>
            <p:cNvCxnSpPr>
              <a:cxnSpLocks/>
              <a:stCxn id="86" idx="2"/>
              <a:endCxn id="89" idx="0"/>
            </p:cNvCxnSpPr>
            <p:nvPr/>
          </p:nvCxnSpPr>
          <p:spPr>
            <a:xfrm>
              <a:off x="4567317" y="1837440"/>
              <a:ext cx="0" cy="30330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C121E506-8BFD-4624-8BB7-A9F9709CEB60}"/>
                </a:ext>
              </a:extLst>
            </p:cNvPr>
            <p:cNvCxnSpPr>
              <a:cxnSpLocks/>
              <a:stCxn id="94" idx="2"/>
              <a:endCxn id="99" idx="0"/>
            </p:cNvCxnSpPr>
            <p:nvPr/>
          </p:nvCxnSpPr>
          <p:spPr>
            <a:xfrm>
              <a:off x="1750742" y="5800246"/>
              <a:ext cx="0" cy="19438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770939DB-C61E-4BEE-9308-EAAAE5B0BECE}"/>
                </a:ext>
              </a:extLst>
            </p:cNvPr>
            <p:cNvCxnSpPr>
              <a:cxnSpLocks/>
              <a:stCxn id="94" idx="3"/>
              <a:endCxn id="98" idx="1"/>
            </p:cNvCxnSpPr>
            <p:nvPr/>
          </p:nvCxnSpPr>
          <p:spPr>
            <a:xfrm>
              <a:off x="2796521" y="5495810"/>
              <a:ext cx="517204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8FA5C427-E111-4F54-B9D0-93222AECBC8E}"/>
                </a:ext>
              </a:extLst>
            </p:cNvPr>
            <p:cNvCxnSpPr>
              <a:cxnSpLocks/>
              <a:stCxn id="98" idx="2"/>
              <a:endCxn id="100" idx="0"/>
            </p:cNvCxnSpPr>
            <p:nvPr/>
          </p:nvCxnSpPr>
          <p:spPr>
            <a:xfrm flipH="1">
              <a:off x="4047718" y="5726866"/>
              <a:ext cx="3370" cy="21529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E30A2B86-F87F-4AAF-A64A-AF3B75952C2B}"/>
                </a:ext>
              </a:extLst>
            </p:cNvPr>
            <p:cNvCxnSpPr>
              <a:cxnSpLocks/>
              <a:stCxn id="99" idx="3"/>
              <a:endCxn id="100" idx="1"/>
            </p:cNvCxnSpPr>
            <p:nvPr/>
          </p:nvCxnSpPr>
          <p:spPr>
            <a:xfrm flipV="1">
              <a:off x="2586202" y="6173694"/>
              <a:ext cx="757055" cy="107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34F3933-8AE4-49E5-B664-0200F5236373}"/>
                </a:ext>
              </a:extLst>
            </p:cNvPr>
            <p:cNvSpPr txBox="1"/>
            <p:nvPr/>
          </p:nvSpPr>
          <p:spPr>
            <a:xfrm>
              <a:off x="2345023" y="5029311"/>
              <a:ext cx="689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False</a:t>
              </a:r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1CB26BA-E6D6-46BC-8312-1576CBA7F9B8}"/>
                </a:ext>
              </a:extLst>
            </p:cNvPr>
            <p:cNvSpPr txBox="1"/>
            <p:nvPr/>
          </p:nvSpPr>
          <p:spPr>
            <a:xfrm>
              <a:off x="934307" y="5557566"/>
              <a:ext cx="624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True</a:t>
              </a:r>
              <a:endParaRPr lang="ko-KR" altLang="en-US" dirty="0"/>
            </a:p>
          </p:txBody>
        </p:sp>
        <p:sp>
          <p:nvSpPr>
            <p:cNvPr id="132" name="순서도: 판단 131">
              <a:extLst>
                <a:ext uri="{FF2B5EF4-FFF2-40B4-BE49-F238E27FC236}">
                  <a16:creationId xmlns:a16="http://schemas.microsoft.com/office/drawing/2014/main" id="{DA07269F-9316-486C-8AC5-AA8B263E45A1}"/>
                </a:ext>
              </a:extLst>
            </p:cNvPr>
            <p:cNvSpPr/>
            <p:nvPr/>
          </p:nvSpPr>
          <p:spPr>
            <a:xfrm>
              <a:off x="704961" y="4260928"/>
              <a:ext cx="2091560" cy="733537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A359F17-8793-4ABE-BDF4-C45156542908}"/>
                </a:ext>
              </a:extLst>
            </p:cNvPr>
            <p:cNvSpPr txBox="1"/>
            <p:nvPr/>
          </p:nvSpPr>
          <p:spPr>
            <a:xfrm>
              <a:off x="928400" y="4511083"/>
              <a:ext cx="1659649" cy="281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 현재 레벨 </a:t>
              </a:r>
              <a:r>
                <a:rPr lang="en-US" altLang="ko-KR" sz="1000" dirty="0"/>
                <a:t>== </a:t>
              </a:r>
              <a:r>
                <a:rPr lang="ko-KR" altLang="en-US" sz="1000" dirty="0"/>
                <a:t>최대 레벨</a:t>
              </a:r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E0E5A417-17D6-48B3-A889-BD12C113C95E}"/>
                </a:ext>
              </a:extLst>
            </p:cNvPr>
            <p:cNvSpPr/>
            <p:nvPr/>
          </p:nvSpPr>
          <p:spPr>
            <a:xfrm>
              <a:off x="3313725" y="4391577"/>
              <a:ext cx="1474724" cy="46211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업그레이드 버튼 잠금</a:t>
              </a:r>
            </a:p>
          </p:txBody>
        </p: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03F2CC05-BFD6-4A5C-904D-809A89BBF0DB}"/>
                </a:ext>
              </a:extLst>
            </p:cNvPr>
            <p:cNvCxnSpPr>
              <a:cxnSpLocks/>
              <a:stCxn id="132" idx="3"/>
              <a:endCxn id="134" idx="1"/>
            </p:cNvCxnSpPr>
            <p:nvPr/>
          </p:nvCxnSpPr>
          <p:spPr>
            <a:xfrm flipV="1">
              <a:off x="2796521" y="4622635"/>
              <a:ext cx="517204" cy="506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E305326-A8D9-4264-8609-A2C473A8D518}"/>
                </a:ext>
              </a:extLst>
            </p:cNvPr>
            <p:cNvSpPr txBox="1"/>
            <p:nvPr/>
          </p:nvSpPr>
          <p:spPr>
            <a:xfrm>
              <a:off x="2345023" y="4223531"/>
              <a:ext cx="642109" cy="421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True</a:t>
              </a:r>
              <a:endParaRPr lang="ko-KR" altLang="en-US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156030D-1EDC-41A5-8351-1449A686CCBE}"/>
                </a:ext>
              </a:extLst>
            </p:cNvPr>
            <p:cNvSpPr txBox="1"/>
            <p:nvPr/>
          </p:nvSpPr>
          <p:spPr>
            <a:xfrm>
              <a:off x="934307" y="4751786"/>
              <a:ext cx="709273" cy="421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False</a:t>
              </a:r>
              <a:endParaRPr lang="ko-KR" altLang="en-US" dirty="0"/>
            </a:p>
          </p:txBody>
        </p:sp>
      </p:grpSp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288FBDA2-2930-444A-9F35-E56E5A4D8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820081"/>
              </p:ext>
            </p:extLst>
          </p:nvPr>
        </p:nvGraphicFramePr>
        <p:xfrm>
          <a:off x="6096000" y="630234"/>
          <a:ext cx="5111284" cy="2909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6190">
                  <a:extLst>
                    <a:ext uri="{9D8B030D-6E8A-4147-A177-3AD203B41FA5}">
                      <a16:colId xmlns:a16="http://schemas.microsoft.com/office/drawing/2014/main" val="1646467272"/>
                    </a:ext>
                  </a:extLst>
                </a:gridCol>
                <a:gridCol w="756190">
                  <a:extLst>
                    <a:ext uri="{9D8B030D-6E8A-4147-A177-3AD203B41FA5}">
                      <a16:colId xmlns:a16="http://schemas.microsoft.com/office/drawing/2014/main" val="281521105"/>
                    </a:ext>
                  </a:extLst>
                </a:gridCol>
                <a:gridCol w="756190">
                  <a:extLst>
                    <a:ext uri="{9D8B030D-6E8A-4147-A177-3AD203B41FA5}">
                      <a16:colId xmlns:a16="http://schemas.microsoft.com/office/drawing/2014/main" val="3050035076"/>
                    </a:ext>
                  </a:extLst>
                </a:gridCol>
                <a:gridCol w="1568394">
                  <a:extLst>
                    <a:ext uri="{9D8B030D-6E8A-4147-A177-3AD203B41FA5}">
                      <a16:colId xmlns:a16="http://schemas.microsoft.com/office/drawing/2014/main" val="219734764"/>
                    </a:ext>
                  </a:extLst>
                </a:gridCol>
                <a:gridCol w="1274320">
                  <a:extLst>
                    <a:ext uri="{9D8B030D-6E8A-4147-A177-3AD203B41FA5}">
                      <a16:colId xmlns:a16="http://schemas.microsoft.com/office/drawing/2014/main" val="3392225783"/>
                    </a:ext>
                  </a:extLst>
                </a:gridCol>
              </a:tblGrid>
              <a:tr h="2424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노동력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반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노동력갭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업그레이드비용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반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업그레이드비용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7465179"/>
                  </a:ext>
                </a:extLst>
              </a:tr>
              <a:tr h="2424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5769542"/>
                  </a:ext>
                </a:extLst>
              </a:tr>
              <a:tr h="2424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3798676"/>
                  </a:ext>
                </a:extLst>
              </a:tr>
              <a:tr h="2424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11.025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2425103"/>
                  </a:ext>
                </a:extLst>
              </a:tr>
              <a:tr h="2424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11.57625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8716811"/>
                  </a:ext>
                </a:extLst>
              </a:tr>
              <a:tr h="2424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12.1550625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9526184"/>
                  </a:ext>
                </a:extLst>
              </a:tr>
              <a:tr h="2424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12.76281563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7551342"/>
                  </a:ext>
                </a:extLst>
              </a:tr>
              <a:tr h="2424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13.40095641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9016662"/>
                  </a:ext>
                </a:extLst>
              </a:tr>
              <a:tr h="2424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14.07100423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601362"/>
                  </a:ext>
                </a:extLst>
              </a:tr>
              <a:tr h="2424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14.77455444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3140256"/>
                  </a:ext>
                </a:extLst>
              </a:tr>
              <a:tr h="2424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15.51328216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0934245"/>
                  </a:ext>
                </a:extLst>
              </a:tr>
              <a:tr h="2424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29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5.5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16.28894627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882948"/>
                  </a:ext>
                </a:extLst>
              </a:tr>
            </a:tbl>
          </a:graphicData>
        </a:graphic>
      </p:graphicFrame>
      <p:sp>
        <p:nvSpPr>
          <p:cNvPr id="124" name="부제목 2">
            <a:extLst>
              <a:ext uri="{FF2B5EF4-FFF2-40B4-BE49-F238E27FC236}">
                <a16:creationId xmlns:a16="http://schemas.microsoft.com/office/drawing/2014/main" id="{A46048BE-C54D-4500-8C48-24FEB6B401B3}"/>
              </a:ext>
            </a:extLst>
          </p:cNvPr>
          <p:cNvSpPr txBox="1">
            <a:spLocks/>
          </p:cNvSpPr>
          <p:nvPr/>
        </p:nvSpPr>
        <p:spPr>
          <a:xfrm>
            <a:off x="6096000" y="3902765"/>
            <a:ext cx="4767743" cy="1789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터치당 노동력 증가</a:t>
            </a:r>
            <a:endParaRPr lang="en-US" altLang="ko-KR" sz="1600" dirty="0"/>
          </a:p>
          <a:p>
            <a:r>
              <a:rPr lang="ko-KR" altLang="en-US" sz="1200" b="1" dirty="0"/>
              <a:t>노동력 증가 공식</a:t>
            </a:r>
            <a:r>
              <a:rPr lang="en-US" altLang="ko-KR" sz="1200" b="1" dirty="0"/>
              <a:t> = </a:t>
            </a:r>
            <a:r>
              <a:rPr lang="ko-KR" altLang="en-US" sz="1200" b="1" dirty="0"/>
              <a:t>이전노동력</a:t>
            </a:r>
            <a:r>
              <a:rPr lang="en-US" altLang="ko-KR" sz="1200" b="1" dirty="0"/>
              <a:t>+(</a:t>
            </a:r>
            <a:r>
              <a:rPr lang="ko-KR" altLang="en-US" sz="1200" b="1" dirty="0"/>
              <a:t>반올림</a:t>
            </a:r>
            <a:r>
              <a:rPr lang="en-US" altLang="ko-KR" sz="1200" b="1" dirty="0"/>
              <a:t>)(0.5*(</a:t>
            </a:r>
            <a:r>
              <a:rPr lang="en-US" altLang="ko-KR" sz="1200" b="1" dirty="0" err="1"/>
              <a:t>Lv</a:t>
            </a:r>
            <a:r>
              <a:rPr lang="ko-KR" altLang="en-US" sz="1200" b="1" dirty="0"/>
              <a:t>값</a:t>
            </a:r>
            <a:r>
              <a:rPr lang="en-US" altLang="ko-KR" sz="1200" b="1" dirty="0"/>
              <a:t>))</a:t>
            </a:r>
            <a:endParaRPr lang="en-US" altLang="ko-KR" sz="1600" b="1" dirty="0"/>
          </a:p>
          <a:p>
            <a:r>
              <a:rPr lang="ko-KR" altLang="en-US" sz="1200" b="1" dirty="0"/>
              <a:t>업그레이드 비용 증가 공식 </a:t>
            </a:r>
            <a:r>
              <a:rPr lang="en-US" altLang="ko-KR" sz="1200" b="1" dirty="0"/>
              <a:t>= (</a:t>
            </a:r>
            <a:r>
              <a:rPr lang="ko-KR" altLang="en-US" sz="1200" b="1" dirty="0"/>
              <a:t>반올림</a:t>
            </a:r>
            <a:r>
              <a:rPr lang="en-US" altLang="ko-KR" sz="1200" b="1" dirty="0"/>
              <a:t>)10*1.05^ </a:t>
            </a:r>
            <a:r>
              <a:rPr lang="en-US" altLang="ko-KR" sz="1200" b="1" dirty="0" err="1"/>
              <a:t>Lv</a:t>
            </a:r>
            <a:r>
              <a:rPr lang="ko-KR" altLang="en-US" sz="1200" b="1" dirty="0"/>
              <a:t>값</a:t>
            </a:r>
            <a:endParaRPr lang="en-US" altLang="ko-KR" sz="1600" b="1" dirty="0"/>
          </a:p>
          <a:p>
            <a:endParaRPr lang="en-US" altLang="ko-KR" sz="1600" dirty="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8B45ED5F-9132-4490-8BF4-10D71B87DAA2}"/>
              </a:ext>
            </a:extLst>
          </p:cNvPr>
          <p:cNvCxnSpPr>
            <a:cxnSpLocks/>
            <a:stCxn id="85" idx="2"/>
            <a:endCxn id="132" idx="0"/>
          </p:cNvCxnSpPr>
          <p:nvPr/>
        </p:nvCxnSpPr>
        <p:spPr>
          <a:xfrm>
            <a:off x="1714372" y="4399611"/>
            <a:ext cx="1" cy="14368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1B737084-0677-4229-BE41-03FA520CB0CE}"/>
              </a:ext>
            </a:extLst>
          </p:cNvPr>
          <p:cNvCxnSpPr>
            <a:cxnSpLocks/>
            <a:stCxn id="132" idx="2"/>
            <a:endCxn id="94" idx="0"/>
          </p:cNvCxnSpPr>
          <p:nvPr/>
        </p:nvCxnSpPr>
        <p:spPr>
          <a:xfrm>
            <a:off x="1714373" y="5185613"/>
            <a:ext cx="0" cy="17242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EB230F90-482F-4E01-A5D4-ADB96FDE4F2A}"/>
              </a:ext>
            </a:extLst>
          </p:cNvPr>
          <p:cNvCxnSpPr>
            <a:cxnSpLocks/>
            <a:stCxn id="134" idx="2"/>
            <a:endCxn id="94" idx="0"/>
          </p:cNvCxnSpPr>
          <p:nvPr/>
        </p:nvCxnSpPr>
        <p:spPr>
          <a:xfrm rot="5400000">
            <a:off x="2685442" y="4091276"/>
            <a:ext cx="295692" cy="223782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83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C4FED13D-C54C-4FA9-A20B-008C0318159D}"/>
              </a:ext>
            </a:extLst>
          </p:cNvPr>
          <p:cNvSpPr/>
          <p:nvPr/>
        </p:nvSpPr>
        <p:spPr>
          <a:xfrm>
            <a:off x="549403" y="437051"/>
            <a:ext cx="254557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</a:t>
            </a:r>
            <a:r>
              <a:rPr lang="ko-KR" altLang="en-US" dirty="0"/>
              <a:t>땅굴파기 </a:t>
            </a:r>
            <a:endParaRPr lang="en-US" altLang="ko-KR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410FAEB-A140-43CA-8962-6871C70E27F1}"/>
              </a:ext>
            </a:extLst>
          </p:cNvPr>
          <p:cNvGrpSpPr/>
          <p:nvPr/>
        </p:nvGrpSpPr>
        <p:grpSpPr>
          <a:xfrm>
            <a:off x="412534" y="1073790"/>
            <a:ext cx="5299047" cy="5457847"/>
            <a:chOff x="412534" y="298722"/>
            <a:chExt cx="5447083" cy="6232916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FD886EA4-531D-4411-8E50-1F20E55D3F4E}"/>
                </a:ext>
              </a:extLst>
            </p:cNvPr>
            <p:cNvSpPr/>
            <p:nvPr/>
          </p:nvSpPr>
          <p:spPr>
            <a:xfrm>
              <a:off x="412534" y="298722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땅굴 파기 버튼 클릭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EC909150-1535-4AE6-BAD3-2B2B394EE195}"/>
                </a:ext>
              </a:extLst>
            </p:cNvPr>
            <p:cNvSpPr/>
            <p:nvPr/>
          </p:nvSpPr>
          <p:spPr>
            <a:xfrm>
              <a:off x="651782" y="3520711"/>
              <a:ext cx="2197916" cy="5761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굴 깊이 추가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, </a:t>
              </a:r>
            </a:p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원석종류 추가</a:t>
              </a: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5B890C70-A82C-46B5-8788-183EEEFA03E1}"/>
                </a:ext>
              </a:extLst>
            </p:cNvPr>
            <p:cNvSpPr/>
            <p:nvPr/>
          </p:nvSpPr>
          <p:spPr>
            <a:xfrm>
              <a:off x="3275016" y="1266988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“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소지금이 부족합니다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.”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E2834F80-4C83-49C1-858E-787364DF10C2}"/>
                </a:ext>
              </a:extLst>
            </p:cNvPr>
            <p:cNvCxnSpPr>
              <a:cxnSpLocks/>
              <a:stCxn id="84" idx="2"/>
              <a:endCxn id="96" idx="0"/>
            </p:cNvCxnSpPr>
            <p:nvPr/>
          </p:nvCxnSpPr>
          <p:spPr>
            <a:xfrm flipH="1">
              <a:off x="1704834" y="869174"/>
              <a:ext cx="1" cy="26924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72BF8A6B-6A8D-461A-8AF2-41D64B89DC21}"/>
                </a:ext>
              </a:extLst>
            </p:cNvPr>
            <p:cNvCxnSpPr>
              <a:cxnSpLocks/>
              <a:stCxn id="90" idx="2"/>
              <a:endCxn id="102" idx="0"/>
            </p:cNvCxnSpPr>
            <p:nvPr/>
          </p:nvCxnSpPr>
          <p:spPr>
            <a:xfrm rot="16200000" flipH="1">
              <a:off x="2277842" y="2138187"/>
              <a:ext cx="285226" cy="143124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BF95EA96-E8BB-4844-8665-503A5325D672}"/>
                </a:ext>
              </a:extLst>
            </p:cNvPr>
            <p:cNvSpPr/>
            <p:nvPr/>
          </p:nvSpPr>
          <p:spPr>
            <a:xfrm>
              <a:off x="3275016" y="2140743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과정 종료</a:t>
              </a: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CBF41B19-1381-403A-AB36-0BFE8EA0C9E2}"/>
                </a:ext>
              </a:extLst>
            </p:cNvPr>
            <p:cNvSpPr/>
            <p:nvPr/>
          </p:nvSpPr>
          <p:spPr>
            <a:xfrm>
              <a:off x="412534" y="2140743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내부 기능 동작</a:t>
              </a:r>
            </a:p>
          </p:txBody>
        </p:sp>
        <p:sp>
          <p:nvSpPr>
            <p:cNvPr id="94" name="순서도: 판단 93">
              <a:extLst>
                <a:ext uri="{FF2B5EF4-FFF2-40B4-BE49-F238E27FC236}">
                  <a16:creationId xmlns:a16="http://schemas.microsoft.com/office/drawing/2014/main" id="{323CBE41-F112-4C93-A9C1-E9007EA60747}"/>
                </a:ext>
              </a:extLst>
            </p:cNvPr>
            <p:cNvSpPr/>
            <p:nvPr/>
          </p:nvSpPr>
          <p:spPr>
            <a:xfrm>
              <a:off x="704961" y="5191374"/>
              <a:ext cx="2091560" cy="60887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8A78B17-00D8-4815-941C-F79C1CF319A7}"/>
                </a:ext>
              </a:extLst>
            </p:cNvPr>
            <p:cNvSpPr txBox="1"/>
            <p:nvPr/>
          </p:nvSpPr>
          <p:spPr>
            <a:xfrm>
              <a:off x="996620" y="5297076"/>
              <a:ext cx="1498166" cy="351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 </a:t>
              </a:r>
              <a:r>
                <a:rPr lang="ko-KR" altLang="en-US" sz="1400" dirty="0" err="1"/>
                <a:t>소지금</a:t>
              </a:r>
              <a:r>
                <a:rPr lang="en-US" altLang="ko-KR" sz="1400" dirty="0"/>
                <a:t> &gt; </a:t>
              </a:r>
              <a:r>
                <a:rPr lang="ko-KR" altLang="en-US" sz="1400" dirty="0"/>
                <a:t> 비용</a:t>
              </a:r>
            </a:p>
          </p:txBody>
        </p:sp>
        <p:sp>
          <p:nvSpPr>
            <p:cNvPr id="96" name="순서도: 판단 95">
              <a:extLst>
                <a:ext uri="{FF2B5EF4-FFF2-40B4-BE49-F238E27FC236}">
                  <a16:creationId xmlns:a16="http://schemas.microsoft.com/office/drawing/2014/main" id="{48E879D3-8C7F-4E6B-982D-6E58255AD874}"/>
                </a:ext>
              </a:extLst>
            </p:cNvPr>
            <p:cNvSpPr/>
            <p:nvPr/>
          </p:nvSpPr>
          <p:spPr>
            <a:xfrm>
              <a:off x="412534" y="1138423"/>
              <a:ext cx="2584600" cy="82758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947A9F7-C338-4292-8DCF-CE62042FB64C}"/>
                </a:ext>
              </a:extLst>
            </p:cNvPr>
            <p:cNvSpPr txBox="1"/>
            <p:nvPr/>
          </p:nvSpPr>
          <p:spPr>
            <a:xfrm>
              <a:off x="942711" y="1398326"/>
              <a:ext cx="1433903" cy="351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>
                  <a:solidFill>
                    <a:sysClr val="windowText" lastClr="000000"/>
                  </a:solidFill>
                </a:rPr>
                <a:t>소지금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  </a:t>
              </a:r>
              <a:r>
                <a:rPr lang="en-US" altLang="ko-KR" sz="1400" dirty="0">
                  <a:solidFill>
                    <a:sysClr val="windowText" lastClr="000000"/>
                  </a:solidFill>
                </a:rPr>
                <a:t>&gt; 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비용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0CA454CB-3512-4F57-9AAE-8B97BCD371C1}"/>
                </a:ext>
              </a:extLst>
            </p:cNvPr>
            <p:cNvSpPr/>
            <p:nvPr/>
          </p:nvSpPr>
          <p:spPr>
            <a:xfrm>
              <a:off x="3313725" y="5264753"/>
              <a:ext cx="1474724" cy="46211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버튼 임시 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비활성화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53692EC2-26D4-4E1F-A47A-2A17A65D18F0}"/>
                </a:ext>
              </a:extLst>
            </p:cNvPr>
            <p:cNvSpPr/>
            <p:nvPr/>
          </p:nvSpPr>
          <p:spPr>
            <a:xfrm>
              <a:off x="915280" y="5994634"/>
              <a:ext cx="1670922" cy="3602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버튼 활성화</a:t>
              </a:r>
            </a:p>
          </p:txBody>
        </p:sp>
        <p:sp>
          <p:nvSpPr>
            <p:cNvPr id="100" name="순서도: 수행의 시작/종료 99">
              <a:extLst>
                <a:ext uri="{FF2B5EF4-FFF2-40B4-BE49-F238E27FC236}">
                  <a16:creationId xmlns:a16="http://schemas.microsoft.com/office/drawing/2014/main" id="{AC0948DC-AF15-472D-BB90-A7256B18C8CA}"/>
                </a:ext>
              </a:extLst>
            </p:cNvPr>
            <p:cNvSpPr/>
            <p:nvPr/>
          </p:nvSpPr>
          <p:spPr>
            <a:xfrm>
              <a:off x="3343257" y="5942158"/>
              <a:ext cx="1408922" cy="4630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땅굴 파기</a:t>
              </a:r>
              <a:r>
                <a:rPr lang="ko-KR" altLang="en-US" sz="1100" dirty="0">
                  <a:solidFill>
                    <a:schemeClr val="tx1"/>
                  </a:solidFill>
                </a:rPr>
                <a:t> 완료</a:t>
              </a:r>
            </a:p>
          </p:txBody>
        </p:sp>
        <p:sp>
          <p:nvSpPr>
            <p:cNvPr id="101" name="순서도: 처리 100">
              <a:extLst>
                <a:ext uri="{FF2B5EF4-FFF2-40B4-BE49-F238E27FC236}">
                  <a16:creationId xmlns:a16="http://schemas.microsoft.com/office/drawing/2014/main" id="{8F5C0F9E-849C-4F20-A032-AC18FBCCB7E6}"/>
                </a:ext>
              </a:extLst>
            </p:cNvPr>
            <p:cNvSpPr/>
            <p:nvPr/>
          </p:nvSpPr>
          <p:spPr>
            <a:xfrm>
              <a:off x="412534" y="2996421"/>
              <a:ext cx="5447083" cy="353521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순서도: 처리 101">
              <a:extLst>
                <a:ext uri="{FF2B5EF4-FFF2-40B4-BE49-F238E27FC236}">
                  <a16:creationId xmlns:a16="http://schemas.microsoft.com/office/drawing/2014/main" id="{C92083A1-D231-4EA6-B3C2-C9E0620CF31E}"/>
                </a:ext>
              </a:extLst>
            </p:cNvPr>
            <p:cNvSpPr/>
            <p:nvPr/>
          </p:nvSpPr>
          <p:spPr>
            <a:xfrm>
              <a:off x="412534" y="2996421"/>
              <a:ext cx="5447083" cy="46930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UI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갱신</a:t>
              </a:r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14FEF816-FB29-4659-8657-77E2ACEC5F58}"/>
                </a:ext>
              </a:extLst>
            </p:cNvPr>
            <p:cNvCxnSpPr>
              <a:cxnSpLocks/>
              <a:stCxn id="96" idx="3"/>
              <a:endCxn id="86" idx="1"/>
            </p:cNvCxnSpPr>
            <p:nvPr/>
          </p:nvCxnSpPr>
          <p:spPr>
            <a:xfrm flipV="1">
              <a:off x="2997134" y="1552214"/>
              <a:ext cx="277882" cy="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41D8D5A0-2A98-4BE3-88C4-3D7114AB8173}"/>
                </a:ext>
              </a:extLst>
            </p:cNvPr>
            <p:cNvCxnSpPr>
              <a:cxnSpLocks/>
              <a:stCxn id="96" idx="2"/>
              <a:endCxn id="90" idx="0"/>
            </p:cNvCxnSpPr>
            <p:nvPr/>
          </p:nvCxnSpPr>
          <p:spPr>
            <a:xfrm>
              <a:off x="1704834" y="1966008"/>
              <a:ext cx="1" cy="17473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EF5EA881-F8AE-47E9-9980-E5DCDF055468}"/>
                </a:ext>
              </a:extLst>
            </p:cNvPr>
            <p:cNvCxnSpPr>
              <a:cxnSpLocks/>
              <a:stCxn id="86" idx="2"/>
              <a:endCxn id="89" idx="0"/>
            </p:cNvCxnSpPr>
            <p:nvPr/>
          </p:nvCxnSpPr>
          <p:spPr>
            <a:xfrm>
              <a:off x="4567317" y="1837440"/>
              <a:ext cx="0" cy="30330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C121E506-8BFD-4624-8BB7-A9F9709CEB60}"/>
                </a:ext>
              </a:extLst>
            </p:cNvPr>
            <p:cNvCxnSpPr>
              <a:cxnSpLocks/>
              <a:stCxn id="94" idx="2"/>
              <a:endCxn id="99" idx="0"/>
            </p:cNvCxnSpPr>
            <p:nvPr/>
          </p:nvCxnSpPr>
          <p:spPr>
            <a:xfrm>
              <a:off x="1750742" y="5800246"/>
              <a:ext cx="0" cy="19438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770939DB-C61E-4BEE-9308-EAAAE5B0BECE}"/>
                </a:ext>
              </a:extLst>
            </p:cNvPr>
            <p:cNvCxnSpPr>
              <a:cxnSpLocks/>
              <a:stCxn id="94" idx="3"/>
              <a:endCxn id="98" idx="1"/>
            </p:cNvCxnSpPr>
            <p:nvPr/>
          </p:nvCxnSpPr>
          <p:spPr>
            <a:xfrm>
              <a:off x="2796521" y="5495810"/>
              <a:ext cx="517204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8FA5C427-E111-4F54-B9D0-93222AECBC8E}"/>
                </a:ext>
              </a:extLst>
            </p:cNvPr>
            <p:cNvCxnSpPr>
              <a:cxnSpLocks/>
              <a:stCxn id="98" idx="2"/>
              <a:endCxn id="100" idx="0"/>
            </p:cNvCxnSpPr>
            <p:nvPr/>
          </p:nvCxnSpPr>
          <p:spPr>
            <a:xfrm flipH="1">
              <a:off x="4047718" y="5726866"/>
              <a:ext cx="3370" cy="21529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E30A2B86-F87F-4AAF-A64A-AF3B75952C2B}"/>
                </a:ext>
              </a:extLst>
            </p:cNvPr>
            <p:cNvCxnSpPr>
              <a:cxnSpLocks/>
              <a:stCxn id="99" idx="3"/>
              <a:endCxn id="100" idx="1"/>
            </p:cNvCxnSpPr>
            <p:nvPr/>
          </p:nvCxnSpPr>
          <p:spPr>
            <a:xfrm flipV="1">
              <a:off x="2586202" y="6173694"/>
              <a:ext cx="757055" cy="107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34F3933-8AE4-49E5-B664-0200F5236373}"/>
                </a:ext>
              </a:extLst>
            </p:cNvPr>
            <p:cNvSpPr txBox="1"/>
            <p:nvPr/>
          </p:nvSpPr>
          <p:spPr>
            <a:xfrm>
              <a:off x="2345023" y="5029311"/>
              <a:ext cx="689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False</a:t>
              </a:r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1CB26BA-E6D6-46BC-8312-1576CBA7F9B8}"/>
                </a:ext>
              </a:extLst>
            </p:cNvPr>
            <p:cNvSpPr txBox="1"/>
            <p:nvPr/>
          </p:nvSpPr>
          <p:spPr>
            <a:xfrm>
              <a:off x="934307" y="5557566"/>
              <a:ext cx="624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True</a:t>
              </a:r>
              <a:endParaRPr lang="ko-KR" altLang="en-US" dirty="0"/>
            </a:p>
          </p:txBody>
        </p:sp>
        <p:sp>
          <p:nvSpPr>
            <p:cNvPr id="132" name="순서도: 판단 131">
              <a:extLst>
                <a:ext uri="{FF2B5EF4-FFF2-40B4-BE49-F238E27FC236}">
                  <a16:creationId xmlns:a16="http://schemas.microsoft.com/office/drawing/2014/main" id="{DA07269F-9316-486C-8AC5-AA8B263E45A1}"/>
                </a:ext>
              </a:extLst>
            </p:cNvPr>
            <p:cNvSpPr/>
            <p:nvPr/>
          </p:nvSpPr>
          <p:spPr>
            <a:xfrm>
              <a:off x="704961" y="4260928"/>
              <a:ext cx="2091560" cy="733537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A359F17-8793-4ABE-BDF4-C45156542908}"/>
                </a:ext>
              </a:extLst>
            </p:cNvPr>
            <p:cNvSpPr txBox="1"/>
            <p:nvPr/>
          </p:nvSpPr>
          <p:spPr>
            <a:xfrm>
              <a:off x="928400" y="4511083"/>
              <a:ext cx="1659649" cy="281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 현재 깊이 </a:t>
              </a:r>
              <a:r>
                <a:rPr lang="en-US" altLang="ko-KR" sz="1000" dirty="0"/>
                <a:t>== </a:t>
              </a:r>
              <a:r>
                <a:rPr lang="ko-KR" altLang="en-US" sz="1000" dirty="0"/>
                <a:t>최대 깊이</a:t>
              </a:r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E0E5A417-17D6-48B3-A889-BD12C113C95E}"/>
                </a:ext>
              </a:extLst>
            </p:cNvPr>
            <p:cNvSpPr/>
            <p:nvPr/>
          </p:nvSpPr>
          <p:spPr>
            <a:xfrm>
              <a:off x="3313725" y="4391577"/>
              <a:ext cx="1474724" cy="46211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땅굴 파기 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버튼 잠금</a:t>
              </a:r>
            </a:p>
          </p:txBody>
        </p: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03F2CC05-BFD6-4A5C-904D-809A89BBF0DB}"/>
                </a:ext>
              </a:extLst>
            </p:cNvPr>
            <p:cNvCxnSpPr>
              <a:cxnSpLocks/>
              <a:stCxn id="132" idx="3"/>
              <a:endCxn id="134" idx="1"/>
            </p:cNvCxnSpPr>
            <p:nvPr/>
          </p:nvCxnSpPr>
          <p:spPr>
            <a:xfrm flipV="1">
              <a:off x="2796521" y="4622635"/>
              <a:ext cx="517204" cy="506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E305326-A8D9-4264-8609-A2C473A8D518}"/>
                </a:ext>
              </a:extLst>
            </p:cNvPr>
            <p:cNvSpPr txBox="1"/>
            <p:nvPr/>
          </p:nvSpPr>
          <p:spPr>
            <a:xfrm>
              <a:off x="2345023" y="4223531"/>
              <a:ext cx="642109" cy="421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True</a:t>
              </a:r>
              <a:endParaRPr lang="ko-KR" altLang="en-US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156030D-1EDC-41A5-8351-1449A686CCBE}"/>
                </a:ext>
              </a:extLst>
            </p:cNvPr>
            <p:cNvSpPr txBox="1"/>
            <p:nvPr/>
          </p:nvSpPr>
          <p:spPr>
            <a:xfrm>
              <a:off x="934307" y="4751786"/>
              <a:ext cx="709273" cy="421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False</a:t>
              </a:r>
              <a:endParaRPr lang="ko-KR" altLang="en-US" dirty="0"/>
            </a:p>
          </p:txBody>
        </p:sp>
      </p:grp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8B45ED5F-9132-4490-8BF4-10D71B87DAA2}"/>
              </a:ext>
            </a:extLst>
          </p:cNvPr>
          <p:cNvCxnSpPr>
            <a:cxnSpLocks/>
            <a:stCxn id="85" idx="2"/>
            <a:endCxn id="132" idx="0"/>
          </p:cNvCxnSpPr>
          <p:nvPr/>
        </p:nvCxnSpPr>
        <p:spPr>
          <a:xfrm>
            <a:off x="1714372" y="4399611"/>
            <a:ext cx="1" cy="14368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1B737084-0677-4229-BE41-03FA520CB0CE}"/>
              </a:ext>
            </a:extLst>
          </p:cNvPr>
          <p:cNvCxnSpPr>
            <a:cxnSpLocks/>
            <a:stCxn id="132" idx="2"/>
            <a:endCxn id="94" idx="0"/>
          </p:cNvCxnSpPr>
          <p:nvPr/>
        </p:nvCxnSpPr>
        <p:spPr>
          <a:xfrm>
            <a:off x="1714373" y="5185613"/>
            <a:ext cx="0" cy="17242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EB230F90-482F-4E01-A5D4-ADB96FDE4F2A}"/>
              </a:ext>
            </a:extLst>
          </p:cNvPr>
          <p:cNvCxnSpPr>
            <a:cxnSpLocks/>
            <a:stCxn id="134" idx="2"/>
            <a:endCxn id="94" idx="0"/>
          </p:cNvCxnSpPr>
          <p:nvPr/>
        </p:nvCxnSpPr>
        <p:spPr>
          <a:xfrm rot="5400000">
            <a:off x="2685442" y="4091276"/>
            <a:ext cx="295692" cy="223782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89582DD-4BC2-458B-A625-16063E54B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948226"/>
              </p:ext>
            </p:extLst>
          </p:nvPr>
        </p:nvGraphicFramePr>
        <p:xfrm>
          <a:off x="6096000" y="437051"/>
          <a:ext cx="5359400" cy="2724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691552639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37731196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997545076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30468213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현재깊이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땅파기비용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땅파기 필요 클릭수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반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땅파기 필요 클릭수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노동력</a:t>
                      </a:r>
                      <a:r>
                        <a:rPr lang="en-US" altLang="ko-KR" sz="1100" u="none" strike="noStrike">
                          <a:effectLst/>
                        </a:rPr>
                        <a:t>5050</a:t>
                      </a:r>
                      <a:r>
                        <a:rPr lang="ko-KR" altLang="en-US" sz="1100" u="none" strike="noStrike">
                          <a:effectLst/>
                        </a:rPr>
                        <a:t>기준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67902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198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198.019802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26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366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365.575019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89409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489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489.2253931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57660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612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612.0612061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86703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717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716.9682485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44577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803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802.782981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76666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866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866.3366337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60840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905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905.2333805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90534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935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934.5568703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18581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971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971.4178965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6061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1068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1067.585019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0041739"/>
                  </a:ext>
                </a:extLst>
              </a:tr>
            </a:tbl>
          </a:graphicData>
        </a:graphic>
      </p:graphicFrame>
      <p:sp>
        <p:nvSpPr>
          <p:cNvPr id="48" name="부제목 2">
            <a:extLst>
              <a:ext uri="{FF2B5EF4-FFF2-40B4-BE49-F238E27FC236}">
                <a16:creationId xmlns:a16="http://schemas.microsoft.com/office/drawing/2014/main" id="{60EFA5C1-8CB8-436D-AE83-15F798E4108D}"/>
              </a:ext>
            </a:extLst>
          </p:cNvPr>
          <p:cNvSpPr txBox="1">
            <a:spLocks/>
          </p:cNvSpPr>
          <p:nvPr/>
        </p:nvSpPr>
        <p:spPr>
          <a:xfrm>
            <a:off x="6096000" y="3902765"/>
            <a:ext cx="4767743" cy="1789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땅파기 필요 </a:t>
            </a:r>
            <a:r>
              <a:rPr lang="ko-KR" altLang="en-US" sz="1600" dirty="0" err="1"/>
              <a:t>클릭수</a:t>
            </a:r>
            <a:endParaRPr lang="en-US" altLang="ko-KR" sz="1600" dirty="0"/>
          </a:p>
          <a:p>
            <a:r>
              <a:rPr lang="ko-KR" altLang="en-US" sz="1200" b="1" dirty="0"/>
              <a:t>현재 깊이 채취 원석 수</a:t>
            </a:r>
            <a:r>
              <a:rPr lang="en-US" altLang="ko-KR" sz="1200" b="1" dirty="0"/>
              <a:t>(A)=</a:t>
            </a:r>
            <a:r>
              <a:rPr lang="ko-KR" altLang="en-US" sz="1200" b="1" dirty="0"/>
              <a:t>노동력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현재 깊이 필요 채취노동</a:t>
            </a:r>
            <a:endParaRPr lang="en-US" altLang="ko-KR" sz="1200" b="1" dirty="0"/>
          </a:p>
          <a:p>
            <a:r>
              <a:rPr lang="ko-KR" altLang="en-US" sz="1200" b="1" dirty="0"/>
              <a:t>추정자산 </a:t>
            </a:r>
            <a:r>
              <a:rPr lang="en-US" altLang="ko-KR" sz="1200" b="1" dirty="0"/>
              <a:t>= A*</a:t>
            </a:r>
            <a:r>
              <a:rPr lang="ko-KR" altLang="en-US" sz="1200" b="1" dirty="0"/>
              <a:t>현재 깊이 원석가격</a:t>
            </a:r>
            <a:endParaRPr lang="en-US" altLang="ko-KR" sz="1200" b="1" dirty="0"/>
          </a:p>
          <a:p>
            <a:r>
              <a:rPr lang="ko-KR" altLang="en-US" sz="1200" b="1" dirty="0"/>
              <a:t>땅파기 필요 </a:t>
            </a:r>
            <a:r>
              <a:rPr lang="ko-KR" altLang="en-US" sz="1200" b="1" dirty="0" err="1"/>
              <a:t>클릭수</a:t>
            </a:r>
            <a:r>
              <a:rPr lang="ko-KR" altLang="en-US" sz="1200" b="1" dirty="0"/>
              <a:t> 계산</a:t>
            </a:r>
            <a:r>
              <a:rPr lang="en-US" altLang="ko-KR" sz="1200" b="1" dirty="0"/>
              <a:t>=</a:t>
            </a:r>
            <a:r>
              <a:rPr lang="ko-KR" altLang="en-US" sz="1200" b="1" dirty="0"/>
              <a:t>땅파기비용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추정자산</a:t>
            </a:r>
            <a:endParaRPr lang="en-US" altLang="ko-KR" sz="1200" b="1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4775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C4FED13D-C54C-4FA9-A20B-008C0318159D}"/>
              </a:ext>
            </a:extLst>
          </p:cNvPr>
          <p:cNvSpPr/>
          <p:nvPr/>
        </p:nvSpPr>
        <p:spPr>
          <a:xfrm>
            <a:off x="549403" y="437051"/>
            <a:ext cx="254557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</a:t>
            </a:r>
            <a:r>
              <a:rPr lang="ko-KR" altLang="en-US" dirty="0"/>
              <a:t>동료</a:t>
            </a:r>
            <a:r>
              <a:rPr lang="en-US" altLang="ko-KR" dirty="0"/>
              <a:t>(</a:t>
            </a:r>
            <a:r>
              <a:rPr lang="ko-KR" altLang="en-US" dirty="0"/>
              <a:t>알바</a:t>
            </a:r>
            <a:r>
              <a:rPr lang="en-US" altLang="ko-KR" dirty="0"/>
              <a:t>)</a:t>
            </a:r>
            <a:r>
              <a:rPr lang="ko-KR" altLang="en-US" dirty="0"/>
              <a:t>추가 </a:t>
            </a:r>
            <a:endParaRPr lang="en-US" altLang="ko-KR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410FAEB-A140-43CA-8962-6871C70E27F1}"/>
              </a:ext>
            </a:extLst>
          </p:cNvPr>
          <p:cNvGrpSpPr/>
          <p:nvPr/>
        </p:nvGrpSpPr>
        <p:grpSpPr>
          <a:xfrm>
            <a:off x="412534" y="1073790"/>
            <a:ext cx="5299047" cy="5457847"/>
            <a:chOff x="412534" y="298722"/>
            <a:chExt cx="5447083" cy="6232916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FD886EA4-531D-4411-8E50-1F20E55D3F4E}"/>
                </a:ext>
              </a:extLst>
            </p:cNvPr>
            <p:cNvSpPr/>
            <p:nvPr/>
          </p:nvSpPr>
          <p:spPr>
            <a:xfrm>
              <a:off x="412534" y="298722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동료 추가 버튼 클릭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EC909150-1535-4AE6-BAD3-2B2B394EE195}"/>
                </a:ext>
              </a:extLst>
            </p:cNvPr>
            <p:cNvSpPr/>
            <p:nvPr/>
          </p:nvSpPr>
          <p:spPr>
            <a:xfrm>
              <a:off x="651782" y="3520711"/>
              <a:ext cx="2197916" cy="5761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굴 깊이 추가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, </a:t>
              </a:r>
            </a:p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원석종류 추가</a:t>
              </a: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5B890C70-A82C-46B5-8788-183EEEFA03E1}"/>
                </a:ext>
              </a:extLst>
            </p:cNvPr>
            <p:cNvSpPr/>
            <p:nvPr/>
          </p:nvSpPr>
          <p:spPr>
            <a:xfrm>
              <a:off x="3275016" y="1266988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“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소지금이 부족합니다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.”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E2834F80-4C83-49C1-858E-787364DF10C2}"/>
                </a:ext>
              </a:extLst>
            </p:cNvPr>
            <p:cNvCxnSpPr>
              <a:cxnSpLocks/>
              <a:stCxn id="84" idx="2"/>
              <a:endCxn id="96" idx="0"/>
            </p:cNvCxnSpPr>
            <p:nvPr/>
          </p:nvCxnSpPr>
          <p:spPr>
            <a:xfrm flipH="1">
              <a:off x="1704834" y="869174"/>
              <a:ext cx="1" cy="26924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72BF8A6B-6A8D-461A-8AF2-41D64B89DC21}"/>
                </a:ext>
              </a:extLst>
            </p:cNvPr>
            <p:cNvCxnSpPr>
              <a:cxnSpLocks/>
              <a:stCxn id="90" idx="2"/>
              <a:endCxn id="102" idx="0"/>
            </p:cNvCxnSpPr>
            <p:nvPr/>
          </p:nvCxnSpPr>
          <p:spPr>
            <a:xfrm rot="16200000" flipH="1">
              <a:off x="2277842" y="2138187"/>
              <a:ext cx="285226" cy="143124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BF95EA96-E8BB-4844-8665-503A5325D672}"/>
                </a:ext>
              </a:extLst>
            </p:cNvPr>
            <p:cNvSpPr/>
            <p:nvPr/>
          </p:nvSpPr>
          <p:spPr>
            <a:xfrm>
              <a:off x="3275016" y="2140743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과정 종료</a:t>
              </a: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CBF41B19-1381-403A-AB36-0BFE8EA0C9E2}"/>
                </a:ext>
              </a:extLst>
            </p:cNvPr>
            <p:cNvSpPr/>
            <p:nvPr/>
          </p:nvSpPr>
          <p:spPr>
            <a:xfrm>
              <a:off x="412534" y="2140743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내부 기능 동작</a:t>
              </a:r>
            </a:p>
          </p:txBody>
        </p:sp>
        <p:sp>
          <p:nvSpPr>
            <p:cNvPr id="94" name="순서도: 판단 93">
              <a:extLst>
                <a:ext uri="{FF2B5EF4-FFF2-40B4-BE49-F238E27FC236}">
                  <a16:creationId xmlns:a16="http://schemas.microsoft.com/office/drawing/2014/main" id="{323CBE41-F112-4C93-A9C1-E9007EA60747}"/>
                </a:ext>
              </a:extLst>
            </p:cNvPr>
            <p:cNvSpPr/>
            <p:nvPr/>
          </p:nvSpPr>
          <p:spPr>
            <a:xfrm>
              <a:off x="704961" y="5191374"/>
              <a:ext cx="2091560" cy="60887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8A78B17-00D8-4815-941C-F79C1CF319A7}"/>
                </a:ext>
              </a:extLst>
            </p:cNvPr>
            <p:cNvSpPr txBox="1"/>
            <p:nvPr/>
          </p:nvSpPr>
          <p:spPr>
            <a:xfrm>
              <a:off x="996620" y="5297076"/>
              <a:ext cx="1498166" cy="351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 </a:t>
              </a:r>
              <a:r>
                <a:rPr lang="ko-KR" altLang="en-US" sz="1400" dirty="0" err="1"/>
                <a:t>소지금</a:t>
              </a:r>
              <a:r>
                <a:rPr lang="en-US" altLang="ko-KR" sz="1400" dirty="0"/>
                <a:t> &gt; </a:t>
              </a:r>
              <a:r>
                <a:rPr lang="ko-KR" altLang="en-US" sz="1400" dirty="0"/>
                <a:t> 비용</a:t>
              </a:r>
            </a:p>
          </p:txBody>
        </p:sp>
        <p:sp>
          <p:nvSpPr>
            <p:cNvPr id="96" name="순서도: 판단 95">
              <a:extLst>
                <a:ext uri="{FF2B5EF4-FFF2-40B4-BE49-F238E27FC236}">
                  <a16:creationId xmlns:a16="http://schemas.microsoft.com/office/drawing/2014/main" id="{48E879D3-8C7F-4E6B-982D-6E58255AD874}"/>
                </a:ext>
              </a:extLst>
            </p:cNvPr>
            <p:cNvSpPr/>
            <p:nvPr/>
          </p:nvSpPr>
          <p:spPr>
            <a:xfrm>
              <a:off x="412534" y="1138423"/>
              <a:ext cx="2584600" cy="82758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947A9F7-C338-4292-8DCF-CE62042FB64C}"/>
                </a:ext>
              </a:extLst>
            </p:cNvPr>
            <p:cNvSpPr txBox="1"/>
            <p:nvPr/>
          </p:nvSpPr>
          <p:spPr>
            <a:xfrm>
              <a:off x="942711" y="1398326"/>
              <a:ext cx="1433903" cy="351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>
                  <a:solidFill>
                    <a:sysClr val="windowText" lastClr="000000"/>
                  </a:solidFill>
                </a:rPr>
                <a:t>소지금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  </a:t>
              </a:r>
              <a:r>
                <a:rPr lang="en-US" altLang="ko-KR" sz="1400" dirty="0">
                  <a:solidFill>
                    <a:sysClr val="windowText" lastClr="000000"/>
                  </a:solidFill>
                </a:rPr>
                <a:t>&gt; 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비용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0CA454CB-3512-4F57-9AAE-8B97BCD371C1}"/>
                </a:ext>
              </a:extLst>
            </p:cNvPr>
            <p:cNvSpPr/>
            <p:nvPr/>
          </p:nvSpPr>
          <p:spPr>
            <a:xfrm>
              <a:off x="3313725" y="5264753"/>
              <a:ext cx="1474724" cy="46211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버튼 임시 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비활성화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53692EC2-26D4-4E1F-A47A-2A17A65D18F0}"/>
                </a:ext>
              </a:extLst>
            </p:cNvPr>
            <p:cNvSpPr/>
            <p:nvPr/>
          </p:nvSpPr>
          <p:spPr>
            <a:xfrm>
              <a:off x="915280" y="5994634"/>
              <a:ext cx="1670922" cy="3602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버튼 활성화</a:t>
              </a:r>
            </a:p>
          </p:txBody>
        </p:sp>
        <p:sp>
          <p:nvSpPr>
            <p:cNvPr id="100" name="순서도: 수행의 시작/종료 99">
              <a:extLst>
                <a:ext uri="{FF2B5EF4-FFF2-40B4-BE49-F238E27FC236}">
                  <a16:creationId xmlns:a16="http://schemas.microsoft.com/office/drawing/2014/main" id="{AC0948DC-AF15-472D-BB90-A7256B18C8CA}"/>
                </a:ext>
              </a:extLst>
            </p:cNvPr>
            <p:cNvSpPr/>
            <p:nvPr/>
          </p:nvSpPr>
          <p:spPr>
            <a:xfrm>
              <a:off x="3343257" y="5942158"/>
              <a:ext cx="1408922" cy="4630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동료 추가</a:t>
              </a:r>
              <a:r>
                <a:rPr lang="ko-KR" altLang="en-US" sz="1100" dirty="0">
                  <a:solidFill>
                    <a:schemeClr val="tx1"/>
                  </a:solidFill>
                </a:rPr>
                <a:t> 완료</a:t>
              </a:r>
            </a:p>
          </p:txBody>
        </p:sp>
        <p:sp>
          <p:nvSpPr>
            <p:cNvPr id="101" name="순서도: 처리 100">
              <a:extLst>
                <a:ext uri="{FF2B5EF4-FFF2-40B4-BE49-F238E27FC236}">
                  <a16:creationId xmlns:a16="http://schemas.microsoft.com/office/drawing/2014/main" id="{8F5C0F9E-849C-4F20-A032-AC18FBCCB7E6}"/>
                </a:ext>
              </a:extLst>
            </p:cNvPr>
            <p:cNvSpPr/>
            <p:nvPr/>
          </p:nvSpPr>
          <p:spPr>
            <a:xfrm>
              <a:off x="412534" y="2996421"/>
              <a:ext cx="5447083" cy="353521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순서도: 처리 101">
              <a:extLst>
                <a:ext uri="{FF2B5EF4-FFF2-40B4-BE49-F238E27FC236}">
                  <a16:creationId xmlns:a16="http://schemas.microsoft.com/office/drawing/2014/main" id="{C92083A1-D231-4EA6-B3C2-C9E0620CF31E}"/>
                </a:ext>
              </a:extLst>
            </p:cNvPr>
            <p:cNvSpPr/>
            <p:nvPr/>
          </p:nvSpPr>
          <p:spPr>
            <a:xfrm>
              <a:off x="412534" y="2996421"/>
              <a:ext cx="5447083" cy="46930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UI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갱신</a:t>
              </a:r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14FEF816-FB29-4659-8657-77E2ACEC5F58}"/>
                </a:ext>
              </a:extLst>
            </p:cNvPr>
            <p:cNvCxnSpPr>
              <a:cxnSpLocks/>
              <a:stCxn id="96" idx="3"/>
              <a:endCxn id="86" idx="1"/>
            </p:cNvCxnSpPr>
            <p:nvPr/>
          </p:nvCxnSpPr>
          <p:spPr>
            <a:xfrm flipV="1">
              <a:off x="2997134" y="1552214"/>
              <a:ext cx="277882" cy="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41D8D5A0-2A98-4BE3-88C4-3D7114AB8173}"/>
                </a:ext>
              </a:extLst>
            </p:cNvPr>
            <p:cNvCxnSpPr>
              <a:cxnSpLocks/>
              <a:stCxn id="96" idx="2"/>
              <a:endCxn id="90" idx="0"/>
            </p:cNvCxnSpPr>
            <p:nvPr/>
          </p:nvCxnSpPr>
          <p:spPr>
            <a:xfrm>
              <a:off x="1704834" y="1966008"/>
              <a:ext cx="1" cy="17473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EF5EA881-F8AE-47E9-9980-E5DCDF055468}"/>
                </a:ext>
              </a:extLst>
            </p:cNvPr>
            <p:cNvCxnSpPr>
              <a:cxnSpLocks/>
              <a:stCxn id="86" idx="2"/>
              <a:endCxn id="89" idx="0"/>
            </p:cNvCxnSpPr>
            <p:nvPr/>
          </p:nvCxnSpPr>
          <p:spPr>
            <a:xfrm>
              <a:off x="4567317" y="1837440"/>
              <a:ext cx="0" cy="30330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C121E506-8BFD-4624-8BB7-A9F9709CEB60}"/>
                </a:ext>
              </a:extLst>
            </p:cNvPr>
            <p:cNvCxnSpPr>
              <a:cxnSpLocks/>
              <a:stCxn id="94" idx="2"/>
              <a:endCxn id="99" idx="0"/>
            </p:cNvCxnSpPr>
            <p:nvPr/>
          </p:nvCxnSpPr>
          <p:spPr>
            <a:xfrm>
              <a:off x="1750742" y="5800246"/>
              <a:ext cx="0" cy="19438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770939DB-C61E-4BEE-9308-EAAAE5B0BECE}"/>
                </a:ext>
              </a:extLst>
            </p:cNvPr>
            <p:cNvCxnSpPr>
              <a:cxnSpLocks/>
              <a:stCxn id="94" idx="3"/>
              <a:endCxn id="98" idx="1"/>
            </p:cNvCxnSpPr>
            <p:nvPr/>
          </p:nvCxnSpPr>
          <p:spPr>
            <a:xfrm>
              <a:off x="2796521" y="5495810"/>
              <a:ext cx="517204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8FA5C427-E111-4F54-B9D0-93222AECBC8E}"/>
                </a:ext>
              </a:extLst>
            </p:cNvPr>
            <p:cNvCxnSpPr>
              <a:cxnSpLocks/>
              <a:stCxn id="98" idx="2"/>
              <a:endCxn id="100" idx="0"/>
            </p:cNvCxnSpPr>
            <p:nvPr/>
          </p:nvCxnSpPr>
          <p:spPr>
            <a:xfrm flipH="1">
              <a:off x="4047718" y="5726866"/>
              <a:ext cx="3370" cy="21529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E30A2B86-F87F-4AAF-A64A-AF3B75952C2B}"/>
                </a:ext>
              </a:extLst>
            </p:cNvPr>
            <p:cNvCxnSpPr>
              <a:cxnSpLocks/>
              <a:stCxn id="99" idx="3"/>
              <a:endCxn id="100" idx="1"/>
            </p:cNvCxnSpPr>
            <p:nvPr/>
          </p:nvCxnSpPr>
          <p:spPr>
            <a:xfrm flipV="1">
              <a:off x="2586202" y="6173694"/>
              <a:ext cx="757055" cy="107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34F3933-8AE4-49E5-B664-0200F5236373}"/>
                </a:ext>
              </a:extLst>
            </p:cNvPr>
            <p:cNvSpPr txBox="1"/>
            <p:nvPr/>
          </p:nvSpPr>
          <p:spPr>
            <a:xfrm>
              <a:off x="2345023" y="5029311"/>
              <a:ext cx="689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False</a:t>
              </a:r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1CB26BA-E6D6-46BC-8312-1576CBA7F9B8}"/>
                </a:ext>
              </a:extLst>
            </p:cNvPr>
            <p:cNvSpPr txBox="1"/>
            <p:nvPr/>
          </p:nvSpPr>
          <p:spPr>
            <a:xfrm>
              <a:off x="934307" y="5557566"/>
              <a:ext cx="624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True</a:t>
              </a:r>
              <a:endParaRPr lang="ko-KR" altLang="en-US" dirty="0"/>
            </a:p>
          </p:txBody>
        </p:sp>
        <p:sp>
          <p:nvSpPr>
            <p:cNvPr id="132" name="순서도: 판단 131">
              <a:extLst>
                <a:ext uri="{FF2B5EF4-FFF2-40B4-BE49-F238E27FC236}">
                  <a16:creationId xmlns:a16="http://schemas.microsoft.com/office/drawing/2014/main" id="{DA07269F-9316-486C-8AC5-AA8B263E45A1}"/>
                </a:ext>
              </a:extLst>
            </p:cNvPr>
            <p:cNvSpPr/>
            <p:nvPr/>
          </p:nvSpPr>
          <p:spPr>
            <a:xfrm>
              <a:off x="704961" y="4260928"/>
              <a:ext cx="2091560" cy="733537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A359F17-8793-4ABE-BDF4-C45156542908}"/>
                </a:ext>
              </a:extLst>
            </p:cNvPr>
            <p:cNvSpPr txBox="1"/>
            <p:nvPr/>
          </p:nvSpPr>
          <p:spPr>
            <a:xfrm>
              <a:off x="928400" y="4511083"/>
              <a:ext cx="1659649" cy="281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 현재 레벨 </a:t>
              </a:r>
              <a:r>
                <a:rPr lang="en-US" altLang="ko-KR" sz="1000" dirty="0"/>
                <a:t>== </a:t>
              </a:r>
              <a:r>
                <a:rPr lang="ko-KR" altLang="en-US" sz="1000" dirty="0"/>
                <a:t>최대 레벨</a:t>
              </a:r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E0E5A417-17D6-48B3-A889-BD12C113C95E}"/>
                </a:ext>
              </a:extLst>
            </p:cNvPr>
            <p:cNvSpPr/>
            <p:nvPr/>
          </p:nvSpPr>
          <p:spPr>
            <a:xfrm>
              <a:off x="3313725" y="4391577"/>
              <a:ext cx="1474724" cy="46211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동료 추가 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버튼 잠금</a:t>
              </a:r>
            </a:p>
          </p:txBody>
        </p: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03F2CC05-BFD6-4A5C-904D-809A89BBF0DB}"/>
                </a:ext>
              </a:extLst>
            </p:cNvPr>
            <p:cNvCxnSpPr>
              <a:cxnSpLocks/>
              <a:stCxn id="132" idx="3"/>
              <a:endCxn id="134" idx="1"/>
            </p:cNvCxnSpPr>
            <p:nvPr/>
          </p:nvCxnSpPr>
          <p:spPr>
            <a:xfrm flipV="1">
              <a:off x="2796521" y="4622635"/>
              <a:ext cx="517204" cy="506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E305326-A8D9-4264-8609-A2C473A8D518}"/>
                </a:ext>
              </a:extLst>
            </p:cNvPr>
            <p:cNvSpPr txBox="1"/>
            <p:nvPr/>
          </p:nvSpPr>
          <p:spPr>
            <a:xfrm>
              <a:off x="2345023" y="4223531"/>
              <a:ext cx="642109" cy="421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True</a:t>
              </a:r>
              <a:endParaRPr lang="ko-KR" altLang="en-US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156030D-1EDC-41A5-8351-1449A686CCBE}"/>
                </a:ext>
              </a:extLst>
            </p:cNvPr>
            <p:cNvSpPr txBox="1"/>
            <p:nvPr/>
          </p:nvSpPr>
          <p:spPr>
            <a:xfrm>
              <a:off x="934307" y="4751786"/>
              <a:ext cx="709273" cy="421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False</a:t>
              </a:r>
              <a:endParaRPr lang="ko-KR" altLang="en-US" dirty="0"/>
            </a:p>
          </p:txBody>
        </p:sp>
      </p:grp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8B45ED5F-9132-4490-8BF4-10D71B87DAA2}"/>
              </a:ext>
            </a:extLst>
          </p:cNvPr>
          <p:cNvCxnSpPr>
            <a:cxnSpLocks/>
            <a:stCxn id="85" idx="2"/>
            <a:endCxn id="132" idx="0"/>
          </p:cNvCxnSpPr>
          <p:nvPr/>
        </p:nvCxnSpPr>
        <p:spPr>
          <a:xfrm>
            <a:off x="1714372" y="4399611"/>
            <a:ext cx="1" cy="14368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1B737084-0677-4229-BE41-03FA520CB0CE}"/>
              </a:ext>
            </a:extLst>
          </p:cNvPr>
          <p:cNvCxnSpPr>
            <a:cxnSpLocks/>
            <a:stCxn id="132" idx="2"/>
            <a:endCxn id="94" idx="0"/>
          </p:cNvCxnSpPr>
          <p:nvPr/>
        </p:nvCxnSpPr>
        <p:spPr>
          <a:xfrm>
            <a:off x="1714373" y="5185613"/>
            <a:ext cx="0" cy="17242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EB230F90-482F-4E01-A5D4-ADB96FDE4F2A}"/>
              </a:ext>
            </a:extLst>
          </p:cNvPr>
          <p:cNvCxnSpPr>
            <a:cxnSpLocks/>
            <a:stCxn id="134" idx="2"/>
            <a:endCxn id="94" idx="0"/>
          </p:cNvCxnSpPr>
          <p:nvPr/>
        </p:nvCxnSpPr>
        <p:spPr>
          <a:xfrm rot="5400000">
            <a:off x="2685442" y="4091276"/>
            <a:ext cx="295692" cy="223782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부제목 2">
            <a:extLst>
              <a:ext uri="{FF2B5EF4-FFF2-40B4-BE49-F238E27FC236}">
                <a16:creationId xmlns:a16="http://schemas.microsoft.com/office/drawing/2014/main" id="{60EFA5C1-8CB8-436D-AE83-15F798E4108D}"/>
              </a:ext>
            </a:extLst>
          </p:cNvPr>
          <p:cNvSpPr txBox="1">
            <a:spLocks/>
          </p:cNvSpPr>
          <p:nvPr/>
        </p:nvSpPr>
        <p:spPr>
          <a:xfrm>
            <a:off x="6197033" y="4978073"/>
            <a:ext cx="4767743" cy="1789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/>
              <a:t>지하층으로 내려갈 수록 </a:t>
            </a:r>
            <a:endParaRPr lang="en-US" altLang="ko-KR" sz="1300" dirty="0"/>
          </a:p>
          <a:p>
            <a:r>
              <a:rPr lang="ko-KR" altLang="en-US" sz="1300" dirty="0"/>
              <a:t>알바의 초기 업그레이드 비용이 증가하고</a:t>
            </a:r>
            <a:r>
              <a:rPr lang="en-US" altLang="ko-KR" sz="1300" dirty="0"/>
              <a:t>,</a:t>
            </a:r>
            <a:r>
              <a:rPr lang="ko-KR" altLang="en-US" sz="1300" dirty="0"/>
              <a:t> 레벨당 비용증가는 </a:t>
            </a:r>
            <a:endParaRPr lang="en-US" altLang="ko-KR" sz="1300" dirty="0"/>
          </a:p>
          <a:p>
            <a:r>
              <a:rPr lang="ko-KR" altLang="en-US" sz="1300" dirty="0"/>
              <a:t>알바레벨당 업그레이드 비용 증가 공식을 따른다</a:t>
            </a:r>
            <a:r>
              <a:rPr lang="en-US" altLang="ko-KR" sz="1300" dirty="0"/>
              <a:t>.</a:t>
            </a:r>
          </a:p>
          <a:p>
            <a:r>
              <a:rPr lang="ko-KR" altLang="en-US" sz="1300" dirty="0"/>
              <a:t>초당획득 수는 </a:t>
            </a:r>
            <a:r>
              <a:rPr lang="en-US" altLang="ko-KR" sz="1300" dirty="0"/>
              <a:t>2N</a:t>
            </a:r>
            <a:r>
              <a:rPr lang="ko-KR" altLang="en-US" sz="1300" dirty="0"/>
              <a:t>개로 증가한다</a:t>
            </a:r>
            <a:r>
              <a:rPr lang="en-US" altLang="ko-KR" sz="1300" dirty="0"/>
              <a:t>.</a:t>
            </a:r>
          </a:p>
          <a:p>
            <a:r>
              <a:rPr lang="ko-KR" altLang="en-US" sz="1200" b="1" dirty="0"/>
              <a:t>알바레벨당 업그레이드 비용 증가 공식  </a:t>
            </a:r>
            <a:r>
              <a:rPr lang="en-US" altLang="ko-KR" sz="1200" b="1" dirty="0"/>
              <a:t>= </a:t>
            </a:r>
          </a:p>
          <a:p>
            <a:r>
              <a:rPr lang="ko-KR" altLang="en-US" sz="1200" b="1" dirty="0"/>
              <a:t>초기업그레이드 비용 </a:t>
            </a:r>
            <a:r>
              <a:rPr lang="en-US" altLang="ko-KR" sz="1200" b="1" dirty="0"/>
              <a:t>* ((1+0.01*(n-1))^2)</a:t>
            </a:r>
            <a:endParaRPr lang="en-US" altLang="ko-KR" sz="16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79A83ED-8178-41A0-BA8F-5B94A8567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901776"/>
              </p:ext>
            </p:extLst>
          </p:nvPr>
        </p:nvGraphicFramePr>
        <p:xfrm>
          <a:off x="6197033" y="437051"/>
          <a:ext cx="3276183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3011">
                  <a:extLst>
                    <a:ext uri="{9D8B030D-6E8A-4147-A177-3AD203B41FA5}">
                      <a16:colId xmlns:a16="http://schemas.microsoft.com/office/drawing/2014/main" val="1269393005"/>
                    </a:ext>
                  </a:extLst>
                </a:gridCol>
                <a:gridCol w="547721">
                  <a:extLst>
                    <a:ext uri="{9D8B030D-6E8A-4147-A177-3AD203B41FA5}">
                      <a16:colId xmlns:a16="http://schemas.microsoft.com/office/drawing/2014/main" val="1044785408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2858328899"/>
                    </a:ext>
                  </a:extLst>
                </a:gridCol>
                <a:gridCol w="1136014">
                  <a:extLst>
                    <a:ext uri="{9D8B030D-6E8A-4147-A177-3AD203B41FA5}">
                      <a16:colId xmlns:a16="http://schemas.microsoft.com/office/drawing/2014/main" val="3541898163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알바층 </a:t>
                      </a:r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92533442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알바레벨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초당획득 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업그레이드비용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44678301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11216030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10201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10200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26466033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10612.08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10612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56524359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11258.2708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11262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83002165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12180.9792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12190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21436055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13439.475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13459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6385862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15122.5324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15157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29827957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17353.2493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17441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88894475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20343.1824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20400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10792732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24237.24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24380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53977372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29499.8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29719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416802327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71364572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 = </a:t>
                      </a:r>
                      <a:r>
                        <a:rPr lang="ko-KR" altLang="en-US" sz="900" u="none" strike="noStrike">
                          <a:effectLst/>
                        </a:rPr>
                        <a:t>알바레벨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75904877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알바층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초당획득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초기업그레이드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44290026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13000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65016286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17000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77321961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48574852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29000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60723875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97473032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48000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410009670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63000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18885498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82000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405707251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106000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66184747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138000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9563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02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C4FED13D-C54C-4FA9-A20B-008C0318159D}"/>
              </a:ext>
            </a:extLst>
          </p:cNvPr>
          <p:cNvSpPr/>
          <p:nvPr/>
        </p:nvSpPr>
        <p:spPr>
          <a:xfrm>
            <a:off x="549403" y="437051"/>
            <a:ext cx="254557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5.</a:t>
            </a:r>
            <a:r>
              <a:rPr lang="ko-KR" altLang="en-US" dirty="0"/>
              <a:t>광산구매</a:t>
            </a:r>
            <a:endParaRPr lang="en-US" altLang="ko-KR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410FAEB-A140-43CA-8962-6871C70E27F1}"/>
              </a:ext>
            </a:extLst>
          </p:cNvPr>
          <p:cNvGrpSpPr/>
          <p:nvPr/>
        </p:nvGrpSpPr>
        <p:grpSpPr>
          <a:xfrm>
            <a:off x="412534" y="1073790"/>
            <a:ext cx="5299047" cy="5457847"/>
            <a:chOff x="412534" y="298722"/>
            <a:chExt cx="5447083" cy="6232916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FD886EA4-531D-4411-8E50-1F20E55D3F4E}"/>
                </a:ext>
              </a:extLst>
            </p:cNvPr>
            <p:cNvSpPr/>
            <p:nvPr/>
          </p:nvSpPr>
          <p:spPr>
            <a:xfrm>
              <a:off x="412534" y="298722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광산 구매 버튼 클릭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EC909150-1535-4AE6-BAD3-2B2B394EE195}"/>
                </a:ext>
              </a:extLst>
            </p:cNvPr>
            <p:cNvSpPr/>
            <p:nvPr/>
          </p:nvSpPr>
          <p:spPr>
            <a:xfrm>
              <a:off x="651782" y="3520711"/>
              <a:ext cx="2197916" cy="5761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구매여부 표시 갱신</a:t>
              </a: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5B890C70-A82C-46B5-8788-183EEEFA03E1}"/>
                </a:ext>
              </a:extLst>
            </p:cNvPr>
            <p:cNvSpPr/>
            <p:nvPr/>
          </p:nvSpPr>
          <p:spPr>
            <a:xfrm>
              <a:off x="3275016" y="1266988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“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소지금이 부족합니다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.”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E2834F80-4C83-49C1-858E-787364DF10C2}"/>
                </a:ext>
              </a:extLst>
            </p:cNvPr>
            <p:cNvCxnSpPr>
              <a:cxnSpLocks/>
              <a:stCxn id="84" idx="2"/>
              <a:endCxn id="96" idx="0"/>
            </p:cNvCxnSpPr>
            <p:nvPr/>
          </p:nvCxnSpPr>
          <p:spPr>
            <a:xfrm flipH="1">
              <a:off x="1704834" y="869174"/>
              <a:ext cx="1" cy="26924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72BF8A6B-6A8D-461A-8AF2-41D64B89DC21}"/>
                </a:ext>
              </a:extLst>
            </p:cNvPr>
            <p:cNvCxnSpPr>
              <a:cxnSpLocks/>
              <a:stCxn id="90" idx="2"/>
              <a:endCxn id="102" idx="0"/>
            </p:cNvCxnSpPr>
            <p:nvPr/>
          </p:nvCxnSpPr>
          <p:spPr>
            <a:xfrm rot="16200000" flipH="1">
              <a:off x="2277842" y="2138187"/>
              <a:ext cx="285226" cy="143124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BF95EA96-E8BB-4844-8665-503A5325D672}"/>
                </a:ext>
              </a:extLst>
            </p:cNvPr>
            <p:cNvSpPr/>
            <p:nvPr/>
          </p:nvSpPr>
          <p:spPr>
            <a:xfrm>
              <a:off x="3275016" y="2140743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과정 종료</a:t>
              </a: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CBF41B19-1381-403A-AB36-0BFE8EA0C9E2}"/>
                </a:ext>
              </a:extLst>
            </p:cNvPr>
            <p:cNvSpPr/>
            <p:nvPr/>
          </p:nvSpPr>
          <p:spPr>
            <a:xfrm>
              <a:off x="412534" y="2140743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내부 기능 동작</a:t>
              </a:r>
            </a:p>
          </p:txBody>
        </p:sp>
        <p:sp>
          <p:nvSpPr>
            <p:cNvPr id="94" name="순서도: 판단 93">
              <a:extLst>
                <a:ext uri="{FF2B5EF4-FFF2-40B4-BE49-F238E27FC236}">
                  <a16:creationId xmlns:a16="http://schemas.microsoft.com/office/drawing/2014/main" id="{323CBE41-F112-4C93-A9C1-E9007EA60747}"/>
                </a:ext>
              </a:extLst>
            </p:cNvPr>
            <p:cNvSpPr/>
            <p:nvPr/>
          </p:nvSpPr>
          <p:spPr>
            <a:xfrm>
              <a:off x="704961" y="5191374"/>
              <a:ext cx="2091560" cy="60887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8A78B17-00D8-4815-941C-F79C1CF319A7}"/>
                </a:ext>
              </a:extLst>
            </p:cNvPr>
            <p:cNvSpPr txBox="1"/>
            <p:nvPr/>
          </p:nvSpPr>
          <p:spPr>
            <a:xfrm>
              <a:off x="996620" y="5297076"/>
              <a:ext cx="1498166" cy="351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 </a:t>
              </a:r>
              <a:r>
                <a:rPr lang="ko-KR" altLang="en-US" sz="1400" dirty="0" err="1"/>
                <a:t>소지금</a:t>
              </a:r>
              <a:r>
                <a:rPr lang="en-US" altLang="ko-KR" sz="1400" dirty="0"/>
                <a:t> &gt; </a:t>
              </a:r>
              <a:r>
                <a:rPr lang="ko-KR" altLang="en-US" sz="1400" dirty="0"/>
                <a:t> 비용</a:t>
              </a:r>
            </a:p>
          </p:txBody>
        </p:sp>
        <p:sp>
          <p:nvSpPr>
            <p:cNvPr id="96" name="순서도: 판단 95">
              <a:extLst>
                <a:ext uri="{FF2B5EF4-FFF2-40B4-BE49-F238E27FC236}">
                  <a16:creationId xmlns:a16="http://schemas.microsoft.com/office/drawing/2014/main" id="{48E879D3-8C7F-4E6B-982D-6E58255AD874}"/>
                </a:ext>
              </a:extLst>
            </p:cNvPr>
            <p:cNvSpPr/>
            <p:nvPr/>
          </p:nvSpPr>
          <p:spPr>
            <a:xfrm>
              <a:off x="412534" y="1138423"/>
              <a:ext cx="2584600" cy="82758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947A9F7-C338-4292-8DCF-CE62042FB64C}"/>
                </a:ext>
              </a:extLst>
            </p:cNvPr>
            <p:cNvSpPr txBox="1"/>
            <p:nvPr/>
          </p:nvSpPr>
          <p:spPr>
            <a:xfrm>
              <a:off x="942711" y="1398326"/>
              <a:ext cx="1433903" cy="351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>
                  <a:solidFill>
                    <a:sysClr val="windowText" lastClr="000000"/>
                  </a:solidFill>
                </a:rPr>
                <a:t>소지금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  </a:t>
              </a:r>
              <a:r>
                <a:rPr lang="en-US" altLang="ko-KR" sz="1400" dirty="0">
                  <a:solidFill>
                    <a:sysClr val="windowText" lastClr="000000"/>
                  </a:solidFill>
                </a:rPr>
                <a:t>&gt; 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비용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0CA454CB-3512-4F57-9AAE-8B97BCD371C1}"/>
                </a:ext>
              </a:extLst>
            </p:cNvPr>
            <p:cNvSpPr/>
            <p:nvPr/>
          </p:nvSpPr>
          <p:spPr>
            <a:xfrm>
              <a:off x="3313725" y="5264753"/>
              <a:ext cx="1474724" cy="46211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버튼 임시 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비활성화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53692EC2-26D4-4E1F-A47A-2A17A65D18F0}"/>
                </a:ext>
              </a:extLst>
            </p:cNvPr>
            <p:cNvSpPr/>
            <p:nvPr/>
          </p:nvSpPr>
          <p:spPr>
            <a:xfrm>
              <a:off x="915280" y="5994634"/>
              <a:ext cx="1670922" cy="3602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버튼 활성화</a:t>
              </a:r>
            </a:p>
          </p:txBody>
        </p:sp>
        <p:sp>
          <p:nvSpPr>
            <p:cNvPr id="100" name="순서도: 수행의 시작/종료 99">
              <a:extLst>
                <a:ext uri="{FF2B5EF4-FFF2-40B4-BE49-F238E27FC236}">
                  <a16:creationId xmlns:a16="http://schemas.microsoft.com/office/drawing/2014/main" id="{AC0948DC-AF15-472D-BB90-A7256B18C8CA}"/>
                </a:ext>
              </a:extLst>
            </p:cNvPr>
            <p:cNvSpPr/>
            <p:nvPr/>
          </p:nvSpPr>
          <p:spPr>
            <a:xfrm>
              <a:off x="3343257" y="5942158"/>
              <a:ext cx="1408922" cy="4630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구매 완료</a:t>
              </a:r>
            </a:p>
          </p:txBody>
        </p:sp>
        <p:sp>
          <p:nvSpPr>
            <p:cNvPr id="101" name="순서도: 처리 100">
              <a:extLst>
                <a:ext uri="{FF2B5EF4-FFF2-40B4-BE49-F238E27FC236}">
                  <a16:creationId xmlns:a16="http://schemas.microsoft.com/office/drawing/2014/main" id="{8F5C0F9E-849C-4F20-A032-AC18FBCCB7E6}"/>
                </a:ext>
              </a:extLst>
            </p:cNvPr>
            <p:cNvSpPr/>
            <p:nvPr/>
          </p:nvSpPr>
          <p:spPr>
            <a:xfrm>
              <a:off x="412534" y="2996421"/>
              <a:ext cx="5447083" cy="353521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순서도: 처리 101">
              <a:extLst>
                <a:ext uri="{FF2B5EF4-FFF2-40B4-BE49-F238E27FC236}">
                  <a16:creationId xmlns:a16="http://schemas.microsoft.com/office/drawing/2014/main" id="{C92083A1-D231-4EA6-B3C2-C9E0620CF31E}"/>
                </a:ext>
              </a:extLst>
            </p:cNvPr>
            <p:cNvSpPr/>
            <p:nvPr/>
          </p:nvSpPr>
          <p:spPr>
            <a:xfrm>
              <a:off x="412534" y="2996421"/>
              <a:ext cx="5447083" cy="46930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UI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갱신</a:t>
              </a:r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14FEF816-FB29-4659-8657-77E2ACEC5F58}"/>
                </a:ext>
              </a:extLst>
            </p:cNvPr>
            <p:cNvCxnSpPr>
              <a:cxnSpLocks/>
              <a:stCxn id="96" idx="3"/>
              <a:endCxn id="86" idx="1"/>
            </p:cNvCxnSpPr>
            <p:nvPr/>
          </p:nvCxnSpPr>
          <p:spPr>
            <a:xfrm flipV="1">
              <a:off x="2997134" y="1552214"/>
              <a:ext cx="277882" cy="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41D8D5A0-2A98-4BE3-88C4-3D7114AB8173}"/>
                </a:ext>
              </a:extLst>
            </p:cNvPr>
            <p:cNvCxnSpPr>
              <a:cxnSpLocks/>
              <a:stCxn id="96" idx="2"/>
              <a:endCxn id="90" idx="0"/>
            </p:cNvCxnSpPr>
            <p:nvPr/>
          </p:nvCxnSpPr>
          <p:spPr>
            <a:xfrm>
              <a:off x="1704834" y="1966008"/>
              <a:ext cx="1" cy="17473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EF5EA881-F8AE-47E9-9980-E5DCDF055468}"/>
                </a:ext>
              </a:extLst>
            </p:cNvPr>
            <p:cNvCxnSpPr>
              <a:cxnSpLocks/>
              <a:stCxn id="86" idx="2"/>
              <a:endCxn id="89" idx="0"/>
            </p:cNvCxnSpPr>
            <p:nvPr/>
          </p:nvCxnSpPr>
          <p:spPr>
            <a:xfrm>
              <a:off x="4567317" y="1837440"/>
              <a:ext cx="0" cy="30330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C121E506-8BFD-4624-8BB7-A9F9709CEB60}"/>
                </a:ext>
              </a:extLst>
            </p:cNvPr>
            <p:cNvCxnSpPr>
              <a:cxnSpLocks/>
              <a:stCxn id="94" idx="2"/>
              <a:endCxn id="99" idx="0"/>
            </p:cNvCxnSpPr>
            <p:nvPr/>
          </p:nvCxnSpPr>
          <p:spPr>
            <a:xfrm>
              <a:off x="1750742" y="5800246"/>
              <a:ext cx="0" cy="19438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770939DB-C61E-4BEE-9308-EAAAE5B0BECE}"/>
                </a:ext>
              </a:extLst>
            </p:cNvPr>
            <p:cNvCxnSpPr>
              <a:cxnSpLocks/>
              <a:stCxn id="94" idx="3"/>
              <a:endCxn id="98" idx="1"/>
            </p:cNvCxnSpPr>
            <p:nvPr/>
          </p:nvCxnSpPr>
          <p:spPr>
            <a:xfrm>
              <a:off x="2796521" y="5495810"/>
              <a:ext cx="517204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8FA5C427-E111-4F54-B9D0-93222AECBC8E}"/>
                </a:ext>
              </a:extLst>
            </p:cNvPr>
            <p:cNvCxnSpPr>
              <a:cxnSpLocks/>
              <a:stCxn id="98" idx="2"/>
              <a:endCxn id="100" idx="0"/>
            </p:cNvCxnSpPr>
            <p:nvPr/>
          </p:nvCxnSpPr>
          <p:spPr>
            <a:xfrm flipH="1">
              <a:off x="4047718" y="5726866"/>
              <a:ext cx="3370" cy="21529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E30A2B86-F87F-4AAF-A64A-AF3B75952C2B}"/>
                </a:ext>
              </a:extLst>
            </p:cNvPr>
            <p:cNvCxnSpPr>
              <a:cxnSpLocks/>
              <a:stCxn id="99" idx="3"/>
              <a:endCxn id="100" idx="1"/>
            </p:cNvCxnSpPr>
            <p:nvPr/>
          </p:nvCxnSpPr>
          <p:spPr>
            <a:xfrm flipV="1">
              <a:off x="2586202" y="6173694"/>
              <a:ext cx="757055" cy="107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34F3933-8AE4-49E5-B664-0200F5236373}"/>
                </a:ext>
              </a:extLst>
            </p:cNvPr>
            <p:cNvSpPr txBox="1"/>
            <p:nvPr/>
          </p:nvSpPr>
          <p:spPr>
            <a:xfrm>
              <a:off x="2345023" y="5029311"/>
              <a:ext cx="689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False</a:t>
              </a:r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1CB26BA-E6D6-46BC-8312-1576CBA7F9B8}"/>
                </a:ext>
              </a:extLst>
            </p:cNvPr>
            <p:cNvSpPr txBox="1"/>
            <p:nvPr/>
          </p:nvSpPr>
          <p:spPr>
            <a:xfrm>
              <a:off x="934307" y="5557566"/>
              <a:ext cx="624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True</a:t>
              </a:r>
              <a:endParaRPr lang="ko-KR" altLang="en-US" dirty="0"/>
            </a:p>
          </p:txBody>
        </p:sp>
        <p:sp>
          <p:nvSpPr>
            <p:cNvPr id="132" name="순서도: 판단 131">
              <a:extLst>
                <a:ext uri="{FF2B5EF4-FFF2-40B4-BE49-F238E27FC236}">
                  <a16:creationId xmlns:a16="http://schemas.microsoft.com/office/drawing/2014/main" id="{DA07269F-9316-486C-8AC5-AA8B263E45A1}"/>
                </a:ext>
              </a:extLst>
            </p:cNvPr>
            <p:cNvSpPr/>
            <p:nvPr/>
          </p:nvSpPr>
          <p:spPr>
            <a:xfrm>
              <a:off x="704961" y="4260928"/>
              <a:ext cx="2091560" cy="733537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A359F17-8793-4ABE-BDF4-C45156542908}"/>
                </a:ext>
              </a:extLst>
            </p:cNvPr>
            <p:cNvSpPr txBox="1"/>
            <p:nvPr/>
          </p:nvSpPr>
          <p:spPr>
            <a:xfrm>
              <a:off x="1403743" y="4511121"/>
              <a:ext cx="692399" cy="281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 </a:t>
              </a:r>
              <a:r>
                <a:rPr lang="ko-KR" altLang="en-US" sz="1000" dirty="0" err="1"/>
                <a:t>소유중</a:t>
              </a:r>
              <a:r>
                <a:rPr lang="en-US" altLang="ko-KR" sz="1000" dirty="0"/>
                <a:t>?</a:t>
              </a:r>
              <a:endParaRPr lang="ko-KR" altLang="en-US" sz="1000" dirty="0"/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E0E5A417-17D6-48B3-A889-BD12C113C95E}"/>
                </a:ext>
              </a:extLst>
            </p:cNvPr>
            <p:cNvSpPr/>
            <p:nvPr/>
          </p:nvSpPr>
          <p:spPr>
            <a:xfrm>
              <a:off x="3313725" y="4391577"/>
              <a:ext cx="1474724" cy="46211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구매 버튼 잠금</a:t>
              </a:r>
            </a:p>
          </p:txBody>
        </p: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03F2CC05-BFD6-4A5C-904D-809A89BBF0DB}"/>
                </a:ext>
              </a:extLst>
            </p:cNvPr>
            <p:cNvCxnSpPr>
              <a:cxnSpLocks/>
              <a:stCxn id="132" idx="3"/>
              <a:endCxn id="134" idx="1"/>
            </p:cNvCxnSpPr>
            <p:nvPr/>
          </p:nvCxnSpPr>
          <p:spPr>
            <a:xfrm flipV="1">
              <a:off x="2796521" y="4622635"/>
              <a:ext cx="517204" cy="506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E305326-A8D9-4264-8609-A2C473A8D518}"/>
                </a:ext>
              </a:extLst>
            </p:cNvPr>
            <p:cNvSpPr txBox="1"/>
            <p:nvPr/>
          </p:nvSpPr>
          <p:spPr>
            <a:xfrm>
              <a:off x="2345023" y="4223531"/>
              <a:ext cx="642109" cy="421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True</a:t>
              </a:r>
              <a:endParaRPr lang="ko-KR" altLang="en-US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156030D-1EDC-41A5-8351-1449A686CCBE}"/>
                </a:ext>
              </a:extLst>
            </p:cNvPr>
            <p:cNvSpPr txBox="1"/>
            <p:nvPr/>
          </p:nvSpPr>
          <p:spPr>
            <a:xfrm>
              <a:off x="934307" y="4751786"/>
              <a:ext cx="709273" cy="421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False</a:t>
              </a:r>
              <a:endParaRPr lang="ko-KR" altLang="en-US" dirty="0"/>
            </a:p>
          </p:txBody>
        </p:sp>
      </p:grp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8B45ED5F-9132-4490-8BF4-10D71B87DAA2}"/>
              </a:ext>
            </a:extLst>
          </p:cNvPr>
          <p:cNvCxnSpPr>
            <a:cxnSpLocks/>
            <a:stCxn id="85" idx="2"/>
            <a:endCxn id="132" idx="0"/>
          </p:cNvCxnSpPr>
          <p:nvPr/>
        </p:nvCxnSpPr>
        <p:spPr>
          <a:xfrm>
            <a:off x="1714372" y="4399611"/>
            <a:ext cx="1" cy="14368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1B737084-0677-4229-BE41-03FA520CB0CE}"/>
              </a:ext>
            </a:extLst>
          </p:cNvPr>
          <p:cNvCxnSpPr>
            <a:cxnSpLocks/>
            <a:stCxn id="132" idx="2"/>
            <a:endCxn id="94" idx="0"/>
          </p:cNvCxnSpPr>
          <p:nvPr/>
        </p:nvCxnSpPr>
        <p:spPr>
          <a:xfrm>
            <a:off x="1714373" y="5185613"/>
            <a:ext cx="0" cy="17242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EB230F90-482F-4E01-A5D4-ADB96FDE4F2A}"/>
              </a:ext>
            </a:extLst>
          </p:cNvPr>
          <p:cNvCxnSpPr>
            <a:cxnSpLocks/>
            <a:stCxn id="134" idx="2"/>
            <a:endCxn id="94" idx="0"/>
          </p:cNvCxnSpPr>
          <p:nvPr/>
        </p:nvCxnSpPr>
        <p:spPr>
          <a:xfrm rot="5400000">
            <a:off x="2685442" y="4091276"/>
            <a:ext cx="295692" cy="223782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부제목 2">
            <a:extLst>
              <a:ext uri="{FF2B5EF4-FFF2-40B4-BE49-F238E27FC236}">
                <a16:creationId xmlns:a16="http://schemas.microsoft.com/office/drawing/2014/main" id="{60EFA5C1-8CB8-436D-AE83-15F798E4108D}"/>
              </a:ext>
            </a:extLst>
          </p:cNvPr>
          <p:cNvSpPr txBox="1">
            <a:spLocks/>
          </p:cNvSpPr>
          <p:nvPr/>
        </p:nvSpPr>
        <p:spPr>
          <a:xfrm>
            <a:off x="6214729" y="2982059"/>
            <a:ext cx="4767743" cy="1789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/>
              <a:t>광산의 초당 획득 수량은 </a:t>
            </a:r>
            <a:r>
              <a:rPr lang="en-US" altLang="ko-KR" sz="1300" dirty="0"/>
              <a:t>20</a:t>
            </a:r>
            <a:r>
              <a:rPr lang="ko-KR" altLang="en-US" sz="1300" dirty="0"/>
              <a:t>개로 고정</a:t>
            </a:r>
            <a:r>
              <a:rPr lang="en-US" altLang="ko-KR" sz="1300" dirty="0"/>
              <a:t>.</a:t>
            </a:r>
          </a:p>
          <a:p>
            <a:r>
              <a:rPr lang="ko-KR" altLang="en-US" sz="1300" dirty="0"/>
              <a:t>광산 구매 </a:t>
            </a:r>
            <a:r>
              <a:rPr lang="en-US" altLang="ko-KR" sz="1300" dirty="0"/>
              <a:t>11</a:t>
            </a:r>
            <a:r>
              <a:rPr lang="ko-KR" altLang="en-US" sz="1300" dirty="0"/>
              <a:t>분 후 구매가격의 </a:t>
            </a:r>
            <a:r>
              <a:rPr lang="en-US" altLang="ko-KR" sz="1300" dirty="0"/>
              <a:t>2</a:t>
            </a:r>
            <a:r>
              <a:rPr lang="ko-KR" altLang="en-US" sz="1300" dirty="0"/>
              <a:t>배의 수익 되도록</a:t>
            </a:r>
            <a:endParaRPr lang="en-US" altLang="ko-KR" sz="1300" dirty="0"/>
          </a:p>
          <a:p>
            <a:r>
              <a:rPr lang="ko-KR" altLang="en-US" sz="1300" dirty="0"/>
              <a:t>광산 판매가격</a:t>
            </a:r>
            <a:r>
              <a:rPr lang="en-US" altLang="ko-KR" sz="1300" dirty="0"/>
              <a:t>(</a:t>
            </a:r>
            <a:r>
              <a:rPr lang="ko-KR" altLang="en-US" sz="1300" dirty="0"/>
              <a:t>초당증가</a:t>
            </a:r>
            <a:r>
              <a:rPr lang="en-US" altLang="ko-KR" sz="1300" dirty="0"/>
              <a:t>) </a:t>
            </a:r>
            <a:r>
              <a:rPr lang="ko-KR" altLang="en-US" sz="1300" dirty="0"/>
              <a:t>결정</a:t>
            </a:r>
            <a:endParaRPr lang="en-US" altLang="ko-KR" sz="1300" dirty="0"/>
          </a:p>
          <a:p>
            <a:r>
              <a:rPr lang="ko-KR" altLang="en-US" sz="1200" b="1" dirty="0"/>
              <a:t>광산판매가격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초당증가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  </a:t>
            </a:r>
            <a:r>
              <a:rPr lang="en-US" altLang="ko-KR" sz="1200" b="1" dirty="0"/>
              <a:t>= </a:t>
            </a:r>
          </a:p>
          <a:p>
            <a:r>
              <a:rPr lang="en-US" altLang="ko-KR" sz="1200" b="1" dirty="0"/>
              <a:t>(</a:t>
            </a:r>
            <a:r>
              <a:rPr lang="ko-KR" altLang="en-US" sz="1200" b="1" dirty="0"/>
              <a:t>광산구매가격</a:t>
            </a:r>
            <a:r>
              <a:rPr lang="en-US" altLang="ko-KR" sz="1200" b="1" dirty="0"/>
              <a:t>-</a:t>
            </a:r>
            <a:r>
              <a:rPr lang="ko-KR" altLang="en-US" sz="1200" b="1" dirty="0"/>
              <a:t>초당획득수량</a:t>
            </a:r>
            <a:r>
              <a:rPr lang="en-US" altLang="ko-KR" sz="1200" b="1" dirty="0"/>
              <a:t>*660</a:t>
            </a:r>
            <a:r>
              <a:rPr lang="ko-KR" altLang="en-US" sz="1200" b="1" dirty="0"/>
              <a:t>초</a:t>
            </a:r>
            <a:r>
              <a:rPr lang="en-US" altLang="ko-KR" sz="1200" b="1" dirty="0"/>
              <a:t>*</a:t>
            </a:r>
            <a:r>
              <a:rPr lang="ko-KR" altLang="en-US" sz="1200" b="1" dirty="0"/>
              <a:t>원석가격</a:t>
            </a:r>
            <a:r>
              <a:rPr lang="en-US" altLang="ko-KR" sz="1200" b="1" dirty="0"/>
              <a:t>)/660</a:t>
            </a:r>
            <a:r>
              <a:rPr lang="ko-KR" altLang="en-US" sz="1200" b="1" dirty="0"/>
              <a:t>초</a:t>
            </a:r>
            <a:endParaRPr lang="en-US" altLang="ko-KR" sz="1200" b="1" dirty="0"/>
          </a:p>
          <a:p>
            <a:endParaRPr lang="en-US" altLang="ko-KR" sz="16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697977-0894-4234-90C3-DC22A155F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046770"/>
              </p:ext>
            </p:extLst>
          </p:nvPr>
        </p:nvGraphicFramePr>
        <p:xfrm>
          <a:off x="5879663" y="437051"/>
          <a:ext cx="5932720" cy="24118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1377">
                  <a:extLst>
                    <a:ext uri="{9D8B030D-6E8A-4147-A177-3AD203B41FA5}">
                      <a16:colId xmlns:a16="http://schemas.microsoft.com/office/drawing/2014/main" val="2656888875"/>
                    </a:ext>
                  </a:extLst>
                </a:gridCol>
                <a:gridCol w="926895">
                  <a:extLst>
                    <a:ext uri="{9D8B030D-6E8A-4147-A177-3AD203B41FA5}">
                      <a16:colId xmlns:a16="http://schemas.microsoft.com/office/drawing/2014/main" val="1474297373"/>
                    </a:ext>
                  </a:extLst>
                </a:gridCol>
                <a:gridCol w="1024931">
                  <a:extLst>
                    <a:ext uri="{9D8B030D-6E8A-4147-A177-3AD203B41FA5}">
                      <a16:colId xmlns:a16="http://schemas.microsoft.com/office/drawing/2014/main" val="1053163769"/>
                    </a:ext>
                  </a:extLst>
                </a:gridCol>
                <a:gridCol w="1330926">
                  <a:extLst>
                    <a:ext uri="{9D8B030D-6E8A-4147-A177-3AD203B41FA5}">
                      <a16:colId xmlns:a16="http://schemas.microsoft.com/office/drawing/2014/main" val="4168811981"/>
                    </a:ext>
                  </a:extLst>
                </a:gridCol>
                <a:gridCol w="1568591">
                  <a:extLst>
                    <a:ext uri="{9D8B030D-6E8A-4147-A177-3AD203B41FA5}">
                      <a16:colId xmlns:a16="http://schemas.microsoft.com/office/drawing/2014/main" val="2581434905"/>
                    </a:ext>
                  </a:extLst>
                </a:gridCol>
              </a:tblGrid>
              <a:tr h="2192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광산이름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광산구매가격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획득 원석 종류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초당획득수량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광산판매가격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초당증가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5575967"/>
                  </a:ext>
                </a:extLst>
              </a:tr>
              <a:tr h="2192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00</a:t>
                      </a:r>
                      <a:r>
                        <a:rPr lang="ko-KR" altLang="en-US" sz="1100" u="none" strike="noStrike">
                          <a:effectLst/>
                        </a:rPr>
                        <a:t>광산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4282658"/>
                  </a:ext>
                </a:extLst>
              </a:tr>
              <a:tr h="2192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r>
                        <a:rPr lang="ko-KR" altLang="en-US" sz="1100" u="none" strike="noStrike">
                          <a:effectLst/>
                        </a:rPr>
                        <a:t>광산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130000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171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190866"/>
                  </a:ext>
                </a:extLst>
              </a:tr>
              <a:tr h="2192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22</a:t>
                      </a:r>
                      <a:r>
                        <a:rPr lang="ko-KR" altLang="en-US" sz="1100" u="none" strike="noStrike">
                          <a:effectLst/>
                        </a:rPr>
                        <a:t>광산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170000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5638723"/>
                  </a:ext>
                </a:extLst>
              </a:tr>
              <a:tr h="2192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33</a:t>
                      </a:r>
                      <a:r>
                        <a:rPr lang="ko-KR" altLang="en-US" sz="1100" u="none" strike="noStrike">
                          <a:effectLst/>
                        </a:rPr>
                        <a:t>광산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220000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289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7220474"/>
                  </a:ext>
                </a:extLst>
              </a:tr>
              <a:tr h="2192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44</a:t>
                      </a:r>
                      <a:r>
                        <a:rPr lang="ko-KR" altLang="en-US" sz="1100" u="none" strike="noStrike">
                          <a:effectLst/>
                        </a:rPr>
                        <a:t>광산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290000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27335"/>
                  </a:ext>
                </a:extLst>
              </a:tr>
              <a:tr h="2192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55</a:t>
                      </a:r>
                      <a:r>
                        <a:rPr lang="ko-KR" altLang="en-US" sz="1100" u="none" strike="noStrike">
                          <a:effectLst/>
                        </a:rPr>
                        <a:t>광산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487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7526912"/>
                  </a:ext>
                </a:extLst>
              </a:tr>
              <a:tr h="2192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66</a:t>
                      </a:r>
                      <a:r>
                        <a:rPr lang="ko-KR" altLang="en-US" sz="1100" u="none" strike="noStrike">
                          <a:effectLst/>
                        </a:rPr>
                        <a:t>광산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480000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3774329"/>
                  </a:ext>
                </a:extLst>
              </a:tr>
              <a:tr h="2192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77</a:t>
                      </a:r>
                      <a:r>
                        <a:rPr lang="ko-KR" altLang="en-US" sz="1100" u="none" strike="noStrike">
                          <a:effectLst/>
                        </a:rPr>
                        <a:t>광산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630000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3990162"/>
                  </a:ext>
                </a:extLst>
              </a:tr>
              <a:tr h="2192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88</a:t>
                      </a:r>
                      <a:r>
                        <a:rPr lang="ko-KR" altLang="en-US" sz="1100" u="none" strike="noStrike">
                          <a:effectLst/>
                        </a:rPr>
                        <a:t>광산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820000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1078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3723445"/>
                  </a:ext>
                </a:extLst>
              </a:tr>
              <a:tr h="2192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99</a:t>
                      </a:r>
                      <a:r>
                        <a:rPr lang="ko-KR" altLang="en-US" sz="1100" u="none" strike="noStrike">
                          <a:effectLst/>
                        </a:rPr>
                        <a:t>광산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1060000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1394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8941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90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C4FED13D-C54C-4FA9-A20B-008C0318159D}"/>
              </a:ext>
            </a:extLst>
          </p:cNvPr>
          <p:cNvSpPr/>
          <p:nvPr/>
        </p:nvSpPr>
        <p:spPr>
          <a:xfrm>
            <a:off x="549403" y="437051"/>
            <a:ext cx="254557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6.</a:t>
            </a:r>
            <a:r>
              <a:rPr lang="ko-KR" altLang="en-US" dirty="0"/>
              <a:t> 원석가공</a:t>
            </a:r>
            <a:endParaRPr lang="en-US" altLang="ko-KR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0110900-5C60-4C24-AFA8-8DEC7D6302A6}"/>
              </a:ext>
            </a:extLst>
          </p:cNvPr>
          <p:cNvGrpSpPr/>
          <p:nvPr/>
        </p:nvGrpSpPr>
        <p:grpSpPr>
          <a:xfrm>
            <a:off x="365284" y="1147669"/>
            <a:ext cx="5459381" cy="5457848"/>
            <a:chOff x="6320085" y="298722"/>
            <a:chExt cx="5782992" cy="6232916"/>
          </a:xfrm>
        </p:grpSpPr>
        <p:sp>
          <p:nvSpPr>
            <p:cNvPr id="41" name="부제목 2">
              <a:extLst>
                <a:ext uri="{FF2B5EF4-FFF2-40B4-BE49-F238E27FC236}">
                  <a16:creationId xmlns:a16="http://schemas.microsoft.com/office/drawing/2014/main" id="{C82A06D8-904C-4BD0-B01E-30C4ED7CCD75}"/>
                </a:ext>
              </a:extLst>
            </p:cNvPr>
            <p:cNvSpPr txBox="1">
              <a:spLocks/>
            </p:cNvSpPr>
            <p:nvPr/>
          </p:nvSpPr>
          <p:spPr>
            <a:xfrm>
              <a:off x="9182567" y="353552"/>
              <a:ext cx="2920510" cy="46930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원석 가공 기능 흐름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2B8E36C3-A01F-4613-93F0-F1377C019360}"/>
                </a:ext>
              </a:extLst>
            </p:cNvPr>
            <p:cNvSpPr/>
            <p:nvPr/>
          </p:nvSpPr>
          <p:spPr>
            <a:xfrm>
              <a:off x="6320085" y="298722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원석가공 버튼 클릭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763D7C32-190D-4AD1-8670-69BC25C09EE1}"/>
                </a:ext>
              </a:extLst>
            </p:cNvPr>
            <p:cNvSpPr/>
            <p:nvPr/>
          </p:nvSpPr>
          <p:spPr>
            <a:xfrm>
              <a:off x="6559334" y="3509180"/>
              <a:ext cx="2197916" cy="5761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원석종류 표시 갱신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시간타이머 동작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212BB40-01E0-4739-9390-D2C15BA9C57B}"/>
                </a:ext>
              </a:extLst>
            </p:cNvPr>
            <p:cNvSpPr/>
            <p:nvPr/>
          </p:nvSpPr>
          <p:spPr>
            <a:xfrm>
              <a:off x="9182567" y="1266988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“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원석이 부족합니다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.”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40DC297D-5EE1-4022-9456-4E05F08EEC2A}"/>
                </a:ext>
              </a:extLst>
            </p:cNvPr>
            <p:cNvCxnSpPr>
              <a:cxnSpLocks/>
              <a:stCxn id="42" idx="2"/>
              <a:endCxn id="53" idx="0"/>
            </p:cNvCxnSpPr>
            <p:nvPr/>
          </p:nvCxnSpPr>
          <p:spPr>
            <a:xfrm flipH="1">
              <a:off x="7612385" y="869174"/>
              <a:ext cx="1" cy="26924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4DAC094F-44DE-4D6F-A7C1-38C47E79A170}"/>
                </a:ext>
              </a:extLst>
            </p:cNvPr>
            <p:cNvCxnSpPr>
              <a:cxnSpLocks/>
              <a:stCxn id="50" idx="2"/>
              <a:endCxn id="56" idx="0"/>
            </p:cNvCxnSpPr>
            <p:nvPr/>
          </p:nvCxnSpPr>
          <p:spPr>
            <a:xfrm rot="16200000" flipH="1">
              <a:off x="8185393" y="2138187"/>
              <a:ext cx="285226" cy="143124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266D2FCA-4D0E-4B6F-AD88-A0C1BBB6B419}"/>
                </a:ext>
              </a:extLst>
            </p:cNvPr>
            <p:cNvSpPr/>
            <p:nvPr/>
          </p:nvSpPr>
          <p:spPr>
            <a:xfrm>
              <a:off x="9182567" y="2140743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과정 종료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BBA3D26A-93BE-4FB4-B704-39771F58138E}"/>
                </a:ext>
              </a:extLst>
            </p:cNvPr>
            <p:cNvSpPr/>
            <p:nvPr/>
          </p:nvSpPr>
          <p:spPr>
            <a:xfrm>
              <a:off x="6320085" y="2140743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원석가공 기능 동작</a:t>
              </a:r>
            </a:p>
          </p:txBody>
        </p:sp>
        <p:sp>
          <p:nvSpPr>
            <p:cNvPr id="51" name="순서도: 판단 50">
              <a:extLst>
                <a:ext uri="{FF2B5EF4-FFF2-40B4-BE49-F238E27FC236}">
                  <a16:creationId xmlns:a16="http://schemas.microsoft.com/office/drawing/2014/main" id="{068D5D50-E252-4458-8315-201519FD4ED2}"/>
                </a:ext>
              </a:extLst>
            </p:cNvPr>
            <p:cNvSpPr/>
            <p:nvPr/>
          </p:nvSpPr>
          <p:spPr>
            <a:xfrm>
              <a:off x="6717671" y="4260696"/>
              <a:ext cx="1881241" cy="518433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8381AF6-20A2-4909-A87A-B3A0A10AFADC}"/>
                </a:ext>
              </a:extLst>
            </p:cNvPr>
            <p:cNvSpPr txBox="1"/>
            <p:nvPr/>
          </p:nvSpPr>
          <p:spPr>
            <a:xfrm>
              <a:off x="6917642" y="4391137"/>
              <a:ext cx="1508101" cy="316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SSS</a:t>
              </a:r>
              <a:r>
                <a:rPr lang="ko-KR" altLang="en-US" sz="1200" dirty="0"/>
                <a:t>급 터치 이상</a:t>
              </a:r>
            </a:p>
          </p:txBody>
        </p:sp>
        <p:sp>
          <p:nvSpPr>
            <p:cNvPr id="53" name="순서도: 판단 52">
              <a:extLst>
                <a:ext uri="{FF2B5EF4-FFF2-40B4-BE49-F238E27FC236}">
                  <a16:creationId xmlns:a16="http://schemas.microsoft.com/office/drawing/2014/main" id="{0DE09C0E-72FA-4561-AD88-13AF4B0F9FEA}"/>
                </a:ext>
              </a:extLst>
            </p:cNvPr>
            <p:cNvSpPr/>
            <p:nvPr/>
          </p:nvSpPr>
          <p:spPr>
            <a:xfrm>
              <a:off x="6320085" y="1138423"/>
              <a:ext cx="2584600" cy="82758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1E26826-D079-47F6-852E-10DB69FA8A47}"/>
                </a:ext>
              </a:extLst>
            </p:cNvPr>
            <p:cNvSpPr txBox="1"/>
            <p:nvPr/>
          </p:nvSpPr>
          <p:spPr>
            <a:xfrm>
              <a:off x="6361597" y="1398326"/>
              <a:ext cx="24112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소유숫자  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&gt; 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가공에 필요한 숫자</a:t>
              </a:r>
            </a:p>
          </p:txBody>
        </p:sp>
        <p:sp>
          <p:nvSpPr>
            <p:cNvPr id="55" name="순서도: 처리 54">
              <a:extLst>
                <a:ext uri="{FF2B5EF4-FFF2-40B4-BE49-F238E27FC236}">
                  <a16:creationId xmlns:a16="http://schemas.microsoft.com/office/drawing/2014/main" id="{CF13C4FA-E825-43F7-99E3-FCB2F5DCCD70}"/>
                </a:ext>
              </a:extLst>
            </p:cNvPr>
            <p:cNvSpPr/>
            <p:nvPr/>
          </p:nvSpPr>
          <p:spPr>
            <a:xfrm>
              <a:off x="6320085" y="2996421"/>
              <a:ext cx="5447083" cy="353521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순서도: 처리 55">
              <a:extLst>
                <a:ext uri="{FF2B5EF4-FFF2-40B4-BE49-F238E27FC236}">
                  <a16:creationId xmlns:a16="http://schemas.microsoft.com/office/drawing/2014/main" id="{0696D98B-4371-4687-BCB7-CFA4FE5BB4D6}"/>
                </a:ext>
              </a:extLst>
            </p:cNvPr>
            <p:cNvSpPr/>
            <p:nvPr/>
          </p:nvSpPr>
          <p:spPr>
            <a:xfrm>
              <a:off x="6320085" y="2996421"/>
              <a:ext cx="5447083" cy="46930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UI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갱신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133F7B15-450E-437F-8822-9B282D024C94}"/>
                </a:ext>
              </a:extLst>
            </p:cNvPr>
            <p:cNvCxnSpPr>
              <a:cxnSpLocks/>
              <a:stCxn id="53" idx="3"/>
              <a:endCxn id="44" idx="1"/>
            </p:cNvCxnSpPr>
            <p:nvPr/>
          </p:nvCxnSpPr>
          <p:spPr>
            <a:xfrm flipV="1">
              <a:off x="8904685" y="1552214"/>
              <a:ext cx="277882" cy="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E319C920-255C-423F-B4C7-8CECC786CBAA}"/>
                </a:ext>
              </a:extLst>
            </p:cNvPr>
            <p:cNvCxnSpPr>
              <a:cxnSpLocks/>
              <a:stCxn id="53" idx="2"/>
              <a:endCxn id="50" idx="0"/>
            </p:cNvCxnSpPr>
            <p:nvPr/>
          </p:nvCxnSpPr>
          <p:spPr>
            <a:xfrm>
              <a:off x="7612385" y="1966008"/>
              <a:ext cx="1" cy="17473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B5500631-E3EF-48A7-84D9-4332A17C3456}"/>
                </a:ext>
              </a:extLst>
            </p:cNvPr>
            <p:cNvCxnSpPr>
              <a:cxnSpLocks/>
              <a:stCxn id="44" idx="2"/>
              <a:endCxn id="49" idx="0"/>
            </p:cNvCxnSpPr>
            <p:nvPr/>
          </p:nvCxnSpPr>
          <p:spPr>
            <a:xfrm>
              <a:off x="10474868" y="1837440"/>
              <a:ext cx="0" cy="30330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C8B5E4DB-0440-44FC-96A9-350D1074EF42}"/>
                </a:ext>
              </a:extLst>
            </p:cNvPr>
            <p:cNvCxnSpPr>
              <a:cxnSpLocks/>
              <a:stCxn id="51" idx="3"/>
              <a:endCxn id="78" idx="1"/>
            </p:cNvCxnSpPr>
            <p:nvPr/>
          </p:nvCxnSpPr>
          <p:spPr>
            <a:xfrm flipV="1">
              <a:off x="8598911" y="4512215"/>
              <a:ext cx="657274" cy="769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9B404B15-4AC6-4A98-85C8-4FA886ED313D}"/>
                </a:ext>
              </a:extLst>
            </p:cNvPr>
            <p:cNvCxnSpPr>
              <a:cxnSpLocks/>
              <a:stCxn id="43" idx="2"/>
              <a:endCxn id="51" idx="0"/>
            </p:cNvCxnSpPr>
            <p:nvPr/>
          </p:nvCxnSpPr>
          <p:spPr>
            <a:xfrm>
              <a:off x="7658292" y="4085311"/>
              <a:ext cx="0" cy="17538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73FF3BC2-DCAE-401D-8BA2-795EE2257586}"/>
                </a:ext>
              </a:extLst>
            </p:cNvPr>
            <p:cNvCxnSpPr>
              <a:cxnSpLocks/>
              <a:stCxn id="67" idx="3"/>
              <a:endCxn id="77" idx="1"/>
            </p:cNvCxnSpPr>
            <p:nvPr/>
          </p:nvCxnSpPr>
          <p:spPr>
            <a:xfrm flipV="1">
              <a:off x="8598911" y="5183807"/>
              <a:ext cx="657274" cy="74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02858D6-D9AB-4481-940D-8583E2471A76}"/>
                </a:ext>
              </a:extLst>
            </p:cNvPr>
            <p:cNvSpPr txBox="1"/>
            <p:nvPr/>
          </p:nvSpPr>
          <p:spPr>
            <a:xfrm>
              <a:off x="8252574" y="4214404"/>
              <a:ext cx="624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True</a:t>
              </a:r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FDA1AAA-156A-4851-8C8C-538CCC396368}"/>
                </a:ext>
              </a:extLst>
            </p:cNvPr>
            <p:cNvSpPr txBox="1"/>
            <p:nvPr/>
          </p:nvSpPr>
          <p:spPr>
            <a:xfrm>
              <a:off x="8252574" y="4869014"/>
              <a:ext cx="624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True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0E23D8E-12ED-40D9-A7D6-A94413E60CEF}"/>
                </a:ext>
              </a:extLst>
            </p:cNvPr>
            <p:cNvSpPr txBox="1"/>
            <p:nvPr/>
          </p:nvSpPr>
          <p:spPr>
            <a:xfrm>
              <a:off x="6412036" y="4582938"/>
              <a:ext cx="689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False</a:t>
              </a:r>
              <a:endParaRPr lang="ko-KR" altLang="en-US" dirty="0"/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A2435C90-0BDE-48C2-A0C0-F69CA2C6831A}"/>
                </a:ext>
              </a:extLst>
            </p:cNvPr>
            <p:cNvCxnSpPr>
              <a:cxnSpLocks/>
              <a:stCxn id="51" idx="2"/>
              <a:endCxn id="67" idx="0"/>
            </p:cNvCxnSpPr>
            <p:nvPr/>
          </p:nvCxnSpPr>
          <p:spPr>
            <a:xfrm>
              <a:off x="7658292" y="4779129"/>
              <a:ext cx="0" cy="14620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순서도: 판단 66">
              <a:extLst>
                <a:ext uri="{FF2B5EF4-FFF2-40B4-BE49-F238E27FC236}">
                  <a16:creationId xmlns:a16="http://schemas.microsoft.com/office/drawing/2014/main" id="{C881D3D4-D3A3-4AEA-B39D-05F242A067C6}"/>
                </a:ext>
              </a:extLst>
            </p:cNvPr>
            <p:cNvSpPr/>
            <p:nvPr/>
          </p:nvSpPr>
          <p:spPr>
            <a:xfrm>
              <a:off x="6717671" y="4925334"/>
              <a:ext cx="1881241" cy="518433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6D1B0D3-934C-4A88-8F9A-40DB304368E7}"/>
                </a:ext>
              </a:extLst>
            </p:cNvPr>
            <p:cNvSpPr txBox="1"/>
            <p:nvPr/>
          </p:nvSpPr>
          <p:spPr>
            <a:xfrm>
              <a:off x="6917642" y="5055775"/>
              <a:ext cx="1508101" cy="316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SS</a:t>
              </a:r>
              <a:r>
                <a:rPr lang="ko-KR" altLang="en-US" sz="1200" dirty="0"/>
                <a:t>급 터치 이상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9809E54-C3B6-4BAD-BE85-8E736926C8F2}"/>
                </a:ext>
              </a:extLst>
            </p:cNvPr>
            <p:cNvSpPr txBox="1"/>
            <p:nvPr/>
          </p:nvSpPr>
          <p:spPr>
            <a:xfrm>
              <a:off x="6412036" y="5184550"/>
              <a:ext cx="689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False</a:t>
              </a:r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210A0D4-2F3C-4DB7-91EB-120C43973540}"/>
                </a:ext>
              </a:extLst>
            </p:cNvPr>
            <p:cNvSpPr txBox="1"/>
            <p:nvPr/>
          </p:nvSpPr>
          <p:spPr>
            <a:xfrm>
              <a:off x="8252574" y="5521704"/>
              <a:ext cx="624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True</a:t>
              </a:r>
              <a:endParaRPr lang="ko-KR" altLang="en-US" dirty="0"/>
            </a:p>
          </p:txBody>
        </p:sp>
        <p:sp>
          <p:nvSpPr>
            <p:cNvPr id="71" name="순서도: 판단 70">
              <a:extLst>
                <a:ext uri="{FF2B5EF4-FFF2-40B4-BE49-F238E27FC236}">
                  <a16:creationId xmlns:a16="http://schemas.microsoft.com/office/drawing/2014/main" id="{ECBA24DE-AA03-4A84-9A10-D23665D39181}"/>
                </a:ext>
              </a:extLst>
            </p:cNvPr>
            <p:cNvSpPr/>
            <p:nvPr/>
          </p:nvSpPr>
          <p:spPr>
            <a:xfrm>
              <a:off x="6717671" y="5578024"/>
              <a:ext cx="1881241" cy="518433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436F41F-5D43-434C-957E-3AE4D802705C}"/>
                </a:ext>
              </a:extLst>
            </p:cNvPr>
            <p:cNvSpPr txBox="1"/>
            <p:nvPr/>
          </p:nvSpPr>
          <p:spPr>
            <a:xfrm>
              <a:off x="6917642" y="5708465"/>
              <a:ext cx="1508101" cy="316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</a:t>
              </a:r>
              <a:r>
                <a:rPr lang="ko-KR" altLang="en-US" sz="1200" dirty="0"/>
                <a:t>급 터치 이상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11DAEF-F980-4090-AE9A-74440A42B197}"/>
                </a:ext>
              </a:extLst>
            </p:cNvPr>
            <p:cNvSpPr txBox="1"/>
            <p:nvPr/>
          </p:nvSpPr>
          <p:spPr>
            <a:xfrm>
              <a:off x="6412036" y="5837240"/>
              <a:ext cx="689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False</a:t>
              </a:r>
              <a:endParaRPr lang="ko-KR" altLang="en-US" dirty="0"/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CF942AED-5BBA-40C9-8517-7EC4D7388E48}"/>
                </a:ext>
              </a:extLst>
            </p:cNvPr>
            <p:cNvCxnSpPr>
              <a:cxnSpLocks/>
              <a:stCxn id="67" idx="2"/>
              <a:endCxn id="71" idx="0"/>
            </p:cNvCxnSpPr>
            <p:nvPr/>
          </p:nvCxnSpPr>
          <p:spPr>
            <a:xfrm>
              <a:off x="7658292" y="5443767"/>
              <a:ext cx="0" cy="13425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순서도: 수행의 시작/종료 74">
              <a:extLst>
                <a:ext uri="{FF2B5EF4-FFF2-40B4-BE49-F238E27FC236}">
                  <a16:creationId xmlns:a16="http://schemas.microsoft.com/office/drawing/2014/main" id="{93EDC80D-63F9-4ED2-AF25-9A584E0111FB}"/>
                </a:ext>
              </a:extLst>
            </p:cNvPr>
            <p:cNvSpPr/>
            <p:nvPr/>
          </p:nvSpPr>
          <p:spPr>
            <a:xfrm>
              <a:off x="9256186" y="5673817"/>
              <a:ext cx="1475542" cy="312500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S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급 광물획득</a:t>
              </a: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E416BC2B-C473-46E2-B9BB-53CF9FA30FE5}"/>
                </a:ext>
              </a:extLst>
            </p:cNvPr>
            <p:cNvCxnSpPr>
              <a:cxnSpLocks/>
              <a:stCxn id="71" idx="3"/>
              <a:endCxn id="75" idx="1"/>
            </p:cNvCxnSpPr>
            <p:nvPr/>
          </p:nvCxnSpPr>
          <p:spPr>
            <a:xfrm flipV="1">
              <a:off x="8598911" y="5830067"/>
              <a:ext cx="657274" cy="717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순서도: 수행의 시작/종료 76">
              <a:extLst>
                <a:ext uri="{FF2B5EF4-FFF2-40B4-BE49-F238E27FC236}">
                  <a16:creationId xmlns:a16="http://schemas.microsoft.com/office/drawing/2014/main" id="{516FB477-1D9C-483F-A2CF-9BD089264FB0}"/>
                </a:ext>
              </a:extLst>
            </p:cNvPr>
            <p:cNvSpPr/>
            <p:nvPr/>
          </p:nvSpPr>
          <p:spPr>
            <a:xfrm>
              <a:off x="9256186" y="5027557"/>
              <a:ext cx="1475542" cy="312500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SS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급 광물획득</a:t>
              </a:r>
            </a:p>
          </p:txBody>
        </p:sp>
        <p:sp>
          <p:nvSpPr>
            <p:cNvPr id="78" name="순서도: 수행의 시작/종료 77">
              <a:extLst>
                <a:ext uri="{FF2B5EF4-FFF2-40B4-BE49-F238E27FC236}">
                  <a16:creationId xmlns:a16="http://schemas.microsoft.com/office/drawing/2014/main" id="{A4ACC7D0-4667-406D-A594-97EEA30BDAF6}"/>
                </a:ext>
              </a:extLst>
            </p:cNvPr>
            <p:cNvSpPr/>
            <p:nvPr/>
          </p:nvSpPr>
          <p:spPr>
            <a:xfrm>
              <a:off x="9256186" y="4355965"/>
              <a:ext cx="1475542" cy="312500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SSS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급 광물획득</a:t>
              </a:r>
            </a:p>
          </p:txBody>
        </p:sp>
        <p:sp>
          <p:nvSpPr>
            <p:cNvPr id="79" name="순서도: 수행의 시작/종료 78">
              <a:extLst>
                <a:ext uri="{FF2B5EF4-FFF2-40B4-BE49-F238E27FC236}">
                  <a16:creationId xmlns:a16="http://schemas.microsoft.com/office/drawing/2014/main" id="{EB37FAFF-66B5-43DF-ABF3-3C37E50C628E}"/>
                </a:ext>
              </a:extLst>
            </p:cNvPr>
            <p:cNvSpPr/>
            <p:nvPr/>
          </p:nvSpPr>
          <p:spPr>
            <a:xfrm>
              <a:off x="6953830" y="6150252"/>
              <a:ext cx="1408922" cy="312500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A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급 광물획득</a:t>
              </a: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BF6E8881-CC9D-4A9A-83D0-42848287CE5B}"/>
                </a:ext>
              </a:extLst>
            </p:cNvPr>
            <p:cNvCxnSpPr>
              <a:cxnSpLocks/>
              <a:stCxn id="71" idx="2"/>
              <a:endCxn id="79" idx="0"/>
            </p:cNvCxnSpPr>
            <p:nvPr/>
          </p:nvCxnSpPr>
          <p:spPr>
            <a:xfrm flipH="1">
              <a:off x="7658291" y="6096457"/>
              <a:ext cx="1" cy="5379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7F10C0D-94D1-4C47-8F27-DEBA127F3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326258"/>
              </p:ext>
            </p:extLst>
          </p:nvPr>
        </p:nvGraphicFramePr>
        <p:xfrm>
          <a:off x="5824665" y="299399"/>
          <a:ext cx="6207504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7497">
                  <a:extLst>
                    <a:ext uri="{9D8B030D-6E8A-4147-A177-3AD203B41FA5}">
                      <a16:colId xmlns:a16="http://schemas.microsoft.com/office/drawing/2014/main" val="440376192"/>
                    </a:ext>
                  </a:extLst>
                </a:gridCol>
                <a:gridCol w="547497">
                  <a:extLst>
                    <a:ext uri="{9D8B030D-6E8A-4147-A177-3AD203B41FA5}">
                      <a16:colId xmlns:a16="http://schemas.microsoft.com/office/drawing/2014/main" val="2028403746"/>
                    </a:ext>
                  </a:extLst>
                </a:gridCol>
                <a:gridCol w="841524">
                  <a:extLst>
                    <a:ext uri="{9D8B030D-6E8A-4147-A177-3AD203B41FA5}">
                      <a16:colId xmlns:a16="http://schemas.microsoft.com/office/drawing/2014/main" val="1461136187"/>
                    </a:ext>
                  </a:extLst>
                </a:gridCol>
                <a:gridCol w="547497">
                  <a:extLst>
                    <a:ext uri="{9D8B030D-6E8A-4147-A177-3AD203B41FA5}">
                      <a16:colId xmlns:a16="http://schemas.microsoft.com/office/drawing/2014/main" val="1474652238"/>
                    </a:ext>
                  </a:extLst>
                </a:gridCol>
                <a:gridCol w="922634">
                  <a:extLst>
                    <a:ext uri="{9D8B030D-6E8A-4147-A177-3AD203B41FA5}">
                      <a16:colId xmlns:a16="http://schemas.microsoft.com/office/drawing/2014/main" val="814300278"/>
                    </a:ext>
                  </a:extLst>
                </a:gridCol>
                <a:gridCol w="790830">
                  <a:extLst>
                    <a:ext uri="{9D8B030D-6E8A-4147-A177-3AD203B41FA5}">
                      <a16:colId xmlns:a16="http://schemas.microsoft.com/office/drawing/2014/main" val="2511202505"/>
                    </a:ext>
                  </a:extLst>
                </a:gridCol>
                <a:gridCol w="874475">
                  <a:extLst>
                    <a:ext uri="{9D8B030D-6E8A-4147-A177-3AD203B41FA5}">
                      <a16:colId xmlns:a16="http://schemas.microsoft.com/office/drawing/2014/main" val="1207632346"/>
                    </a:ext>
                  </a:extLst>
                </a:gridCol>
                <a:gridCol w="1135550">
                  <a:extLst>
                    <a:ext uri="{9D8B030D-6E8A-4147-A177-3AD203B41FA5}">
                      <a16:colId xmlns:a16="http://schemas.microsoft.com/office/drawing/2014/main" val="437577816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층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가격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채취노동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원석</a:t>
                      </a:r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SSS</a:t>
                      </a:r>
                      <a:r>
                        <a:rPr lang="ko-KR" altLang="en-US" sz="900" u="none" strike="noStrike">
                          <a:effectLst/>
                        </a:rPr>
                        <a:t>급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SS</a:t>
                      </a:r>
                      <a:r>
                        <a:rPr lang="ko-KR" altLang="en-US" sz="900" u="none" strike="noStrike">
                          <a:effectLst/>
                        </a:rPr>
                        <a:t>급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</a:t>
                      </a:r>
                      <a:r>
                        <a:rPr lang="ko-KR" altLang="en-US" sz="900" u="none" strike="noStrike">
                          <a:effectLst/>
                        </a:rPr>
                        <a:t>급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r>
                        <a:rPr lang="ko-KR" altLang="en-US" sz="900" u="none" strike="noStrike">
                          <a:effectLst/>
                        </a:rPr>
                        <a:t>급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9783431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1200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93762737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1.3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3900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2600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1950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1560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58135466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1.7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1700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5100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2550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2040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420689977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2.2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6600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4400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2640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415412057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2.9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2900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8700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5800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4350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3480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09269438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3.7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11100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7400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5550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4440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7559983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4.8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4800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14400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9600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7200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5760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18067501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6.3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18900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12600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9450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7560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20097926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8.2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8200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24600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16400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12300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9840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31331361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10.6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10600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31800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21200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15900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12720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92006904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13.8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13800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41400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27600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20700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16560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91935824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410973046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필요노동수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53860789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SSS</a:t>
                      </a:r>
                      <a:r>
                        <a:rPr lang="ko-KR" altLang="en-US" sz="900" u="none" strike="noStrike">
                          <a:effectLst/>
                        </a:rPr>
                        <a:t>급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SS</a:t>
                      </a:r>
                      <a:r>
                        <a:rPr lang="ko-KR" altLang="en-US" sz="900" u="none" strike="noStrike">
                          <a:effectLst/>
                        </a:rPr>
                        <a:t>급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</a:t>
                      </a:r>
                      <a:r>
                        <a:rPr lang="ko-KR" altLang="en-US" sz="900" u="none" strike="noStrike">
                          <a:effectLst/>
                        </a:rPr>
                        <a:t>급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r>
                        <a:rPr lang="ko-KR" altLang="en-US" sz="900" u="none" strike="noStrike">
                          <a:effectLst/>
                        </a:rPr>
                        <a:t>급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96454966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16000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8000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1600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62539224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24960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12480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6240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2496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57883455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38080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19040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9520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3808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52346582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59840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29920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14960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5984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68846624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97440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48720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24360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9744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96241813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148000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74000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14800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07087110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230400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115200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57600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23040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43451834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362880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181440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90720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36288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48932523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564160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282080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141040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56416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32295797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881920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440960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220480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88192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49897548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1368960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684480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342240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136896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863809440"/>
                  </a:ext>
                </a:extLst>
              </a:tr>
            </a:tbl>
          </a:graphicData>
        </a:graphic>
      </p:graphicFrame>
      <p:sp>
        <p:nvSpPr>
          <p:cNvPr id="91" name="부제목 2">
            <a:extLst>
              <a:ext uri="{FF2B5EF4-FFF2-40B4-BE49-F238E27FC236}">
                <a16:creationId xmlns:a16="http://schemas.microsoft.com/office/drawing/2014/main" id="{68EA373D-7AFD-4DDB-839B-59106F5F8521}"/>
              </a:ext>
            </a:extLst>
          </p:cNvPr>
          <p:cNvSpPr txBox="1">
            <a:spLocks/>
          </p:cNvSpPr>
          <p:nvPr/>
        </p:nvSpPr>
        <p:spPr>
          <a:xfrm>
            <a:off x="6231507" y="4826634"/>
            <a:ext cx="4767743" cy="1789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b="1" dirty="0"/>
              <a:t>광물 가격은 </a:t>
            </a:r>
            <a:r>
              <a:rPr lang="en-US" altLang="ko-KR" sz="1300" b="1" dirty="0"/>
              <a:t>SSS</a:t>
            </a:r>
            <a:r>
              <a:rPr lang="ko-KR" altLang="en-US" sz="1300" b="1" dirty="0"/>
              <a:t>급 </a:t>
            </a:r>
            <a:r>
              <a:rPr lang="en-US" altLang="ko-KR" sz="1300" b="1" dirty="0"/>
              <a:t>3</a:t>
            </a:r>
            <a:r>
              <a:rPr lang="ko-KR" altLang="en-US" sz="1300" b="1" dirty="0"/>
              <a:t>배</a:t>
            </a:r>
            <a:r>
              <a:rPr lang="en-US" altLang="ko-KR" sz="1300" b="1" dirty="0"/>
              <a:t>, SS</a:t>
            </a:r>
            <a:r>
              <a:rPr lang="ko-KR" altLang="en-US" sz="1300" b="1" dirty="0"/>
              <a:t>급 </a:t>
            </a:r>
            <a:r>
              <a:rPr lang="en-US" altLang="ko-KR" sz="1300" b="1" dirty="0"/>
              <a:t>2</a:t>
            </a:r>
            <a:r>
              <a:rPr lang="ko-KR" altLang="en-US" sz="1300" b="1" dirty="0"/>
              <a:t>배</a:t>
            </a:r>
            <a:r>
              <a:rPr lang="en-US" altLang="ko-KR" sz="1300" b="1" dirty="0"/>
              <a:t>, S</a:t>
            </a:r>
            <a:r>
              <a:rPr lang="ko-KR" altLang="en-US" sz="1300" b="1" dirty="0"/>
              <a:t>급 </a:t>
            </a:r>
            <a:r>
              <a:rPr lang="en-US" altLang="ko-KR" sz="1300" b="1" dirty="0"/>
              <a:t>1.5</a:t>
            </a:r>
            <a:r>
              <a:rPr lang="ko-KR" altLang="en-US" sz="1300" b="1" dirty="0"/>
              <a:t>배</a:t>
            </a:r>
            <a:r>
              <a:rPr lang="en-US" altLang="ko-KR" sz="1300" b="1" dirty="0"/>
              <a:t>,A</a:t>
            </a:r>
            <a:r>
              <a:rPr lang="ko-KR" altLang="en-US" sz="1300" b="1" dirty="0"/>
              <a:t>급 </a:t>
            </a:r>
            <a:r>
              <a:rPr lang="en-US" altLang="ko-KR" sz="1300" b="1" dirty="0"/>
              <a:t>1.2</a:t>
            </a:r>
            <a:r>
              <a:rPr lang="ko-KR" altLang="en-US" sz="1300" b="1" dirty="0"/>
              <a:t>배</a:t>
            </a:r>
            <a:endParaRPr lang="en-US" altLang="ko-KR" sz="1300" b="1" dirty="0"/>
          </a:p>
          <a:p>
            <a:r>
              <a:rPr lang="ko-KR" altLang="en-US" sz="1600" b="1" dirty="0"/>
              <a:t>원석가공시 필요 노동수 </a:t>
            </a:r>
            <a:r>
              <a:rPr lang="en-US" altLang="ko-KR" sz="1600" b="1" dirty="0"/>
              <a:t>= </a:t>
            </a:r>
          </a:p>
          <a:p>
            <a:r>
              <a:rPr lang="en-US" altLang="ko-KR" sz="1600" b="1" dirty="0"/>
              <a:t>(</a:t>
            </a:r>
            <a:r>
              <a:rPr lang="ko-KR" altLang="en-US" sz="1600" b="1" dirty="0"/>
              <a:t>광물가격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원석가격</a:t>
            </a:r>
            <a:r>
              <a:rPr lang="en-US" altLang="ko-KR" sz="1600" b="1" dirty="0"/>
              <a:t>)*</a:t>
            </a:r>
            <a:r>
              <a:rPr lang="ko-KR" altLang="en-US" sz="1600" b="1" dirty="0" err="1"/>
              <a:t>원석채취노동</a:t>
            </a:r>
            <a:r>
              <a:rPr lang="en-US" altLang="ko-KR" sz="1600" b="1" dirty="0"/>
              <a:t>*0.8	</a:t>
            </a:r>
          </a:p>
        </p:txBody>
      </p:sp>
    </p:spTree>
    <p:extLst>
      <p:ext uri="{BB962C8B-B14F-4D97-AF65-F5344CB8AC3E}">
        <p14:creationId xmlns:p14="http://schemas.microsoft.com/office/powerpoint/2010/main" val="41134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5447</TotalTime>
  <Words>1110</Words>
  <Application>Microsoft Office PowerPoint</Application>
  <PresentationFormat>와이드스크린</PresentationFormat>
  <Paragraphs>619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게임 시스템 기획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UI/UX 기획</dc:title>
  <dc:creator>김 태수</dc:creator>
  <cp:lastModifiedBy>김 태수</cp:lastModifiedBy>
  <cp:revision>50</cp:revision>
  <dcterms:created xsi:type="dcterms:W3CDTF">2020-05-05T10:59:18Z</dcterms:created>
  <dcterms:modified xsi:type="dcterms:W3CDTF">2020-05-13T14:00:28Z</dcterms:modified>
</cp:coreProperties>
</file>