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6" r:id="rId5"/>
    <p:sldId id="269" r:id="rId6"/>
    <p:sldId id="270" r:id="rId7"/>
    <p:sldId id="267" r:id="rId8"/>
    <p:sldId id="264" r:id="rId9"/>
    <p:sldId id="265" r:id="rId10"/>
    <p:sldId id="257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7FEE-6C13-4644-9A00-8A8145BCD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38AAA-E9D2-4581-BBDB-CC0EC30FD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73FA6-8C32-46E6-91A4-6B8B0037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A7DE5-F8E7-4742-BFFD-16EDE85A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FF74B-25F0-403F-9580-E4492219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4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81D8E-07CF-40EA-B109-9E3B6451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1BBF9-9F0F-4917-A1BF-16CFF887E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D9FFB-E634-43BB-8DD3-1F62D54A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60D0D-8CF1-4545-886F-8CDE4B5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CFC85-33DE-46A7-B1A0-7B03A8D0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0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D43F39-77C7-41DE-AAC8-BAAABDAF9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500ABD-DCA8-4CE8-9663-D3CE89E6C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50563-2806-4E22-B1AA-FE28F31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027F4-70D6-4975-9D17-0290889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3A6A-E055-49F8-8C66-43A6ACEC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2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4D1D-D74C-4AB9-8981-CB2FA9E4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ABBBC-E816-49F4-8661-BE3F691D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21FD5-EFD2-43B5-9A01-9F58CE6C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3E752-1887-4D48-A87C-9492F430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2D3CC-45C4-4B76-BCDD-3E08FC2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3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05F58-5923-483C-8A80-905A25E9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F3E9C-927F-426F-8478-22651D8F7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A1974-7461-47B0-B673-AEDE71DA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0949F-F26D-437D-8FD6-CDA1DACC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E79E2-85BD-4194-9084-8F81FF72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637BB-744A-4BCC-8AEB-29BA8B03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24FAD-5CD9-49AB-8FBC-E2B2AF06E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CEE3BC-12E9-473B-857F-D41A20E6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E8D8CA-6194-4D01-93F5-B4F3DC18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B46FC8-C996-4FC4-975B-A984AE91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C2F0A-F246-483D-A42E-EDC56F62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FD79-B245-4E75-83A8-B3C9C9BB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C145-1F21-4382-BFBB-39922DEE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D546E-1957-47C7-AA2D-AC6F42296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F35614-D767-47C9-BC3C-7AB97A214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2FF94D-0FFD-40EA-BCDB-523F85252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C32E13-8BE2-49B8-9761-058BD73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73FEB-5F6D-4054-BC30-E7DE8913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C13A88-00A0-46CD-B047-E8BB22DB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1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88309-CF9C-430A-8BD0-5195C9E4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154317-1514-40F6-AF08-CEF79089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A1DF1-5286-48B8-838F-BD5D6FFE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9FA63-4578-4FEF-AF3F-A79BFF3E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C53DD8-3C0D-4406-9759-46FA8E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873C9B-862B-4769-8F9C-AB9EB68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72401-FCF5-4F52-8FC1-FC474C2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7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07770-8473-4796-8C4E-0ADF81F4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9F8CE-5951-4B9D-954F-9706FF5B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F6E8B-360F-4634-AEC9-3313173FA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EE954-18F6-44E4-BDD6-55443848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B013D6-96AC-484E-96DF-A09F269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08E4F-C13B-4799-8774-0E6DBC51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2BBA6-1D40-4710-A28A-1ED20F819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E8F3C-7E68-4014-8BFF-008752E39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6F2C9-003A-44CB-9B56-D45EEAEDB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A947F-3D23-4164-A343-1A0B2FD5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CB348-8FEB-4880-9796-27EE8296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64699-1EFA-49E5-A5B9-B0E0B7B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F9D27-101F-456A-B45B-5097791E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1BB3-8F68-4F94-B47B-EC5EB2EF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B5F1B-E816-448F-99F5-74C374D77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BCC2-1587-4429-872B-3F268C5A7C8A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0A5A2-CAB4-4395-94B5-6BDCA7EA4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63A50-8376-4487-A34F-BD05D59DB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B97A-E375-4081-9B2B-70797A02A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2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B5B7E-2FB1-4A4A-8D52-D7A2DFADB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040"/>
            <a:ext cx="9144000" cy="1092331"/>
          </a:xfrm>
        </p:spPr>
        <p:txBody>
          <a:bodyPr/>
          <a:lstStyle/>
          <a:p>
            <a:r>
              <a:rPr lang="ko-KR" altLang="en-US" dirty="0"/>
              <a:t>게임 시스템</a:t>
            </a:r>
            <a:r>
              <a:rPr lang="en-US" altLang="ko-KR" dirty="0"/>
              <a:t> </a:t>
            </a:r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스타트업</a:t>
            </a:r>
            <a:r>
              <a:rPr lang="en-US" altLang="ko-KR" dirty="0"/>
              <a:t>&amp;</a:t>
            </a:r>
            <a:r>
              <a:rPr lang="ko-KR" altLang="en-US" dirty="0" err="1"/>
              <a:t>인디게임콘텐츠개발자양성과정</a:t>
            </a:r>
            <a:r>
              <a:rPr lang="ko-KR" altLang="en-US" dirty="0"/>
              <a:t> 김태수</a:t>
            </a:r>
          </a:p>
        </p:txBody>
      </p:sp>
    </p:spTree>
    <p:extLst>
      <p:ext uri="{BB962C8B-B14F-4D97-AF65-F5344CB8AC3E}">
        <p14:creationId xmlns:p14="http://schemas.microsoft.com/office/powerpoint/2010/main" val="322368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56" y="293128"/>
            <a:ext cx="2945424" cy="470827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43956" y="193116"/>
            <a:ext cx="3364405" cy="6194805"/>
            <a:chOff x="743956" y="193116"/>
            <a:chExt cx="4509752" cy="63558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221" y="386299"/>
              <a:ext cx="4162425" cy="616267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4841584" y="888642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56080" y="5625921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79573" y="5625921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00047" y="5625921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56080" y="6012287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79573" y="6012287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00047" y="6012287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3956" y="193116"/>
              <a:ext cx="412124" cy="3863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327301" y="381404"/>
            <a:ext cx="213789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메인화면</a:t>
            </a:r>
            <a:endParaRPr lang="en-US" altLang="ko-KR" sz="1600" b="1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원석획득</a:t>
            </a:r>
            <a:endParaRPr lang="en-US" altLang="ko-KR" sz="1400" dirty="0"/>
          </a:p>
          <a:p>
            <a:r>
              <a:rPr lang="ko-KR" altLang="en-US" sz="1200" dirty="0" err="1"/>
              <a:t>터치구역을</a:t>
            </a:r>
            <a:r>
              <a:rPr lang="ko-KR" altLang="en-US" sz="1200" dirty="0"/>
              <a:t> 클릭하여 원석을 획득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알바를 고용하여 터치하지 않아도 시간마다 </a:t>
            </a:r>
            <a:r>
              <a:rPr lang="ko-KR" altLang="en-US" sz="1200" dirty="0" err="1"/>
              <a:t>원석획득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플레이어 위치변경</a:t>
            </a:r>
            <a:endParaRPr lang="en-US" altLang="ko-KR" sz="1400" dirty="0"/>
          </a:p>
          <a:p>
            <a:r>
              <a:rPr lang="ko-KR" altLang="en-US" sz="1200" dirty="0"/>
              <a:t>위치변경 버튼을 눌러 </a:t>
            </a:r>
            <a:r>
              <a:rPr lang="en-US" altLang="ko-KR" sz="1200" dirty="0"/>
              <a:t>ON</a:t>
            </a:r>
            <a:r>
              <a:rPr lang="ko-KR" altLang="en-US" sz="1200" dirty="0"/>
              <a:t>상태로 만든 뒤 플레이어 공간에서 체크박스를 통해 플레이어의 위치를 옮길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플레이어의 위치에 해당하는 원석 획득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굴파기</a:t>
            </a:r>
            <a:r>
              <a:rPr lang="ko-KR" altLang="en-US" sz="1400" dirty="0"/>
              <a:t> 실행</a:t>
            </a:r>
            <a:endParaRPr lang="en-US" altLang="ko-KR" sz="1400" dirty="0"/>
          </a:p>
          <a:p>
            <a:r>
              <a:rPr lang="en-US" altLang="ko-KR" sz="1200" dirty="0"/>
              <a:t>+</a:t>
            </a:r>
            <a:r>
              <a:rPr lang="ko-KR" altLang="en-US" sz="1200" dirty="0"/>
              <a:t>버튼을 클릭하여 더 깊은 땅굴을 팔 수 있다</a:t>
            </a:r>
            <a:r>
              <a:rPr lang="en-US" altLang="ko-KR" sz="1200" dirty="0"/>
              <a:t>.(</a:t>
            </a:r>
            <a:r>
              <a:rPr lang="ko-KR" altLang="en-US" sz="1200" dirty="0"/>
              <a:t>단계별로 </a:t>
            </a:r>
            <a:r>
              <a:rPr lang="ko-KR" altLang="en-US" sz="1200" dirty="0" err="1"/>
              <a:t>자산필요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스킬사용</a:t>
            </a:r>
            <a:endParaRPr lang="en-US" altLang="ko-KR" sz="1400" dirty="0"/>
          </a:p>
          <a:p>
            <a:r>
              <a:rPr lang="ko-KR" altLang="en-US" sz="1200" dirty="0" err="1"/>
              <a:t>좌측상단</a:t>
            </a:r>
            <a:r>
              <a:rPr lang="ko-KR" altLang="en-US" sz="1200" dirty="0"/>
              <a:t> 스킬 아이콘을 사용하여 </a:t>
            </a:r>
            <a:r>
              <a:rPr lang="ko-KR" altLang="en-US" sz="1200" dirty="0" err="1"/>
              <a:t>스킬사용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배경음</a:t>
            </a:r>
            <a:r>
              <a:rPr lang="en-US" altLang="ko-KR" sz="1400" dirty="0"/>
              <a:t>,</a:t>
            </a:r>
            <a:r>
              <a:rPr lang="ko-KR" altLang="en-US" sz="1400" dirty="0"/>
              <a:t>설정</a:t>
            </a:r>
            <a:endParaRPr lang="en-US" altLang="ko-KR" sz="1400" dirty="0"/>
          </a:p>
          <a:p>
            <a:r>
              <a:rPr lang="ko-KR" altLang="en-US" sz="1200" dirty="0"/>
              <a:t>우측 상단 아이콘을 사용하여 설정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dirty="0"/>
              <a:t>-</a:t>
            </a:r>
            <a:r>
              <a:rPr lang="ko-KR" altLang="en-US" sz="1400" dirty="0" err="1"/>
              <a:t>화면팝업</a:t>
            </a:r>
            <a:endParaRPr lang="en-US" altLang="ko-KR" sz="1400" dirty="0"/>
          </a:p>
          <a:p>
            <a:r>
              <a:rPr lang="ko-KR" altLang="en-US" sz="1200" dirty="0"/>
              <a:t>하단 </a:t>
            </a:r>
            <a:r>
              <a:rPr lang="ko-KR" altLang="en-US" sz="1200" dirty="0" err="1"/>
              <a:t>팝업버튼을</a:t>
            </a:r>
            <a:r>
              <a:rPr lang="ko-KR" altLang="en-US" sz="1200" dirty="0"/>
              <a:t> 이용하여 </a:t>
            </a:r>
            <a:r>
              <a:rPr lang="ko-KR" altLang="en-US" sz="1200" dirty="0" err="1"/>
              <a:t>팝업창을</a:t>
            </a:r>
            <a:r>
              <a:rPr lang="ko-KR" altLang="en-US" sz="1200" dirty="0"/>
              <a:t> 킬 수 있다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616680" y="381404"/>
            <a:ext cx="21378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설정화면</a:t>
            </a:r>
            <a:endParaRPr lang="en-US" altLang="ko-KR" sz="1600" b="1" dirty="0"/>
          </a:p>
          <a:p>
            <a:r>
              <a:rPr lang="ko-KR" altLang="en-US" sz="1400" dirty="0"/>
              <a:t>게임 제작 정보 표시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배경음악  </a:t>
            </a:r>
            <a:r>
              <a:rPr lang="en-US" altLang="ko-KR" sz="1400" dirty="0"/>
              <a:t>on/off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r>
              <a:rPr lang="ko-KR" altLang="en-US" sz="1400" dirty="0"/>
              <a:t>언어 선택 관련정보를 표시하는 화면</a:t>
            </a:r>
            <a:endParaRPr lang="en-US" altLang="ko-KR" sz="1400" dirty="0"/>
          </a:p>
          <a:p>
            <a:r>
              <a:rPr lang="ko-KR" altLang="en-US" sz="1400" dirty="0"/>
              <a:t>우측상단 </a:t>
            </a:r>
            <a:r>
              <a:rPr lang="en-US" altLang="ko-KR" sz="1400" dirty="0"/>
              <a:t>X </a:t>
            </a:r>
            <a:r>
              <a:rPr lang="ko-KR" altLang="en-US" sz="1400" dirty="0"/>
              <a:t>버튼을 눌러 메인화면으로 돌아갈 수 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421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7" y="293128"/>
            <a:ext cx="2951703" cy="486956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1" y="293128"/>
            <a:ext cx="2945424" cy="485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4129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5615" y="381404"/>
            <a:ext cx="21378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플레이어화면</a:t>
            </a:r>
            <a:endParaRPr lang="en-US" altLang="ko-KR" sz="1600" b="1" dirty="0"/>
          </a:p>
          <a:p>
            <a:r>
              <a:rPr lang="ko-KR" altLang="en-US" sz="1400" dirty="0"/>
              <a:t>현재 플레이어 정보표시</a:t>
            </a:r>
            <a:endParaRPr lang="en-US" altLang="ko-KR" sz="1400" dirty="0"/>
          </a:p>
          <a:p>
            <a:r>
              <a:rPr lang="ko-KR" altLang="en-US" sz="1400" dirty="0"/>
              <a:t>업그레이드 버튼을 이용하여 업그레이드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알바</a:t>
            </a:r>
            <a:r>
              <a:rPr lang="en-US" altLang="ko-KR" sz="1400" dirty="0"/>
              <a:t>,</a:t>
            </a:r>
            <a:r>
              <a:rPr lang="ko-KR" altLang="en-US" sz="1400" dirty="0"/>
              <a:t>광산의 소유에 따라 플레이어 능력 시너지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소유하고있는 광산 표시</a:t>
            </a:r>
            <a:r>
              <a:rPr lang="en-US" altLang="ko-KR" sz="1400" dirty="0"/>
              <a:t>,</a:t>
            </a:r>
            <a:r>
              <a:rPr lang="ko-KR" altLang="en-US" sz="1400" dirty="0"/>
              <a:t> 판매 가능한 화면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플레이어팝업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6680" y="381404"/>
            <a:ext cx="213789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알바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광산화면</a:t>
            </a:r>
            <a:endParaRPr lang="en-US" altLang="ko-KR" sz="1600" b="1" dirty="0"/>
          </a:p>
          <a:p>
            <a:r>
              <a:rPr lang="ko-KR" altLang="en-US" sz="1400" dirty="0"/>
              <a:t>알바들을 고용</a:t>
            </a:r>
            <a:r>
              <a:rPr lang="en-US" altLang="ko-KR" sz="1400" dirty="0"/>
              <a:t>,</a:t>
            </a:r>
            <a:r>
              <a:rPr lang="ko-KR" altLang="en-US" sz="1400" dirty="0"/>
              <a:t>업그레이드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광산 구매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알바</a:t>
            </a:r>
            <a:r>
              <a:rPr lang="en-US" altLang="ko-KR" sz="1400" dirty="0"/>
              <a:t>/</a:t>
            </a:r>
            <a:r>
              <a:rPr lang="ko-KR" altLang="en-US" sz="1400" dirty="0" err="1"/>
              <a:t>광산팝업</a:t>
            </a:r>
            <a:r>
              <a:rPr lang="ko-KR" altLang="en-US" sz="1400" dirty="0"/>
              <a:t>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0611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7" y="293128"/>
            <a:ext cx="2949171" cy="486956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1" y="293129"/>
            <a:ext cx="2923055" cy="485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4129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5615" y="381404"/>
            <a:ext cx="21378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퀘스트보상화면</a:t>
            </a:r>
            <a:endParaRPr lang="en-US" altLang="ko-KR" sz="1600" b="1" dirty="0"/>
          </a:p>
          <a:p>
            <a:r>
              <a:rPr lang="ko-KR" altLang="en-US" sz="1400" dirty="0" err="1"/>
              <a:t>퀘스트설명</a:t>
            </a:r>
            <a:r>
              <a:rPr lang="en-US" altLang="ko-KR" sz="1400" dirty="0"/>
              <a:t>, </a:t>
            </a:r>
            <a:r>
              <a:rPr lang="ko-KR" altLang="en-US" sz="1400" dirty="0"/>
              <a:t>획득아이템표시</a:t>
            </a:r>
            <a:endParaRPr lang="en-US" altLang="ko-KR" sz="1400" dirty="0"/>
          </a:p>
          <a:p>
            <a:r>
              <a:rPr lang="ko-KR" altLang="en-US" sz="1400" dirty="0" err="1"/>
              <a:t>퀘스트완료</a:t>
            </a:r>
            <a:r>
              <a:rPr lang="ko-KR" altLang="en-US" sz="1400" dirty="0"/>
              <a:t> 요건 </a:t>
            </a:r>
            <a:r>
              <a:rPr lang="ko-KR" altLang="en-US" sz="1400" dirty="0" err="1"/>
              <a:t>충족시</a:t>
            </a:r>
            <a:r>
              <a:rPr lang="ko-KR" altLang="en-US" sz="1400" dirty="0"/>
              <a:t> 보상받기 버튼 활성화</a:t>
            </a:r>
            <a:endParaRPr lang="en-US" altLang="ko-KR" sz="1400" dirty="0"/>
          </a:p>
          <a:p>
            <a:r>
              <a:rPr lang="ko-KR" altLang="en-US" sz="1400" dirty="0"/>
              <a:t>보상받기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아이템등</a:t>
            </a:r>
            <a:r>
              <a:rPr lang="ko-KR" altLang="en-US" sz="1400" dirty="0"/>
              <a:t> 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퀘스트보상팝업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42" name="직사각형 4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6680" y="381404"/>
            <a:ext cx="213789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원석가공화면</a:t>
            </a:r>
            <a:endParaRPr lang="en-US" altLang="ko-KR" sz="1600" b="1" dirty="0"/>
          </a:p>
          <a:p>
            <a:r>
              <a:rPr lang="ko-KR" altLang="en-US" sz="1400" dirty="0"/>
              <a:t>원석들을 이용하여 제련된 광물을 얻을 수 있는 화면</a:t>
            </a:r>
            <a:endParaRPr lang="en-US" altLang="ko-KR" sz="1400" dirty="0"/>
          </a:p>
          <a:p>
            <a:r>
              <a:rPr lang="ko-KR" altLang="en-US" sz="1400" dirty="0"/>
              <a:t>필요 </a:t>
            </a:r>
            <a:r>
              <a:rPr lang="ko-KR" altLang="en-US" sz="1400" dirty="0" err="1"/>
              <a:t>원석갯수</a:t>
            </a:r>
            <a:r>
              <a:rPr lang="ko-KR" altLang="en-US" sz="1400" dirty="0"/>
              <a:t> 충족 후 원석가공시작 버튼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소요시간 타이머 시작 </a:t>
            </a:r>
            <a:r>
              <a:rPr lang="ko-KR" altLang="en-US" sz="1400" dirty="0" err="1"/>
              <a:t>원석표시</a:t>
            </a:r>
            <a:r>
              <a:rPr lang="ko-KR" altLang="en-US" sz="1400" dirty="0"/>
              <a:t> 화면을 클릭하여 원석을 제련할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클릭한 수에 따라 </a:t>
            </a:r>
            <a:r>
              <a:rPr lang="en-US" altLang="ko-KR" sz="1400" dirty="0"/>
              <a:t>A~SSS</a:t>
            </a:r>
            <a:r>
              <a:rPr lang="ko-KR" altLang="en-US" sz="1400" dirty="0"/>
              <a:t>급 </a:t>
            </a:r>
            <a:r>
              <a:rPr lang="ko-KR" altLang="en-US" sz="1400" dirty="0" err="1"/>
              <a:t>광물획득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우측상단 </a:t>
            </a:r>
            <a:r>
              <a:rPr lang="en-US" altLang="ko-KR" sz="1400" dirty="0"/>
              <a:t>X </a:t>
            </a:r>
            <a:r>
              <a:rPr lang="ko-KR" altLang="en-US" sz="1400" dirty="0"/>
              <a:t>버튼을 눌러 메인화면으로 돌아갈 수 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8130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78" y="293129"/>
            <a:ext cx="2898998" cy="48592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92" y="293128"/>
            <a:ext cx="2895964" cy="485920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74129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25615" y="381404"/>
            <a:ext cx="21378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원석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광물화면</a:t>
            </a:r>
            <a:endParaRPr lang="en-US" altLang="ko-KR" sz="1600" b="1" dirty="0"/>
          </a:p>
          <a:p>
            <a:r>
              <a:rPr lang="ko-KR" altLang="en-US" sz="1400" dirty="0"/>
              <a:t>현재 소유하고 있는 원석</a:t>
            </a:r>
            <a:r>
              <a:rPr lang="en-US" altLang="ko-KR" sz="1400" dirty="0"/>
              <a:t>,</a:t>
            </a:r>
            <a:r>
              <a:rPr lang="ko-KR" altLang="en-US" sz="1400" dirty="0"/>
              <a:t>광물 표시</a:t>
            </a:r>
            <a:endParaRPr lang="en-US" altLang="ko-KR" sz="1400" dirty="0"/>
          </a:p>
          <a:p>
            <a:r>
              <a:rPr lang="ko-KR" altLang="en-US" sz="1400" dirty="0"/>
              <a:t>원석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광물판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원석</a:t>
            </a:r>
            <a:r>
              <a:rPr lang="en-US" altLang="ko-KR" sz="1400" dirty="0"/>
              <a:t>/</a:t>
            </a:r>
            <a:r>
              <a:rPr lang="ko-KR" altLang="en-US" sz="1400" dirty="0" err="1"/>
              <a:t>광물팝업</a:t>
            </a:r>
            <a:r>
              <a:rPr lang="ko-KR" altLang="en-US" sz="1400" dirty="0"/>
              <a:t>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65194" y="193116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16680" y="381404"/>
            <a:ext cx="21378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아이템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상점화면</a:t>
            </a:r>
            <a:endParaRPr lang="en-US" altLang="ko-KR" sz="1600" b="1" dirty="0"/>
          </a:p>
          <a:p>
            <a:r>
              <a:rPr lang="ko-KR" altLang="en-US" sz="1400" dirty="0"/>
              <a:t>과금아이템을 사용하여</a:t>
            </a:r>
            <a:endParaRPr lang="en-US" altLang="ko-KR" sz="1400" dirty="0"/>
          </a:p>
          <a:p>
            <a:r>
              <a:rPr lang="ko-KR" altLang="en-US" sz="1400" dirty="0"/>
              <a:t>아이템 사용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아이템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상점팝업</a:t>
            </a:r>
            <a:r>
              <a:rPr lang="ko-KR" altLang="en-US" sz="1400" dirty="0"/>
              <a:t> 버튼을 다시 누르면 </a:t>
            </a:r>
            <a:r>
              <a:rPr lang="ko-KR" altLang="en-US" sz="1400" dirty="0" err="1"/>
              <a:t>팝업창</a:t>
            </a:r>
            <a:r>
              <a:rPr lang="ko-KR" altLang="en-US" sz="1400" dirty="0"/>
              <a:t> 꺼지고</a:t>
            </a:r>
            <a:r>
              <a:rPr lang="en-US" altLang="ko-KR" sz="1400" dirty="0"/>
              <a:t>, </a:t>
            </a:r>
            <a:r>
              <a:rPr lang="ko-KR" altLang="en-US" sz="1400" dirty="0"/>
              <a:t>다른 </a:t>
            </a:r>
            <a:r>
              <a:rPr lang="ko-KR" altLang="en-US" sz="1400" dirty="0" err="1"/>
              <a:t>팝업버튼을</a:t>
            </a:r>
            <a:r>
              <a:rPr lang="ko-KR" altLang="en-US" sz="1400" dirty="0"/>
              <a:t> 누르면 다른 팝업창화면으로 이동한다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02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207" y="224529"/>
            <a:ext cx="4767743" cy="85765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클리커</a:t>
            </a:r>
            <a:r>
              <a:rPr lang="ko-KR" altLang="en-US" dirty="0"/>
              <a:t> 광산게임 노다지</a:t>
            </a:r>
            <a:r>
              <a:rPr lang="en-US" altLang="ko-KR" dirty="0"/>
              <a:t>(</a:t>
            </a:r>
            <a:r>
              <a:rPr lang="en-US" altLang="ko-KR" dirty="0" err="1"/>
              <a:t>NoTouch</a:t>
            </a:r>
            <a:r>
              <a:rPr lang="en-US" altLang="ko-KR" dirty="0"/>
              <a:t>)</a:t>
            </a:r>
          </a:p>
          <a:p>
            <a:r>
              <a:rPr lang="ko-KR" altLang="en-US" sz="1600" dirty="0"/>
              <a:t>장르 </a:t>
            </a:r>
            <a:r>
              <a:rPr lang="en-US" altLang="ko-KR" sz="1600" dirty="0"/>
              <a:t>– </a:t>
            </a:r>
            <a:r>
              <a:rPr lang="ko-KR" altLang="en-US" sz="1600" dirty="0" err="1"/>
              <a:t>클리커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D565033-D511-4B64-8E23-27094E942BFE}"/>
              </a:ext>
            </a:extLst>
          </p:cNvPr>
          <p:cNvSpPr/>
          <p:nvPr/>
        </p:nvSpPr>
        <p:spPr>
          <a:xfrm>
            <a:off x="6440511" y="1811907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화면터치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원석획득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3662F0-729E-4EB6-8B9C-6B834C9EAD9A}"/>
              </a:ext>
            </a:extLst>
          </p:cNvPr>
          <p:cNvSpPr/>
          <p:nvPr/>
        </p:nvSpPr>
        <p:spPr>
          <a:xfrm>
            <a:off x="6440511" y="2957875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원석판매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61DFAAA-045E-48E2-95E1-9B0D50AB183F}"/>
              </a:ext>
            </a:extLst>
          </p:cNvPr>
          <p:cNvSpPr/>
          <p:nvPr/>
        </p:nvSpPr>
        <p:spPr>
          <a:xfrm>
            <a:off x="6440511" y="4103843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재화 획득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7BB77A8-3582-45A0-86D4-1724C390EAFF}"/>
              </a:ext>
            </a:extLst>
          </p:cNvPr>
          <p:cNvSpPr/>
          <p:nvPr/>
        </p:nvSpPr>
        <p:spPr>
          <a:xfrm>
            <a:off x="6440511" y="5249812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땅굴추가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58FFC9D-B1DA-4EB1-A025-A626CD8D5C01}"/>
              </a:ext>
            </a:extLst>
          </p:cNvPr>
          <p:cNvSpPr/>
          <p:nvPr/>
        </p:nvSpPr>
        <p:spPr>
          <a:xfrm>
            <a:off x="9133377" y="2957875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원석가공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A53F5BE-E0D6-4B39-9329-2691D9330D8D}"/>
              </a:ext>
            </a:extLst>
          </p:cNvPr>
          <p:cNvSpPr/>
          <p:nvPr/>
        </p:nvSpPr>
        <p:spPr>
          <a:xfrm>
            <a:off x="9133377" y="4107168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광물판매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5F7321-4298-48CC-ACF3-3C9CB3FBDA0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7539469" y="2382359"/>
            <a:ext cx="0" cy="57551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754B479-0984-4ACE-A6D8-2914D3480614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7539469" y="3528327"/>
            <a:ext cx="0" cy="57551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3AC686C4-6D3B-4A71-AF4C-5A37150C103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rot="16200000" flipH="1">
            <a:off x="8598144" y="1323684"/>
            <a:ext cx="575516" cy="269286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CBF651B-4480-4B65-B5DE-BBDBB4B6006D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232335" y="3528327"/>
            <a:ext cx="0" cy="57884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9B808E-E95B-454E-B275-6E26A8607B9F}"/>
              </a:ext>
            </a:extLst>
          </p:cNvPr>
          <p:cNvCxnSpPr>
            <a:cxnSpLocks/>
            <a:stCxn id="39" idx="1"/>
            <a:endCxn id="36" idx="3"/>
          </p:cNvCxnSpPr>
          <p:nvPr/>
        </p:nvCxnSpPr>
        <p:spPr>
          <a:xfrm flipH="1" flipV="1">
            <a:off x="8638427" y="4389069"/>
            <a:ext cx="494950" cy="332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C530F7-7BC0-4585-A0EF-AFA020B47B2F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7539469" y="4674295"/>
            <a:ext cx="0" cy="5755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7ADD851-B293-4B1A-8AFE-6539D2CC407E}"/>
              </a:ext>
            </a:extLst>
          </p:cNvPr>
          <p:cNvCxnSpPr>
            <a:cxnSpLocks/>
            <a:stCxn id="37" idx="1"/>
            <a:endCxn id="34" idx="1"/>
          </p:cNvCxnSpPr>
          <p:nvPr/>
        </p:nvCxnSpPr>
        <p:spPr>
          <a:xfrm rot="10800000">
            <a:off x="6440511" y="2097134"/>
            <a:ext cx="12700" cy="343790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>
            <a:extLst>
              <a:ext uri="{FF2B5EF4-FFF2-40B4-BE49-F238E27FC236}">
                <a16:creationId xmlns:a16="http://schemas.microsoft.com/office/drawing/2014/main" id="{4F73C263-43E7-4047-9728-AACEA081A2D3}"/>
              </a:ext>
            </a:extLst>
          </p:cNvPr>
          <p:cNvSpPr txBox="1">
            <a:spLocks/>
          </p:cNvSpPr>
          <p:nvPr/>
        </p:nvSpPr>
        <p:spPr>
          <a:xfrm>
            <a:off x="860707" y="1811907"/>
            <a:ext cx="4767743" cy="393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900" dirty="0"/>
              <a:t>기본적인 플레이 흐름</a:t>
            </a:r>
            <a:endParaRPr lang="en-US" altLang="ko-KR" sz="1900" dirty="0"/>
          </a:p>
          <a:p>
            <a:r>
              <a:rPr lang="en-US" altLang="ko-KR" sz="1400" dirty="0"/>
              <a:t>1.</a:t>
            </a:r>
            <a:r>
              <a:rPr lang="ko-KR" altLang="en-US" sz="1400" dirty="0"/>
              <a:t>화면 터치로 원석획득</a:t>
            </a:r>
            <a:endParaRPr lang="en-US" altLang="ko-KR" sz="1400" dirty="0"/>
          </a:p>
          <a:p>
            <a:r>
              <a:rPr lang="en-US" altLang="ko-KR" sz="1400" dirty="0"/>
              <a:t>2.</a:t>
            </a:r>
            <a:r>
              <a:rPr lang="ko-KR" altLang="en-US" sz="1400" dirty="0"/>
              <a:t>원석을 판매하여 자산 증가</a:t>
            </a:r>
            <a:endParaRPr lang="en-US" altLang="ko-KR" sz="1400" dirty="0"/>
          </a:p>
          <a:p>
            <a:r>
              <a:rPr lang="en-US" altLang="ko-KR" sz="1400" dirty="0"/>
              <a:t>3.</a:t>
            </a:r>
            <a:r>
              <a:rPr lang="ko-KR" altLang="en-US" sz="1400" dirty="0"/>
              <a:t>자산을 이용하여 </a:t>
            </a:r>
            <a:endParaRPr lang="en-US" altLang="ko-KR" sz="1400" dirty="0"/>
          </a:p>
          <a:p>
            <a:r>
              <a:rPr lang="ko-KR" altLang="en-US" sz="1400" dirty="0"/>
              <a:t>플레이어업그레이드</a:t>
            </a:r>
            <a:r>
              <a:rPr lang="en-US" altLang="ko-KR" sz="1400" dirty="0"/>
              <a:t>,</a:t>
            </a:r>
            <a:r>
              <a:rPr lang="ko-KR" altLang="en-US" sz="1400" dirty="0"/>
              <a:t>땅굴추가</a:t>
            </a:r>
            <a:r>
              <a:rPr lang="en-US" altLang="ko-KR" sz="1400" dirty="0"/>
              <a:t>,</a:t>
            </a:r>
            <a:r>
              <a:rPr lang="ko-KR" altLang="en-US" sz="1400" dirty="0"/>
              <a:t>알바고용</a:t>
            </a:r>
            <a:r>
              <a:rPr lang="en-US" altLang="ko-KR" sz="1400" dirty="0"/>
              <a:t>,</a:t>
            </a:r>
            <a:r>
              <a:rPr lang="ko-KR" altLang="en-US" sz="1400" dirty="0"/>
              <a:t>광산구매</a:t>
            </a:r>
            <a:endParaRPr lang="en-US" altLang="ko-KR" sz="1400" dirty="0"/>
          </a:p>
          <a:p>
            <a:r>
              <a:rPr lang="en-US" altLang="ko-KR" sz="1400" dirty="0"/>
              <a:t>4.</a:t>
            </a:r>
            <a:r>
              <a:rPr lang="ko-KR" altLang="en-US" sz="1400" dirty="0"/>
              <a:t>깊은 땅굴일수록 비싼 원석획득</a:t>
            </a:r>
            <a:endParaRPr lang="en-US" altLang="ko-KR" sz="1400" dirty="0"/>
          </a:p>
          <a:p>
            <a:r>
              <a:rPr lang="en-US" altLang="ko-KR" sz="1400" dirty="0"/>
              <a:t>5.</a:t>
            </a:r>
            <a:r>
              <a:rPr lang="ko-KR" altLang="en-US" sz="1400" dirty="0"/>
              <a:t>원석을 가공하여 광물생성</a:t>
            </a:r>
            <a:r>
              <a:rPr lang="en-US" altLang="ko-KR" sz="1400" dirty="0"/>
              <a:t>, (A,S,SS,SSS</a:t>
            </a:r>
            <a:r>
              <a:rPr lang="ko-KR" altLang="en-US" sz="1400" dirty="0"/>
              <a:t>급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6.</a:t>
            </a:r>
            <a:r>
              <a:rPr lang="ko-KR" altLang="en-US" sz="1400" dirty="0"/>
              <a:t>광물을 판매하여 자산 증가</a:t>
            </a:r>
            <a:endParaRPr lang="en-US" altLang="ko-KR" sz="1400" dirty="0"/>
          </a:p>
          <a:p>
            <a:r>
              <a:rPr lang="ko-KR" altLang="en-US" sz="1400" dirty="0"/>
              <a:t>이 과정을 반복하여 진행</a:t>
            </a:r>
            <a:endParaRPr lang="en-US" altLang="ko-KR" sz="1400" dirty="0"/>
          </a:p>
          <a:p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73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>
            <a:extLst>
              <a:ext uri="{FF2B5EF4-FFF2-40B4-BE49-F238E27FC236}">
                <a16:creationId xmlns:a16="http://schemas.microsoft.com/office/drawing/2014/main" id="{ADC68791-798A-4941-96DC-3E947F6A5505}"/>
              </a:ext>
            </a:extLst>
          </p:cNvPr>
          <p:cNvSpPr txBox="1">
            <a:spLocks/>
          </p:cNvSpPr>
          <p:nvPr/>
        </p:nvSpPr>
        <p:spPr>
          <a:xfrm>
            <a:off x="818762" y="1459568"/>
            <a:ext cx="4767743" cy="393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핵심 시스템</a:t>
            </a:r>
            <a:endParaRPr lang="en-US" altLang="ko-KR" dirty="0"/>
          </a:p>
          <a:p>
            <a:r>
              <a:rPr lang="en-US" altLang="ko-KR" sz="1600" dirty="0"/>
              <a:t>1.</a:t>
            </a:r>
            <a:r>
              <a:rPr lang="ko-KR" altLang="en-US" sz="1600" dirty="0"/>
              <a:t>화면 터치 원석 획득</a:t>
            </a:r>
            <a:endParaRPr lang="en-US" altLang="ko-KR" sz="1600" dirty="0"/>
          </a:p>
          <a:p>
            <a:r>
              <a:rPr lang="en-US" altLang="ko-KR" sz="1600" dirty="0"/>
              <a:t>2.</a:t>
            </a:r>
            <a:r>
              <a:rPr lang="ko-KR" altLang="en-US" sz="1600" dirty="0"/>
              <a:t>플레이어 업그레이드</a:t>
            </a:r>
            <a:endParaRPr lang="en-US" altLang="ko-KR" sz="1600" dirty="0"/>
          </a:p>
          <a:p>
            <a:r>
              <a:rPr lang="en-US" altLang="ko-KR" sz="1600" dirty="0"/>
              <a:t>3.</a:t>
            </a:r>
            <a:r>
              <a:rPr lang="ko-KR" altLang="en-US" sz="1600" dirty="0"/>
              <a:t>땅굴파기 </a:t>
            </a:r>
            <a:endParaRPr lang="en-US" altLang="ko-KR" sz="1600" dirty="0"/>
          </a:p>
          <a:p>
            <a:r>
              <a:rPr lang="en-US" altLang="ko-KR" sz="1600" dirty="0"/>
              <a:t>4.</a:t>
            </a:r>
            <a:r>
              <a:rPr lang="ko-KR" altLang="en-US" sz="1600" dirty="0"/>
              <a:t>동료</a:t>
            </a:r>
            <a:r>
              <a:rPr lang="en-US" altLang="ko-KR" sz="1600" dirty="0"/>
              <a:t>(</a:t>
            </a:r>
            <a:r>
              <a:rPr lang="ko-KR" altLang="en-US" sz="1600" dirty="0"/>
              <a:t>알바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5.</a:t>
            </a:r>
            <a:r>
              <a:rPr lang="ko-KR" altLang="en-US" sz="1600" dirty="0"/>
              <a:t>광산구매</a:t>
            </a:r>
            <a:r>
              <a:rPr lang="en-US" altLang="ko-KR" sz="1600" dirty="0"/>
              <a:t>,</a:t>
            </a:r>
            <a:r>
              <a:rPr lang="ko-KR" altLang="en-US" sz="1600" dirty="0"/>
              <a:t>판매</a:t>
            </a:r>
            <a:endParaRPr lang="en-US" altLang="ko-KR" sz="1600" dirty="0"/>
          </a:p>
          <a:p>
            <a:r>
              <a:rPr lang="en-US" altLang="ko-KR" sz="1600" dirty="0"/>
              <a:t>6.</a:t>
            </a:r>
            <a:r>
              <a:rPr lang="ko-KR" altLang="en-US" sz="1600" dirty="0"/>
              <a:t> 원석가공</a:t>
            </a:r>
            <a:endParaRPr lang="en-US" altLang="ko-KR" sz="1600" dirty="0"/>
          </a:p>
          <a:p>
            <a:r>
              <a:rPr lang="en-US" altLang="ko-KR" sz="1600" dirty="0"/>
              <a:t>7.</a:t>
            </a:r>
            <a:r>
              <a:rPr lang="ko-KR" altLang="en-US" sz="1600" dirty="0"/>
              <a:t>퀘스트</a:t>
            </a:r>
            <a:r>
              <a:rPr lang="en-US" altLang="ko-KR" sz="1600" dirty="0"/>
              <a:t>(</a:t>
            </a:r>
            <a:r>
              <a:rPr lang="ko-KR" altLang="en-US" sz="1600" dirty="0"/>
              <a:t>스토리</a:t>
            </a:r>
            <a:r>
              <a:rPr lang="en-US" altLang="ko-KR" sz="1600" dirty="0"/>
              <a:t>)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r>
              <a:rPr lang="en-US" altLang="ko-KR" sz="1600" dirty="0"/>
              <a:t>8.</a:t>
            </a:r>
            <a:r>
              <a:rPr lang="ko-KR" altLang="en-US" sz="1600" dirty="0"/>
              <a:t>이벤트</a:t>
            </a:r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AEA772F-02F9-49DE-9D9C-A0710E032B17}"/>
              </a:ext>
            </a:extLst>
          </p:cNvPr>
          <p:cNvSpPr/>
          <p:nvPr/>
        </p:nvSpPr>
        <p:spPr>
          <a:xfrm>
            <a:off x="8910263" y="361550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화면 터치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D2A505D-80D2-465C-B5C4-AA3D55457D98}"/>
              </a:ext>
            </a:extLst>
          </p:cNvPr>
          <p:cNvSpPr/>
          <p:nvPr/>
        </p:nvSpPr>
        <p:spPr>
          <a:xfrm>
            <a:off x="8910263" y="1507518"/>
            <a:ext cx="2197916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원석획득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1872923-90A4-4A4D-BBAC-5A0750E8E3C2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10009221" y="932002"/>
            <a:ext cx="0" cy="57551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971A020-B7DD-475E-B116-5BF5460BA33E}"/>
              </a:ext>
            </a:extLst>
          </p:cNvPr>
          <p:cNvCxnSpPr>
            <a:cxnSpLocks/>
            <a:stCxn id="49" idx="1"/>
            <a:endCxn id="48" idx="1"/>
          </p:cNvCxnSpPr>
          <p:nvPr/>
        </p:nvCxnSpPr>
        <p:spPr>
          <a:xfrm rot="10800000">
            <a:off x="8910263" y="646776"/>
            <a:ext cx="12700" cy="1145968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C40D9FB-C604-4FEE-8AA2-8986DC9E046B}"/>
              </a:ext>
            </a:extLst>
          </p:cNvPr>
          <p:cNvSpPr/>
          <p:nvPr/>
        </p:nvSpPr>
        <p:spPr>
          <a:xfrm>
            <a:off x="5586505" y="361550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</a:t>
            </a:r>
            <a:r>
              <a:rPr lang="ko-KR" altLang="en-US" dirty="0"/>
              <a:t> 화면 터치 원석 획득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0D57A88-2A01-49E6-9DF2-41D66267D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82896"/>
              </p:ext>
            </p:extLst>
          </p:nvPr>
        </p:nvGraphicFramePr>
        <p:xfrm>
          <a:off x="5586505" y="2265431"/>
          <a:ext cx="49530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4198961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6903915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80763835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8085541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4461453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739339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지하층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원석이름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원석가격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원석가격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채취노동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채취노동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0788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71265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23465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1.69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14.40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1613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17.28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2749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2.86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20.74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012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3.71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24.88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50385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4.83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29.86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1937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6.27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35.83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496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8.16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43.00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04568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10.6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10.60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51.60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7336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13.8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13.79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61.92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3774117"/>
                  </a:ext>
                </a:extLst>
              </a:tr>
            </a:tbl>
          </a:graphicData>
        </a:graphic>
      </p:graphicFrame>
      <p:sp>
        <p:nvSpPr>
          <p:cNvPr id="54" name="부제목 2">
            <a:extLst>
              <a:ext uri="{FF2B5EF4-FFF2-40B4-BE49-F238E27FC236}">
                <a16:creationId xmlns:a16="http://schemas.microsoft.com/office/drawing/2014/main" id="{99FE3118-D50A-48F3-B05C-5457727C7A12}"/>
              </a:ext>
            </a:extLst>
          </p:cNvPr>
          <p:cNvSpPr txBox="1">
            <a:spLocks/>
          </p:cNvSpPr>
          <p:nvPr/>
        </p:nvSpPr>
        <p:spPr>
          <a:xfrm>
            <a:off x="5586505" y="4967492"/>
            <a:ext cx="4767743" cy="200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600" dirty="0"/>
          </a:p>
        </p:txBody>
      </p:sp>
      <p:sp>
        <p:nvSpPr>
          <p:cNvPr id="55" name="부제목 2">
            <a:extLst>
              <a:ext uri="{FF2B5EF4-FFF2-40B4-BE49-F238E27FC236}">
                <a16:creationId xmlns:a16="http://schemas.microsoft.com/office/drawing/2014/main" id="{4A5B3018-BBC2-4F3A-BD32-175B301DA609}"/>
              </a:ext>
            </a:extLst>
          </p:cNvPr>
          <p:cNvSpPr txBox="1">
            <a:spLocks/>
          </p:cNvSpPr>
          <p:nvPr/>
        </p:nvSpPr>
        <p:spPr>
          <a:xfrm>
            <a:off x="5633115" y="4888568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지하로 내려갈수록 좋은 원석이 나온다</a:t>
            </a:r>
            <a:r>
              <a:rPr lang="en-US" altLang="ko-KR" sz="1600" dirty="0"/>
              <a:t>.</a:t>
            </a:r>
          </a:p>
          <a:p>
            <a:r>
              <a:rPr lang="ko-KR" altLang="en-US" sz="1200" b="1" dirty="0"/>
              <a:t>원석가격 증가 공식 </a:t>
            </a:r>
            <a:r>
              <a:rPr lang="en-US" altLang="ko-KR" sz="1200" b="1" dirty="0"/>
              <a:t>= (</a:t>
            </a:r>
            <a:r>
              <a:rPr lang="ko-KR" altLang="en-US" sz="1200" b="1" dirty="0"/>
              <a:t>반올림</a:t>
            </a:r>
            <a:r>
              <a:rPr lang="en-US" altLang="ko-KR" sz="1200" b="1" dirty="0"/>
              <a:t>)1.3^</a:t>
            </a:r>
            <a:r>
              <a:rPr lang="ko-KR" altLang="en-US" sz="1200" b="1" dirty="0"/>
              <a:t>지하층</a:t>
            </a:r>
            <a:endParaRPr lang="en-US" altLang="ko-KR" sz="1600" b="1" dirty="0"/>
          </a:p>
          <a:p>
            <a:r>
              <a:rPr lang="ko-KR" altLang="en-US" sz="1600" dirty="0"/>
              <a:t>좋은 원석일 수록 노동력이 더 필요하다</a:t>
            </a:r>
            <a:r>
              <a:rPr lang="en-US" altLang="ko-KR" sz="1600" dirty="0"/>
              <a:t>.</a:t>
            </a:r>
            <a:endParaRPr lang="en-US" altLang="ko-KR" sz="2000" dirty="0"/>
          </a:p>
          <a:p>
            <a:r>
              <a:rPr lang="ko-KR" altLang="en-US" sz="1200" b="1" dirty="0"/>
              <a:t>채취노동 증가 공식 </a:t>
            </a:r>
            <a:r>
              <a:rPr lang="en-US" altLang="ko-KR" sz="1200" b="1" dirty="0"/>
              <a:t>= (</a:t>
            </a:r>
            <a:r>
              <a:rPr lang="ko-KR" altLang="en-US" sz="1200" b="1" dirty="0"/>
              <a:t>반올림</a:t>
            </a:r>
            <a:r>
              <a:rPr lang="en-US" altLang="ko-KR" sz="1200" b="1" dirty="0"/>
              <a:t>)10*1.2^</a:t>
            </a:r>
            <a:r>
              <a:rPr lang="ko-KR" altLang="en-US" sz="1200" b="1" dirty="0"/>
              <a:t>지하층</a:t>
            </a:r>
            <a:endParaRPr lang="en-US" altLang="ko-KR" sz="1600" b="1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5619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FED13D-C54C-4FA9-A20B-008C0318159D}"/>
              </a:ext>
            </a:extLst>
          </p:cNvPr>
          <p:cNvSpPr/>
          <p:nvPr/>
        </p:nvSpPr>
        <p:spPr>
          <a:xfrm>
            <a:off x="549403" y="437051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</a:t>
            </a:r>
            <a:r>
              <a:rPr lang="ko-KR" altLang="en-US" dirty="0"/>
              <a:t>플레이어 업그레이드</a:t>
            </a:r>
            <a:endParaRPr lang="en-US" altLang="ko-KR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410FAEB-A140-43CA-8962-6871C70E27F1}"/>
              </a:ext>
            </a:extLst>
          </p:cNvPr>
          <p:cNvGrpSpPr/>
          <p:nvPr/>
        </p:nvGrpSpPr>
        <p:grpSpPr>
          <a:xfrm>
            <a:off x="412534" y="1073790"/>
            <a:ext cx="5299047" cy="5457847"/>
            <a:chOff x="412534" y="298722"/>
            <a:chExt cx="5447083" cy="6232916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D886EA4-531D-4411-8E50-1F20E55D3F4E}"/>
                </a:ext>
              </a:extLst>
            </p:cNvPr>
            <p:cNvSpPr/>
            <p:nvPr/>
          </p:nvSpPr>
          <p:spPr>
            <a:xfrm>
              <a:off x="412534" y="298722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플레이어 업그레이드 버튼 클릭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C909150-1535-4AE6-BAD3-2B2B394EE195}"/>
                </a:ext>
              </a:extLst>
            </p:cNvPr>
            <p:cNvSpPr/>
            <p:nvPr/>
          </p:nvSpPr>
          <p:spPr>
            <a:xfrm>
              <a:off x="651782" y="3520711"/>
              <a:ext cx="2197916" cy="576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현재 플레이어 능력표시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</a:t>
              </a: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업그레이드 후 능력표시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B890C70-A82C-46B5-8788-183EEEFA03E1}"/>
                </a:ext>
              </a:extLst>
            </p:cNvPr>
            <p:cNvSpPr/>
            <p:nvPr/>
          </p:nvSpPr>
          <p:spPr>
            <a:xfrm>
              <a:off x="3275016" y="1266988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“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소지금이 부족합니다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2834F80-4C83-49C1-858E-787364DF10C2}"/>
                </a:ext>
              </a:extLst>
            </p:cNvPr>
            <p:cNvCxnSpPr>
              <a:cxnSpLocks/>
              <a:stCxn id="84" idx="2"/>
              <a:endCxn id="96" idx="0"/>
            </p:cNvCxnSpPr>
            <p:nvPr/>
          </p:nvCxnSpPr>
          <p:spPr>
            <a:xfrm flipH="1">
              <a:off x="1704834" y="869174"/>
              <a:ext cx="1" cy="2692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72BF8A6B-6A8D-461A-8AF2-41D64B89DC21}"/>
                </a:ext>
              </a:extLst>
            </p:cNvPr>
            <p:cNvCxnSpPr>
              <a:cxnSpLocks/>
              <a:stCxn id="90" idx="2"/>
              <a:endCxn id="102" idx="0"/>
            </p:cNvCxnSpPr>
            <p:nvPr/>
          </p:nvCxnSpPr>
          <p:spPr>
            <a:xfrm rot="16200000" flipH="1">
              <a:off x="2277842" y="2138187"/>
              <a:ext cx="285226" cy="14312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F95EA96-E8BB-4844-8665-503A5325D672}"/>
                </a:ext>
              </a:extLst>
            </p:cNvPr>
            <p:cNvSpPr/>
            <p:nvPr/>
          </p:nvSpPr>
          <p:spPr>
            <a:xfrm>
              <a:off x="3275016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과정 종료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BF41B19-1381-403A-AB36-0BFE8EA0C9E2}"/>
                </a:ext>
              </a:extLst>
            </p:cNvPr>
            <p:cNvSpPr/>
            <p:nvPr/>
          </p:nvSpPr>
          <p:spPr>
            <a:xfrm>
              <a:off x="412534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내부 기능 동작</a:t>
              </a:r>
            </a:p>
          </p:txBody>
        </p:sp>
        <p:sp>
          <p:nvSpPr>
            <p:cNvPr id="94" name="순서도: 판단 93">
              <a:extLst>
                <a:ext uri="{FF2B5EF4-FFF2-40B4-BE49-F238E27FC236}">
                  <a16:creationId xmlns:a16="http://schemas.microsoft.com/office/drawing/2014/main" id="{323CBE41-F112-4C93-A9C1-E9007EA60747}"/>
                </a:ext>
              </a:extLst>
            </p:cNvPr>
            <p:cNvSpPr/>
            <p:nvPr/>
          </p:nvSpPr>
          <p:spPr>
            <a:xfrm>
              <a:off x="704961" y="5191374"/>
              <a:ext cx="2091560" cy="60887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A78B17-00D8-4815-941C-F79C1CF319A7}"/>
                </a:ext>
              </a:extLst>
            </p:cNvPr>
            <p:cNvSpPr txBox="1"/>
            <p:nvPr/>
          </p:nvSpPr>
          <p:spPr>
            <a:xfrm>
              <a:off x="996620" y="5297076"/>
              <a:ext cx="1498166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ko-KR" altLang="en-US" sz="1400" dirty="0" err="1"/>
                <a:t>소지금</a:t>
              </a:r>
              <a:r>
                <a:rPr lang="en-US" altLang="ko-KR" sz="1400" dirty="0"/>
                <a:t> &gt; </a:t>
              </a:r>
              <a:r>
                <a:rPr lang="ko-KR" altLang="en-US" sz="1400" dirty="0"/>
                <a:t> 비용</a:t>
              </a:r>
            </a:p>
          </p:txBody>
        </p:sp>
        <p:sp>
          <p:nvSpPr>
            <p:cNvPr id="96" name="순서도: 판단 95">
              <a:extLst>
                <a:ext uri="{FF2B5EF4-FFF2-40B4-BE49-F238E27FC236}">
                  <a16:creationId xmlns:a16="http://schemas.microsoft.com/office/drawing/2014/main" id="{48E879D3-8C7F-4E6B-982D-6E58255AD874}"/>
                </a:ext>
              </a:extLst>
            </p:cNvPr>
            <p:cNvSpPr/>
            <p:nvPr/>
          </p:nvSpPr>
          <p:spPr>
            <a:xfrm>
              <a:off x="412534" y="1138423"/>
              <a:ext cx="2584600" cy="8275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47A9F7-C338-4292-8DCF-CE62042FB64C}"/>
                </a:ext>
              </a:extLst>
            </p:cNvPr>
            <p:cNvSpPr txBox="1"/>
            <p:nvPr/>
          </p:nvSpPr>
          <p:spPr>
            <a:xfrm>
              <a:off x="481332" y="1398326"/>
              <a:ext cx="2356662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소지금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 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&gt;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업그레이드비용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CA454CB-3512-4F57-9AAE-8B97BCD371C1}"/>
                </a:ext>
              </a:extLst>
            </p:cNvPr>
            <p:cNvSpPr/>
            <p:nvPr/>
          </p:nvSpPr>
          <p:spPr>
            <a:xfrm>
              <a:off x="3313725" y="5264753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임시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비활성화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3692EC2-26D4-4E1F-A47A-2A17A65D18F0}"/>
                </a:ext>
              </a:extLst>
            </p:cNvPr>
            <p:cNvSpPr/>
            <p:nvPr/>
          </p:nvSpPr>
          <p:spPr>
            <a:xfrm>
              <a:off x="915280" y="5994634"/>
              <a:ext cx="1670922" cy="3602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활성화</a:t>
              </a:r>
            </a:p>
          </p:txBody>
        </p:sp>
        <p:sp>
          <p:nvSpPr>
            <p:cNvPr id="100" name="순서도: 수행의 시작/종료 99">
              <a:extLst>
                <a:ext uri="{FF2B5EF4-FFF2-40B4-BE49-F238E27FC236}">
                  <a16:creationId xmlns:a16="http://schemas.microsoft.com/office/drawing/2014/main" id="{AC0948DC-AF15-472D-BB90-A7256B18C8CA}"/>
                </a:ext>
              </a:extLst>
            </p:cNvPr>
            <p:cNvSpPr/>
            <p:nvPr/>
          </p:nvSpPr>
          <p:spPr>
            <a:xfrm>
              <a:off x="3343257" y="5942158"/>
              <a:ext cx="1408922" cy="4630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업그레이드 완료</a:t>
              </a:r>
            </a:p>
          </p:txBody>
        </p:sp>
        <p:sp>
          <p:nvSpPr>
            <p:cNvPr id="101" name="순서도: 처리 100">
              <a:extLst>
                <a:ext uri="{FF2B5EF4-FFF2-40B4-BE49-F238E27FC236}">
                  <a16:creationId xmlns:a16="http://schemas.microsoft.com/office/drawing/2014/main" id="{8F5C0F9E-849C-4F20-A032-AC18FBCCB7E6}"/>
                </a:ext>
              </a:extLst>
            </p:cNvPr>
            <p:cNvSpPr/>
            <p:nvPr/>
          </p:nvSpPr>
          <p:spPr>
            <a:xfrm>
              <a:off x="412534" y="2996421"/>
              <a:ext cx="5447083" cy="353521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id="{C92083A1-D231-4EA6-B3C2-C9E0620CF31E}"/>
                </a:ext>
              </a:extLst>
            </p:cNvPr>
            <p:cNvSpPr/>
            <p:nvPr/>
          </p:nvSpPr>
          <p:spPr>
            <a:xfrm>
              <a:off x="412534" y="2996421"/>
              <a:ext cx="5447083" cy="4693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UI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갱신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4FEF816-FB29-4659-8657-77E2ACEC5F58}"/>
                </a:ext>
              </a:extLst>
            </p:cNvPr>
            <p:cNvCxnSpPr>
              <a:cxnSpLocks/>
              <a:stCxn id="96" idx="3"/>
              <a:endCxn id="86" idx="1"/>
            </p:cNvCxnSpPr>
            <p:nvPr/>
          </p:nvCxnSpPr>
          <p:spPr>
            <a:xfrm flipV="1">
              <a:off x="2997134" y="1552214"/>
              <a:ext cx="277882" cy="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1D8D5A0-2A98-4BE3-88C4-3D7114AB8173}"/>
                </a:ext>
              </a:extLst>
            </p:cNvPr>
            <p:cNvCxnSpPr>
              <a:cxnSpLocks/>
              <a:stCxn id="96" idx="2"/>
              <a:endCxn id="90" idx="0"/>
            </p:cNvCxnSpPr>
            <p:nvPr/>
          </p:nvCxnSpPr>
          <p:spPr>
            <a:xfrm>
              <a:off x="1704834" y="1966008"/>
              <a:ext cx="1" cy="17473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F5EA881-F8AE-47E9-9980-E5DCDF055468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4567317" y="1837440"/>
              <a:ext cx="0" cy="303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C121E506-8BFD-4624-8BB7-A9F9709CEB60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1750742" y="5800246"/>
              <a:ext cx="0" cy="1943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70939DB-C61E-4BEE-9308-EAAAE5B0BECE}"/>
                </a:ext>
              </a:extLst>
            </p:cNvPr>
            <p:cNvCxnSpPr>
              <a:cxnSpLocks/>
              <a:stCxn id="94" idx="3"/>
              <a:endCxn id="98" idx="1"/>
            </p:cNvCxnSpPr>
            <p:nvPr/>
          </p:nvCxnSpPr>
          <p:spPr>
            <a:xfrm>
              <a:off x="2796521" y="5495810"/>
              <a:ext cx="51720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FA5C427-E111-4F54-B9D0-93222AECBC8E}"/>
                </a:ext>
              </a:extLst>
            </p:cNvPr>
            <p:cNvCxnSpPr>
              <a:cxnSpLocks/>
              <a:stCxn id="98" idx="2"/>
              <a:endCxn id="100" idx="0"/>
            </p:cNvCxnSpPr>
            <p:nvPr/>
          </p:nvCxnSpPr>
          <p:spPr>
            <a:xfrm flipH="1">
              <a:off x="4047718" y="5726866"/>
              <a:ext cx="3370" cy="2152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30A2B86-F87F-4AAF-A64A-AF3B75952C2B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2586202" y="6173694"/>
              <a:ext cx="757055" cy="10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34F3933-8AE4-49E5-B664-0200F5236373}"/>
                </a:ext>
              </a:extLst>
            </p:cNvPr>
            <p:cNvSpPr txBox="1"/>
            <p:nvPr/>
          </p:nvSpPr>
          <p:spPr>
            <a:xfrm>
              <a:off x="2345023" y="5029311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CB26BA-E6D6-46BC-8312-1576CBA7F9B8}"/>
                </a:ext>
              </a:extLst>
            </p:cNvPr>
            <p:cNvSpPr txBox="1"/>
            <p:nvPr/>
          </p:nvSpPr>
          <p:spPr>
            <a:xfrm>
              <a:off x="934307" y="5557566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2" name="순서도: 판단 131">
              <a:extLst>
                <a:ext uri="{FF2B5EF4-FFF2-40B4-BE49-F238E27FC236}">
                  <a16:creationId xmlns:a16="http://schemas.microsoft.com/office/drawing/2014/main" id="{DA07269F-9316-486C-8AC5-AA8B263E45A1}"/>
                </a:ext>
              </a:extLst>
            </p:cNvPr>
            <p:cNvSpPr/>
            <p:nvPr/>
          </p:nvSpPr>
          <p:spPr>
            <a:xfrm>
              <a:off x="704961" y="4260928"/>
              <a:ext cx="2091560" cy="73353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359F17-8793-4ABE-BDF4-C45156542908}"/>
                </a:ext>
              </a:extLst>
            </p:cNvPr>
            <p:cNvSpPr txBox="1"/>
            <p:nvPr/>
          </p:nvSpPr>
          <p:spPr>
            <a:xfrm>
              <a:off x="928400" y="4511083"/>
              <a:ext cx="1659649" cy="28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 현재 레벨 </a:t>
              </a:r>
              <a:r>
                <a:rPr lang="en-US" altLang="ko-KR" sz="1000" dirty="0"/>
                <a:t>== </a:t>
              </a:r>
              <a:r>
                <a:rPr lang="ko-KR" altLang="en-US" sz="1000" dirty="0"/>
                <a:t>최대 레벨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E0E5A417-17D6-48B3-A889-BD12C113C95E}"/>
                </a:ext>
              </a:extLst>
            </p:cNvPr>
            <p:cNvSpPr/>
            <p:nvPr/>
          </p:nvSpPr>
          <p:spPr>
            <a:xfrm>
              <a:off x="3313725" y="4391577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업그레이드 버튼 잠금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03F2CC05-BFD6-4A5C-904D-809A89BBF0DB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>
            <a:xfrm flipV="1">
              <a:off x="2796521" y="4622635"/>
              <a:ext cx="517204" cy="50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305326-A8D9-4264-8609-A2C473A8D518}"/>
                </a:ext>
              </a:extLst>
            </p:cNvPr>
            <p:cNvSpPr txBox="1"/>
            <p:nvPr/>
          </p:nvSpPr>
          <p:spPr>
            <a:xfrm>
              <a:off x="2345023" y="4223531"/>
              <a:ext cx="642109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156030D-1EDC-41A5-8351-1449A686CCBE}"/>
                </a:ext>
              </a:extLst>
            </p:cNvPr>
            <p:cNvSpPr txBox="1"/>
            <p:nvPr/>
          </p:nvSpPr>
          <p:spPr>
            <a:xfrm>
              <a:off x="934307" y="4751786"/>
              <a:ext cx="709273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</p:grp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288FBDA2-2930-444A-9F35-E56E5A4D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20081"/>
              </p:ext>
            </p:extLst>
          </p:nvPr>
        </p:nvGraphicFramePr>
        <p:xfrm>
          <a:off x="6096000" y="630234"/>
          <a:ext cx="5111284" cy="29099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190">
                  <a:extLst>
                    <a:ext uri="{9D8B030D-6E8A-4147-A177-3AD203B41FA5}">
                      <a16:colId xmlns:a16="http://schemas.microsoft.com/office/drawing/2014/main" val="1646467272"/>
                    </a:ext>
                  </a:extLst>
                </a:gridCol>
                <a:gridCol w="756190">
                  <a:extLst>
                    <a:ext uri="{9D8B030D-6E8A-4147-A177-3AD203B41FA5}">
                      <a16:colId xmlns:a16="http://schemas.microsoft.com/office/drawing/2014/main" val="281521105"/>
                    </a:ext>
                  </a:extLst>
                </a:gridCol>
                <a:gridCol w="756190">
                  <a:extLst>
                    <a:ext uri="{9D8B030D-6E8A-4147-A177-3AD203B41FA5}">
                      <a16:colId xmlns:a16="http://schemas.microsoft.com/office/drawing/2014/main" val="3050035076"/>
                    </a:ext>
                  </a:extLst>
                </a:gridCol>
                <a:gridCol w="1568394">
                  <a:extLst>
                    <a:ext uri="{9D8B030D-6E8A-4147-A177-3AD203B41FA5}">
                      <a16:colId xmlns:a16="http://schemas.microsoft.com/office/drawing/2014/main" val="219734764"/>
                    </a:ext>
                  </a:extLst>
                </a:gridCol>
                <a:gridCol w="1274320">
                  <a:extLst>
                    <a:ext uri="{9D8B030D-6E8A-4147-A177-3AD203B41FA5}">
                      <a16:colId xmlns:a16="http://schemas.microsoft.com/office/drawing/2014/main" val="3392225783"/>
                    </a:ext>
                  </a:extLst>
                </a:gridCol>
              </a:tblGrid>
              <a:tr h="242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노동력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노동력갭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업그레이드비용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업그레이드비용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465179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5769542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798676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11.025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2425103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11.57625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8716811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12.1550625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9526184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12.76281563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7551342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13.40095641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9016662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14.07100423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601362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14.77455444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3140256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15.51328216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0934245"/>
                  </a:ext>
                </a:extLst>
              </a:tr>
              <a:tr h="24249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16.28894627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9882948"/>
                  </a:ext>
                </a:extLst>
              </a:tr>
            </a:tbl>
          </a:graphicData>
        </a:graphic>
      </p:graphicFrame>
      <p:sp>
        <p:nvSpPr>
          <p:cNvPr id="124" name="부제목 2">
            <a:extLst>
              <a:ext uri="{FF2B5EF4-FFF2-40B4-BE49-F238E27FC236}">
                <a16:creationId xmlns:a16="http://schemas.microsoft.com/office/drawing/2014/main" id="{A46048BE-C54D-4500-8C48-24FEB6B401B3}"/>
              </a:ext>
            </a:extLst>
          </p:cNvPr>
          <p:cNvSpPr txBox="1">
            <a:spLocks/>
          </p:cNvSpPr>
          <p:nvPr/>
        </p:nvSpPr>
        <p:spPr>
          <a:xfrm>
            <a:off x="6096000" y="3902765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터치당 노동력 증가</a:t>
            </a:r>
            <a:endParaRPr lang="en-US" altLang="ko-KR" sz="1600" dirty="0"/>
          </a:p>
          <a:p>
            <a:r>
              <a:rPr lang="ko-KR" altLang="en-US" sz="1200" b="1" dirty="0"/>
              <a:t>노동력 증가 공식</a:t>
            </a:r>
            <a:r>
              <a:rPr lang="en-US" altLang="ko-KR" sz="1200" b="1" dirty="0"/>
              <a:t> = </a:t>
            </a:r>
            <a:r>
              <a:rPr lang="ko-KR" altLang="en-US" sz="1200" b="1" dirty="0"/>
              <a:t>이전노동력</a:t>
            </a:r>
            <a:r>
              <a:rPr lang="en-US" altLang="ko-KR" sz="1200" b="1" dirty="0"/>
              <a:t>+(</a:t>
            </a:r>
            <a:r>
              <a:rPr lang="ko-KR" altLang="en-US" sz="1200" b="1" dirty="0"/>
              <a:t>반올림</a:t>
            </a:r>
            <a:r>
              <a:rPr lang="en-US" altLang="ko-KR" sz="1200" b="1" dirty="0"/>
              <a:t>)(0.5*(</a:t>
            </a:r>
            <a:r>
              <a:rPr lang="en-US" altLang="ko-KR" sz="1200" b="1" dirty="0" err="1"/>
              <a:t>Lv</a:t>
            </a:r>
            <a:r>
              <a:rPr lang="ko-KR" altLang="en-US" sz="1200" b="1" dirty="0"/>
              <a:t>값</a:t>
            </a:r>
            <a:r>
              <a:rPr lang="en-US" altLang="ko-KR" sz="1200" b="1" dirty="0"/>
              <a:t>))</a:t>
            </a:r>
            <a:endParaRPr lang="en-US" altLang="ko-KR" sz="1600" b="1" dirty="0"/>
          </a:p>
          <a:p>
            <a:r>
              <a:rPr lang="ko-KR" altLang="en-US" sz="1200" b="1" dirty="0"/>
              <a:t>업그레이드 비용 증가 공식 </a:t>
            </a:r>
            <a:r>
              <a:rPr lang="en-US" altLang="ko-KR" sz="1200" b="1" dirty="0"/>
              <a:t>= (</a:t>
            </a:r>
            <a:r>
              <a:rPr lang="ko-KR" altLang="en-US" sz="1200" b="1" dirty="0"/>
              <a:t>반올림</a:t>
            </a:r>
            <a:r>
              <a:rPr lang="en-US" altLang="ko-KR" sz="1200" b="1" dirty="0"/>
              <a:t>)10*1.05^ </a:t>
            </a:r>
            <a:r>
              <a:rPr lang="en-US" altLang="ko-KR" sz="1200" b="1" dirty="0" err="1"/>
              <a:t>Lv</a:t>
            </a:r>
            <a:r>
              <a:rPr lang="ko-KR" altLang="en-US" sz="1200" b="1" dirty="0"/>
              <a:t>값</a:t>
            </a:r>
            <a:endParaRPr lang="en-US" altLang="ko-KR" sz="1600" b="1" dirty="0"/>
          </a:p>
          <a:p>
            <a:endParaRPr lang="en-US" altLang="ko-KR" sz="1600" dirty="0"/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B45ED5F-9132-4490-8BF4-10D71B87DAA2}"/>
              </a:ext>
            </a:extLst>
          </p:cNvPr>
          <p:cNvCxnSpPr>
            <a:cxnSpLocks/>
            <a:stCxn id="85" idx="2"/>
            <a:endCxn id="132" idx="0"/>
          </p:cNvCxnSpPr>
          <p:nvPr/>
        </p:nvCxnSpPr>
        <p:spPr>
          <a:xfrm>
            <a:off x="1714372" y="4399611"/>
            <a:ext cx="1" cy="143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737084-0677-4229-BE41-03FA520CB0CE}"/>
              </a:ext>
            </a:extLst>
          </p:cNvPr>
          <p:cNvCxnSpPr>
            <a:cxnSpLocks/>
            <a:stCxn id="132" idx="2"/>
            <a:endCxn id="94" idx="0"/>
          </p:cNvCxnSpPr>
          <p:nvPr/>
        </p:nvCxnSpPr>
        <p:spPr>
          <a:xfrm>
            <a:off x="1714373" y="5185613"/>
            <a:ext cx="0" cy="1724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EB230F90-482F-4E01-A5D4-ADB96FDE4F2A}"/>
              </a:ext>
            </a:extLst>
          </p:cNvPr>
          <p:cNvCxnSpPr>
            <a:cxnSpLocks/>
            <a:stCxn id="134" idx="2"/>
            <a:endCxn id="94" idx="0"/>
          </p:cNvCxnSpPr>
          <p:nvPr/>
        </p:nvCxnSpPr>
        <p:spPr>
          <a:xfrm rot="5400000">
            <a:off x="2685442" y="4091276"/>
            <a:ext cx="295692" cy="22378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3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FED13D-C54C-4FA9-A20B-008C0318159D}"/>
              </a:ext>
            </a:extLst>
          </p:cNvPr>
          <p:cNvSpPr/>
          <p:nvPr/>
        </p:nvSpPr>
        <p:spPr>
          <a:xfrm>
            <a:off x="549403" y="437051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땅굴파기 </a:t>
            </a:r>
            <a:endParaRPr lang="en-US" altLang="ko-KR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410FAEB-A140-43CA-8962-6871C70E27F1}"/>
              </a:ext>
            </a:extLst>
          </p:cNvPr>
          <p:cNvGrpSpPr/>
          <p:nvPr/>
        </p:nvGrpSpPr>
        <p:grpSpPr>
          <a:xfrm>
            <a:off x="412534" y="1073790"/>
            <a:ext cx="5299047" cy="5457847"/>
            <a:chOff x="412534" y="298722"/>
            <a:chExt cx="5447083" cy="6232916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D886EA4-531D-4411-8E50-1F20E55D3F4E}"/>
                </a:ext>
              </a:extLst>
            </p:cNvPr>
            <p:cNvSpPr/>
            <p:nvPr/>
          </p:nvSpPr>
          <p:spPr>
            <a:xfrm>
              <a:off x="412534" y="298722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땅굴 파기 버튼 클릭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C909150-1535-4AE6-BAD3-2B2B394EE195}"/>
                </a:ext>
              </a:extLst>
            </p:cNvPr>
            <p:cNvSpPr/>
            <p:nvPr/>
          </p:nvSpPr>
          <p:spPr>
            <a:xfrm>
              <a:off x="651782" y="3520711"/>
              <a:ext cx="2197916" cy="576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굴 깊이 추가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 </a:t>
              </a: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원석종류 추가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B890C70-A82C-46B5-8788-183EEEFA03E1}"/>
                </a:ext>
              </a:extLst>
            </p:cNvPr>
            <p:cNvSpPr/>
            <p:nvPr/>
          </p:nvSpPr>
          <p:spPr>
            <a:xfrm>
              <a:off x="3275016" y="1266988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“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소지금이 부족합니다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2834F80-4C83-49C1-858E-787364DF10C2}"/>
                </a:ext>
              </a:extLst>
            </p:cNvPr>
            <p:cNvCxnSpPr>
              <a:cxnSpLocks/>
              <a:stCxn id="84" idx="2"/>
              <a:endCxn id="96" idx="0"/>
            </p:cNvCxnSpPr>
            <p:nvPr/>
          </p:nvCxnSpPr>
          <p:spPr>
            <a:xfrm flipH="1">
              <a:off x="1704834" y="869174"/>
              <a:ext cx="1" cy="2692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72BF8A6B-6A8D-461A-8AF2-41D64B89DC21}"/>
                </a:ext>
              </a:extLst>
            </p:cNvPr>
            <p:cNvCxnSpPr>
              <a:cxnSpLocks/>
              <a:stCxn id="90" idx="2"/>
              <a:endCxn id="102" idx="0"/>
            </p:cNvCxnSpPr>
            <p:nvPr/>
          </p:nvCxnSpPr>
          <p:spPr>
            <a:xfrm rot="16200000" flipH="1">
              <a:off x="2277842" y="2138187"/>
              <a:ext cx="285226" cy="14312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F95EA96-E8BB-4844-8665-503A5325D672}"/>
                </a:ext>
              </a:extLst>
            </p:cNvPr>
            <p:cNvSpPr/>
            <p:nvPr/>
          </p:nvSpPr>
          <p:spPr>
            <a:xfrm>
              <a:off x="3275016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과정 종료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BF41B19-1381-403A-AB36-0BFE8EA0C9E2}"/>
                </a:ext>
              </a:extLst>
            </p:cNvPr>
            <p:cNvSpPr/>
            <p:nvPr/>
          </p:nvSpPr>
          <p:spPr>
            <a:xfrm>
              <a:off x="412534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내부 기능 동작</a:t>
              </a:r>
            </a:p>
          </p:txBody>
        </p:sp>
        <p:sp>
          <p:nvSpPr>
            <p:cNvPr id="94" name="순서도: 판단 93">
              <a:extLst>
                <a:ext uri="{FF2B5EF4-FFF2-40B4-BE49-F238E27FC236}">
                  <a16:creationId xmlns:a16="http://schemas.microsoft.com/office/drawing/2014/main" id="{323CBE41-F112-4C93-A9C1-E9007EA60747}"/>
                </a:ext>
              </a:extLst>
            </p:cNvPr>
            <p:cNvSpPr/>
            <p:nvPr/>
          </p:nvSpPr>
          <p:spPr>
            <a:xfrm>
              <a:off x="704961" y="5191374"/>
              <a:ext cx="2091560" cy="60887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A78B17-00D8-4815-941C-F79C1CF319A7}"/>
                </a:ext>
              </a:extLst>
            </p:cNvPr>
            <p:cNvSpPr txBox="1"/>
            <p:nvPr/>
          </p:nvSpPr>
          <p:spPr>
            <a:xfrm>
              <a:off x="996620" y="5297076"/>
              <a:ext cx="1498166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ko-KR" altLang="en-US" sz="1400" dirty="0" err="1"/>
                <a:t>소지금</a:t>
              </a:r>
              <a:r>
                <a:rPr lang="en-US" altLang="ko-KR" sz="1400" dirty="0"/>
                <a:t> &gt; </a:t>
              </a:r>
              <a:r>
                <a:rPr lang="ko-KR" altLang="en-US" sz="1400" dirty="0"/>
                <a:t> 비용</a:t>
              </a:r>
            </a:p>
          </p:txBody>
        </p:sp>
        <p:sp>
          <p:nvSpPr>
            <p:cNvPr id="96" name="순서도: 판단 95">
              <a:extLst>
                <a:ext uri="{FF2B5EF4-FFF2-40B4-BE49-F238E27FC236}">
                  <a16:creationId xmlns:a16="http://schemas.microsoft.com/office/drawing/2014/main" id="{48E879D3-8C7F-4E6B-982D-6E58255AD874}"/>
                </a:ext>
              </a:extLst>
            </p:cNvPr>
            <p:cNvSpPr/>
            <p:nvPr/>
          </p:nvSpPr>
          <p:spPr>
            <a:xfrm>
              <a:off x="412534" y="1138423"/>
              <a:ext cx="2584600" cy="8275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47A9F7-C338-4292-8DCF-CE62042FB64C}"/>
                </a:ext>
              </a:extLst>
            </p:cNvPr>
            <p:cNvSpPr txBox="1"/>
            <p:nvPr/>
          </p:nvSpPr>
          <p:spPr>
            <a:xfrm>
              <a:off x="942711" y="1398326"/>
              <a:ext cx="1433903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소지금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 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&gt;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비용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CA454CB-3512-4F57-9AAE-8B97BCD371C1}"/>
                </a:ext>
              </a:extLst>
            </p:cNvPr>
            <p:cNvSpPr/>
            <p:nvPr/>
          </p:nvSpPr>
          <p:spPr>
            <a:xfrm>
              <a:off x="3313725" y="5264753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임시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비활성화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3692EC2-26D4-4E1F-A47A-2A17A65D18F0}"/>
                </a:ext>
              </a:extLst>
            </p:cNvPr>
            <p:cNvSpPr/>
            <p:nvPr/>
          </p:nvSpPr>
          <p:spPr>
            <a:xfrm>
              <a:off x="915280" y="5994634"/>
              <a:ext cx="1670922" cy="3602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활성화</a:t>
              </a:r>
            </a:p>
          </p:txBody>
        </p:sp>
        <p:sp>
          <p:nvSpPr>
            <p:cNvPr id="100" name="순서도: 수행의 시작/종료 99">
              <a:extLst>
                <a:ext uri="{FF2B5EF4-FFF2-40B4-BE49-F238E27FC236}">
                  <a16:creationId xmlns:a16="http://schemas.microsoft.com/office/drawing/2014/main" id="{AC0948DC-AF15-472D-BB90-A7256B18C8CA}"/>
                </a:ext>
              </a:extLst>
            </p:cNvPr>
            <p:cNvSpPr/>
            <p:nvPr/>
          </p:nvSpPr>
          <p:spPr>
            <a:xfrm>
              <a:off x="3343257" y="5942158"/>
              <a:ext cx="1408922" cy="4630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땅굴 파기</a:t>
              </a:r>
              <a:r>
                <a:rPr lang="ko-KR" altLang="en-US" sz="1100" dirty="0">
                  <a:solidFill>
                    <a:schemeClr val="tx1"/>
                  </a:solidFill>
                </a:rPr>
                <a:t> 완료</a:t>
              </a:r>
            </a:p>
          </p:txBody>
        </p:sp>
        <p:sp>
          <p:nvSpPr>
            <p:cNvPr id="101" name="순서도: 처리 100">
              <a:extLst>
                <a:ext uri="{FF2B5EF4-FFF2-40B4-BE49-F238E27FC236}">
                  <a16:creationId xmlns:a16="http://schemas.microsoft.com/office/drawing/2014/main" id="{8F5C0F9E-849C-4F20-A032-AC18FBCCB7E6}"/>
                </a:ext>
              </a:extLst>
            </p:cNvPr>
            <p:cNvSpPr/>
            <p:nvPr/>
          </p:nvSpPr>
          <p:spPr>
            <a:xfrm>
              <a:off x="412534" y="2996421"/>
              <a:ext cx="5447083" cy="353521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id="{C92083A1-D231-4EA6-B3C2-C9E0620CF31E}"/>
                </a:ext>
              </a:extLst>
            </p:cNvPr>
            <p:cNvSpPr/>
            <p:nvPr/>
          </p:nvSpPr>
          <p:spPr>
            <a:xfrm>
              <a:off x="412534" y="2996421"/>
              <a:ext cx="5447083" cy="4693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UI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갱신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4FEF816-FB29-4659-8657-77E2ACEC5F58}"/>
                </a:ext>
              </a:extLst>
            </p:cNvPr>
            <p:cNvCxnSpPr>
              <a:cxnSpLocks/>
              <a:stCxn id="96" idx="3"/>
              <a:endCxn id="86" idx="1"/>
            </p:cNvCxnSpPr>
            <p:nvPr/>
          </p:nvCxnSpPr>
          <p:spPr>
            <a:xfrm flipV="1">
              <a:off x="2997134" y="1552214"/>
              <a:ext cx="277882" cy="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1D8D5A0-2A98-4BE3-88C4-3D7114AB8173}"/>
                </a:ext>
              </a:extLst>
            </p:cNvPr>
            <p:cNvCxnSpPr>
              <a:cxnSpLocks/>
              <a:stCxn id="96" idx="2"/>
              <a:endCxn id="90" idx="0"/>
            </p:cNvCxnSpPr>
            <p:nvPr/>
          </p:nvCxnSpPr>
          <p:spPr>
            <a:xfrm>
              <a:off x="1704834" y="1966008"/>
              <a:ext cx="1" cy="17473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F5EA881-F8AE-47E9-9980-E5DCDF055468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4567317" y="1837440"/>
              <a:ext cx="0" cy="303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C121E506-8BFD-4624-8BB7-A9F9709CEB60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1750742" y="5800246"/>
              <a:ext cx="0" cy="1943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70939DB-C61E-4BEE-9308-EAAAE5B0BECE}"/>
                </a:ext>
              </a:extLst>
            </p:cNvPr>
            <p:cNvCxnSpPr>
              <a:cxnSpLocks/>
              <a:stCxn id="94" idx="3"/>
              <a:endCxn id="98" idx="1"/>
            </p:cNvCxnSpPr>
            <p:nvPr/>
          </p:nvCxnSpPr>
          <p:spPr>
            <a:xfrm>
              <a:off x="2796521" y="5495810"/>
              <a:ext cx="51720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FA5C427-E111-4F54-B9D0-93222AECBC8E}"/>
                </a:ext>
              </a:extLst>
            </p:cNvPr>
            <p:cNvCxnSpPr>
              <a:cxnSpLocks/>
              <a:stCxn id="98" idx="2"/>
              <a:endCxn id="100" idx="0"/>
            </p:cNvCxnSpPr>
            <p:nvPr/>
          </p:nvCxnSpPr>
          <p:spPr>
            <a:xfrm flipH="1">
              <a:off x="4047718" y="5726866"/>
              <a:ext cx="3370" cy="2152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30A2B86-F87F-4AAF-A64A-AF3B75952C2B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2586202" y="6173694"/>
              <a:ext cx="757055" cy="10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34F3933-8AE4-49E5-B664-0200F5236373}"/>
                </a:ext>
              </a:extLst>
            </p:cNvPr>
            <p:cNvSpPr txBox="1"/>
            <p:nvPr/>
          </p:nvSpPr>
          <p:spPr>
            <a:xfrm>
              <a:off x="2345023" y="5029311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CB26BA-E6D6-46BC-8312-1576CBA7F9B8}"/>
                </a:ext>
              </a:extLst>
            </p:cNvPr>
            <p:cNvSpPr txBox="1"/>
            <p:nvPr/>
          </p:nvSpPr>
          <p:spPr>
            <a:xfrm>
              <a:off x="934307" y="5557566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2" name="순서도: 판단 131">
              <a:extLst>
                <a:ext uri="{FF2B5EF4-FFF2-40B4-BE49-F238E27FC236}">
                  <a16:creationId xmlns:a16="http://schemas.microsoft.com/office/drawing/2014/main" id="{DA07269F-9316-486C-8AC5-AA8B263E45A1}"/>
                </a:ext>
              </a:extLst>
            </p:cNvPr>
            <p:cNvSpPr/>
            <p:nvPr/>
          </p:nvSpPr>
          <p:spPr>
            <a:xfrm>
              <a:off x="704961" y="4260928"/>
              <a:ext cx="2091560" cy="73353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359F17-8793-4ABE-BDF4-C45156542908}"/>
                </a:ext>
              </a:extLst>
            </p:cNvPr>
            <p:cNvSpPr txBox="1"/>
            <p:nvPr/>
          </p:nvSpPr>
          <p:spPr>
            <a:xfrm>
              <a:off x="928400" y="4511083"/>
              <a:ext cx="1659649" cy="28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 현재 깊이 </a:t>
              </a:r>
              <a:r>
                <a:rPr lang="en-US" altLang="ko-KR" sz="1000" dirty="0"/>
                <a:t>== </a:t>
              </a:r>
              <a:r>
                <a:rPr lang="ko-KR" altLang="en-US" sz="1000" dirty="0"/>
                <a:t>최대 깊이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E0E5A417-17D6-48B3-A889-BD12C113C95E}"/>
                </a:ext>
              </a:extLst>
            </p:cNvPr>
            <p:cNvSpPr/>
            <p:nvPr/>
          </p:nvSpPr>
          <p:spPr>
            <a:xfrm>
              <a:off x="3313725" y="4391577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땅굴 파기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잠금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03F2CC05-BFD6-4A5C-904D-809A89BBF0DB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>
            <a:xfrm flipV="1">
              <a:off x="2796521" y="4622635"/>
              <a:ext cx="517204" cy="50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305326-A8D9-4264-8609-A2C473A8D518}"/>
                </a:ext>
              </a:extLst>
            </p:cNvPr>
            <p:cNvSpPr txBox="1"/>
            <p:nvPr/>
          </p:nvSpPr>
          <p:spPr>
            <a:xfrm>
              <a:off x="2345023" y="4223531"/>
              <a:ext cx="642109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156030D-1EDC-41A5-8351-1449A686CCBE}"/>
                </a:ext>
              </a:extLst>
            </p:cNvPr>
            <p:cNvSpPr txBox="1"/>
            <p:nvPr/>
          </p:nvSpPr>
          <p:spPr>
            <a:xfrm>
              <a:off x="934307" y="4751786"/>
              <a:ext cx="709273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</p:grp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B45ED5F-9132-4490-8BF4-10D71B87DAA2}"/>
              </a:ext>
            </a:extLst>
          </p:cNvPr>
          <p:cNvCxnSpPr>
            <a:cxnSpLocks/>
            <a:stCxn id="85" idx="2"/>
            <a:endCxn id="132" idx="0"/>
          </p:cNvCxnSpPr>
          <p:nvPr/>
        </p:nvCxnSpPr>
        <p:spPr>
          <a:xfrm>
            <a:off x="1714372" y="4399611"/>
            <a:ext cx="1" cy="143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737084-0677-4229-BE41-03FA520CB0CE}"/>
              </a:ext>
            </a:extLst>
          </p:cNvPr>
          <p:cNvCxnSpPr>
            <a:cxnSpLocks/>
            <a:stCxn id="132" idx="2"/>
            <a:endCxn id="94" idx="0"/>
          </p:cNvCxnSpPr>
          <p:nvPr/>
        </p:nvCxnSpPr>
        <p:spPr>
          <a:xfrm>
            <a:off x="1714373" y="5185613"/>
            <a:ext cx="0" cy="1724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EB230F90-482F-4E01-A5D4-ADB96FDE4F2A}"/>
              </a:ext>
            </a:extLst>
          </p:cNvPr>
          <p:cNvCxnSpPr>
            <a:cxnSpLocks/>
            <a:stCxn id="134" idx="2"/>
            <a:endCxn id="94" idx="0"/>
          </p:cNvCxnSpPr>
          <p:nvPr/>
        </p:nvCxnSpPr>
        <p:spPr>
          <a:xfrm rot="5400000">
            <a:off x="2685442" y="4091276"/>
            <a:ext cx="295692" cy="22378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9582DD-4BC2-458B-A625-16063E54B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48226"/>
              </p:ext>
            </p:extLst>
          </p:nvPr>
        </p:nvGraphicFramePr>
        <p:xfrm>
          <a:off x="6096000" y="437051"/>
          <a:ext cx="535940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69155263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3773119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9754507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30468213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현재깊이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땅파기비용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땅파기 필요 클릭수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땅파기 필요 클릭수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노동력</a:t>
                      </a:r>
                      <a:r>
                        <a:rPr lang="en-US" altLang="ko-KR" sz="1100" u="none" strike="noStrike">
                          <a:effectLst/>
                        </a:rPr>
                        <a:t>5050</a:t>
                      </a:r>
                      <a:r>
                        <a:rPr lang="ko-KR" altLang="en-US" sz="1100" u="none" strike="noStrike">
                          <a:effectLst/>
                        </a:rPr>
                        <a:t>기준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7902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198.019802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26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365.575019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9409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489.2253931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7660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612.0612061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86703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716.9682485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4577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802.782981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7666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866.3366337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60840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905.2333805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90534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935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934.5568703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8581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971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971.4178965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061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1068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1067.585019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41739"/>
                  </a:ext>
                </a:extLst>
              </a:tr>
            </a:tbl>
          </a:graphicData>
        </a:graphic>
      </p:graphicFrame>
      <p:sp>
        <p:nvSpPr>
          <p:cNvPr id="48" name="부제목 2">
            <a:extLst>
              <a:ext uri="{FF2B5EF4-FFF2-40B4-BE49-F238E27FC236}">
                <a16:creationId xmlns:a16="http://schemas.microsoft.com/office/drawing/2014/main" id="{60EFA5C1-8CB8-436D-AE83-15F798E4108D}"/>
              </a:ext>
            </a:extLst>
          </p:cNvPr>
          <p:cNvSpPr txBox="1">
            <a:spLocks/>
          </p:cNvSpPr>
          <p:nvPr/>
        </p:nvSpPr>
        <p:spPr>
          <a:xfrm>
            <a:off x="6096000" y="3902765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땅파기 필요 </a:t>
            </a:r>
            <a:r>
              <a:rPr lang="ko-KR" altLang="en-US" sz="1600" dirty="0" err="1"/>
              <a:t>클릭수</a:t>
            </a:r>
            <a:endParaRPr lang="en-US" altLang="ko-KR" sz="1600" dirty="0"/>
          </a:p>
          <a:p>
            <a:r>
              <a:rPr lang="ko-KR" altLang="en-US" sz="1200" b="1" dirty="0"/>
              <a:t>현재 깊이 채취 원석 수</a:t>
            </a:r>
            <a:r>
              <a:rPr lang="en-US" altLang="ko-KR" sz="1200" b="1" dirty="0"/>
              <a:t>(A)=</a:t>
            </a:r>
            <a:r>
              <a:rPr lang="ko-KR" altLang="en-US" sz="1200" b="1" dirty="0"/>
              <a:t>노동력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현재 깊이 필요 채취노동</a:t>
            </a:r>
            <a:endParaRPr lang="en-US" altLang="ko-KR" sz="1200" b="1" dirty="0"/>
          </a:p>
          <a:p>
            <a:r>
              <a:rPr lang="ko-KR" altLang="en-US" sz="1200" b="1" dirty="0"/>
              <a:t>추정자산 </a:t>
            </a:r>
            <a:r>
              <a:rPr lang="en-US" altLang="ko-KR" sz="1200" b="1" dirty="0"/>
              <a:t>= A*</a:t>
            </a:r>
            <a:r>
              <a:rPr lang="ko-KR" altLang="en-US" sz="1200" b="1" dirty="0"/>
              <a:t>현재 깊이 원석가격</a:t>
            </a:r>
            <a:endParaRPr lang="en-US" altLang="ko-KR" sz="1200" b="1" dirty="0"/>
          </a:p>
          <a:p>
            <a:r>
              <a:rPr lang="ko-KR" altLang="en-US" sz="1200" b="1" dirty="0"/>
              <a:t>땅파기 필요 </a:t>
            </a:r>
            <a:r>
              <a:rPr lang="ko-KR" altLang="en-US" sz="1200" b="1" dirty="0" err="1"/>
              <a:t>클릭수</a:t>
            </a:r>
            <a:r>
              <a:rPr lang="ko-KR" altLang="en-US" sz="1200" b="1" dirty="0"/>
              <a:t> 계산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땅파기비용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추정자산</a:t>
            </a:r>
            <a:endParaRPr lang="en-US" altLang="ko-KR" sz="1200" b="1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4775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FED13D-C54C-4FA9-A20B-008C0318159D}"/>
              </a:ext>
            </a:extLst>
          </p:cNvPr>
          <p:cNvSpPr/>
          <p:nvPr/>
        </p:nvSpPr>
        <p:spPr>
          <a:xfrm>
            <a:off x="549403" y="437051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땅굴파기 </a:t>
            </a:r>
            <a:endParaRPr lang="en-US" altLang="ko-KR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410FAEB-A140-43CA-8962-6871C70E27F1}"/>
              </a:ext>
            </a:extLst>
          </p:cNvPr>
          <p:cNvGrpSpPr/>
          <p:nvPr/>
        </p:nvGrpSpPr>
        <p:grpSpPr>
          <a:xfrm>
            <a:off x="412534" y="1073790"/>
            <a:ext cx="5299047" cy="5457847"/>
            <a:chOff x="412534" y="298722"/>
            <a:chExt cx="5447083" cy="6232916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FD886EA4-531D-4411-8E50-1F20E55D3F4E}"/>
                </a:ext>
              </a:extLst>
            </p:cNvPr>
            <p:cNvSpPr/>
            <p:nvPr/>
          </p:nvSpPr>
          <p:spPr>
            <a:xfrm>
              <a:off x="412534" y="298722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땅굴 파기 버튼 클릭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EC909150-1535-4AE6-BAD3-2B2B394EE195}"/>
                </a:ext>
              </a:extLst>
            </p:cNvPr>
            <p:cNvSpPr/>
            <p:nvPr/>
          </p:nvSpPr>
          <p:spPr>
            <a:xfrm>
              <a:off x="651782" y="3520711"/>
              <a:ext cx="2197916" cy="576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굴 깊이 추가</a:t>
              </a:r>
              <a:r>
                <a:rPr lang="en-US" altLang="ko-KR" sz="1200" dirty="0">
                  <a:solidFill>
                    <a:sysClr val="windowText" lastClr="000000"/>
                  </a:solidFill>
                </a:rPr>
                <a:t>, </a:t>
              </a: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원석종류 추가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B890C70-A82C-46B5-8788-183EEEFA03E1}"/>
                </a:ext>
              </a:extLst>
            </p:cNvPr>
            <p:cNvSpPr/>
            <p:nvPr/>
          </p:nvSpPr>
          <p:spPr>
            <a:xfrm>
              <a:off x="3275016" y="1266988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“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소지금이 부족합니다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2834F80-4C83-49C1-858E-787364DF10C2}"/>
                </a:ext>
              </a:extLst>
            </p:cNvPr>
            <p:cNvCxnSpPr>
              <a:cxnSpLocks/>
              <a:stCxn id="84" idx="2"/>
              <a:endCxn id="96" idx="0"/>
            </p:cNvCxnSpPr>
            <p:nvPr/>
          </p:nvCxnSpPr>
          <p:spPr>
            <a:xfrm flipH="1">
              <a:off x="1704834" y="869174"/>
              <a:ext cx="1" cy="2692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72BF8A6B-6A8D-461A-8AF2-41D64B89DC21}"/>
                </a:ext>
              </a:extLst>
            </p:cNvPr>
            <p:cNvCxnSpPr>
              <a:cxnSpLocks/>
              <a:stCxn id="90" idx="2"/>
              <a:endCxn id="102" idx="0"/>
            </p:cNvCxnSpPr>
            <p:nvPr/>
          </p:nvCxnSpPr>
          <p:spPr>
            <a:xfrm rot="16200000" flipH="1">
              <a:off x="2277842" y="2138187"/>
              <a:ext cx="285226" cy="14312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F95EA96-E8BB-4844-8665-503A5325D672}"/>
                </a:ext>
              </a:extLst>
            </p:cNvPr>
            <p:cNvSpPr/>
            <p:nvPr/>
          </p:nvSpPr>
          <p:spPr>
            <a:xfrm>
              <a:off x="3275016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과정 종료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BF41B19-1381-403A-AB36-0BFE8EA0C9E2}"/>
                </a:ext>
              </a:extLst>
            </p:cNvPr>
            <p:cNvSpPr/>
            <p:nvPr/>
          </p:nvSpPr>
          <p:spPr>
            <a:xfrm>
              <a:off x="412534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내부 기능 동작</a:t>
              </a:r>
            </a:p>
          </p:txBody>
        </p:sp>
        <p:sp>
          <p:nvSpPr>
            <p:cNvPr id="94" name="순서도: 판단 93">
              <a:extLst>
                <a:ext uri="{FF2B5EF4-FFF2-40B4-BE49-F238E27FC236}">
                  <a16:creationId xmlns:a16="http://schemas.microsoft.com/office/drawing/2014/main" id="{323CBE41-F112-4C93-A9C1-E9007EA60747}"/>
                </a:ext>
              </a:extLst>
            </p:cNvPr>
            <p:cNvSpPr/>
            <p:nvPr/>
          </p:nvSpPr>
          <p:spPr>
            <a:xfrm>
              <a:off x="704961" y="5191374"/>
              <a:ext cx="2091560" cy="60887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A78B17-00D8-4815-941C-F79C1CF319A7}"/>
                </a:ext>
              </a:extLst>
            </p:cNvPr>
            <p:cNvSpPr txBox="1"/>
            <p:nvPr/>
          </p:nvSpPr>
          <p:spPr>
            <a:xfrm>
              <a:off x="996620" y="5297076"/>
              <a:ext cx="1498166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ko-KR" altLang="en-US" sz="1400" dirty="0" err="1"/>
                <a:t>소지금</a:t>
              </a:r>
              <a:r>
                <a:rPr lang="en-US" altLang="ko-KR" sz="1400" dirty="0"/>
                <a:t> &gt; </a:t>
              </a:r>
              <a:r>
                <a:rPr lang="ko-KR" altLang="en-US" sz="1400" dirty="0"/>
                <a:t> 비용</a:t>
              </a:r>
            </a:p>
          </p:txBody>
        </p:sp>
        <p:sp>
          <p:nvSpPr>
            <p:cNvPr id="96" name="순서도: 판단 95">
              <a:extLst>
                <a:ext uri="{FF2B5EF4-FFF2-40B4-BE49-F238E27FC236}">
                  <a16:creationId xmlns:a16="http://schemas.microsoft.com/office/drawing/2014/main" id="{48E879D3-8C7F-4E6B-982D-6E58255AD874}"/>
                </a:ext>
              </a:extLst>
            </p:cNvPr>
            <p:cNvSpPr/>
            <p:nvPr/>
          </p:nvSpPr>
          <p:spPr>
            <a:xfrm>
              <a:off x="412534" y="1138423"/>
              <a:ext cx="2584600" cy="8275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47A9F7-C338-4292-8DCF-CE62042FB64C}"/>
                </a:ext>
              </a:extLst>
            </p:cNvPr>
            <p:cNvSpPr txBox="1"/>
            <p:nvPr/>
          </p:nvSpPr>
          <p:spPr>
            <a:xfrm>
              <a:off x="942711" y="1398326"/>
              <a:ext cx="1433903" cy="351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소지금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 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&gt;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비용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0CA454CB-3512-4F57-9AAE-8B97BCD371C1}"/>
                </a:ext>
              </a:extLst>
            </p:cNvPr>
            <p:cNvSpPr/>
            <p:nvPr/>
          </p:nvSpPr>
          <p:spPr>
            <a:xfrm>
              <a:off x="3313725" y="5264753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임시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비활성화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53692EC2-26D4-4E1F-A47A-2A17A65D18F0}"/>
                </a:ext>
              </a:extLst>
            </p:cNvPr>
            <p:cNvSpPr/>
            <p:nvPr/>
          </p:nvSpPr>
          <p:spPr>
            <a:xfrm>
              <a:off x="915280" y="5994634"/>
              <a:ext cx="1670922" cy="3602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활성화</a:t>
              </a:r>
            </a:p>
          </p:txBody>
        </p:sp>
        <p:sp>
          <p:nvSpPr>
            <p:cNvPr id="100" name="순서도: 수행의 시작/종료 99">
              <a:extLst>
                <a:ext uri="{FF2B5EF4-FFF2-40B4-BE49-F238E27FC236}">
                  <a16:creationId xmlns:a16="http://schemas.microsoft.com/office/drawing/2014/main" id="{AC0948DC-AF15-472D-BB90-A7256B18C8CA}"/>
                </a:ext>
              </a:extLst>
            </p:cNvPr>
            <p:cNvSpPr/>
            <p:nvPr/>
          </p:nvSpPr>
          <p:spPr>
            <a:xfrm>
              <a:off x="3343257" y="5942158"/>
              <a:ext cx="1408922" cy="4630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</a:rPr>
                <a:t>땅굴 파기</a:t>
              </a:r>
              <a:r>
                <a:rPr lang="ko-KR" altLang="en-US" sz="1100" dirty="0">
                  <a:solidFill>
                    <a:schemeClr val="tx1"/>
                  </a:solidFill>
                </a:rPr>
                <a:t> 완료</a:t>
              </a:r>
            </a:p>
          </p:txBody>
        </p:sp>
        <p:sp>
          <p:nvSpPr>
            <p:cNvPr id="101" name="순서도: 처리 100">
              <a:extLst>
                <a:ext uri="{FF2B5EF4-FFF2-40B4-BE49-F238E27FC236}">
                  <a16:creationId xmlns:a16="http://schemas.microsoft.com/office/drawing/2014/main" id="{8F5C0F9E-849C-4F20-A032-AC18FBCCB7E6}"/>
                </a:ext>
              </a:extLst>
            </p:cNvPr>
            <p:cNvSpPr/>
            <p:nvPr/>
          </p:nvSpPr>
          <p:spPr>
            <a:xfrm>
              <a:off x="412534" y="2996421"/>
              <a:ext cx="5447083" cy="353521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순서도: 처리 101">
              <a:extLst>
                <a:ext uri="{FF2B5EF4-FFF2-40B4-BE49-F238E27FC236}">
                  <a16:creationId xmlns:a16="http://schemas.microsoft.com/office/drawing/2014/main" id="{C92083A1-D231-4EA6-B3C2-C9E0620CF31E}"/>
                </a:ext>
              </a:extLst>
            </p:cNvPr>
            <p:cNvSpPr/>
            <p:nvPr/>
          </p:nvSpPr>
          <p:spPr>
            <a:xfrm>
              <a:off x="412534" y="2996421"/>
              <a:ext cx="5447083" cy="4693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UI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갱신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14FEF816-FB29-4659-8657-77E2ACEC5F58}"/>
                </a:ext>
              </a:extLst>
            </p:cNvPr>
            <p:cNvCxnSpPr>
              <a:cxnSpLocks/>
              <a:stCxn id="96" idx="3"/>
              <a:endCxn id="86" idx="1"/>
            </p:cNvCxnSpPr>
            <p:nvPr/>
          </p:nvCxnSpPr>
          <p:spPr>
            <a:xfrm flipV="1">
              <a:off x="2997134" y="1552214"/>
              <a:ext cx="277882" cy="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41D8D5A0-2A98-4BE3-88C4-3D7114AB8173}"/>
                </a:ext>
              </a:extLst>
            </p:cNvPr>
            <p:cNvCxnSpPr>
              <a:cxnSpLocks/>
              <a:stCxn id="96" idx="2"/>
              <a:endCxn id="90" idx="0"/>
            </p:cNvCxnSpPr>
            <p:nvPr/>
          </p:nvCxnSpPr>
          <p:spPr>
            <a:xfrm>
              <a:off x="1704834" y="1966008"/>
              <a:ext cx="1" cy="17473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F5EA881-F8AE-47E9-9980-E5DCDF055468}"/>
                </a:ext>
              </a:extLst>
            </p:cNvPr>
            <p:cNvCxnSpPr>
              <a:cxnSpLocks/>
              <a:stCxn id="86" idx="2"/>
              <a:endCxn id="89" idx="0"/>
            </p:cNvCxnSpPr>
            <p:nvPr/>
          </p:nvCxnSpPr>
          <p:spPr>
            <a:xfrm>
              <a:off x="4567317" y="1837440"/>
              <a:ext cx="0" cy="303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C121E506-8BFD-4624-8BB7-A9F9709CEB60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>
              <a:off x="1750742" y="5800246"/>
              <a:ext cx="0" cy="194388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70939DB-C61E-4BEE-9308-EAAAE5B0BECE}"/>
                </a:ext>
              </a:extLst>
            </p:cNvPr>
            <p:cNvCxnSpPr>
              <a:cxnSpLocks/>
              <a:stCxn id="94" idx="3"/>
              <a:endCxn id="98" idx="1"/>
            </p:cNvCxnSpPr>
            <p:nvPr/>
          </p:nvCxnSpPr>
          <p:spPr>
            <a:xfrm>
              <a:off x="2796521" y="5495810"/>
              <a:ext cx="51720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8FA5C427-E111-4F54-B9D0-93222AECBC8E}"/>
                </a:ext>
              </a:extLst>
            </p:cNvPr>
            <p:cNvCxnSpPr>
              <a:cxnSpLocks/>
              <a:stCxn id="98" idx="2"/>
              <a:endCxn id="100" idx="0"/>
            </p:cNvCxnSpPr>
            <p:nvPr/>
          </p:nvCxnSpPr>
          <p:spPr>
            <a:xfrm flipH="1">
              <a:off x="4047718" y="5726866"/>
              <a:ext cx="3370" cy="21529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E30A2B86-F87F-4AAF-A64A-AF3B75952C2B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 flipV="1">
              <a:off x="2586202" y="6173694"/>
              <a:ext cx="757055" cy="10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34F3933-8AE4-49E5-B664-0200F5236373}"/>
                </a:ext>
              </a:extLst>
            </p:cNvPr>
            <p:cNvSpPr txBox="1"/>
            <p:nvPr/>
          </p:nvSpPr>
          <p:spPr>
            <a:xfrm>
              <a:off x="2345023" y="5029311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CB26BA-E6D6-46BC-8312-1576CBA7F9B8}"/>
                </a:ext>
              </a:extLst>
            </p:cNvPr>
            <p:cNvSpPr txBox="1"/>
            <p:nvPr/>
          </p:nvSpPr>
          <p:spPr>
            <a:xfrm>
              <a:off x="934307" y="5557566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2" name="순서도: 판단 131">
              <a:extLst>
                <a:ext uri="{FF2B5EF4-FFF2-40B4-BE49-F238E27FC236}">
                  <a16:creationId xmlns:a16="http://schemas.microsoft.com/office/drawing/2014/main" id="{DA07269F-9316-486C-8AC5-AA8B263E45A1}"/>
                </a:ext>
              </a:extLst>
            </p:cNvPr>
            <p:cNvSpPr/>
            <p:nvPr/>
          </p:nvSpPr>
          <p:spPr>
            <a:xfrm>
              <a:off x="704961" y="4260928"/>
              <a:ext cx="2091560" cy="73353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359F17-8793-4ABE-BDF4-C45156542908}"/>
                </a:ext>
              </a:extLst>
            </p:cNvPr>
            <p:cNvSpPr txBox="1"/>
            <p:nvPr/>
          </p:nvSpPr>
          <p:spPr>
            <a:xfrm>
              <a:off x="928400" y="4511083"/>
              <a:ext cx="1659649" cy="28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 현재 깊이 </a:t>
              </a:r>
              <a:r>
                <a:rPr lang="en-US" altLang="ko-KR" sz="1000" dirty="0"/>
                <a:t>== </a:t>
              </a:r>
              <a:r>
                <a:rPr lang="ko-KR" altLang="en-US" sz="1000" dirty="0"/>
                <a:t>최대 깊이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E0E5A417-17D6-48B3-A889-BD12C113C95E}"/>
                </a:ext>
              </a:extLst>
            </p:cNvPr>
            <p:cNvSpPr/>
            <p:nvPr/>
          </p:nvSpPr>
          <p:spPr>
            <a:xfrm>
              <a:off x="3313725" y="4391577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땅굴 파기 </a:t>
              </a:r>
              <a:endParaRPr lang="en-US" altLang="ko-KR" sz="12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버튼 잠금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03F2CC05-BFD6-4A5C-904D-809A89BBF0DB}"/>
                </a:ext>
              </a:extLst>
            </p:cNvPr>
            <p:cNvCxnSpPr>
              <a:cxnSpLocks/>
              <a:stCxn id="132" idx="3"/>
              <a:endCxn id="134" idx="1"/>
            </p:cNvCxnSpPr>
            <p:nvPr/>
          </p:nvCxnSpPr>
          <p:spPr>
            <a:xfrm flipV="1">
              <a:off x="2796521" y="4622635"/>
              <a:ext cx="517204" cy="50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E305326-A8D9-4264-8609-A2C473A8D518}"/>
                </a:ext>
              </a:extLst>
            </p:cNvPr>
            <p:cNvSpPr txBox="1"/>
            <p:nvPr/>
          </p:nvSpPr>
          <p:spPr>
            <a:xfrm>
              <a:off x="2345023" y="4223531"/>
              <a:ext cx="642109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156030D-1EDC-41A5-8351-1449A686CCBE}"/>
                </a:ext>
              </a:extLst>
            </p:cNvPr>
            <p:cNvSpPr txBox="1"/>
            <p:nvPr/>
          </p:nvSpPr>
          <p:spPr>
            <a:xfrm>
              <a:off x="934307" y="4751786"/>
              <a:ext cx="709273" cy="421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</p:grp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8B45ED5F-9132-4490-8BF4-10D71B87DAA2}"/>
              </a:ext>
            </a:extLst>
          </p:cNvPr>
          <p:cNvCxnSpPr>
            <a:cxnSpLocks/>
            <a:stCxn id="85" idx="2"/>
            <a:endCxn id="132" idx="0"/>
          </p:cNvCxnSpPr>
          <p:nvPr/>
        </p:nvCxnSpPr>
        <p:spPr>
          <a:xfrm>
            <a:off x="1714372" y="4399611"/>
            <a:ext cx="1" cy="14368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1B737084-0677-4229-BE41-03FA520CB0CE}"/>
              </a:ext>
            </a:extLst>
          </p:cNvPr>
          <p:cNvCxnSpPr>
            <a:cxnSpLocks/>
            <a:stCxn id="132" idx="2"/>
            <a:endCxn id="94" idx="0"/>
          </p:cNvCxnSpPr>
          <p:nvPr/>
        </p:nvCxnSpPr>
        <p:spPr>
          <a:xfrm>
            <a:off x="1714373" y="5185613"/>
            <a:ext cx="0" cy="17242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EB230F90-482F-4E01-A5D4-ADB96FDE4F2A}"/>
              </a:ext>
            </a:extLst>
          </p:cNvPr>
          <p:cNvCxnSpPr>
            <a:cxnSpLocks/>
            <a:stCxn id="134" idx="2"/>
            <a:endCxn id="94" idx="0"/>
          </p:cNvCxnSpPr>
          <p:nvPr/>
        </p:nvCxnSpPr>
        <p:spPr>
          <a:xfrm rot="5400000">
            <a:off x="2685442" y="4091276"/>
            <a:ext cx="295692" cy="22378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9582DD-4BC2-458B-A625-16063E54B563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37051"/>
          <a:ext cx="5359400" cy="2724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69155263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37731196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9754507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30468213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현재깊이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땅파기비용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땅파기 필요 클릭수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반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땅파기 필요 클릭수</a:t>
                      </a:r>
                      <a:br>
                        <a:rPr lang="ko-KR" altLang="en-US" sz="1100" u="none" strike="noStrike">
                          <a:effectLst/>
                        </a:rPr>
                      </a:b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노동력</a:t>
                      </a:r>
                      <a:r>
                        <a:rPr lang="en-US" altLang="ko-KR" sz="1100" u="none" strike="noStrike">
                          <a:effectLst/>
                        </a:rPr>
                        <a:t>5050</a:t>
                      </a:r>
                      <a:r>
                        <a:rPr lang="ko-KR" altLang="en-US" sz="1100" u="none" strike="noStrike">
                          <a:effectLst/>
                        </a:rPr>
                        <a:t>기준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7902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198.019802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26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365.575019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9409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489.2253931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57660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612.0612061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86703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716.9682485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4577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802.782981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76666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866.3366337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60840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905.2333805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90534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935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934.5568703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18581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971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971.4178965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061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1068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1067.585019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41739"/>
                  </a:ext>
                </a:extLst>
              </a:tr>
            </a:tbl>
          </a:graphicData>
        </a:graphic>
      </p:graphicFrame>
      <p:sp>
        <p:nvSpPr>
          <p:cNvPr id="48" name="부제목 2">
            <a:extLst>
              <a:ext uri="{FF2B5EF4-FFF2-40B4-BE49-F238E27FC236}">
                <a16:creationId xmlns:a16="http://schemas.microsoft.com/office/drawing/2014/main" id="{60EFA5C1-8CB8-436D-AE83-15F798E4108D}"/>
              </a:ext>
            </a:extLst>
          </p:cNvPr>
          <p:cNvSpPr txBox="1">
            <a:spLocks/>
          </p:cNvSpPr>
          <p:nvPr/>
        </p:nvSpPr>
        <p:spPr>
          <a:xfrm>
            <a:off x="6096000" y="3902765"/>
            <a:ext cx="4767743" cy="1789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땅파기 필요 </a:t>
            </a:r>
            <a:r>
              <a:rPr lang="ko-KR" altLang="en-US" sz="1600" dirty="0" err="1"/>
              <a:t>클릭수</a:t>
            </a:r>
            <a:endParaRPr lang="en-US" altLang="ko-KR" sz="1600" dirty="0"/>
          </a:p>
          <a:p>
            <a:r>
              <a:rPr lang="ko-KR" altLang="en-US" sz="1200" b="1" dirty="0"/>
              <a:t>현재 깊이 채취 원석 수</a:t>
            </a:r>
            <a:r>
              <a:rPr lang="en-US" altLang="ko-KR" sz="1200" b="1" dirty="0"/>
              <a:t>(A)=</a:t>
            </a:r>
            <a:r>
              <a:rPr lang="ko-KR" altLang="en-US" sz="1200" b="1" dirty="0"/>
              <a:t>노동력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현재 깊이 필요 채취노동</a:t>
            </a:r>
            <a:endParaRPr lang="en-US" altLang="ko-KR" sz="1200" b="1" dirty="0"/>
          </a:p>
          <a:p>
            <a:r>
              <a:rPr lang="ko-KR" altLang="en-US" sz="1200" b="1" dirty="0"/>
              <a:t>추정자산 </a:t>
            </a:r>
            <a:r>
              <a:rPr lang="en-US" altLang="ko-KR" sz="1200" b="1" dirty="0"/>
              <a:t>= A*</a:t>
            </a:r>
            <a:r>
              <a:rPr lang="ko-KR" altLang="en-US" sz="1200" b="1" dirty="0"/>
              <a:t>현재 깊이 원석가격</a:t>
            </a:r>
            <a:endParaRPr lang="en-US" altLang="ko-KR" sz="1200" b="1" dirty="0"/>
          </a:p>
          <a:p>
            <a:r>
              <a:rPr lang="ko-KR" altLang="en-US" sz="1200" b="1" dirty="0"/>
              <a:t>땅파기 필요 </a:t>
            </a:r>
            <a:r>
              <a:rPr lang="ko-KR" altLang="en-US" sz="1200" b="1" dirty="0" err="1"/>
              <a:t>클릭수</a:t>
            </a:r>
            <a:r>
              <a:rPr lang="ko-KR" altLang="en-US" sz="1200" b="1" dirty="0"/>
              <a:t> 계산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땅파기비용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추정자산</a:t>
            </a:r>
            <a:endParaRPr lang="en-US" altLang="ko-KR" sz="1200" b="1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0602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9E6E4CA-19FE-4375-A8A7-16A6B19F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550" y="1006361"/>
            <a:ext cx="4767743" cy="3938863"/>
          </a:xfrm>
        </p:spPr>
        <p:txBody>
          <a:bodyPr>
            <a:normAutofit/>
          </a:bodyPr>
          <a:lstStyle/>
          <a:p>
            <a:r>
              <a:rPr lang="ko-KR" altLang="en-US" dirty="0"/>
              <a:t>핵심 시스템</a:t>
            </a:r>
            <a:endParaRPr lang="en-US" altLang="ko-KR" dirty="0"/>
          </a:p>
          <a:p>
            <a:r>
              <a:rPr lang="en-US" altLang="ko-KR" sz="1600" dirty="0"/>
              <a:t>1.</a:t>
            </a:r>
            <a:r>
              <a:rPr lang="ko-KR" altLang="en-US" sz="1600" dirty="0"/>
              <a:t>화면 터치 원석 획득</a:t>
            </a:r>
            <a:endParaRPr lang="en-US" altLang="ko-KR" sz="1600" dirty="0"/>
          </a:p>
          <a:p>
            <a:r>
              <a:rPr lang="en-US" altLang="ko-KR" sz="1600" dirty="0"/>
              <a:t>2.</a:t>
            </a:r>
            <a:r>
              <a:rPr lang="ko-KR" altLang="en-US" sz="1600" dirty="0"/>
              <a:t>플레이어 업그레이드</a:t>
            </a:r>
            <a:endParaRPr lang="en-US" altLang="ko-KR" sz="1600" dirty="0"/>
          </a:p>
          <a:p>
            <a:r>
              <a:rPr lang="en-US" altLang="ko-KR" sz="1600" dirty="0"/>
              <a:t>3.</a:t>
            </a:r>
            <a:r>
              <a:rPr lang="ko-KR" altLang="en-US" sz="1600" dirty="0"/>
              <a:t>땅굴파기 </a:t>
            </a:r>
            <a:endParaRPr lang="en-US" altLang="ko-KR" sz="1600" dirty="0"/>
          </a:p>
          <a:p>
            <a:r>
              <a:rPr lang="en-US" altLang="ko-KR" sz="1600" dirty="0"/>
              <a:t>4.</a:t>
            </a:r>
            <a:r>
              <a:rPr lang="ko-KR" altLang="en-US" sz="1600" dirty="0"/>
              <a:t>동료</a:t>
            </a:r>
            <a:r>
              <a:rPr lang="en-US" altLang="ko-KR" sz="1600" dirty="0"/>
              <a:t>(</a:t>
            </a:r>
            <a:r>
              <a:rPr lang="ko-KR" altLang="en-US" sz="1600" dirty="0"/>
              <a:t>알바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5.</a:t>
            </a:r>
            <a:r>
              <a:rPr lang="ko-KR" altLang="en-US" sz="1600" dirty="0"/>
              <a:t>광산구매</a:t>
            </a:r>
            <a:r>
              <a:rPr lang="en-US" altLang="ko-KR" sz="1600" dirty="0"/>
              <a:t>,</a:t>
            </a:r>
            <a:r>
              <a:rPr lang="ko-KR" altLang="en-US" sz="1600" dirty="0"/>
              <a:t>판매</a:t>
            </a:r>
            <a:endParaRPr lang="en-US" altLang="ko-KR" sz="1600" dirty="0"/>
          </a:p>
          <a:p>
            <a:r>
              <a:rPr lang="en-US" altLang="ko-KR" sz="1600" dirty="0"/>
              <a:t>6.</a:t>
            </a:r>
            <a:r>
              <a:rPr lang="ko-KR" altLang="en-US" sz="1600" dirty="0"/>
              <a:t> 원석가공</a:t>
            </a:r>
            <a:endParaRPr lang="en-US" altLang="ko-KR" sz="1600" dirty="0"/>
          </a:p>
          <a:p>
            <a:r>
              <a:rPr lang="en-US" altLang="ko-KR" sz="1600" dirty="0"/>
              <a:t>7.</a:t>
            </a:r>
            <a:r>
              <a:rPr lang="ko-KR" altLang="en-US" sz="1600" dirty="0"/>
              <a:t>퀘스트</a:t>
            </a:r>
            <a:r>
              <a:rPr lang="en-US" altLang="ko-KR" sz="1600" dirty="0"/>
              <a:t>(</a:t>
            </a:r>
            <a:r>
              <a:rPr lang="ko-KR" altLang="en-US" sz="1600" dirty="0"/>
              <a:t>스토리</a:t>
            </a:r>
            <a:r>
              <a:rPr lang="en-US" altLang="ko-KR" sz="1600" dirty="0"/>
              <a:t>)</a:t>
            </a:r>
            <a:r>
              <a:rPr lang="ko-KR" altLang="en-US" sz="1600" dirty="0"/>
              <a:t> 수행</a:t>
            </a:r>
            <a:endParaRPr lang="en-US" altLang="ko-KR" sz="1600" dirty="0"/>
          </a:p>
          <a:p>
            <a:r>
              <a:rPr lang="en-US" altLang="ko-KR" sz="1600" dirty="0"/>
              <a:t>8.</a:t>
            </a:r>
            <a:r>
              <a:rPr lang="ko-KR" altLang="en-US" sz="1600" dirty="0"/>
              <a:t>이벤트</a:t>
            </a:r>
            <a:endParaRPr lang="en-US" altLang="ko-KR" sz="1600" dirty="0"/>
          </a:p>
          <a:p>
            <a:endParaRPr lang="en-US" altLang="ko-KR" sz="16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7D0920-23A4-46B0-B9F9-211FD56CC162}"/>
              </a:ext>
            </a:extLst>
          </p:cNvPr>
          <p:cNvGrpSpPr/>
          <p:nvPr/>
        </p:nvGrpSpPr>
        <p:grpSpPr>
          <a:xfrm>
            <a:off x="7065665" y="1813249"/>
            <a:ext cx="4890782" cy="4008357"/>
            <a:chOff x="7065665" y="1813249"/>
            <a:chExt cx="4890782" cy="4008357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2F731730-736F-4622-98A6-C77053B1A22F}"/>
                </a:ext>
              </a:extLst>
            </p:cNvPr>
            <p:cNvSpPr/>
            <p:nvPr/>
          </p:nvSpPr>
          <p:spPr>
            <a:xfrm>
              <a:off x="7065665" y="1813249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레벨 업 버튼 터치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BA0CCB4A-CAE0-4439-ADBB-6FCD86BC3D64}"/>
                </a:ext>
              </a:extLst>
            </p:cNvPr>
            <p:cNvSpPr/>
            <p:nvPr/>
          </p:nvSpPr>
          <p:spPr>
            <a:xfrm>
              <a:off x="7065665" y="2959217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원석판매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7D46D23-52EE-4566-AE65-6186D60F4E3D}"/>
                </a:ext>
              </a:extLst>
            </p:cNvPr>
            <p:cNvSpPr/>
            <p:nvPr/>
          </p:nvSpPr>
          <p:spPr>
            <a:xfrm>
              <a:off x="7065665" y="4105185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재화 획득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9F2E173-16E9-4484-9941-92A907BFABA5}"/>
                </a:ext>
              </a:extLst>
            </p:cNvPr>
            <p:cNvSpPr/>
            <p:nvPr/>
          </p:nvSpPr>
          <p:spPr>
            <a:xfrm>
              <a:off x="7065665" y="5251154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땅굴추가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EDE7672-AEE7-47EF-B29F-160053348DE1}"/>
                </a:ext>
              </a:extLst>
            </p:cNvPr>
            <p:cNvSpPr/>
            <p:nvPr/>
          </p:nvSpPr>
          <p:spPr>
            <a:xfrm>
              <a:off x="9758531" y="2959217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원석가공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4FFBAF1-CB68-4C58-B408-A6BBEAF88823}"/>
                </a:ext>
              </a:extLst>
            </p:cNvPr>
            <p:cNvSpPr/>
            <p:nvPr/>
          </p:nvSpPr>
          <p:spPr>
            <a:xfrm>
              <a:off x="9758531" y="4108510"/>
              <a:ext cx="2197916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광물판매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B2C747A6-B483-4322-9DDA-1DD207FB977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8164623" y="2383701"/>
              <a:ext cx="0" cy="57551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5B44998-55FE-4718-9847-062162DB7BAD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8164623" y="3529669"/>
              <a:ext cx="0" cy="575516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956CDCB5-72D1-41BE-BC0D-7EA349B83812}"/>
                </a:ext>
              </a:extLst>
            </p:cNvPr>
            <p:cNvCxnSpPr>
              <a:cxnSpLocks/>
              <a:stCxn id="34" idx="2"/>
              <a:endCxn id="38" idx="0"/>
            </p:cNvCxnSpPr>
            <p:nvPr/>
          </p:nvCxnSpPr>
          <p:spPr>
            <a:xfrm rot="16200000" flipH="1">
              <a:off x="9223298" y="1325026"/>
              <a:ext cx="575516" cy="2692866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F8EE1D4-B54F-405D-8155-50D7B413C4F0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10857489" y="3529669"/>
              <a:ext cx="0" cy="57884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D3E547B5-5C33-4795-9E99-28CDF83A7F1D}"/>
                </a:ext>
              </a:extLst>
            </p:cNvPr>
            <p:cNvCxnSpPr>
              <a:cxnSpLocks/>
              <a:stCxn id="39" idx="1"/>
              <a:endCxn id="36" idx="3"/>
            </p:cNvCxnSpPr>
            <p:nvPr/>
          </p:nvCxnSpPr>
          <p:spPr>
            <a:xfrm flipH="1" flipV="1">
              <a:off x="9263581" y="4390411"/>
              <a:ext cx="494950" cy="332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4BA32233-A99F-4EBB-B060-5C6210502433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8164623" y="4675637"/>
              <a:ext cx="0" cy="57551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356D6793-4B42-4F35-8534-2A76B0FCA0A9}"/>
                </a:ext>
              </a:extLst>
            </p:cNvPr>
            <p:cNvCxnSpPr>
              <a:cxnSpLocks/>
              <a:stCxn id="37" idx="1"/>
              <a:endCxn id="34" idx="1"/>
            </p:cNvCxnSpPr>
            <p:nvPr/>
          </p:nvCxnSpPr>
          <p:spPr>
            <a:xfrm rot="10800000">
              <a:off x="7065665" y="2098476"/>
              <a:ext cx="12700" cy="3437905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4FED13D-C54C-4FA9-A20B-008C0318159D}"/>
              </a:ext>
            </a:extLst>
          </p:cNvPr>
          <p:cNvSpPr/>
          <p:nvPr/>
        </p:nvSpPr>
        <p:spPr>
          <a:xfrm>
            <a:off x="666849" y="437051"/>
            <a:ext cx="254557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</a:t>
            </a:r>
            <a:r>
              <a:rPr lang="ko-KR" altLang="en-US" dirty="0"/>
              <a:t>플레이어 업그레이드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75D54B5-AEC9-4178-BD80-A15900217216}"/>
              </a:ext>
            </a:extLst>
          </p:cNvPr>
          <p:cNvGraphicFramePr>
            <a:graphicFrameLocks noGrp="1"/>
          </p:cNvGraphicFramePr>
          <p:nvPr/>
        </p:nvGraphicFramePr>
        <p:xfrm>
          <a:off x="2123076" y="1222093"/>
          <a:ext cx="3213100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4047422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127063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7131442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78860561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노동력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노동력갭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업그레이드비용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6151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44120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7597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3544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07571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7519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99317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11858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09057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4.5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12943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39027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5.5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9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05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부제목 2">
            <a:extLst>
              <a:ext uri="{FF2B5EF4-FFF2-40B4-BE49-F238E27FC236}">
                <a16:creationId xmlns:a16="http://schemas.microsoft.com/office/drawing/2014/main" id="{4709A945-B1F2-423F-86A4-E6F80B20D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5016" y="353552"/>
            <a:ext cx="2920510" cy="469303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알바</a:t>
            </a:r>
            <a:r>
              <a:rPr lang="en-US" altLang="ko-KR" dirty="0"/>
              <a:t>,</a:t>
            </a:r>
            <a:r>
              <a:rPr lang="ko-KR" altLang="en-US" dirty="0"/>
              <a:t>광산 구매 기능 흐름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5B4AB6-4723-41C7-9375-A9FD3FC54B1B}"/>
              </a:ext>
            </a:extLst>
          </p:cNvPr>
          <p:cNvGrpSpPr/>
          <p:nvPr/>
        </p:nvGrpSpPr>
        <p:grpSpPr>
          <a:xfrm>
            <a:off x="412534" y="298722"/>
            <a:ext cx="5447083" cy="6232916"/>
            <a:chOff x="412534" y="298722"/>
            <a:chExt cx="5447083" cy="62329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0F99F17-3E3E-43ED-B731-F1F0439409C3}"/>
                </a:ext>
              </a:extLst>
            </p:cNvPr>
            <p:cNvSpPr/>
            <p:nvPr/>
          </p:nvSpPr>
          <p:spPr>
            <a:xfrm>
              <a:off x="412534" y="298722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구매 버튼 클릭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303B3E3E-F67A-4DBA-91E0-BCD920FAB0EA}"/>
                </a:ext>
              </a:extLst>
            </p:cNvPr>
            <p:cNvSpPr/>
            <p:nvPr/>
          </p:nvSpPr>
          <p:spPr>
            <a:xfrm>
              <a:off x="651783" y="3509180"/>
              <a:ext cx="2197916" cy="5761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구매여부 표시 갱신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58789E3A-3F37-49CD-9E67-0A8A9D16CBB8}"/>
                </a:ext>
              </a:extLst>
            </p:cNvPr>
            <p:cNvSpPr/>
            <p:nvPr/>
          </p:nvSpPr>
          <p:spPr>
            <a:xfrm>
              <a:off x="3275016" y="1266988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“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소지금이 부족합니다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.”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36F6616-EEBC-4F2A-AE4B-9B0E99F59F2C}"/>
                </a:ext>
              </a:extLst>
            </p:cNvPr>
            <p:cNvCxnSpPr>
              <a:cxnSpLocks/>
              <a:stCxn id="41" idx="2"/>
              <a:endCxn id="53" idx="0"/>
            </p:cNvCxnSpPr>
            <p:nvPr/>
          </p:nvCxnSpPr>
          <p:spPr>
            <a:xfrm flipH="1">
              <a:off x="1704834" y="869174"/>
              <a:ext cx="1" cy="26924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6B305754-938D-4EAC-8504-E0B20B487F74}"/>
                </a:ext>
              </a:extLst>
            </p:cNvPr>
            <p:cNvCxnSpPr>
              <a:cxnSpLocks/>
              <a:stCxn id="47" idx="2"/>
              <a:endCxn id="59" idx="0"/>
            </p:cNvCxnSpPr>
            <p:nvPr/>
          </p:nvCxnSpPr>
          <p:spPr>
            <a:xfrm rot="16200000" flipH="1">
              <a:off x="2277842" y="2138187"/>
              <a:ext cx="285226" cy="14312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066ACA2-E859-4B18-A3DF-34E15013A3B9}"/>
                </a:ext>
              </a:extLst>
            </p:cNvPr>
            <p:cNvSpPr/>
            <p:nvPr/>
          </p:nvSpPr>
          <p:spPr>
            <a:xfrm>
              <a:off x="3275016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과정 종료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B3E407C-8DA3-4311-9189-F382023A703E}"/>
                </a:ext>
              </a:extLst>
            </p:cNvPr>
            <p:cNvSpPr/>
            <p:nvPr/>
          </p:nvSpPr>
          <p:spPr>
            <a:xfrm>
              <a:off x="412534" y="2140743"/>
              <a:ext cx="2584601" cy="5704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구매 내부 기능 동작</a:t>
              </a:r>
            </a:p>
          </p:txBody>
        </p:sp>
        <p:sp>
          <p:nvSpPr>
            <p:cNvPr id="48" name="순서도: 판단 47">
              <a:extLst>
                <a:ext uri="{FF2B5EF4-FFF2-40B4-BE49-F238E27FC236}">
                  <a16:creationId xmlns:a16="http://schemas.microsoft.com/office/drawing/2014/main" id="{49443091-4FA1-4CB1-A8D6-2F6AD8B095B2}"/>
                </a:ext>
              </a:extLst>
            </p:cNvPr>
            <p:cNvSpPr/>
            <p:nvPr/>
          </p:nvSpPr>
          <p:spPr>
            <a:xfrm>
              <a:off x="704961" y="4296440"/>
              <a:ext cx="2091560" cy="68707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E9F2F3-7F28-4E12-903C-FE531EC287CC}"/>
                </a:ext>
              </a:extLst>
            </p:cNvPr>
            <p:cNvSpPr txBox="1"/>
            <p:nvPr/>
          </p:nvSpPr>
          <p:spPr>
            <a:xfrm>
              <a:off x="1358545" y="4512215"/>
              <a:ext cx="784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 </a:t>
              </a:r>
              <a:r>
                <a:rPr lang="ko-KR" altLang="en-US" sz="1400" dirty="0" err="1"/>
                <a:t>소유중</a:t>
              </a:r>
              <a:r>
                <a:rPr lang="en-US" altLang="ko-KR" sz="1400" dirty="0"/>
                <a:t>?</a:t>
              </a:r>
              <a:endParaRPr lang="ko-KR" altLang="en-US" sz="1400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10F70B4-B7E4-4BE2-A087-002F4F49D6FE}"/>
                </a:ext>
              </a:extLst>
            </p:cNvPr>
            <p:cNvSpPr/>
            <p:nvPr/>
          </p:nvSpPr>
          <p:spPr>
            <a:xfrm>
              <a:off x="3313725" y="4408918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구매 버튼 잠금</a:t>
              </a:r>
            </a:p>
          </p:txBody>
        </p:sp>
        <p:sp>
          <p:nvSpPr>
            <p:cNvPr id="51" name="순서도: 판단 50">
              <a:extLst>
                <a:ext uri="{FF2B5EF4-FFF2-40B4-BE49-F238E27FC236}">
                  <a16:creationId xmlns:a16="http://schemas.microsoft.com/office/drawing/2014/main" id="{CA67A56E-8403-4A19-9A48-055034F590A2}"/>
                </a:ext>
              </a:extLst>
            </p:cNvPr>
            <p:cNvSpPr/>
            <p:nvPr/>
          </p:nvSpPr>
          <p:spPr>
            <a:xfrm>
              <a:off x="704961" y="5157499"/>
              <a:ext cx="2091560" cy="733537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07E7EF-5561-4FEC-8CCE-4944F03FEA34}"/>
                </a:ext>
              </a:extLst>
            </p:cNvPr>
            <p:cNvSpPr txBox="1"/>
            <p:nvPr/>
          </p:nvSpPr>
          <p:spPr>
            <a:xfrm>
              <a:off x="704960" y="5387866"/>
              <a:ext cx="18165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 </a:t>
              </a:r>
              <a:r>
                <a:rPr lang="ko-KR" altLang="en-US" sz="1400" dirty="0" err="1"/>
                <a:t>소지금</a:t>
              </a:r>
              <a:r>
                <a:rPr lang="en-US" altLang="ko-KR" sz="1400" dirty="0"/>
                <a:t> &gt; </a:t>
              </a:r>
              <a:r>
                <a:rPr lang="ko-KR" altLang="en-US" sz="1400" dirty="0"/>
                <a:t>구매 비용</a:t>
              </a:r>
            </a:p>
          </p:txBody>
        </p:sp>
        <p:sp>
          <p:nvSpPr>
            <p:cNvPr id="53" name="순서도: 판단 52">
              <a:extLst>
                <a:ext uri="{FF2B5EF4-FFF2-40B4-BE49-F238E27FC236}">
                  <a16:creationId xmlns:a16="http://schemas.microsoft.com/office/drawing/2014/main" id="{A072558C-EF21-48EA-9DA7-B74B2FBFC6BF}"/>
                </a:ext>
              </a:extLst>
            </p:cNvPr>
            <p:cNvSpPr/>
            <p:nvPr/>
          </p:nvSpPr>
          <p:spPr>
            <a:xfrm>
              <a:off x="412534" y="1138423"/>
              <a:ext cx="2584600" cy="8275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526DE4-DCDE-442C-B6CB-8FF274517B7E}"/>
                </a:ext>
              </a:extLst>
            </p:cNvPr>
            <p:cNvSpPr txBox="1"/>
            <p:nvPr/>
          </p:nvSpPr>
          <p:spPr>
            <a:xfrm>
              <a:off x="782660" y="1398326"/>
              <a:ext cx="17540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소지금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 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&gt;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구매비용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1929C3A-C330-4309-AD9D-E30F9E52C9C8}"/>
                </a:ext>
              </a:extLst>
            </p:cNvPr>
            <p:cNvSpPr/>
            <p:nvPr/>
          </p:nvSpPr>
          <p:spPr>
            <a:xfrm>
              <a:off x="3313725" y="5288148"/>
              <a:ext cx="1474724" cy="46211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구매 버튼 임시 비활성화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3715939-2468-4902-8C99-EB276B24E91B}"/>
                </a:ext>
              </a:extLst>
            </p:cNvPr>
            <p:cNvSpPr/>
            <p:nvPr/>
          </p:nvSpPr>
          <p:spPr>
            <a:xfrm>
              <a:off x="915280" y="6028415"/>
              <a:ext cx="1670922" cy="36027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구매 버튼 활성화</a:t>
              </a:r>
            </a:p>
          </p:txBody>
        </p:sp>
        <p:sp>
          <p:nvSpPr>
            <p:cNvPr id="57" name="순서도: 수행의 시작/종료 56">
              <a:extLst>
                <a:ext uri="{FF2B5EF4-FFF2-40B4-BE49-F238E27FC236}">
                  <a16:creationId xmlns:a16="http://schemas.microsoft.com/office/drawing/2014/main" id="{88032F4A-20AD-4360-89C8-4BC829C0E880}"/>
                </a:ext>
              </a:extLst>
            </p:cNvPr>
            <p:cNvSpPr/>
            <p:nvPr/>
          </p:nvSpPr>
          <p:spPr>
            <a:xfrm>
              <a:off x="3343257" y="5975938"/>
              <a:ext cx="1408922" cy="463074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구매 완료</a:t>
              </a:r>
            </a:p>
          </p:txBody>
        </p:sp>
        <p:sp>
          <p:nvSpPr>
            <p:cNvPr id="58" name="순서도: 처리 57">
              <a:extLst>
                <a:ext uri="{FF2B5EF4-FFF2-40B4-BE49-F238E27FC236}">
                  <a16:creationId xmlns:a16="http://schemas.microsoft.com/office/drawing/2014/main" id="{BA10B1C4-6F25-43A9-8FA7-8261C22631B8}"/>
                </a:ext>
              </a:extLst>
            </p:cNvPr>
            <p:cNvSpPr/>
            <p:nvPr/>
          </p:nvSpPr>
          <p:spPr>
            <a:xfrm>
              <a:off x="412534" y="2996421"/>
              <a:ext cx="5447083" cy="353521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처리 58">
              <a:extLst>
                <a:ext uri="{FF2B5EF4-FFF2-40B4-BE49-F238E27FC236}">
                  <a16:creationId xmlns:a16="http://schemas.microsoft.com/office/drawing/2014/main" id="{DEBEE704-D98C-4154-81E4-677CB0C5B661}"/>
                </a:ext>
              </a:extLst>
            </p:cNvPr>
            <p:cNvSpPr/>
            <p:nvPr/>
          </p:nvSpPr>
          <p:spPr>
            <a:xfrm>
              <a:off x="412534" y="2996421"/>
              <a:ext cx="5447083" cy="4693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UI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갱신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DC3BD6E-328B-4337-9F67-EF6587719E3D}"/>
                </a:ext>
              </a:extLst>
            </p:cNvPr>
            <p:cNvCxnSpPr>
              <a:cxnSpLocks/>
              <a:stCxn id="53" idx="3"/>
              <a:endCxn id="43" idx="1"/>
            </p:cNvCxnSpPr>
            <p:nvPr/>
          </p:nvCxnSpPr>
          <p:spPr>
            <a:xfrm flipV="1">
              <a:off x="2997134" y="1552214"/>
              <a:ext cx="277882" cy="2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BE22725-7DB2-4C33-B63F-E93A5D2E7F70}"/>
                </a:ext>
              </a:extLst>
            </p:cNvPr>
            <p:cNvCxnSpPr>
              <a:cxnSpLocks/>
              <a:stCxn id="53" idx="2"/>
              <a:endCxn id="47" idx="0"/>
            </p:cNvCxnSpPr>
            <p:nvPr/>
          </p:nvCxnSpPr>
          <p:spPr>
            <a:xfrm>
              <a:off x="1704834" y="1966008"/>
              <a:ext cx="1" cy="17473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E5982272-8C92-4BBD-97FF-73C3C21DACE0}"/>
                </a:ext>
              </a:extLst>
            </p:cNvPr>
            <p:cNvCxnSpPr>
              <a:cxnSpLocks/>
              <a:stCxn id="43" idx="2"/>
              <a:endCxn id="46" idx="0"/>
            </p:cNvCxnSpPr>
            <p:nvPr/>
          </p:nvCxnSpPr>
          <p:spPr>
            <a:xfrm>
              <a:off x="4567317" y="1837440"/>
              <a:ext cx="0" cy="30330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5585485B-3E09-4F3B-BB84-53E25B3DCA46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 rot="5400000">
              <a:off x="2757680" y="3864092"/>
              <a:ext cx="286468" cy="230034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190AE6-D015-4F89-ADFC-2A5F71B461E4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 flipV="1">
              <a:off x="2796521" y="4639975"/>
              <a:ext cx="517204" cy="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91E197C-5070-4DEC-B438-4A6E3EAECDE6}"/>
                </a:ext>
              </a:extLst>
            </p:cNvPr>
            <p:cNvCxnSpPr>
              <a:cxnSpLocks/>
              <a:stCxn id="42" idx="2"/>
              <a:endCxn id="48" idx="0"/>
            </p:cNvCxnSpPr>
            <p:nvPr/>
          </p:nvCxnSpPr>
          <p:spPr>
            <a:xfrm>
              <a:off x="1750741" y="4085311"/>
              <a:ext cx="0" cy="21112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0F29ECA-7FAA-49E0-9D7B-40598FF61A1B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1750741" y="5891036"/>
              <a:ext cx="0" cy="137379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F39762E-FD44-4F58-B668-8458DF99E6D9}"/>
                </a:ext>
              </a:extLst>
            </p:cNvPr>
            <p:cNvCxnSpPr>
              <a:cxnSpLocks/>
              <a:stCxn id="51" idx="3"/>
              <a:endCxn id="55" idx="1"/>
            </p:cNvCxnSpPr>
            <p:nvPr/>
          </p:nvCxnSpPr>
          <p:spPr>
            <a:xfrm flipV="1">
              <a:off x="2796521" y="5519205"/>
              <a:ext cx="517204" cy="506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FA42B1D-B9D0-4DA6-80F5-5B488200A98A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 flipH="1">
              <a:off x="4047718" y="5750261"/>
              <a:ext cx="3369" cy="22567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5369A3AA-C2D9-4432-B40E-D1F13B6BF1F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 flipV="1">
              <a:off x="2586202" y="6207475"/>
              <a:ext cx="757055" cy="1075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E992B1-60E5-46A3-B4D3-E94DB5026610}"/>
                </a:ext>
              </a:extLst>
            </p:cNvPr>
            <p:cNvSpPr txBox="1"/>
            <p:nvPr/>
          </p:nvSpPr>
          <p:spPr>
            <a:xfrm>
              <a:off x="2345023" y="4214404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B2F333D-D26F-46A6-9A07-4A30DF0030AF}"/>
                </a:ext>
              </a:extLst>
            </p:cNvPr>
            <p:cNvSpPr txBox="1"/>
            <p:nvPr/>
          </p:nvSpPr>
          <p:spPr>
            <a:xfrm>
              <a:off x="2345023" y="5120101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23487C8-B8B0-41DA-869C-AA510EF77189}"/>
                </a:ext>
              </a:extLst>
            </p:cNvPr>
            <p:cNvSpPr txBox="1"/>
            <p:nvPr/>
          </p:nvSpPr>
          <p:spPr>
            <a:xfrm>
              <a:off x="934307" y="4788167"/>
              <a:ext cx="689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False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A6D995-7A50-4D3C-B75B-D12C80D75DE4}"/>
                </a:ext>
              </a:extLst>
            </p:cNvPr>
            <p:cNvSpPr txBox="1"/>
            <p:nvPr/>
          </p:nvSpPr>
          <p:spPr>
            <a:xfrm>
              <a:off x="934307" y="5648356"/>
              <a:ext cx="624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True</a:t>
              </a:r>
              <a:endParaRPr lang="ko-KR" altLang="en-US" dirty="0"/>
            </a:p>
          </p:txBody>
        </p:sp>
      </p:grpSp>
      <p:sp>
        <p:nvSpPr>
          <p:cNvPr id="73" name="부제목 2">
            <a:extLst>
              <a:ext uri="{FF2B5EF4-FFF2-40B4-BE49-F238E27FC236}">
                <a16:creationId xmlns:a16="http://schemas.microsoft.com/office/drawing/2014/main" id="{99CDB5C7-A85B-4442-86D0-522DFFFFA455}"/>
              </a:ext>
            </a:extLst>
          </p:cNvPr>
          <p:cNvSpPr txBox="1">
            <a:spLocks/>
          </p:cNvSpPr>
          <p:nvPr/>
        </p:nvSpPr>
        <p:spPr>
          <a:xfrm>
            <a:off x="9182567" y="353552"/>
            <a:ext cx="2920510" cy="469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원석 가공 기능 흐름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A1F3CEF-02A4-4AF1-8D1D-CFD0F8DC2C7F}"/>
              </a:ext>
            </a:extLst>
          </p:cNvPr>
          <p:cNvSpPr/>
          <p:nvPr/>
        </p:nvSpPr>
        <p:spPr>
          <a:xfrm>
            <a:off x="6320085" y="298722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원석가공 버튼 클릭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08095C45-03AB-42D1-8468-887DABEA82AD}"/>
              </a:ext>
            </a:extLst>
          </p:cNvPr>
          <p:cNvSpPr/>
          <p:nvPr/>
        </p:nvSpPr>
        <p:spPr>
          <a:xfrm>
            <a:off x="6559334" y="3509180"/>
            <a:ext cx="2197916" cy="576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원석종류 표시 갱신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시간타이머 동작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1AC693E-E653-48D1-BA6D-A013B2CF9651}"/>
              </a:ext>
            </a:extLst>
          </p:cNvPr>
          <p:cNvSpPr/>
          <p:nvPr/>
        </p:nvSpPr>
        <p:spPr>
          <a:xfrm>
            <a:off x="9182567" y="1266988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“</a:t>
            </a:r>
            <a:r>
              <a:rPr lang="ko-KR" altLang="en-US" dirty="0">
                <a:solidFill>
                  <a:sysClr val="windowText" lastClr="000000"/>
                </a:solidFill>
              </a:rPr>
              <a:t>원석이 부족합니다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743B2D8-0D54-4F2C-9753-925AE436D1EA}"/>
              </a:ext>
            </a:extLst>
          </p:cNvPr>
          <p:cNvCxnSpPr>
            <a:cxnSpLocks/>
            <a:stCxn id="74" idx="2"/>
            <a:endCxn id="86" idx="0"/>
          </p:cNvCxnSpPr>
          <p:nvPr/>
        </p:nvCxnSpPr>
        <p:spPr>
          <a:xfrm flipH="1">
            <a:off x="7612385" y="869174"/>
            <a:ext cx="1" cy="2692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B38B8C12-D361-4B5B-8188-348AC8FF2595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 rot="16200000" flipH="1">
            <a:off x="8185393" y="2138187"/>
            <a:ext cx="285226" cy="14312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9458E09-7603-4994-A4D4-4B349FA79234}"/>
              </a:ext>
            </a:extLst>
          </p:cNvPr>
          <p:cNvSpPr/>
          <p:nvPr/>
        </p:nvSpPr>
        <p:spPr>
          <a:xfrm>
            <a:off x="9182567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과정 종료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4C3AD8B5-FDC9-4962-A02A-612F6382EA14}"/>
              </a:ext>
            </a:extLst>
          </p:cNvPr>
          <p:cNvSpPr/>
          <p:nvPr/>
        </p:nvSpPr>
        <p:spPr>
          <a:xfrm>
            <a:off x="6320085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원석가공 기능 동작</a:t>
            </a:r>
          </a:p>
        </p:txBody>
      </p:sp>
      <p:sp>
        <p:nvSpPr>
          <p:cNvPr id="81" name="순서도: 판단 80">
            <a:extLst>
              <a:ext uri="{FF2B5EF4-FFF2-40B4-BE49-F238E27FC236}">
                <a16:creationId xmlns:a16="http://schemas.microsoft.com/office/drawing/2014/main" id="{C905D078-069F-4D26-A157-C609446A42ED}"/>
              </a:ext>
            </a:extLst>
          </p:cNvPr>
          <p:cNvSpPr/>
          <p:nvPr/>
        </p:nvSpPr>
        <p:spPr>
          <a:xfrm>
            <a:off x="6717671" y="4260696"/>
            <a:ext cx="1881241" cy="5184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928332-7070-46B6-B73A-285248E57317}"/>
              </a:ext>
            </a:extLst>
          </p:cNvPr>
          <p:cNvSpPr txBox="1"/>
          <p:nvPr/>
        </p:nvSpPr>
        <p:spPr>
          <a:xfrm>
            <a:off x="6917642" y="4391137"/>
            <a:ext cx="150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터치수</a:t>
            </a:r>
            <a:r>
              <a:rPr lang="ko-KR" altLang="en-US" sz="1400" dirty="0"/>
              <a:t> </a:t>
            </a:r>
            <a:r>
              <a:rPr lang="en-US" altLang="ko-KR" sz="1400" dirty="0"/>
              <a:t>100 </a:t>
            </a:r>
            <a:r>
              <a:rPr lang="ko-KR" altLang="en-US" sz="1400" dirty="0"/>
              <a:t>이상</a:t>
            </a:r>
          </a:p>
        </p:txBody>
      </p:sp>
      <p:sp>
        <p:nvSpPr>
          <p:cNvPr id="86" name="순서도: 판단 85">
            <a:extLst>
              <a:ext uri="{FF2B5EF4-FFF2-40B4-BE49-F238E27FC236}">
                <a16:creationId xmlns:a16="http://schemas.microsoft.com/office/drawing/2014/main" id="{AF6BF37C-949C-4FF0-9899-2ADEA521AAC6}"/>
              </a:ext>
            </a:extLst>
          </p:cNvPr>
          <p:cNvSpPr/>
          <p:nvPr/>
        </p:nvSpPr>
        <p:spPr>
          <a:xfrm>
            <a:off x="6320085" y="1138423"/>
            <a:ext cx="2584600" cy="8275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8A3201-D7F7-430F-AF20-112ECDBCFB75}"/>
              </a:ext>
            </a:extLst>
          </p:cNvPr>
          <p:cNvSpPr txBox="1"/>
          <p:nvPr/>
        </p:nvSpPr>
        <p:spPr>
          <a:xfrm>
            <a:off x="6361597" y="1398326"/>
            <a:ext cx="2411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소유숫자 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&gt;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가공에 필요한 숫자</a:t>
            </a:r>
          </a:p>
        </p:txBody>
      </p:sp>
      <p:sp>
        <p:nvSpPr>
          <p:cNvPr id="91" name="순서도: 처리 90">
            <a:extLst>
              <a:ext uri="{FF2B5EF4-FFF2-40B4-BE49-F238E27FC236}">
                <a16:creationId xmlns:a16="http://schemas.microsoft.com/office/drawing/2014/main" id="{8998AA1B-D9B6-4495-8424-EAF0AFD464F6}"/>
              </a:ext>
            </a:extLst>
          </p:cNvPr>
          <p:cNvSpPr/>
          <p:nvPr/>
        </p:nvSpPr>
        <p:spPr>
          <a:xfrm>
            <a:off x="6320085" y="2996421"/>
            <a:ext cx="5447083" cy="35352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처리 91">
            <a:extLst>
              <a:ext uri="{FF2B5EF4-FFF2-40B4-BE49-F238E27FC236}">
                <a16:creationId xmlns:a16="http://schemas.microsoft.com/office/drawing/2014/main" id="{C0C68E68-DB65-424A-B26B-71BCA7F17967}"/>
              </a:ext>
            </a:extLst>
          </p:cNvPr>
          <p:cNvSpPr/>
          <p:nvPr/>
        </p:nvSpPr>
        <p:spPr>
          <a:xfrm>
            <a:off x="6320085" y="2996421"/>
            <a:ext cx="5447083" cy="4693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r>
              <a:rPr lang="ko-KR" altLang="en-US" dirty="0">
                <a:solidFill>
                  <a:sysClr val="windowText" lastClr="000000"/>
                </a:solidFill>
              </a:rPr>
              <a:t> 갱신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317B948-00C1-4365-A6E3-B5A18D0752B5}"/>
              </a:ext>
            </a:extLst>
          </p:cNvPr>
          <p:cNvCxnSpPr>
            <a:cxnSpLocks/>
            <a:stCxn id="86" idx="3"/>
            <a:endCxn id="76" idx="1"/>
          </p:cNvCxnSpPr>
          <p:nvPr/>
        </p:nvCxnSpPr>
        <p:spPr>
          <a:xfrm flipV="1">
            <a:off x="8904685" y="1552214"/>
            <a:ext cx="277882" cy="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61FB0B-8C4F-4496-AA92-6DCD191E7A7B}"/>
              </a:ext>
            </a:extLst>
          </p:cNvPr>
          <p:cNvCxnSpPr>
            <a:cxnSpLocks/>
            <a:stCxn id="86" idx="2"/>
            <a:endCxn id="80" idx="0"/>
          </p:cNvCxnSpPr>
          <p:nvPr/>
        </p:nvCxnSpPr>
        <p:spPr>
          <a:xfrm>
            <a:off x="7612385" y="1966008"/>
            <a:ext cx="1" cy="1747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8EE825B9-1D6E-4DE9-84F7-6BA4C68B1E30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>
            <a:off x="10474868" y="1837440"/>
            <a:ext cx="0" cy="3033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A9DD2B8-98DF-4CA8-8F76-6817A28478C3}"/>
              </a:ext>
            </a:extLst>
          </p:cNvPr>
          <p:cNvCxnSpPr>
            <a:cxnSpLocks/>
            <a:stCxn id="81" idx="3"/>
            <a:endCxn id="171" idx="1"/>
          </p:cNvCxnSpPr>
          <p:nvPr/>
        </p:nvCxnSpPr>
        <p:spPr>
          <a:xfrm flipV="1">
            <a:off x="8598912" y="4512215"/>
            <a:ext cx="657273" cy="76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09468C4-EACD-438A-B6B7-934D94BE240C}"/>
              </a:ext>
            </a:extLst>
          </p:cNvPr>
          <p:cNvCxnSpPr>
            <a:cxnSpLocks/>
            <a:stCxn id="75" idx="2"/>
            <a:endCxn id="81" idx="0"/>
          </p:cNvCxnSpPr>
          <p:nvPr/>
        </p:nvCxnSpPr>
        <p:spPr>
          <a:xfrm>
            <a:off x="7658292" y="4085311"/>
            <a:ext cx="0" cy="1753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7C1604D-6136-4BF1-97C6-306B319F28D4}"/>
              </a:ext>
            </a:extLst>
          </p:cNvPr>
          <p:cNvCxnSpPr>
            <a:cxnSpLocks/>
            <a:stCxn id="140" idx="3"/>
            <a:endCxn id="170" idx="1"/>
          </p:cNvCxnSpPr>
          <p:nvPr/>
        </p:nvCxnSpPr>
        <p:spPr>
          <a:xfrm flipV="1">
            <a:off x="8598912" y="5183807"/>
            <a:ext cx="657273" cy="74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6D4AED-945E-441B-9140-EEFE0A710B85}"/>
              </a:ext>
            </a:extLst>
          </p:cNvPr>
          <p:cNvSpPr txBox="1"/>
          <p:nvPr/>
        </p:nvSpPr>
        <p:spPr>
          <a:xfrm>
            <a:off x="8252574" y="4214404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47E36A5-C3FF-4D24-89BC-6324EDCA4971}"/>
              </a:ext>
            </a:extLst>
          </p:cNvPr>
          <p:cNvSpPr txBox="1"/>
          <p:nvPr/>
        </p:nvSpPr>
        <p:spPr>
          <a:xfrm>
            <a:off x="8252574" y="4869014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D833AB-0924-4FAD-9397-71A083D262F6}"/>
              </a:ext>
            </a:extLst>
          </p:cNvPr>
          <p:cNvSpPr txBox="1"/>
          <p:nvPr/>
        </p:nvSpPr>
        <p:spPr>
          <a:xfrm>
            <a:off x="6412036" y="4582938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7D8DE09-D598-4B06-A7F0-5BB0A399099A}"/>
              </a:ext>
            </a:extLst>
          </p:cNvPr>
          <p:cNvCxnSpPr>
            <a:cxnSpLocks/>
            <a:stCxn id="81" idx="2"/>
            <a:endCxn id="140" idx="0"/>
          </p:cNvCxnSpPr>
          <p:nvPr/>
        </p:nvCxnSpPr>
        <p:spPr>
          <a:xfrm>
            <a:off x="7658292" y="4779129"/>
            <a:ext cx="0" cy="14620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순서도: 판단 139">
            <a:extLst>
              <a:ext uri="{FF2B5EF4-FFF2-40B4-BE49-F238E27FC236}">
                <a16:creationId xmlns:a16="http://schemas.microsoft.com/office/drawing/2014/main" id="{23DA201C-3A53-42FB-B9A4-4AC21EC6A8F8}"/>
              </a:ext>
            </a:extLst>
          </p:cNvPr>
          <p:cNvSpPr/>
          <p:nvPr/>
        </p:nvSpPr>
        <p:spPr>
          <a:xfrm>
            <a:off x="6717671" y="4925334"/>
            <a:ext cx="1881241" cy="5184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59B2E4A-A798-4C37-9E02-5873C38CCC15}"/>
              </a:ext>
            </a:extLst>
          </p:cNvPr>
          <p:cNvSpPr txBox="1"/>
          <p:nvPr/>
        </p:nvSpPr>
        <p:spPr>
          <a:xfrm>
            <a:off x="6917642" y="5055775"/>
            <a:ext cx="150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터치수</a:t>
            </a:r>
            <a:r>
              <a:rPr lang="ko-KR" altLang="en-US" sz="1400" dirty="0"/>
              <a:t> </a:t>
            </a:r>
            <a:r>
              <a:rPr lang="en-US" altLang="ko-KR" sz="1400" dirty="0"/>
              <a:t>50 </a:t>
            </a:r>
            <a:r>
              <a:rPr lang="ko-KR" altLang="en-US" sz="1400" dirty="0"/>
              <a:t>이상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DB4F39-505C-493D-B96C-746A4931C0B4}"/>
              </a:ext>
            </a:extLst>
          </p:cNvPr>
          <p:cNvSpPr txBox="1"/>
          <p:nvPr/>
        </p:nvSpPr>
        <p:spPr>
          <a:xfrm>
            <a:off x="6412036" y="5184550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2557AD1-BA9A-4EAE-8E7B-1731767B859D}"/>
              </a:ext>
            </a:extLst>
          </p:cNvPr>
          <p:cNvSpPr txBox="1"/>
          <p:nvPr/>
        </p:nvSpPr>
        <p:spPr>
          <a:xfrm>
            <a:off x="8252574" y="5521704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51" name="순서도: 판단 150">
            <a:extLst>
              <a:ext uri="{FF2B5EF4-FFF2-40B4-BE49-F238E27FC236}">
                <a16:creationId xmlns:a16="http://schemas.microsoft.com/office/drawing/2014/main" id="{843E0592-B037-498B-B9AA-5830FDF324E2}"/>
              </a:ext>
            </a:extLst>
          </p:cNvPr>
          <p:cNvSpPr/>
          <p:nvPr/>
        </p:nvSpPr>
        <p:spPr>
          <a:xfrm>
            <a:off x="6717671" y="5578024"/>
            <a:ext cx="1881241" cy="5184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B123F28-CC34-43B9-8232-28A5C0B552FA}"/>
              </a:ext>
            </a:extLst>
          </p:cNvPr>
          <p:cNvSpPr txBox="1"/>
          <p:nvPr/>
        </p:nvSpPr>
        <p:spPr>
          <a:xfrm>
            <a:off x="6917642" y="5708465"/>
            <a:ext cx="1508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터치수</a:t>
            </a:r>
            <a:r>
              <a:rPr lang="ko-KR" altLang="en-US" sz="1400" dirty="0"/>
              <a:t> </a:t>
            </a:r>
            <a:r>
              <a:rPr lang="en-US" altLang="ko-KR" sz="1400" dirty="0"/>
              <a:t>30 </a:t>
            </a:r>
            <a:r>
              <a:rPr lang="ko-KR" altLang="en-US" sz="1400" dirty="0"/>
              <a:t>이상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A70147-583F-4A3C-9CE8-7DF60D00955C}"/>
              </a:ext>
            </a:extLst>
          </p:cNvPr>
          <p:cNvSpPr txBox="1"/>
          <p:nvPr/>
        </p:nvSpPr>
        <p:spPr>
          <a:xfrm>
            <a:off x="6412036" y="5837240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6F33487-6E45-4BB1-8023-37CA5FD24B03}"/>
              </a:ext>
            </a:extLst>
          </p:cNvPr>
          <p:cNvCxnSpPr>
            <a:cxnSpLocks/>
            <a:stCxn id="140" idx="2"/>
            <a:endCxn id="151" idx="0"/>
          </p:cNvCxnSpPr>
          <p:nvPr/>
        </p:nvCxnSpPr>
        <p:spPr>
          <a:xfrm>
            <a:off x="7658292" y="5443767"/>
            <a:ext cx="0" cy="13425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순서도: 수행의 시작/종료 158">
            <a:extLst>
              <a:ext uri="{FF2B5EF4-FFF2-40B4-BE49-F238E27FC236}">
                <a16:creationId xmlns:a16="http://schemas.microsoft.com/office/drawing/2014/main" id="{F2DEE987-39E8-4431-94EE-A4AC02DA3D94}"/>
              </a:ext>
            </a:extLst>
          </p:cNvPr>
          <p:cNvSpPr/>
          <p:nvPr/>
        </p:nvSpPr>
        <p:spPr>
          <a:xfrm>
            <a:off x="9256185" y="5673817"/>
            <a:ext cx="1408922" cy="3125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급 광물획득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7EEF7E90-E348-4D5A-8C2D-74AD85C8E839}"/>
              </a:ext>
            </a:extLst>
          </p:cNvPr>
          <p:cNvCxnSpPr>
            <a:cxnSpLocks/>
            <a:stCxn id="151" idx="3"/>
            <a:endCxn id="159" idx="1"/>
          </p:cNvCxnSpPr>
          <p:nvPr/>
        </p:nvCxnSpPr>
        <p:spPr>
          <a:xfrm flipV="1">
            <a:off x="8598912" y="5830067"/>
            <a:ext cx="657273" cy="71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순서도: 수행의 시작/종료 169">
            <a:extLst>
              <a:ext uri="{FF2B5EF4-FFF2-40B4-BE49-F238E27FC236}">
                <a16:creationId xmlns:a16="http://schemas.microsoft.com/office/drawing/2014/main" id="{3E76FB52-064A-4613-B876-B8BDDF0CF71B}"/>
              </a:ext>
            </a:extLst>
          </p:cNvPr>
          <p:cNvSpPr/>
          <p:nvPr/>
        </p:nvSpPr>
        <p:spPr>
          <a:xfrm>
            <a:off x="9256185" y="5027557"/>
            <a:ext cx="1408922" cy="3125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SS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급 광물획득</a:t>
            </a:r>
          </a:p>
        </p:txBody>
      </p:sp>
      <p:sp>
        <p:nvSpPr>
          <p:cNvPr id="171" name="순서도: 수행의 시작/종료 170">
            <a:extLst>
              <a:ext uri="{FF2B5EF4-FFF2-40B4-BE49-F238E27FC236}">
                <a16:creationId xmlns:a16="http://schemas.microsoft.com/office/drawing/2014/main" id="{0B91ED90-DD80-418A-9732-65C5A9C44AE9}"/>
              </a:ext>
            </a:extLst>
          </p:cNvPr>
          <p:cNvSpPr/>
          <p:nvPr/>
        </p:nvSpPr>
        <p:spPr>
          <a:xfrm>
            <a:off x="9256185" y="4355965"/>
            <a:ext cx="1408922" cy="3125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SSS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급 광물획득</a:t>
            </a:r>
          </a:p>
        </p:txBody>
      </p:sp>
      <p:sp>
        <p:nvSpPr>
          <p:cNvPr id="175" name="순서도: 수행의 시작/종료 174">
            <a:extLst>
              <a:ext uri="{FF2B5EF4-FFF2-40B4-BE49-F238E27FC236}">
                <a16:creationId xmlns:a16="http://schemas.microsoft.com/office/drawing/2014/main" id="{2425D762-9769-4E3B-B077-2754E8294309}"/>
              </a:ext>
            </a:extLst>
          </p:cNvPr>
          <p:cNvSpPr/>
          <p:nvPr/>
        </p:nvSpPr>
        <p:spPr>
          <a:xfrm>
            <a:off x="6953830" y="6150252"/>
            <a:ext cx="1408922" cy="3125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A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급 광물획득</a:t>
            </a: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9350EB5-4BAC-4E97-9A83-DB91058E8358}"/>
              </a:ext>
            </a:extLst>
          </p:cNvPr>
          <p:cNvCxnSpPr>
            <a:cxnSpLocks/>
            <a:stCxn id="151" idx="2"/>
            <a:endCxn id="175" idx="0"/>
          </p:cNvCxnSpPr>
          <p:nvPr/>
        </p:nvCxnSpPr>
        <p:spPr>
          <a:xfrm flipH="1">
            <a:off x="7658291" y="6096457"/>
            <a:ext cx="1" cy="5379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2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5B035ED-0D91-4DE4-B7C6-E4722CA3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30" y="500061"/>
            <a:ext cx="3543300" cy="58578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739331" y="3428999"/>
            <a:ext cx="412124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40" name="부제목 2">
            <a:extLst>
              <a:ext uri="{FF2B5EF4-FFF2-40B4-BE49-F238E27FC236}">
                <a16:creationId xmlns:a16="http://schemas.microsoft.com/office/drawing/2014/main" id="{4709A945-B1F2-423F-86A4-E6F80B20D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5016" y="353552"/>
            <a:ext cx="2920510" cy="469303"/>
          </a:xfrm>
        </p:spPr>
        <p:txBody>
          <a:bodyPr>
            <a:normAutofit/>
          </a:bodyPr>
          <a:lstStyle/>
          <a:p>
            <a:r>
              <a:rPr lang="ko-KR" altLang="en-US" dirty="0"/>
              <a:t>땅굴추가 기능 흐름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F99F17-3E3E-43ED-B731-F1F0439409C3}"/>
              </a:ext>
            </a:extLst>
          </p:cNvPr>
          <p:cNvSpPr/>
          <p:nvPr/>
        </p:nvSpPr>
        <p:spPr>
          <a:xfrm>
            <a:off x="412534" y="298722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땅굴파기 </a:t>
            </a:r>
            <a:r>
              <a:rPr lang="en-US" altLang="ko-KR" dirty="0">
                <a:solidFill>
                  <a:sysClr val="windowText" lastClr="000000"/>
                </a:solidFill>
              </a:rPr>
              <a:t>+</a:t>
            </a:r>
            <a:r>
              <a:rPr lang="ko-KR" altLang="en-US" dirty="0">
                <a:solidFill>
                  <a:sysClr val="windowText" lastClr="000000"/>
                </a:solidFill>
              </a:rPr>
              <a:t>버튼 클릭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3B3E3E-F67A-4DBA-91E0-BCD920FAB0EA}"/>
              </a:ext>
            </a:extLst>
          </p:cNvPr>
          <p:cNvSpPr/>
          <p:nvPr/>
        </p:nvSpPr>
        <p:spPr>
          <a:xfrm>
            <a:off x="651783" y="3509180"/>
            <a:ext cx="2197916" cy="5761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땅굴 깊이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채취 원석 등 표시 갱신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8789E3A-3F37-49CD-9E67-0A8A9D16CBB8}"/>
              </a:ext>
            </a:extLst>
          </p:cNvPr>
          <p:cNvSpPr/>
          <p:nvPr/>
        </p:nvSpPr>
        <p:spPr>
          <a:xfrm>
            <a:off x="3275016" y="1266988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“</a:t>
            </a:r>
            <a:r>
              <a:rPr lang="ko-KR" altLang="en-US" dirty="0">
                <a:solidFill>
                  <a:sysClr val="windowText" lastClr="000000"/>
                </a:solidFill>
              </a:rPr>
              <a:t>소지금이 부족합니다</a:t>
            </a:r>
            <a:r>
              <a:rPr lang="en-US" altLang="ko-KR" dirty="0">
                <a:solidFill>
                  <a:sysClr val="windowText" lastClr="000000"/>
                </a:solidFill>
              </a:rPr>
              <a:t>.”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36F6616-EEBC-4F2A-AE4B-9B0E99F59F2C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 flipH="1">
            <a:off x="1704834" y="869174"/>
            <a:ext cx="1" cy="26924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B305754-938D-4EAC-8504-E0B20B487F74}"/>
              </a:ext>
            </a:extLst>
          </p:cNvPr>
          <p:cNvCxnSpPr>
            <a:cxnSpLocks/>
            <a:stCxn id="47" idx="2"/>
            <a:endCxn id="59" idx="0"/>
          </p:cNvCxnSpPr>
          <p:nvPr/>
        </p:nvCxnSpPr>
        <p:spPr>
          <a:xfrm rot="16200000" flipH="1">
            <a:off x="2277842" y="2138187"/>
            <a:ext cx="285226" cy="14312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066ACA2-E859-4B18-A3DF-34E15013A3B9}"/>
              </a:ext>
            </a:extLst>
          </p:cNvPr>
          <p:cNvSpPr/>
          <p:nvPr/>
        </p:nvSpPr>
        <p:spPr>
          <a:xfrm>
            <a:off x="3275016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과정 종료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B3E407C-8DA3-4311-9189-F382023A703E}"/>
              </a:ext>
            </a:extLst>
          </p:cNvPr>
          <p:cNvSpPr/>
          <p:nvPr/>
        </p:nvSpPr>
        <p:spPr>
          <a:xfrm>
            <a:off x="412534" y="2140743"/>
            <a:ext cx="2584601" cy="570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굴파기</a:t>
            </a:r>
            <a:r>
              <a:rPr lang="ko-KR" altLang="en-US" dirty="0">
                <a:solidFill>
                  <a:sysClr val="windowText" lastClr="000000"/>
                </a:solidFill>
              </a:rPr>
              <a:t> 내부 기능 동작</a:t>
            </a:r>
          </a:p>
        </p:txBody>
      </p:sp>
      <p:sp>
        <p:nvSpPr>
          <p:cNvPr id="48" name="순서도: 판단 47">
            <a:extLst>
              <a:ext uri="{FF2B5EF4-FFF2-40B4-BE49-F238E27FC236}">
                <a16:creationId xmlns:a16="http://schemas.microsoft.com/office/drawing/2014/main" id="{49443091-4FA1-4CB1-A8D6-2F6AD8B095B2}"/>
              </a:ext>
            </a:extLst>
          </p:cNvPr>
          <p:cNvSpPr/>
          <p:nvPr/>
        </p:nvSpPr>
        <p:spPr>
          <a:xfrm>
            <a:off x="704961" y="4296440"/>
            <a:ext cx="2091560" cy="68707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E9F2F3-7F28-4E12-903C-FE531EC287CC}"/>
              </a:ext>
            </a:extLst>
          </p:cNvPr>
          <p:cNvSpPr txBox="1"/>
          <p:nvPr/>
        </p:nvSpPr>
        <p:spPr>
          <a:xfrm>
            <a:off x="704960" y="4512215"/>
            <a:ext cx="2018454" cy="255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레벨 </a:t>
            </a:r>
            <a:r>
              <a:rPr lang="en-US" altLang="ko-KR" sz="1400" dirty="0"/>
              <a:t>== </a:t>
            </a:r>
            <a:r>
              <a:rPr lang="ko-KR" altLang="en-US" sz="1400" dirty="0"/>
              <a:t>최대 레벨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10F70B4-B7E4-4BE2-A087-002F4F49D6FE}"/>
              </a:ext>
            </a:extLst>
          </p:cNvPr>
          <p:cNvSpPr/>
          <p:nvPr/>
        </p:nvSpPr>
        <p:spPr>
          <a:xfrm>
            <a:off x="3313725" y="4408918"/>
            <a:ext cx="1474724" cy="462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레벨 업 버튼 잠금</a:t>
            </a:r>
          </a:p>
        </p:txBody>
      </p: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CA67A56E-8403-4A19-9A48-055034F590A2}"/>
              </a:ext>
            </a:extLst>
          </p:cNvPr>
          <p:cNvSpPr/>
          <p:nvPr/>
        </p:nvSpPr>
        <p:spPr>
          <a:xfrm>
            <a:off x="704961" y="5157499"/>
            <a:ext cx="2091560" cy="73353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07E7EF-5561-4FEC-8CCE-4944F03FEA34}"/>
              </a:ext>
            </a:extLst>
          </p:cNvPr>
          <p:cNvSpPr txBox="1"/>
          <p:nvPr/>
        </p:nvSpPr>
        <p:spPr>
          <a:xfrm>
            <a:off x="704960" y="5387866"/>
            <a:ext cx="1899471" cy="272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소지금</a:t>
            </a:r>
            <a:r>
              <a:rPr lang="en-US" altLang="ko-KR" sz="1400" dirty="0"/>
              <a:t> &gt; </a:t>
            </a:r>
            <a:r>
              <a:rPr lang="ko-KR" altLang="en-US" sz="1400" dirty="0"/>
              <a:t>갱신된 비용</a:t>
            </a:r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A072558C-EF21-48EA-9DA7-B74B2FBFC6BF}"/>
              </a:ext>
            </a:extLst>
          </p:cNvPr>
          <p:cNvSpPr/>
          <p:nvPr/>
        </p:nvSpPr>
        <p:spPr>
          <a:xfrm>
            <a:off x="412534" y="1138423"/>
            <a:ext cx="2584600" cy="82758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526DE4-DCDE-442C-B6CB-8FF274517B7E}"/>
              </a:ext>
            </a:extLst>
          </p:cNvPr>
          <p:cNvSpPr txBox="1"/>
          <p:nvPr/>
        </p:nvSpPr>
        <p:spPr>
          <a:xfrm>
            <a:off x="522806" y="1398326"/>
            <a:ext cx="2273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ysClr val="windowText" lastClr="000000"/>
                </a:solidFill>
              </a:rPr>
              <a:t>소지금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 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&gt; </a:t>
            </a:r>
            <a:r>
              <a:rPr lang="ko-KR" altLang="en-US" sz="1400" dirty="0" err="1">
                <a:solidFill>
                  <a:sysClr val="windowText" lastClr="000000"/>
                </a:solidFill>
              </a:rPr>
              <a:t>굴파기비용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1929C3A-C330-4309-AD9D-E30F9E52C9C8}"/>
              </a:ext>
            </a:extLst>
          </p:cNvPr>
          <p:cNvSpPr/>
          <p:nvPr/>
        </p:nvSpPr>
        <p:spPr>
          <a:xfrm>
            <a:off x="3313725" y="5288148"/>
            <a:ext cx="1474724" cy="4621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굴파기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버튼 임시 비활성화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3715939-2468-4902-8C99-EB276B24E91B}"/>
              </a:ext>
            </a:extLst>
          </p:cNvPr>
          <p:cNvSpPr/>
          <p:nvPr/>
        </p:nvSpPr>
        <p:spPr>
          <a:xfrm>
            <a:off x="915280" y="6028415"/>
            <a:ext cx="1670922" cy="3602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굴파기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버튼 활성화</a:t>
            </a:r>
          </a:p>
        </p:txBody>
      </p:sp>
      <p:sp>
        <p:nvSpPr>
          <p:cNvPr id="57" name="순서도: 수행의 시작/종료 56">
            <a:extLst>
              <a:ext uri="{FF2B5EF4-FFF2-40B4-BE49-F238E27FC236}">
                <a16:creationId xmlns:a16="http://schemas.microsoft.com/office/drawing/2014/main" id="{88032F4A-20AD-4360-89C8-4BC829C0E880}"/>
              </a:ext>
            </a:extLst>
          </p:cNvPr>
          <p:cNvSpPr/>
          <p:nvPr/>
        </p:nvSpPr>
        <p:spPr>
          <a:xfrm>
            <a:off x="3343257" y="5975938"/>
            <a:ext cx="1408922" cy="46307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비용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원석 갱신 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10B1C4-6F25-43A9-8FA7-8261C22631B8}"/>
              </a:ext>
            </a:extLst>
          </p:cNvPr>
          <p:cNvSpPr/>
          <p:nvPr/>
        </p:nvSpPr>
        <p:spPr>
          <a:xfrm>
            <a:off x="412534" y="2996421"/>
            <a:ext cx="5447083" cy="35352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DEBEE704-D98C-4154-81E4-677CB0C5B661}"/>
              </a:ext>
            </a:extLst>
          </p:cNvPr>
          <p:cNvSpPr/>
          <p:nvPr/>
        </p:nvSpPr>
        <p:spPr>
          <a:xfrm>
            <a:off x="412534" y="2996421"/>
            <a:ext cx="5447083" cy="4693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UI</a:t>
            </a:r>
            <a:r>
              <a:rPr lang="ko-KR" altLang="en-US" dirty="0">
                <a:solidFill>
                  <a:sysClr val="windowText" lastClr="000000"/>
                </a:solidFill>
              </a:rPr>
              <a:t> 갱신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DC3BD6E-328B-4337-9F67-EF6587719E3D}"/>
              </a:ext>
            </a:extLst>
          </p:cNvPr>
          <p:cNvCxnSpPr>
            <a:cxnSpLocks/>
            <a:stCxn id="53" idx="3"/>
            <a:endCxn id="43" idx="1"/>
          </p:cNvCxnSpPr>
          <p:nvPr/>
        </p:nvCxnSpPr>
        <p:spPr>
          <a:xfrm flipV="1">
            <a:off x="2997134" y="1552214"/>
            <a:ext cx="277882" cy="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BE22725-7DB2-4C33-B63F-E93A5D2E7F70}"/>
              </a:ext>
            </a:extLst>
          </p:cNvPr>
          <p:cNvCxnSpPr>
            <a:cxnSpLocks/>
            <a:stCxn id="53" idx="2"/>
            <a:endCxn id="47" idx="0"/>
          </p:cNvCxnSpPr>
          <p:nvPr/>
        </p:nvCxnSpPr>
        <p:spPr>
          <a:xfrm>
            <a:off x="1704834" y="1966008"/>
            <a:ext cx="1" cy="1747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982272-8C92-4BBD-97FF-73C3C21DACE0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567317" y="1837440"/>
            <a:ext cx="0" cy="30330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585485B-3E09-4F3B-BB84-53E25B3DCA46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2757680" y="3864092"/>
            <a:ext cx="286468" cy="23003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2190AE6-D015-4F89-ADFC-2A5F71B461E4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2796521" y="4639975"/>
            <a:ext cx="517204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91E197C-5070-4DEC-B438-4A6E3EAECDE6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1750741" y="4085311"/>
            <a:ext cx="0" cy="21112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0F29ECA-7FAA-49E0-9D7B-40598FF61A1B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>
            <a:off x="1750741" y="5891036"/>
            <a:ext cx="0" cy="137379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F39762E-FD44-4F58-B668-8458DF99E6D9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 flipV="1">
            <a:off x="2796521" y="5519205"/>
            <a:ext cx="517204" cy="506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FA42B1D-B9D0-4DA6-80F5-5B488200A98A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4047718" y="5750261"/>
            <a:ext cx="3369" cy="22567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369A3AA-C2D9-4432-B40E-D1F13B6BF1F1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2586202" y="6207475"/>
            <a:ext cx="757055" cy="107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363E6A-7792-49C7-824C-D4F1CFA29216}"/>
              </a:ext>
            </a:extLst>
          </p:cNvPr>
          <p:cNvSpPr txBox="1"/>
          <p:nvPr/>
        </p:nvSpPr>
        <p:spPr>
          <a:xfrm>
            <a:off x="2345023" y="4214404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0AE2CA-2E1D-4465-A763-B31E14310BCF}"/>
              </a:ext>
            </a:extLst>
          </p:cNvPr>
          <p:cNvSpPr txBox="1"/>
          <p:nvPr/>
        </p:nvSpPr>
        <p:spPr>
          <a:xfrm>
            <a:off x="2345023" y="5120101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539819-02C4-4AAF-8DA1-03A66E58244D}"/>
              </a:ext>
            </a:extLst>
          </p:cNvPr>
          <p:cNvSpPr txBox="1"/>
          <p:nvPr/>
        </p:nvSpPr>
        <p:spPr>
          <a:xfrm>
            <a:off x="934307" y="4788167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CFC4F9-FD2D-4451-A1B8-EF922B02AC2A}"/>
              </a:ext>
            </a:extLst>
          </p:cNvPr>
          <p:cNvSpPr txBox="1"/>
          <p:nvPr/>
        </p:nvSpPr>
        <p:spPr>
          <a:xfrm>
            <a:off x="934307" y="5648356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09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1262</Words>
  <Application>Microsoft Office PowerPoint</Application>
  <PresentationFormat>와이드스크린</PresentationFormat>
  <Paragraphs>536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게임 시스템 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UI/UX 기획</dc:title>
  <dc:creator>김 태수</dc:creator>
  <cp:lastModifiedBy>김 태수</cp:lastModifiedBy>
  <cp:revision>42</cp:revision>
  <dcterms:created xsi:type="dcterms:W3CDTF">2020-05-05T10:59:18Z</dcterms:created>
  <dcterms:modified xsi:type="dcterms:W3CDTF">2020-05-10T23:22:52Z</dcterms:modified>
</cp:coreProperties>
</file>