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5" r:id="rId5"/>
    <p:sldId id="257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37FEE-6C13-4644-9A00-8A8145BCD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338AAA-E9D2-4581-BBDB-CC0EC30FD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873FA6-8C32-46E6-91A4-6B8B0037E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BCC2-1587-4429-872B-3F268C5A7C8A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4A7DE5-F8E7-4742-BFFD-16EDE85A0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3FF74B-25F0-403F-9580-E44922194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97A-E375-4081-9B2B-70797A02A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242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81D8E-07CF-40EA-B109-9E3B6451D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91BBF9-9F0F-4917-A1BF-16CFF887E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0D9FFB-E634-43BB-8DD3-1F62D54AA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BCC2-1587-4429-872B-3F268C5A7C8A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E60D0D-8CF1-4545-886F-8CDE4B52D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3CFC85-33DE-46A7-B1A0-7B03A8D0C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97A-E375-4081-9B2B-70797A02A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708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D43F39-77C7-41DE-AAC8-BAAABDAF96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500ABD-DCA8-4CE8-9663-D3CE89E6C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E50563-2806-4E22-B1AA-FE28F31F2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BCC2-1587-4429-872B-3F268C5A7C8A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1027F4-70D6-4975-9D17-0290889AD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883A6A-E055-49F8-8C66-43A6ACEC5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97A-E375-4081-9B2B-70797A02A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324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634D1D-D74C-4AB9-8981-CB2FA9E43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4ABBBC-E816-49F4-8661-BE3F691DF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521FD5-EFD2-43B5-9A01-9F58CE6C5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BCC2-1587-4429-872B-3F268C5A7C8A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63E752-1887-4D48-A87C-9492F430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C2D3CC-45C4-4B76-BCDD-3E08FC2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97A-E375-4081-9B2B-70797A02A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343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05F58-5923-483C-8A80-905A25E9B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7F3E9C-927F-426F-8478-22651D8F7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A1974-7461-47B0-B673-AEDE71DA2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BCC2-1587-4429-872B-3F268C5A7C8A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B0949F-F26D-437D-8FD6-CDA1DACC6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9E79E2-85BD-4194-9084-8F81FF724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97A-E375-4081-9B2B-70797A02A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20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637BB-744A-4BCC-8AEB-29BA8B035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24FAD-5CD9-49AB-8FBC-E2B2AF06E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CEE3BC-12E9-473B-857F-D41A20E6D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E8D8CA-6194-4D01-93F5-B4F3DC184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BCC2-1587-4429-872B-3F268C5A7C8A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B46FC8-C996-4FC4-975B-A984AE914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4C2F0A-F246-483D-A42E-EDC56F62F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97A-E375-4081-9B2B-70797A02A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40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EFD79-B245-4E75-83A8-B3C9C9BB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16C145-1F21-4382-BFBB-39922DEE3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9D546E-1957-47C7-AA2D-AC6F42296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F35614-D767-47C9-BC3C-7AB97A2145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2FF94D-0FFD-40EA-BCDB-523F852521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C32E13-8BE2-49B8-9761-058BD733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BCC2-1587-4429-872B-3F268C5A7C8A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973FEB-5F6D-4054-BC30-E7DE89131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C13A88-00A0-46CD-B047-E8BB22DBD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97A-E375-4081-9B2B-70797A02A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31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B88309-CF9C-430A-8BD0-5195C9E44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A154317-1514-40F6-AF08-CEF79089F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BCC2-1587-4429-872B-3F268C5A7C8A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EA1DF1-5286-48B8-838F-BD5D6FFE9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E9FA63-4578-4FEF-AF3F-A79BFF3E4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97A-E375-4081-9B2B-70797A02A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9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C53DD8-3C0D-4406-9759-46FA8EF82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BCC2-1587-4429-872B-3F268C5A7C8A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873C9B-862B-4769-8F9C-AB9EB68F3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972401-FCF5-4F52-8FC1-FC474C220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97A-E375-4081-9B2B-70797A02A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570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07770-8473-4796-8C4E-0ADF81F4B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69F8CE-5951-4B9D-954F-9706FF5BC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8F6E8B-360F-4634-AEC9-3313173FA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8EE954-18F6-44E4-BDD6-55443848B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BCC2-1587-4429-872B-3F268C5A7C8A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B013D6-96AC-484E-96DF-A09F269C7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908E4F-C13B-4799-8774-0E6DBC513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97A-E375-4081-9B2B-70797A02A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523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2BBA6-1D40-4710-A28A-1ED20F819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EE8F3C-7E68-4014-8BFF-008752E39C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D6F2C9-003A-44CB-9B56-D45EEAEDB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8A947F-3D23-4164-A343-1A0B2FD51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BCC2-1587-4429-872B-3F268C5A7C8A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FCB348-8FEB-4880-9796-27EE82961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464699-1EFA-49E5-A5B9-B0E0B7B5A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97A-E375-4081-9B2B-70797A02A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623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5F9D27-101F-456A-B45B-5097791EB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0F1BB3-8F68-4F94-B47B-EC5EB2EFC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2B5F1B-E816-448F-99F5-74C374D77A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9BCC2-1587-4429-872B-3F268C5A7C8A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20A5A2-CAB4-4395-94B5-6BDCA7EA4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263A50-8376-4487-A34F-BD05D59DB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6B97A-E375-4081-9B2B-70797A02A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524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B5B7E-2FB1-4A4A-8D52-D7A2DFADB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8040"/>
            <a:ext cx="9144000" cy="1092331"/>
          </a:xfrm>
        </p:spPr>
        <p:txBody>
          <a:bodyPr/>
          <a:lstStyle/>
          <a:p>
            <a:r>
              <a:rPr lang="ko-KR" altLang="en-US" dirty="0"/>
              <a:t>게임 </a:t>
            </a:r>
            <a:r>
              <a:rPr lang="en-US" altLang="ko-KR" dirty="0"/>
              <a:t>UI/UX </a:t>
            </a:r>
            <a:r>
              <a:rPr lang="ko-KR" altLang="en-US" dirty="0"/>
              <a:t>기획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E6E4CA-19FE-4375-A8A7-16A6B19F1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스타트업</a:t>
            </a:r>
            <a:r>
              <a:rPr lang="en-US" altLang="ko-KR" dirty="0"/>
              <a:t>&amp;</a:t>
            </a:r>
            <a:r>
              <a:rPr lang="ko-KR" altLang="en-US" dirty="0" err="1"/>
              <a:t>인디게임콘텐츠개발자양성과정</a:t>
            </a:r>
            <a:r>
              <a:rPr lang="ko-KR" altLang="en-US" dirty="0"/>
              <a:t> 김태수</a:t>
            </a:r>
          </a:p>
        </p:txBody>
      </p:sp>
    </p:spTree>
    <p:extLst>
      <p:ext uri="{BB962C8B-B14F-4D97-AF65-F5344CB8AC3E}">
        <p14:creationId xmlns:p14="http://schemas.microsoft.com/office/powerpoint/2010/main" val="3223684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49E6E4CA-19FE-4375-A8A7-16A6B19F1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550" y="1006361"/>
            <a:ext cx="4767743" cy="3938863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클리커</a:t>
            </a:r>
            <a:r>
              <a:rPr lang="ko-KR" altLang="en-US" dirty="0"/>
              <a:t> 광산게임 노다지</a:t>
            </a:r>
            <a:r>
              <a:rPr lang="en-US" altLang="ko-KR" dirty="0"/>
              <a:t>(</a:t>
            </a:r>
            <a:r>
              <a:rPr lang="en-US" altLang="ko-KR" dirty="0" err="1"/>
              <a:t>NoTouch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sz="1900" dirty="0"/>
              <a:t>기본적인 플레이 흐름</a:t>
            </a:r>
            <a:endParaRPr lang="en-US" altLang="ko-KR" sz="1900" dirty="0"/>
          </a:p>
          <a:p>
            <a:r>
              <a:rPr lang="en-US" altLang="ko-KR" sz="1400" dirty="0"/>
              <a:t>1.</a:t>
            </a:r>
            <a:r>
              <a:rPr lang="ko-KR" altLang="en-US" sz="1400" dirty="0"/>
              <a:t>화면 터치로 원석획득</a:t>
            </a:r>
            <a:endParaRPr lang="en-US" altLang="ko-KR" sz="1400" dirty="0"/>
          </a:p>
          <a:p>
            <a:r>
              <a:rPr lang="en-US" altLang="ko-KR" sz="1400" dirty="0"/>
              <a:t>2.</a:t>
            </a:r>
            <a:r>
              <a:rPr lang="ko-KR" altLang="en-US" sz="1400" dirty="0"/>
              <a:t>원석을 판매하여 자산 증가</a:t>
            </a:r>
            <a:endParaRPr lang="en-US" altLang="ko-KR" sz="1400" dirty="0"/>
          </a:p>
          <a:p>
            <a:r>
              <a:rPr lang="en-US" altLang="ko-KR" sz="1400" dirty="0"/>
              <a:t>3.</a:t>
            </a:r>
            <a:r>
              <a:rPr lang="ko-KR" altLang="en-US" sz="1400" dirty="0"/>
              <a:t>자산을 이용하여 </a:t>
            </a:r>
            <a:endParaRPr lang="en-US" altLang="ko-KR" sz="1400" dirty="0"/>
          </a:p>
          <a:p>
            <a:r>
              <a:rPr lang="ko-KR" altLang="en-US" sz="1400" dirty="0"/>
              <a:t>플레이어업그레이드</a:t>
            </a:r>
            <a:r>
              <a:rPr lang="en-US" altLang="ko-KR" sz="1400" dirty="0"/>
              <a:t>,</a:t>
            </a:r>
            <a:r>
              <a:rPr lang="ko-KR" altLang="en-US" sz="1400" dirty="0"/>
              <a:t>땅굴추가</a:t>
            </a:r>
            <a:r>
              <a:rPr lang="en-US" altLang="ko-KR" sz="1400" dirty="0"/>
              <a:t>,</a:t>
            </a:r>
            <a:r>
              <a:rPr lang="ko-KR" altLang="en-US" sz="1400" dirty="0"/>
              <a:t>알바고용</a:t>
            </a:r>
            <a:r>
              <a:rPr lang="en-US" altLang="ko-KR" sz="1400" dirty="0"/>
              <a:t>,</a:t>
            </a:r>
            <a:r>
              <a:rPr lang="ko-KR" altLang="en-US" sz="1400" dirty="0"/>
              <a:t>광산구매</a:t>
            </a:r>
            <a:endParaRPr lang="en-US" altLang="ko-KR" sz="1400" dirty="0"/>
          </a:p>
          <a:p>
            <a:r>
              <a:rPr lang="en-US" altLang="ko-KR" sz="1400" dirty="0"/>
              <a:t>4.</a:t>
            </a:r>
            <a:r>
              <a:rPr lang="ko-KR" altLang="en-US" sz="1400" dirty="0"/>
              <a:t>깊은 땅굴일수록 비싼 원석획득</a:t>
            </a:r>
            <a:endParaRPr lang="en-US" altLang="ko-KR" sz="1400" dirty="0"/>
          </a:p>
          <a:p>
            <a:r>
              <a:rPr lang="en-US" altLang="ko-KR" sz="1400" dirty="0"/>
              <a:t>5.</a:t>
            </a:r>
            <a:r>
              <a:rPr lang="ko-KR" altLang="en-US" sz="1400" dirty="0"/>
              <a:t>원석을 가공하여 광물생성</a:t>
            </a:r>
            <a:r>
              <a:rPr lang="en-US" altLang="ko-KR" sz="1400" dirty="0"/>
              <a:t>, (A,S,SS,SSS</a:t>
            </a:r>
            <a:r>
              <a:rPr lang="ko-KR" altLang="en-US" sz="1400" dirty="0"/>
              <a:t>급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B7753D8-E264-4CD1-9D7C-051541CD89A8}"/>
              </a:ext>
            </a:extLst>
          </p:cNvPr>
          <p:cNvGrpSpPr/>
          <p:nvPr/>
        </p:nvGrpSpPr>
        <p:grpSpPr>
          <a:xfrm>
            <a:off x="6595709" y="936867"/>
            <a:ext cx="4890782" cy="4008357"/>
            <a:chOff x="5964572" y="604007"/>
            <a:chExt cx="4890782" cy="4008357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0E639E4-1F7C-4F0C-901C-296D5C4FE63F}"/>
                </a:ext>
              </a:extLst>
            </p:cNvPr>
            <p:cNvSpPr/>
            <p:nvPr/>
          </p:nvSpPr>
          <p:spPr>
            <a:xfrm>
              <a:off x="5964572" y="604007"/>
              <a:ext cx="2197916" cy="5704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원석획득</a:t>
              </a: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A1E793D-FC2B-4238-9178-9FB4B9963B09}"/>
                </a:ext>
              </a:extLst>
            </p:cNvPr>
            <p:cNvSpPr/>
            <p:nvPr/>
          </p:nvSpPr>
          <p:spPr>
            <a:xfrm>
              <a:off x="5964572" y="1749975"/>
              <a:ext cx="2197916" cy="5704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원석판매</a:t>
              </a: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05C83779-C1E2-44B7-A67F-B2C6DAEB3082}"/>
                </a:ext>
              </a:extLst>
            </p:cNvPr>
            <p:cNvSpPr/>
            <p:nvPr/>
          </p:nvSpPr>
          <p:spPr>
            <a:xfrm>
              <a:off x="5964572" y="2895943"/>
              <a:ext cx="2197916" cy="5704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재화 획득</a:t>
              </a: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A02B0391-E45C-4961-BC26-278C02728592}"/>
                </a:ext>
              </a:extLst>
            </p:cNvPr>
            <p:cNvSpPr/>
            <p:nvPr/>
          </p:nvSpPr>
          <p:spPr>
            <a:xfrm>
              <a:off x="5964572" y="4041912"/>
              <a:ext cx="2197916" cy="5704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땅굴추가</a:t>
              </a: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661B7F3-4649-4594-86F9-F9E55B4ECA0E}"/>
                </a:ext>
              </a:extLst>
            </p:cNvPr>
            <p:cNvSpPr/>
            <p:nvPr/>
          </p:nvSpPr>
          <p:spPr>
            <a:xfrm>
              <a:off x="8657438" y="1749975"/>
              <a:ext cx="2197916" cy="5704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원석가공</a:t>
              </a: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E18830FC-566E-4D7A-9365-8A9F96D77673}"/>
                </a:ext>
              </a:extLst>
            </p:cNvPr>
            <p:cNvSpPr/>
            <p:nvPr/>
          </p:nvSpPr>
          <p:spPr>
            <a:xfrm>
              <a:off x="8657438" y="2899268"/>
              <a:ext cx="2197916" cy="5704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광물판매</a:t>
              </a:r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BD6FB879-C504-4F60-95B4-E840C24E66B7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>
              <a:off x="7063530" y="1174459"/>
              <a:ext cx="0" cy="57551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490901FF-9F35-4D37-AE7E-17F2503C8FDD}"/>
                </a:ext>
              </a:extLst>
            </p:cNvPr>
            <p:cNvCxnSpPr>
              <a:cxnSpLocks/>
              <a:stCxn id="21" idx="2"/>
              <a:endCxn id="22" idx="0"/>
            </p:cNvCxnSpPr>
            <p:nvPr/>
          </p:nvCxnSpPr>
          <p:spPr>
            <a:xfrm>
              <a:off x="7063530" y="2320427"/>
              <a:ext cx="0" cy="57551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16DAD1C0-73AC-4CD3-8AE5-6EF6611B75A6}"/>
                </a:ext>
              </a:extLst>
            </p:cNvPr>
            <p:cNvCxnSpPr>
              <a:cxnSpLocks/>
              <a:stCxn id="20" idx="2"/>
              <a:endCxn id="24" idx="0"/>
            </p:cNvCxnSpPr>
            <p:nvPr/>
          </p:nvCxnSpPr>
          <p:spPr>
            <a:xfrm rot="16200000" flipH="1">
              <a:off x="8122205" y="115784"/>
              <a:ext cx="575516" cy="2692866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DEF35A99-7581-47A8-8EF3-BE0604B01BEF}"/>
                </a:ext>
              </a:extLst>
            </p:cNvPr>
            <p:cNvCxnSpPr>
              <a:cxnSpLocks/>
              <a:stCxn id="24" idx="2"/>
              <a:endCxn id="25" idx="0"/>
            </p:cNvCxnSpPr>
            <p:nvPr/>
          </p:nvCxnSpPr>
          <p:spPr>
            <a:xfrm>
              <a:off x="9756396" y="2320427"/>
              <a:ext cx="0" cy="578841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6F95A87D-6655-4CAD-AFDC-485F8619DCC1}"/>
                </a:ext>
              </a:extLst>
            </p:cNvPr>
            <p:cNvCxnSpPr>
              <a:cxnSpLocks/>
              <a:stCxn id="25" idx="1"/>
              <a:endCxn id="22" idx="3"/>
            </p:cNvCxnSpPr>
            <p:nvPr/>
          </p:nvCxnSpPr>
          <p:spPr>
            <a:xfrm flipH="1" flipV="1">
              <a:off x="8162488" y="3181169"/>
              <a:ext cx="494950" cy="3325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6B3EBA4D-7DAF-487E-A5BF-EFA3E044C042}"/>
                </a:ext>
              </a:extLst>
            </p:cNvPr>
            <p:cNvCxnSpPr>
              <a:cxnSpLocks/>
              <a:stCxn id="22" idx="2"/>
              <a:endCxn id="23" idx="0"/>
            </p:cNvCxnSpPr>
            <p:nvPr/>
          </p:nvCxnSpPr>
          <p:spPr>
            <a:xfrm>
              <a:off x="7063530" y="3466395"/>
              <a:ext cx="0" cy="575517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id="{31618D4E-0B4E-4CC0-AC89-DCC0584551BE}"/>
                </a:ext>
              </a:extLst>
            </p:cNvPr>
            <p:cNvCxnSpPr>
              <a:cxnSpLocks/>
              <a:stCxn id="23" idx="1"/>
              <a:endCxn id="20" idx="1"/>
            </p:cNvCxnSpPr>
            <p:nvPr/>
          </p:nvCxnSpPr>
          <p:spPr>
            <a:xfrm rot="10800000">
              <a:off x="5964572" y="889234"/>
              <a:ext cx="12700" cy="3437905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6196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부제목 2">
            <a:extLst>
              <a:ext uri="{FF2B5EF4-FFF2-40B4-BE49-F238E27FC236}">
                <a16:creationId xmlns:a16="http://schemas.microsoft.com/office/drawing/2014/main" id="{4709A945-B1F2-423F-86A4-E6F80B20D5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5016" y="353552"/>
            <a:ext cx="2920510" cy="469303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/>
              <a:t>알바</a:t>
            </a:r>
            <a:r>
              <a:rPr lang="en-US" altLang="ko-KR" dirty="0"/>
              <a:t>,</a:t>
            </a:r>
            <a:r>
              <a:rPr lang="ko-KR" altLang="en-US" dirty="0"/>
              <a:t>광산 구매 기능 흐름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70F99F17-3E3E-43ED-B731-F1F0439409C3}"/>
              </a:ext>
            </a:extLst>
          </p:cNvPr>
          <p:cNvSpPr/>
          <p:nvPr/>
        </p:nvSpPr>
        <p:spPr>
          <a:xfrm>
            <a:off x="412534" y="298722"/>
            <a:ext cx="2584601" cy="5704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구매 버튼 클릭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303B3E3E-F67A-4DBA-91E0-BCD920FAB0EA}"/>
              </a:ext>
            </a:extLst>
          </p:cNvPr>
          <p:cNvSpPr/>
          <p:nvPr/>
        </p:nvSpPr>
        <p:spPr>
          <a:xfrm>
            <a:off x="651783" y="3509180"/>
            <a:ext cx="2197916" cy="5761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구매여부 표시 갱신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8789E3A-3F37-49CD-9E67-0A8A9D16CBB8}"/>
              </a:ext>
            </a:extLst>
          </p:cNvPr>
          <p:cNvSpPr/>
          <p:nvPr/>
        </p:nvSpPr>
        <p:spPr>
          <a:xfrm>
            <a:off x="3275016" y="1266988"/>
            <a:ext cx="2584601" cy="5704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“</a:t>
            </a:r>
            <a:r>
              <a:rPr lang="ko-KR" altLang="en-US" dirty="0">
                <a:solidFill>
                  <a:sysClr val="windowText" lastClr="000000"/>
                </a:solidFill>
              </a:rPr>
              <a:t>소지금이 부족합니다</a:t>
            </a:r>
            <a:r>
              <a:rPr lang="en-US" altLang="ko-KR" dirty="0">
                <a:solidFill>
                  <a:sysClr val="windowText" lastClr="000000"/>
                </a:solidFill>
              </a:rPr>
              <a:t>.”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36F6616-EEBC-4F2A-AE4B-9B0E99F59F2C}"/>
              </a:ext>
            </a:extLst>
          </p:cNvPr>
          <p:cNvCxnSpPr>
            <a:cxnSpLocks/>
            <a:stCxn id="41" idx="2"/>
            <a:endCxn id="53" idx="0"/>
          </p:cNvCxnSpPr>
          <p:nvPr/>
        </p:nvCxnSpPr>
        <p:spPr>
          <a:xfrm flipH="1">
            <a:off x="1704834" y="869174"/>
            <a:ext cx="1" cy="26924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6B305754-938D-4EAC-8504-E0B20B487F74}"/>
              </a:ext>
            </a:extLst>
          </p:cNvPr>
          <p:cNvCxnSpPr>
            <a:cxnSpLocks/>
            <a:stCxn id="47" idx="2"/>
            <a:endCxn id="59" idx="0"/>
          </p:cNvCxnSpPr>
          <p:nvPr/>
        </p:nvCxnSpPr>
        <p:spPr>
          <a:xfrm rot="16200000" flipH="1">
            <a:off x="2277842" y="2138187"/>
            <a:ext cx="285226" cy="143124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F066ACA2-E859-4B18-A3DF-34E15013A3B9}"/>
              </a:ext>
            </a:extLst>
          </p:cNvPr>
          <p:cNvSpPr/>
          <p:nvPr/>
        </p:nvSpPr>
        <p:spPr>
          <a:xfrm>
            <a:off x="3275016" y="2140743"/>
            <a:ext cx="2584601" cy="5704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과정 종료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B3E407C-8DA3-4311-9189-F382023A703E}"/>
              </a:ext>
            </a:extLst>
          </p:cNvPr>
          <p:cNvSpPr/>
          <p:nvPr/>
        </p:nvSpPr>
        <p:spPr>
          <a:xfrm>
            <a:off x="412534" y="2140743"/>
            <a:ext cx="2584601" cy="5704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구매 내부 기능 동작</a:t>
            </a:r>
          </a:p>
        </p:txBody>
      </p:sp>
      <p:sp>
        <p:nvSpPr>
          <p:cNvPr id="48" name="순서도: 판단 47">
            <a:extLst>
              <a:ext uri="{FF2B5EF4-FFF2-40B4-BE49-F238E27FC236}">
                <a16:creationId xmlns:a16="http://schemas.microsoft.com/office/drawing/2014/main" id="{49443091-4FA1-4CB1-A8D6-2F6AD8B095B2}"/>
              </a:ext>
            </a:extLst>
          </p:cNvPr>
          <p:cNvSpPr/>
          <p:nvPr/>
        </p:nvSpPr>
        <p:spPr>
          <a:xfrm>
            <a:off x="704961" y="4296440"/>
            <a:ext cx="2091560" cy="68707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DE9F2F3-7F28-4E12-903C-FE531EC287CC}"/>
              </a:ext>
            </a:extLst>
          </p:cNvPr>
          <p:cNvSpPr txBox="1"/>
          <p:nvPr/>
        </p:nvSpPr>
        <p:spPr>
          <a:xfrm>
            <a:off x="1358545" y="4512215"/>
            <a:ext cx="784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</a:t>
            </a:r>
            <a:r>
              <a:rPr lang="ko-KR" altLang="en-US" sz="1400" dirty="0" err="1"/>
              <a:t>소유중</a:t>
            </a:r>
            <a:r>
              <a:rPr lang="en-US" altLang="ko-KR" sz="1400" dirty="0"/>
              <a:t>?</a:t>
            </a:r>
            <a:endParaRPr lang="ko-KR" altLang="en-US" sz="1400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210F70B4-B7E4-4BE2-A087-002F4F49D6FE}"/>
              </a:ext>
            </a:extLst>
          </p:cNvPr>
          <p:cNvSpPr/>
          <p:nvPr/>
        </p:nvSpPr>
        <p:spPr>
          <a:xfrm>
            <a:off x="3313725" y="4408918"/>
            <a:ext cx="1474724" cy="4621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구매 버튼 잠금</a:t>
            </a:r>
          </a:p>
        </p:txBody>
      </p:sp>
      <p:sp>
        <p:nvSpPr>
          <p:cNvPr id="51" name="순서도: 판단 50">
            <a:extLst>
              <a:ext uri="{FF2B5EF4-FFF2-40B4-BE49-F238E27FC236}">
                <a16:creationId xmlns:a16="http://schemas.microsoft.com/office/drawing/2014/main" id="{CA67A56E-8403-4A19-9A48-055034F590A2}"/>
              </a:ext>
            </a:extLst>
          </p:cNvPr>
          <p:cNvSpPr/>
          <p:nvPr/>
        </p:nvSpPr>
        <p:spPr>
          <a:xfrm>
            <a:off x="704961" y="5157499"/>
            <a:ext cx="2091560" cy="733537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E07E7EF-5561-4FEC-8CCE-4944F03FEA34}"/>
              </a:ext>
            </a:extLst>
          </p:cNvPr>
          <p:cNvSpPr txBox="1"/>
          <p:nvPr/>
        </p:nvSpPr>
        <p:spPr>
          <a:xfrm>
            <a:off x="704960" y="5387866"/>
            <a:ext cx="1816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 </a:t>
            </a:r>
            <a:r>
              <a:rPr lang="ko-KR" altLang="en-US" sz="1400" dirty="0" err="1"/>
              <a:t>소지금</a:t>
            </a:r>
            <a:r>
              <a:rPr lang="en-US" altLang="ko-KR" sz="1400" dirty="0"/>
              <a:t> &gt; </a:t>
            </a:r>
            <a:r>
              <a:rPr lang="ko-KR" altLang="en-US" sz="1400" dirty="0"/>
              <a:t>구매 비용</a:t>
            </a:r>
          </a:p>
        </p:txBody>
      </p:sp>
      <p:sp>
        <p:nvSpPr>
          <p:cNvPr id="53" name="순서도: 판단 52">
            <a:extLst>
              <a:ext uri="{FF2B5EF4-FFF2-40B4-BE49-F238E27FC236}">
                <a16:creationId xmlns:a16="http://schemas.microsoft.com/office/drawing/2014/main" id="{A072558C-EF21-48EA-9DA7-B74B2FBFC6BF}"/>
              </a:ext>
            </a:extLst>
          </p:cNvPr>
          <p:cNvSpPr/>
          <p:nvPr/>
        </p:nvSpPr>
        <p:spPr>
          <a:xfrm>
            <a:off x="412534" y="1138423"/>
            <a:ext cx="2584600" cy="82758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4526DE4-DCDE-442C-B6CB-8FF274517B7E}"/>
              </a:ext>
            </a:extLst>
          </p:cNvPr>
          <p:cNvSpPr txBox="1"/>
          <p:nvPr/>
        </p:nvSpPr>
        <p:spPr>
          <a:xfrm>
            <a:off x="782660" y="1398326"/>
            <a:ext cx="1754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>
                <a:solidFill>
                  <a:sysClr val="windowText" lastClr="000000"/>
                </a:solidFill>
              </a:rPr>
              <a:t>소지금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  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&gt;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구매비용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D1929C3A-C330-4309-AD9D-E30F9E52C9C8}"/>
              </a:ext>
            </a:extLst>
          </p:cNvPr>
          <p:cNvSpPr/>
          <p:nvPr/>
        </p:nvSpPr>
        <p:spPr>
          <a:xfrm>
            <a:off x="3313725" y="5288148"/>
            <a:ext cx="1474724" cy="4621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구매 버튼 임시 비활성화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13715939-2468-4902-8C99-EB276B24E91B}"/>
              </a:ext>
            </a:extLst>
          </p:cNvPr>
          <p:cNvSpPr/>
          <p:nvPr/>
        </p:nvSpPr>
        <p:spPr>
          <a:xfrm>
            <a:off x="915280" y="6028415"/>
            <a:ext cx="1670922" cy="3602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구매 버튼 활성화</a:t>
            </a:r>
          </a:p>
        </p:txBody>
      </p:sp>
      <p:sp>
        <p:nvSpPr>
          <p:cNvPr id="57" name="순서도: 수행의 시작/종료 56">
            <a:extLst>
              <a:ext uri="{FF2B5EF4-FFF2-40B4-BE49-F238E27FC236}">
                <a16:creationId xmlns:a16="http://schemas.microsoft.com/office/drawing/2014/main" id="{88032F4A-20AD-4360-89C8-4BC829C0E880}"/>
              </a:ext>
            </a:extLst>
          </p:cNvPr>
          <p:cNvSpPr/>
          <p:nvPr/>
        </p:nvSpPr>
        <p:spPr>
          <a:xfrm>
            <a:off x="3343257" y="5975938"/>
            <a:ext cx="1408922" cy="463074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구매 완료</a:t>
            </a:r>
          </a:p>
        </p:txBody>
      </p:sp>
      <p:sp>
        <p:nvSpPr>
          <p:cNvPr id="58" name="순서도: 처리 57">
            <a:extLst>
              <a:ext uri="{FF2B5EF4-FFF2-40B4-BE49-F238E27FC236}">
                <a16:creationId xmlns:a16="http://schemas.microsoft.com/office/drawing/2014/main" id="{BA10B1C4-6F25-43A9-8FA7-8261C22631B8}"/>
              </a:ext>
            </a:extLst>
          </p:cNvPr>
          <p:cNvSpPr/>
          <p:nvPr/>
        </p:nvSpPr>
        <p:spPr>
          <a:xfrm>
            <a:off x="412534" y="2996421"/>
            <a:ext cx="5447083" cy="3535217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순서도: 처리 58">
            <a:extLst>
              <a:ext uri="{FF2B5EF4-FFF2-40B4-BE49-F238E27FC236}">
                <a16:creationId xmlns:a16="http://schemas.microsoft.com/office/drawing/2014/main" id="{DEBEE704-D98C-4154-81E4-677CB0C5B661}"/>
              </a:ext>
            </a:extLst>
          </p:cNvPr>
          <p:cNvSpPr/>
          <p:nvPr/>
        </p:nvSpPr>
        <p:spPr>
          <a:xfrm>
            <a:off x="412534" y="2996421"/>
            <a:ext cx="5447083" cy="46930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UI</a:t>
            </a:r>
            <a:r>
              <a:rPr lang="ko-KR" altLang="en-US" dirty="0">
                <a:solidFill>
                  <a:sysClr val="windowText" lastClr="000000"/>
                </a:solidFill>
              </a:rPr>
              <a:t> 갱신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DC3BD6E-328B-4337-9F67-EF6587719E3D}"/>
              </a:ext>
            </a:extLst>
          </p:cNvPr>
          <p:cNvCxnSpPr>
            <a:cxnSpLocks/>
            <a:stCxn id="53" idx="3"/>
            <a:endCxn id="43" idx="1"/>
          </p:cNvCxnSpPr>
          <p:nvPr/>
        </p:nvCxnSpPr>
        <p:spPr>
          <a:xfrm flipV="1">
            <a:off x="2997134" y="1552214"/>
            <a:ext cx="277882" cy="2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BBE22725-7DB2-4C33-B63F-E93A5D2E7F70}"/>
              </a:ext>
            </a:extLst>
          </p:cNvPr>
          <p:cNvCxnSpPr>
            <a:cxnSpLocks/>
            <a:stCxn id="53" idx="2"/>
            <a:endCxn id="47" idx="0"/>
          </p:cNvCxnSpPr>
          <p:nvPr/>
        </p:nvCxnSpPr>
        <p:spPr>
          <a:xfrm>
            <a:off x="1704834" y="1966008"/>
            <a:ext cx="1" cy="17473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E5982272-8C92-4BBD-97FF-73C3C21DACE0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>
          <a:xfrm>
            <a:off x="4567317" y="1837440"/>
            <a:ext cx="0" cy="30330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5585485B-3E09-4F3B-BB84-53E25B3DCA46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 rot="5400000">
            <a:off x="2757680" y="3864092"/>
            <a:ext cx="286468" cy="230034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22190AE6-D015-4F89-ADFC-2A5F71B461E4}"/>
              </a:ext>
            </a:extLst>
          </p:cNvPr>
          <p:cNvCxnSpPr>
            <a:cxnSpLocks/>
            <a:stCxn id="48" idx="3"/>
            <a:endCxn id="50" idx="1"/>
          </p:cNvCxnSpPr>
          <p:nvPr/>
        </p:nvCxnSpPr>
        <p:spPr>
          <a:xfrm flipV="1">
            <a:off x="2796521" y="4639975"/>
            <a:ext cx="517204" cy="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91E197C-5070-4DEC-B438-4A6E3EAECDE6}"/>
              </a:ext>
            </a:extLst>
          </p:cNvPr>
          <p:cNvCxnSpPr>
            <a:cxnSpLocks/>
            <a:stCxn id="42" idx="2"/>
            <a:endCxn id="48" idx="0"/>
          </p:cNvCxnSpPr>
          <p:nvPr/>
        </p:nvCxnSpPr>
        <p:spPr>
          <a:xfrm>
            <a:off x="1750741" y="4085311"/>
            <a:ext cx="0" cy="21112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0F29ECA-7FAA-49E0-9D7B-40598FF61A1B}"/>
              </a:ext>
            </a:extLst>
          </p:cNvPr>
          <p:cNvCxnSpPr>
            <a:cxnSpLocks/>
            <a:stCxn id="51" idx="2"/>
            <a:endCxn id="56" idx="0"/>
          </p:cNvCxnSpPr>
          <p:nvPr/>
        </p:nvCxnSpPr>
        <p:spPr>
          <a:xfrm>
            <a:off x="1750741" y="5891036"/>
            <a:ext cx="0" cy="13737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4F39762E-FD44-4F58-B668-8458DF99E6D9}"/>
              </a:ext>
            </a:extLst>
          </p:cNvPr>
          <p:cNvCxnSpPr>
            <a:cxnSpLocks/>
            <a:stCxn id="51" idx="3"/>
            <a:endCxn id="55" idx="1"/>
          </p:cNvCxnSpPr>
          <p:nvPr/>
        </p:nvCxnSpPr>
        <p:spPr>
          <a:xfrm flipV="1">
            <a:off x="2796521" y="5519205"/>
            <a:ext cx="517204" cy="506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7FA42B1D-B9D0-4DA6-80F5-5B488200A98A}"/>
              </a:ext>
            </a:extLst>
          </p:cNvPr>
          <p:cNvCxnSpPr>
            <a:cxnSpLocks/>
            <a:stCxn id="55" idx="2"/>
            <a:endCxn id="57" idx="0"/>
          </p:cNvCxnSpPr>
          <p:nvPr/>
        </p:nvCxnSpPr>
        <p:spPr>
          <a:xfrm flipH="1">
            <a:off x="4047718" y="5750261"/>
            <a:ext cx="3369" cy="22567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5369A3AA-C2D9-4432-B40E-D1F13B6BF1F1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 flipV="1">
            <a:off x="2586202" y="6207475"/>
            <a:ext cx="757055" cy="107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1E992B1-60E5-46A3-B4D3-E94DB5026610}"/>
              </a:ext>
            </a:extLst>
          </p:cNvPr>
          <p:cNvSpPr txBox="1"/>
          <p:nvPr/>
        </p:nvSpPr>
        <p:spPr>
          <a:xfrm>
            <a:off x="2345023" y="4214404"/>
            <a:ext cx="624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B2F333D-D26F-46A6-9A07-4A30DF0030AF}"/>
              </a:ext>
            </a:extLst>
          </p:cNvPr>
          <p:cNvSpPr txBox="1"/>
          <p:nvPr/>
        </p:nvSpPr>
        <p:spPr>
          <a:xfrm>
            <a:off x="2345023" y="5120101"/>
            <a:ext cx="68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23487C8-B8B0-41DA-869C-AA510EF77189}"/>
              </a:ext>
            </a:extLst>
          </p:cNvPr>
          <p:cNvSpPr txBox="1"/>
          <p:nvPr/>
        </p:nvSpPr>
        <p:spPr>
          <a:xfrm>
            <a:off x="934307" y="4788167"/>
            <a:ext cx="68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FA6D995-7A50-4D3C-B75B-D12C80D75DE4}"/>
              </a:ext>
            </a:extLst>
          </p:cNvPr>
          <p:cNvSpPr txBox="1"/>
          <p:nvPr/>
        </p:nvSpPr>
        <p:spPr>
          <a:xfrm>
            <a:off x="934307" y="5648356"/>
            <a:ext cx="624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73" name="부제목 2">
            <a:extLst>
              <a:ext uri="{FF2B5EF4-FFF2-40B4-BE49-F238E27FC236}">
                <a16:creationId xmlns:a16="http://schemas.microsoft.com/office/drawing/2014/main" id="{99CDB5C7-A85B-4442-86D0-522DFFFFA455}"/>
              </a:ext>
            </a:extLst>
          </p:cNvPr>
          <p:cNvSpPr txBox="1">
            <a:spLocks/>
          </p:cNvSpPr>
          <p:nvPr/>
        </p:nvSpPr>
        <p:spPr>
          <a:xfrm>
            <a:off x="9182567" y="353552"/>
            <a:ext cx="2920510" cy="469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원석 가공 기능 흐름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6A1F3CEF-02A4-4AF1-8D1D-CFD0F8DC2C7F}"/>
              </a:ext>
            </a:extLst>
          </p:cNvPr>
          <p:cNvSpPr/>
          <p:nvPr/>
        </p:nvSpPr>
        <p:spPr>
          <a:xfrm>
            <a:off x="6320085" y="298722"/>
            <a:ext cx="2584601" cy="5704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원석가공 버튼 클릭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08095C45-03AB-42D1-8468-887DABEA82AD}"/>
              </a:ext>
            </a:extLst>
          </p:cNvPr>
          <p:cNvSpPr/>
          <p:nvPr/>
        </p:nvSpPr>
        <p:spPr>
          <a:xfrm>
            <a:off x="6559334" y="3509180"/>
            <a:ext cx="2197916" cy="5761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원석종류 표시 갱신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시간타이머 동작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41AC693E-E653-48D1-BA6D-A013B2CF9651}"/>
              </a:ext>
            </a:extLst>
          </p:cNvPr>
          <p:cNvSpPr/>
          <p:nvPr/>
        </p:nvSpPr>
        <p:spPr>
          <a:xfrm>
            <a:off x="9182567" y="1266988"/>
            <a:ext cx="2584601" cy="5704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“</a:t>
            </a:r>
            <a:r>
              <a:rPr lang="ko-KR" altLang="en-US" dirty="0">
                <a:solidFill>
                  <a:sysClr val="windowText" lastClr="000000"/>
                </a:solidFill>
              </a:rPr>
              <a:t>원석이 부족합니다</a:t>
            </a:r>
            <a:r>
              <a:rPr lang="en-US" altLang="ko-KR" dirty="0">
                <a:solidFill>
                  <a:sysClr val="windowText" lastClr="000000"/>
                </a:solidFill>
              </a:rPr>
              <a:t>.”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0743B2D8-0D54-4F2C-9753-925AE436D1EA}"/>
              </a:ext>
            </a:extLst>
          </p:cNvPr>
          <p:cNvCxnSpPr>
            <a:cxnSpLocks/>
            <a:stCxn id="74" idx="2"/>
            <a:endCxn id="86" idx="0"/>
          </p:cNvCxnSpPr>
          <p:nvPr/>
        </p:nvCxnSpPr>
        <p:spPr>
          <a:xfrm flipH="1">
            <a:off x="7612385" y="869174"/>
            <a:ext cx="1" cy="26924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B38B8C12-D361-4B5B-8188-348AC8FF2595}"/>
              </a:ext>
            </a:extLst>
          </p:cNvPr>
          <p:cNvCxnSpPr>
            <a:cxnSpLocks/>
            <a:stCxn id="80" idx="2"/>
            <a:endCxn id="92" idx="0"/>
          </p:cNvCxnSpPr>
          <p:nvPr/>
        </p:nvCxnSpPr>
        <p:spPr>
          <a:xfrm rot="16200000" flipH="1">
            <a:off x="8185393" y="2138187"/>
            <a:ext cx="285226" cy="143124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49458E09-7603-4994-A4D4-4B349FA79234}"/>
              </a:ext>
            </a:extLst>
          </p:cNvPr>
          <p:cNvSpPr/>
          <p:nvPr/>
        </p:nvSpPr>
        <p:spPr>
          <a:xfrm>
            <a:off x="9182567" y="2140743"/>
            <a:ext cx="2584601" cy="5704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과정 종료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4C3AD8B5-FDC9-4962-A02A-612F6382EA14}"/>
              </a:ext>
            </a:extLst>
          </p:cNvPr>
          <p:cNvSpPr/>
          <p:nvPr/>
        </p:nvSpPr>
        <p:spPr>
          <a:xfrm>
            <a:off x="6320085" y="2140743"/>
            <a:ext cx="2584601" cy="5704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원석가공 기능 동작</a:t>
            </a:r>
          </a:p>
        </p:txBody>
      </p:sp>
      <p:sp>
        <p:nvSpPr>
          <p:cNvPr id="81" name="순서도: 판단 80">
            <a:extLst>
              <a:ext uri="{FF2B5EF4-FFF2-40B4-BE49-F238E27FC236}">
                <a16:creationId xmlns:a16="http://schemas.microsoft.com/office/drawing/2014/main" id="{C905D078-069F-4D26-A157-C609446A42ED}"/>
              </a:ext>
            </a:extLst>
          </p:cNvPr>
          <p:cNvSpPr/>
          <p:nvPr/>
        </p:nvSpPr>
        <p:spPr>
          <a:xfrm>
            <a:off x="6717671" y="4260696"/>
            <a:ext cx="1881241" cy="5184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0928332-7070-46B6-B73A-285248E57317}"/>
              </a:ext>
            </a:extLst>
          </p:cNvPr>
          <p:cNvSpPr txBox="1"/>
          <p:nvPr/>
        </p:nvSpPr>
        <p:spPr>
          <a:xfrm>
            <a:off x="6917642" y="4391137"/>
            <a:ext cx="1508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터치수</a:t>
            </a:r>
            <a:r>
              <a:rPr lang="ko-KR" altLang="en-US" sz="1400" dirty="0"/>
              <a:t> </a:t>
            </a:r>
            <a:r>
              <a:rPr lang="en-US" altLang="ko-KR" sz="1400" dirty="0"/>
              <a:t>100 </a:t>
            </a:r>
            <a:r>
              <a:rPr lang="ko-KR" altLang="en-US" sz="1400" dirty="0"/>
              <a:t>이상</a:t>
            </a:r>
          </a:p>
        </p:txBody>
      </p:sp>
      <p:sp>
        <p:nvSpPr>
          <p:cNvPr id="86" name="순서도: 판단 85">
            <a:extLst>
              <a:ext uri="{FF2B5EF4-FFF2-40B4-BE49-F238E27FC236}">
                <a16:creationId xmlns:a16="http://schemas.microsoft.com/office/drawing/2014/main" id="{AF6BF37C-949C-4FF0-9899-2ADEA521AAC6}"/>
              </a:ext>
            </a:extLst>
          </p:cNvPr>
          <p:cNvSpPr/>
          <p:nvPr/>
        </p:nvSpPr>
        <p:spPr>
          <a:xfrm>
            <a:off x="6320085" y="1138423"/>
            <a:ext cx="2584600" cy="82758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98A3201-D7F7-430F-AF20-112ECDBCFB75}"/>
              </a:ext>
            </a:extLst>
          </p:cNvPr>
          <p:cNvSpPr txBox="1"/>
          <p:nvPr/>
        </p:nvSpPr>
        <p:spPr>
          <a:xfrm>
            <a:off x="6361597" y="1398326"/>
            <a:ext cx="2411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소유숫자 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&gt;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가공에 필요한 숫자</a:t>
            </a:r>
          </a:p>
        </p:txBody>
      </p:sp>
      <p:sp>
        <p:nvSpPr>
          <p:cNvPr id="91" name="순서도: 처리 90">
            <a:extLst>
              <a:ext uri="{FF2B5EF4-FFF2-40B4-BE49-F238E27FC236}">
                <a16:creationId xmlns:a16="http://schemas.microsoft.com/office/drawing/2014/main" id="{8998AA1B-D9B6-4495-8424-EAF0AFD464F6}"/>
              </a:ext>
            </a:extLst>
          </p:cNvPr>
          <p:cNvSpPr/>
          <p:nvPr/>
        </p:nvSpPr>
        <p:spPr>
          <a:xfrm>
            <a:off x="6320085" y="2996421"/>
            <a:ext cx="5447083" cy="3535217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순서도: 처리 91">
            <a:extLst>
              <a:ext uri="{FF2B5EF4-FFF2-40B4-BE49-F238E27FC236}">
                <a16:creationId xmlns:a16="http://schemas.microsoft.com/office/drawing/2014/main" id="{C0C68E68-DB65-424A-B26B-71BCA7F17967}"/>
              </a:ext>
            </a:extLst>
          </p:cNvPr>
          <p:cNvSpPr/>
          <p:nvPr/>
        </p:nvSpPr>
        <p:spPr>
          <a:xfrm>
            <a:off x="6320085" y="2996421"/>
            <a:ext cx="5447083" cy="46930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UI</a:t>
            </a:r>
            <a:r>
              <a:rPr lang="ko-KR" altLang="en-US" dirty="0">
                <a:solidFill>
                  <a:sysClr val="windowText" lastClr="000000"/>
                </a:solidFill>
              </a:rPr>
              <a:t> 갱신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1317B948-00C1-4365-A6E3-B5A18D0752B5}"/>
              </a:ext>
            </a:extLst>
          </p:cNvPr>
          <p:cNvCxnSpPr>
            <a:cxnSpLocks/>
            <a:stCxn id="86" idx="3"/>
            <a:endCxn id="76" idx="1"/>
          </p:cNvCxnSpPr>
          <p:nvPr/>
        </p:nvCxnSpPr>
        <p:spPr>
          <a:xfrm flipV="1">
            <a:off x="8904685" y="1552214"/>
            <a:ext cx="277882" cy="2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5961FB0B-8C4F-4496-AA92-6DCD191E7A7B}"/>
              </a:ext>
            </a:extLst>
          </p:cNvPr>
          <p:cNvCxnSpPr>
            <a:cxnSpLocks/>
            <a:stCxn id="86" idx="2"/>
            <a:endCxn id="80" idx="0"/>
          </p:cNvCxnSpPr>
          <p:nvPr/>
        </p:nvCxnSpPr>
        <p:spPr>
          <a:xfrm>
            <a:off x="7612385" y="1966008"/>
            <a:ext cx="1" cy="17473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8EE825B9-1D6E-4DE9-84F7-6BA4C68B1E30}"/>
              </a:ext>
            </a:extLst>
          </p:cNvPr>
          <p:cNvCxnSpPr>
            <a:cxnSpLocks/>
            <a:stCxn id="76" idx="2"/>
            <a:endCxn id="79" idx="0"/>
          </p:cNvCxnSpPr>
          <p:nvPr/>
        </p:nvCxnSpPr>
        <p:spPr>
          <a:xfrm>
            <a:off x="10474868" y="1837440"/>
            <a:ext cx="0" cy="30330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2A9DD2B8-98DF-4CA8-8F76-6817A28478C3}"/>
              </a:ext>
            </a:extLst>
          </p:cNvPr>
          <p:cNvCxnSpPr>
            <a:cxnSpLocks/>
            <a:stCxn id="81" idx="3"/>
            <a:endCxn id="171" idx="1"/>
          </p:cNvCxnSpPr>
          <p:nvPr/>
        </p:nvCxnSpPr>
        <p:spPr>
          <a:xfrm flipV="1">
            <a:off x="8598912" y="4512215"/>
            <a:ext cx="657273" cy="769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E09468C4-EACD-438A-B6B7-934D94BE240C}"/>
              </a:ext>
            </a:extLst>
          </p:cNvPr>
          <p:cNvCxnSpPr>
            <a:cxnSpLocks/>
            <a:stCxn id="75" idx="2"/>
            <a:endCxn id="81" idx="0"/>
          </p:cNvCxnSpPr>
          <p:nvPr/>
        </p:nvCxnSpPr>
        <p:spPr>
          <a:xfrm>
            <a:off x="7658292" y="4085311"/>
            <a:ext cx="0" cy="17538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F7C1604D-6136-4BF1-97C6-306B319F28D4}"/>
              </a:ext>
            </a:extLst>
          </p:cNvPr>
          <p:cNvCxnSpPr>
            <a:cxnSpLocks/>
            <a:stCxn id="140" idx="3"/>
            <a:endCxn id="170" idx="1"/>
          </p:cNvCxnSpPr>
          <p:nvPr/>
        </p:nvCxnSpPr>
        <p:spPr>
          <a:xfrm flipV="1">
            <a:off x="8598912" y="5183807"/>
            <a:ext cx="657273" cy="74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496D4AED-945E-441B-9140-EEFE0A710B85}"/>
              </a:ext>
            </a:extLst>
          </p:cNvPr>
          <p:cNvSpPr txBox="1"/>
          <p:nvPr/>
        </p:nvSpPr>
        <p:spPr>
          <a:xfrm>
            <a:off x="8252574" y="4214404"/>
            <a:ext cx="624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47E36A5-C3FF-4D24-89BC-6324EDCA4971}"/>
              </a:ext>
            </a:extLst>
          </p:cNvPr>
          <p:cNvSpPr txBox="1"/>
          <p:nvPr/>
        </p:nvSpPr>
        <p:spPr>
          <a:xfrm>
            <a:off x="8252574" y="4869014"/>
            <a:ext cx="624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6D833AB-0924-4FAD-9397-71A083D262F6}"/>
              </a:ext>
            </a:extLst>
          </p:cNvPr>
          <p:cNvSpPr txBox="1"/>
          <p:nvPr/>
        </p:nvSpPr>
        <p:spPr>
          <a:xfrm>
            <a:off x="6412036" y="4582938"/>
            <a:ext cx="68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27D8DE09-D598-4B06-A7F0-5BB0A399099A}"/>
              </a:ext>
            </a:extLst>
          </p:cNvPr>
          <p:cNvCxnSpPr>
            <a:cxnSpLocks/>
            <a:stCxn id="81" idx="2"/>
            <a:endCxn id="140" idx="0"/>
          </p:cNvCxnSpPr>
          <p:nvPr/>
        </p:nvCxnSpPr>
        <p:spPr>
          <a:xfrm>
            <a:off x="7658292" y="4779129"/>
            <a:ext cx="0" cy="14620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순서도: 판단 139">
            <a:extLst>
              <a:ext uri="{FF2B5EF4-FFF2-40B4-BE49-F238E27FC236}">
                <a16:creationId xmlns:a16="http://schemas.microsoft.com/office/drawing/2014/main" id="{23DA201C-3A53-42FB-B9A4-4AC21EC6A8F8}"/>
              </a:ext>
            </a:extLst>
          </p:cNvPr>
          <p:cNvSpPr/>
          <p:nvPr/>
        </p:nvSpPr>
        <p:spPr>
          <a:xfrm>
            <a:off x="6717671" y="4925334"/>
            <a:ext cx="1881241" cy="5184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59B2E4A-A798-4C37-9E02-5873C38CCC15}"/>
              </a:ext>
            </a:extLst>
          </p:cNvPr>
          <p:cNvSpPr txBox="1"/>
          <p:nvPr/>
        </p:nvSpPr>
        <p:spPr>
          <a:xfrm>
            <a:off x="6917642" y="5055775"/>
            <a:ext cx="1508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터치수</a:t>
            </a:r>
            <a:r>
              <a:rPr lang="ko-KR" altLang="en-US" sz="1400" dirty="0"/>
              <a:t> </a:t>
            </a:r>
            <a:r>
              <a:rPr lang="en-US" altLang="ko-KR" sz="1400" dirty="0"/>
              <a:t>50 </a:t>
            </a:r>
            <a:r>
              <a:rPr lang="ko-KR" altLang="en-US" sz="1400" dirty="0"/>
              <a:t>이상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3DB4F39-505C-493D-B96C-746A4931C0B4}"/>
              </a:ext>
            </a:extLst>
          </p:cNvPr>
          <p:cNvSpPr txBox="1"/>
          <p:nvPr/>
        </p:nvSpPr>
        <p:spPr>
          <a:xfrm>
            <a:off x="6412036" y="5184550"/>
            <a:ext cx="68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2557AD1-BA9A-4EAE-8E7B-1731767B859D}"/>
              </a:ext>
            </a:extLst>
          </p:cNvPr>
          <p:cNvSpPr txBox="1"/>
          <p:nvPr/>
        </p:nvSpPr>
        <p:spPr>
          <a:xfrm>
            <a:off x="8252574" y="5521704"/>
            <a:ext cx="624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151" name="순서도: 판단 150">
            <a:extLst>
              <a:ext uri="{FF2B5EF4-FFF2-40B4-BE49-F238E27FC236}">
                <a16:creationId xmlns:a16="http://schemas.microsoft.com/office/drawing/2014/main" id="{843E0592-B037-498B-B9AA-5830FDF324E2}"/>
              </a:ext>
            </a:extLst>
          </p:cNvPr>
          <p:cNvSpPr/>
          <p:nvPr/>
        </p:nvSpPr>
        <p:spPr>
          <a:xfrm>
            <a:off x="6717671" y="5578024"/>
            <a:ext cx="1881241" cy="5184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CB123F28-CC34-43B9-8232-28A5C0B552FA}"/>
              </a:ext>
            </a:extLst>
          </p:cNvPr>
          <p:cNvSpPr txBox="1"/>
          <p:nvPr/>
        </p:nvSpPr>
        <p:spPr>
          <a:xfrm>
            <a:off x="6917642" y="5708465"/>
            <a:ext cx="1508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터치수</a:t>
            </a:r>
            <a:r>
              <a:rPr lang="ko-KR" altLang="en-US" sz="1400" dirty="0"/>
              <a:t> </a:t>
            </a:r>
            <a:r>
              <a:rPr lang="en-US" altLang="ko-KR" sz="1400" dirty="0"/>
              <a:t>30 </a:t>
            </a:r>
            <a:r>
              <a:rPr lang="ko-KR" altLang="en-US" sz="1400" dirty="0"/>
              <a:t>이상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DA70147-583F-4A3C-9CE8-7DF60D00955C}"/>
              </a:ext>
            </a:extLst>
          </p:cNvPr>
          <p:cNvSpPr txBox="1"/>
          <p:nvPr/>
        </p:nvSpPr>
        <p:spPr>
          <a:xfrm>
            <a:off x="6412036" y="5837240"/>
            <a:ext cx="68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A6F33487-6E45-4BB1-8023-37CA5FD24B03}"/>
              </a:ext>
            </a:extLst>
          </p:cNvPr>
          <p:cNvCxnSpPr>
            <a:cxnSpLocks/>
            <a:stCxn id="140" idx="2"/>
            <a:endCxn id="151" idx="0"/>
          </p:cNvCxnSpPr>
          <p:nvPr/>
        </p:nvCxnSpPr>
        <p:spPr>
          <a:xfrm>
            <a:off x="7658292" y="5443767"/>
            <a:ext cx="0" cy="13425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순서도: 수행의 시작/종료 158">
            <a:extLst>
              <a:ext uri="{FF2B5EF4-FFF2-40B4-BE49-F238E27FC236}">
                <a16:creationId xmlns:a16="http://schemas.microsoft.com/office/drawing/2014/main" id="{F2DEE987-39E8-4431-94EE-A4AC02DA3D94}"/>
              </a:ext>
            </a:extLst>
          </p:cNvPr>
          <p:cNvSpPr/>
          <p:nvPr/>
        </p:nvSpPr>
        <p:spPr>
          <a:xfrm>
            <a:off x="9256185" y="5673817"/>
            <a:ext cx="1408922" cy="3125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S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급 광물획득</a:t>
            </a:r>
          </a:p>
        </p:txBody>
      </p: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7EEF7E90-E348-4D5A-8C2D-74AD85C8E839}"/>
              </a:ext>
            </a:extLst>
          </p:cNvPr>
          <p:cNvCxnSpPr>
            <a:cxnSpLocks/>
            <a:stCxn id="151" idx="3"/>
            <a:endCxn id="159" idx="1"/>
          </p:cNvCxnSpPr>
          <p:nvPr/>
        </p:nvCxnSpPr>
        <p:spPr>
          <a:xfrm flipV="1">
            <a:off x="8598912" y="5830067"/>
            <a:ext cx="657273" cy="717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순서도: 수행의 시작/종료 169">
            <a:extLst>
              <a:ext uri="{FF2B5EF4-FFF2-40B4-BE49-F238E27FC236}">
                <a16:creationId xmlns:a16="http://schemas.microsoft.com/office/drawing/2014/main" id="{3E76FB52-064A-4613-B876-B8BDDF0CF71B}"/>
              </a:ext>
            </a:extLst>
          </p:cNvPr>
          <p:cNvSpPr/>
          <p:nvPr/>
        </p:nvSpPr>
        <p:spPr>
          <a:xfrm>
            <a:off x="9256185" y="5027557"/>
            <a:ext cx="1408922" cy="3125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SS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급 광물획득</a:t>
            </a:r>
          </a:p>
        </p:txBody>
      </p:sp>
      <p:sp>
        <p:nvSpPr>
          <p:cNvPr id="171" name="순서도: 수행의 시작/종료 170">
            <a:extLst>
              <a:ext uri="{FF2B5EF4-FFF2-40B4-BE49-F238E27FC236}">
                <a16:creationId xmlns:a16="http://schemas.microsoft.com/office/drawing/2014/main" id="{0B91ED90-DD80-418A-9732-65C5A9C44AE9}"/>
              </a:ext>
            </a:extLst>
          </p:cNvPr>
          <p:cNvSpPr/>
          <p:nvPr/>
        </p:nvSpPr>
        <p:spPr>
          <a:xfrm>
            <a:off x="9256185" y="4355965"/>
            <a:ext cx="1408922" cy="3125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SSS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급 광물획득</a:t>
            </a:r>
          </a:p>
        </p:txBody>
      </p:sp>
      <p:sp>
        <p:nvSpPr>
          <p:cNvPr id="175" name="순서도: 수행의 시작/종료 174">
            <a:extLst>
              <a:ext uri="{FF2B5EF4-FFF2-40B4-BE49-F238E27FC236}">
                <a16:creationId xmlns:a16="http://schemas.microsoft.com/office/drawing/2014/main" id="{2425D762-9769-4E3B-B077-2754E8294309}"/>
              </a:ext>
            </a:extLst>
          </p:cNvPr>
          <p:cNvSpPr/>
          <p:nvPr/>
        </p:nvSpPr>
        <p:spPr>
          <a:xfrm>
            <a:off x="6953830" y="6150252"/>
            <a:ext cx="1408922" cy="3125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A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급 광물획득</a:t>
            </a:r>
          </a:p>
        </p:txBody>
      </p: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D9350EB5-4BAC-4E97-9A83-DB91058E8358}"/>
              </a:ext>
            </a:extLst>
          </p:cNvPr>
          <p:cNvCxnSpPr>
            <a:cxnSpLocks/>
            <a:stCxn id="151" idx="2"/>
            <a:endCxn id="175" idx="0"/>
          </p:cNvCxnSpPr>
          <p:nvPr/>
        </p:nvCxnSpPr>
        <p:spPr>
          <a:xfrm flipH="1">
            <a:off x="7658291" y="6096457"/>
            <a:ext cx="1" cy="5379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223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5B035ED-0D91-4DE4-B7C6-E4722CA30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530" y="500061"/>
            <a:ext cx="3543300" cy="58578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739331" y="3428999"/>
            <a:ext cx="412124" cy="38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</a:t>
            </a:r>
            <a:endParaRPr lang="ko-KR" altLang="en-US" dirty="0"/>
          </a:p>
        </p:txBody>
      </p:sp>
      <p:sp>
        <p:nvSpPr>
          <p:cNvPr id="40" name="부제목 2">
            <a:extLst>
              <a:ext uri="{FF2B5EF4-FFF2-40B4-BE49-F238E27FC236}">
                <a16:creationId xmlns:a16="http://schemas.microsoft.com/office/drawing/2014/main" id="{4709A945-B1F2-423F-86A4-E6F80B20D5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5016" y="353552"/>
            <a:ext cx="2920510" cy="469303"/>
          </a:xfrm>
        </p:spPr>
        <p:txBody>
          <a:bodyPr>
            <a:normAutofit/>
          </a:bodyPr>
          <a:lstStyle/>
          <a:p>
            <a:r>
              <a:rPr lang="ko-KR" altLang="en-US" dirty="0"/>
              <a:t>땅굴추가 기능 흐름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70F99F17-3E3E-43ED-B731-F1F0439409C3}"/>
              </a:ext>
            </a:extLst>
          </p:cNvPr>
          <p:cNvSpPr/>
          <p:nvPr/>
        </p:nvSpPr>
        <p:spPr>
          <a:xfrm>
            <a:off x="412534" y="298722"/>
            <a:ext cx="2584601" cy="5704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땅굴파기 </a:t>
            </a:r>
            <a:r>
              <a:rPr lang="en-US" altLang="ko-KR" dirty="0">
                <a:solidFill>
                  <a:sysClr val="windowText" lastClr="000000"/>
                </a:solidFill>
              </a:rPr>
              <a:t>+</a:t>
            </a:r>
            <a:r>
              <a:rPr lang="ko-KR" altLang="en-US" dirty="0">
                <a:solidFill>
                  <a:sysClr val="windowText" lastClr="000000"/>
                </a:solidFill>
              </a:rPr>
              <a:t>버튼 클릭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303B3E3E-F67A-4DBA-91E0-BCD920FAB0EA}"/>
              </a:ext>
            </a:extLst>
          </p:cNvPr>
          <p:cNvSpPr/>
          <p:nvPr/>
        </p:nvSpPr>
        <p:spPr>
          <a:xfrm>
            <a:off x="651783" y="3509180"/>
            <a:ext cx="2197916" cy="5761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땅굴 깊이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, </a:t>
            </a:r>
          </a:p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채취 원석 등 표시 갱신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8789E3A-3F37-49CD-9E67-0A8A9D16CBB8}"/>
              </a:ext>
            </a:extLst>
          </p:cNvPr>
          <p:cNvSpPr/>
          <p:nvPr/>
        </p:nvSpPr>
        <p:spPr>
          <a:xfrm>
            <a:off x="3275016" y="1266988"/>
            <a:ext cx="2584601" cy="5704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“</a:t>
            </a:r>
            <a:r>
              <a:rPr lang="ko-KR" altLang="en-US" dirty="0">
                <a:solidFill>
                  <a:sysClr val="windowText" lastClr="000000"/>
                </a:solidFill>
              </a:rPr>
              <a:t>소지금이 부족합니다</a:t>
            </a:r>
            <a:r>
              <a:rPr lang="en-US" altLang="ko-KR" dirty="0">
                <a:solidFill>
                  <a:sysClr val="windowText" lastClr="000000"/>
                </a:solidFill>
              </a:rPr>
              <a:t>.”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36F6616-EEBC-4F2A-AE4B-9B0E99F59F2C}"/>
              </a:ext>
            </a:extLst>
          </p:cNvPr>
          <p:cNvCxnSpPr>
            <a:cxnSpLocks/>
            <a:stCxn id="41" idx="2"/>
            <a:endCxn id="53" idx="0"/>
          </p:cNvCxnSpPr>
          <p:nvPr/>
        </p:nvCxnSpPr>
        <p:spPr>
          <a:xfrm flipH="1">
            <a:off x="1704834" y="869174"/>
            <a:ext cx="1" cy="26924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6B305754-938D-4EAC-8504-E0B20B487F74}"/>
              </a:ext>
            </a:extLst>
          </p:cNvPr>
          <p:cNvCxnSpPr>
            <a:cxnSpLocks/>
            <a:stCxn id="47" idx="2"/>
            <a:endCxn id="59" idx="0"/>
          </p:cNvCxnSpPr>
          <p:nvPr/>
        </p:nvCxnSpPr>
        <p:spPr>
          <a:xfrm rot="16200000" flipH="1">
            <a:off x="2277842" y="2138187"/>
            <a:ext cx="285226" cy="143124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F066ACA2-E859-4B18-A3DF-34E15013A3B9}"/>
              </a:ext>
            </a:extLst>
          </p:cNvPr>
          <p:cNvSpPr/>
          <p:nvPr/>
        </p:nvSpPr>
        <p:spPr>
          <a:xfrm>
            <a:off x="3275016" y="2140743"/>
            <a:ext cx="2584601" cy="5704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과정 종료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B3E407C-8DA3-4311-9189-F382023A703E}"/>
              </a:ext>
            </a:extLst>
          </p:cNvPr>
          <p:cNvSpPr/>
          <p:nvPr/>
        </p:nvSpPr>
        <p:spPr>
          <a:xfrm>
            <a:off x="412534" y="2140743"/>
            <a:ext cx="2584601" cy="5704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굴파기</a:t>
            </a:r>
            <a:r>
              <a:rPr lang="ko-KR" altLang="en-US" dirty="0">
                <a:solidFill>
                  <a:sysClr val="windowText" lastClr="000000"/>
                </a:solidFill>
              </a:rPr>
              <a:t> 내부 기능 동작</a:t>
            </a:r>
          </a:p>
        </p:txBody>
      </p:sp>
      <p:sp>
        <p:nvSpPr>
          <p:cNvPr id="48" name="순서도: 판단 47">
            <a:extLst>
              <a:ext uri="{FF2B5EF4-FFF2-40B4-BE49-F238E27FC236}">
                <a16:creationId xmlns:a16="http://schemas.microsoft.com/office/drawing/2014/main" id="{49443091-4FA1-4CB1-A8D6-2F6AD8B095B2}"/>
              </a:ext>
            </a:extLst>
          </p:cNvPr>
          <p:cNvSpPr/>
          <p:nvPr/>
        </p:nvSpPr>
        <p:spPr>
          <a:xfrm>
            <a:off x="704961" y="4296440"/>
            <a:ext cx="2091560" cy="68707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DE9F2F3-7F28-4E12-903C-FE531EC287CC}"/>
              </a:ext>
            </a:extLst>
          </p:cNvPr>
          <p:cNvSpPr txBox="1"/>
          <p:nvPr/>
        </p:nvSpPr>
        <p:spPr>
          <a:xfrm>
            <a:off x="704960" y="4512215"/>
            <a:ext cx="2018454" cy="2555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현재 레벨 </a:t>
            </a:r>
            <a:r>
              <a:rPr lang="en-US" altLang="ko-KR" sz="1400" dirty="0"/>
              <a:t>== </a:t>
            </a:r>
            <a:r>
              <a:rPr lang="ko-KR" altLang="en-US" sz="1400" dirty="0"/>
              <a:t>최대 레벨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210F70B4-B7E4-4BE2-A087-002F4F49D6FE}"/>
              </a:ext>
            </a:extLst>
          </p:cNvPr>
          <p:cNvSpPr/>
          <p:nvPr/>
        </p:nvSpPr>
        <p:spPr>
          <a:xfrm>
            <a:off x="3313725" y="4408918"/>
            <a:ext cx="1474724" cy="4621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레벨 업 버튼 잠금</a:t>
            </a:r>
          </a:p>
        </p:txBody>
      </p:sp>
      <p:sp>
        <p:nvSpPr>
          <p:cNvPr id="51" name="순서도: 판단 50">
            <a:extLst>
              <a:ext uri="{FF2B5EF4-FFF2-40B4-BE49-F238E27FC236}">
                <a16:creationId xmlns:a16="http://schemas.microsoft.com/office/drawing/2014/main" id="{CA67A56E-8403-4A19-9A48-055034F590A2}"/>
              </a:ext>
            </a:extLst>
          </p:cNvPr>
          <p:cNvSpPr/>
          <p:nvPr/>
        </p:nvSpPr>
        <p:spPr>
          <a:xfrm>
            <a:off x="704961" y="5157499"/>
            <a:ext cx="2091560" cy="733537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E07E7EF-5561-4FEC-8CCE-4944F03FEA34}"/>
              </a:ext>
            </a:extLst>
          </p:cNvPr>
          <p:cNvSpPr txBox="1"/>
          <p:nvPr/>
        </p:nvSpPr>
        <p:spPr>
          <a:xfrm>
            <a:off x="704960" y="5387866"/>
            <a:ext cx="1899471" cy="272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 </a:t>
            </a:r>
            <a:r>
              <a:rPr lang="ko-KR" altLang="en-US" sz="1400" dirty="0" err="1"/>
              <a:t>소지금</a:t>
            </a:r>
            <a:r>
              <a:rPr lang="en-US" altLang="ko-KR" sz="1400" dirty="0"/>
              <a:t> &gt; </a:t>
            </a:r>
            <a:r>
              <a:rPr lang="ko-KR" altLang="en-US" sz="1400" dirty="0"/>
              <a:t>갱신된 비용</a:t>
            </a:r>
          </a:p>
        </p:txBody>
      </p:sp>
      <p:sp>
        <p:nvSpPr>
          <p:cNvPr id="53" name="순서도: 판단 52">
            <a:extLst>
              <a:ext uri="{FF2B5EF4-FFF2-40B4-BE49-F238E27FC236}">
                <a16:creationId xmlns:a16="http://schemas.microsoft.com/office/drawing/2014/main" id="{A072558C-EF21-48EA-9DA7-B74B2FBFC6BF}"/>
              </a:ext>
            </a:extLst>
          </p:cNvPr>
          <p:cNvSpPr/>
          <p:nvPr/>
        </p:nvSpPr>
        <p:spPr>
          <a:xfrm>
            <a:off x="412534" y="1138423"/>
            <a:ext cx="2584600" cy="82758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4526DE4-DCDE-442C-B6CB-8FF274517B7E}"/>
              </a:ext>
            </a:extLst>
          </p:cNvPr>
          <p:cNvSpPr txBox="1"/>
          <p:nvPr/>
        </p:nvSpPr>
        <p:spPr>
          <a:xfrm>
            <a:off x="522806" y="1398326"/>
            <a:ext cx="2273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>
                <a:solidFill>
                  <a:sysClr val="windowText" lastClr="000000"/>
                </a:solidFill>
              </a:rPr>
              <a:t>소지금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  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&gt; </a:t>
            </a:r>
            <a:r>
              <a:rPr lang="ko-KR" altLang="en-US" sz="1400" dirty="0" err="1">
                <a:solidFill>
                  <a:sysClr val="windowText" lastClr="000000"/>
                </a:solidFill>
              </a:rPr>
              <a:t>굴파기비용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D1929C3A-C330-4309-AD9D-E30F9E52C9C8}"/>
              </a:ext>
            </a:extLst>
          </p:cNvPr>
          <p:cNvSpPr/>
          <p:nvPr/>
        </p:nvSpPr>
        <p:spPr>
          <a:xfrm>
            <a:off x="3313725" y="5288148"/>
            <a:ext cx="1474724" cy="4621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ysClr val="windowText" lastClr="000000"/>
                </a:solidFill>
              </a:rPr>
              <a:t>굴파기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 버튼 임시 비활성화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13715939-2468-4902-8C99-EB276B24E91B}"/>
              </a:ext>
            </a:extLst>
          </p:cNvPr>
          <p:cNvSpPr/>
          <p:nvPr/>
        </p:nvSpPr>
        <p:spPr>
          <a:xfrm>
            <a:off x="915280" y="6028415"/>
            <a:ext cx="1670922" cy="3602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ysClr val="windowText" lastClr="000000"/>
                </a:solidFill>
              </a:rPr>
              <a:t>굴파기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 버튼 활성화</a:t>
            </a:r>
          </a:p>
        </p:txBody>
      </p:sp>
      <p:sp>
        <p:nvSpPr>
          <p:cNvPr id="57" name="순서도: 수행의 시작/종료 56">
            <a:extLst>
              <a:ext uri="{FF2B5EF4-FFF2-40B4-BE49-F238E27FC236}">
                <a16:creationId xmlns:a16="http://schemas.microsoft.com/office/drawing/2014/main" id="{88032F4A-20AD-4360-89C8-4BC829C0E880}"/>
              </a:ext>
            </a:extLst>
          </p:cNvPr>
          <p:cNvSpPr/>
          <p:nvPr/>
        </p:nvSpPr>
        <p:spPr>
          <a:xfrm>
            <a:off x="3343257" y="5975938"/>
            <a:ext cx="1408922" cy="463074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비용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원석 갱신 </a:t>
            </a:r>
          </a:p>
        </p:txBody>
      </p:sp>
      <p:sp>
        <p:nvSpPr>
          <p:cNvPr id="58" name="순서도: 처리 57">
            <a:extLst>
              <a:ext uri="{FF2B5EF4-FFF2-40B4-BE49-F238E27FC236}">
                <a16:creationId xmlns:a16="http://schemas.microsoft.com/office/drawing/2014/main" id="{BA10B1C4-6F25-43A9-8FA7-8261C22631B8}"/>
              </a:ext>
            </a:extLst>
          </p:cNvPr>
          <p:cNvSpPr/>
          <p:nvPr/>
        </p:nvSpPr>
        <p:spPr>
          <a:xfrm>
            <a:off x="412534" y="2996421"/>
            <a:ext cx="5447083" cy="3535217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순서도: 처리 58">
            <a:extLst>
              <a:ext uri="{FF2B5EF4-FFF2-40B4-BE49-F238E27FC236}">
                <a16:creationId xmlns:a16="http://schemas.microsoft.com/office/drawing/2014/main" id="{DEBEE704-D98C-4154-81E4-677CB0C5B661}"/>
              </a:ext>
            </a:extLst>
          </p:cNvPr>
          <p:cNvSpPr/>
          <p:nvPr/>
        </p:nvSpPr>
        <p:spPr>
          <a:xfrm>
            <a:off x="412534" y="2996421"/>
            <a:ext cx="5447083" cy="46930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UI</a:t>
            </a:r>
            <a:r>
              <a:rPr lang="ko-KR" altLang="en-US" dirty="0">
                <a:solidFill>
                  <a:sysClr val="windowText" lastClr="000000"/>
                </a:solidFill>
              </a:rPr>
              <a:t> 갱신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DC3BD6E-328B-4337-9F67-EF6587719E3D}"/>
              </a:ext>
            </a:extLst>
          </p:cNvPr>
          <p:cNvCxnSpPr>
            <a:cxnSpLocks/>
            <a:stCxn id="53" idx="3"/>
            <a:endCxn id="43" idx="1"/>
          </p:cNvCxnSpPr>
          <p:nvPr/>
        </p:nvCxnSpPr>
        <p:spPr>
          <a:xfrm flipV="1">
            <a:off x="2997134" y="1552214"/>
            <a:ext cx="277882" cy="2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BBE22725-7DB2-4C33-B63F-E93A5D2E7F70}"/>
              </a:ext>
            </a:extLst>
          </p:cNvPr>
          <p:cNvCxnSpPr>
            <a:cxnSpLocks/>
            <a:stCxn id="53" idx="2"/>
            <a:endCxn id="47" idx="0"/>
          </p:cNvCxnSpPr>
          <p:nvPr/>
        </p:nvCxnSpPr>
        <p:spPr>
          <a:xfrm>
            <a:off x="1704834" y="1966008"/>
            <a:ext cx="1" cy="17473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E5982272-8C92-4BBD-97FF-73C3C21DACE0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>
          <a:xfrm>
            <a:off x="4567317" y="1837440"/>
            <a:ext cx="0" cy="30330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5585485B-3E09-4F3B-BB84-53E25B3DCA46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 rot="5400000">
            <a:off x="2757680" y="3864092"/>
            <a:ext cx="286468" cy="230034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22190AE6-D015-4F89-ADFC-2A5F71B461E4}"/>
              </a:ext>
            </a:extLst>
          </p:cNvPr>
          <p:cNvCxnSpPr>
            <a:cxnSpLocks/>
            <a:stCxn id="48" idx="3"/>
            <a:endCxn id="50" idx="1"/>
          </p:cNvCxnSpPr>
          <p:nvPr/>
        </p:nvCxnSpPr>
        <p:spPr>
          <a:xfrm flipV="1">
            <a:off x="2796521" y="4639975"/>
            <a:ext cx="517204" cy="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91E197C-5070-4DEC-B438-4A6E3EAECDE6}"/>
              </a:ext>
            </a:extLst>
          </p:cNvPr>
          <p:cNvCxnSpPr>
            <a:cxnSpLocks/>
            <a:stCxn id="42" idx="2"/>
            <a:endCxn id="48" idx="0"/>
          </p:cNvCxnSpPr>
          <p:nvPr/>
        </p:nvCxnSpPr>
        <p:spPr>
          <a:xfrm>
            <a:off x="1750741" y="4085311"/>
            <a:ext cx="0" cy="21112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0F29ECA-7FAA-49E0-9D7B-40598FF61A1B}"/>
              </a:ext>
            </a:extLst>
          </p:cNvPr>
          <p:cNvCxnSpPr>
            <a:cxnSpLocks/>
            <a:stCxn id="51" idx="2"/>
            <a:endCxn id="56" idx="0"/>
          </p:cNvCxnSpPr>
          <p:nvPr/>
        </p:nvCxnSpPr>
        <p:spPr>
          <a:xfrm>
            <a:off x="1750741" y="5891036"/>
            <a:ext cx="0" cy="13737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4F39762E-FD44-4F58-B668-8458DF99E6D9}"/>
              </a:ext>
            </a:extLst>
          </p:cNvPr>
          <p:cNvCxnSpPr>
            <a:cxnSpLocks/>
            <a:stCxn id="51" idx="3"/>
            <a:endCxn id="55" idx="1"/>
          </p:cNvCxnSpPr>
          <p:nvPr/>
        </p:nvCxnSpPr>
        <p:spPr>
          <a:xfrm flipV="1">
            <a:off x="2796521" y="5519205"/>
            <a:ext cx="517204" cy="506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7FA42B1D-B9D0-4DA6-80F5-5B488200A98A}"/>
              </a:ext>
            </a:extLst>
          </p:cNvPr>
          <p:cNvCxnSpPr>
            <a:cxnSpLocks/>
            <a:stCxn id="55" idx="2"/>
            <a:endCxn id="57" idx="0"/>
          </p:cNvCxnSpPr>
          <p:nvPr/>
        </p:nvCxnSpPr>
        <p:spPr>
          <a:xfrm flipH="1">
            <a:off x="4047718" y="5750261"/>
            <a:ext cx="3369" cy="22567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5369A3AA-C2D9-4432-B40E-D1F13B6BF1F1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 flipV="1">
            <a:off x="2586202" y="6207475"/>
            <a:ext cx="757055" cy="107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A363E6A-7792-49C7-824C-D4F1CFA29216}"/>
              </a:ext>
            </a:extLst>
          </p:cNvPr>
          <p:cNvSpPr txBox="1"/>
          <p:nvPr/>
        </p:nvSpPr>
        <p:spPr>
          <a:xfrm>
            <a:off x="2345023" y="4214404"/>
            <a:ext cx="624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C0AE2CA-2E1D-4465-A763-B31E14310BCF}"/>
              </a:ext>
            </a:extLst>
          </p:cNvPr>
          <p:cNvSpPr txBox="1"/>
          <p:nvPr/>
        </p:nvSpPr>
        <p:spPr>
          <a:xfrm>
            <a:off x="2345023" y="5120101"/>
            <a:ext cx="68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539819-02C4-4AAF-8DA1-03A66E58244D}"/>
              </a:ext>
            </a:extLst>
          </p:cNvPr>
          <p:cNvSpPr txBox="1"/>
          <p:nvPr/>
        </p:nvSpPr>
        <p:spPr>
          <a:xfrm>
            <a:off x="934307" y="4788167"/>
            <a:ext cx="68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6CFC4F9-FD2D-4451-A1B8-EF922B02AC2A}"/>
              </a:ext>
            </a:extLst>
          </p:cNvPr>
          <p:cNvSpPr txBox="1"/>
          <p:nvPr/>
        </p:nvSpPr>
        <p:spPr>
          <a:xfrm>
            <a:off x="934307" y="5648356"/>
            <a:ext cx="624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4092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256" y="293128"/>
            <a:ext cx="2945424" cy="4708271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465194" y="193116"/>
            <a:ext cx="412124" cy="38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743956" y="193116"/>
            <a:ext cx="3364405" cy="6194805"/>
            <a:chOff x="743956" y="193116"/>
            <a:chExt cx="4509752" cy="635585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5221" y="386299"/>
              <a:ext cx="4162425" cy="6162675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4841584" y="888642"/>
              <a:ext cx="412124" cy="3863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156080" y="5625921"/>
              <a:ext cx="412124" cy="3863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379573" y="5625921"/>
              <a:ext cx="412124" cy="3863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600047" y="5625921"/>
              <a:ext cx="412124" cy="3863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56080" y="6012287"/>
              <a:ext cx="412124" cy="3863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379573" y="6012287"/>
              <a:ext cx="412124" cy="3863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600047" y="6012287"/>
              <a:ext cx="412124" cy="3863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43956" y="193116"/>
              <a:ext cx="412124" cy="3863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</a:t>
              </a:r>
              <a:endParaRPr lang="ko-KR" altLang="en-US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327301" y="381404"/>
            <a:ext cx="2137893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메인화면</a:t>
            </a:r>
            <a:endParaRPr lang="en-US" altLang="ko-KR" sz="1600" b="1" dirty="0"/>
          </a:p>
          <a:p>
            <a:r>
              <a:rPr lang="en-US" altLang="ko-KR" sz="1400" dirty="0"/>
              <a:t>-</a:t>
            </a:r>
            <a:r>
              <a:rPr lang="ko-KR" altLang="en-US" sz="1400" dirty="0" err="1"/>
              <a:t>원석획득</a:t>
            </a:r>
            <a:endParaRPr lang="en-US" altLang="ko-KR" sz="1400" dirty="0"/>
          </a:p>
          <a:p>
            <a:r>
              <a:rPr lang="ko-KR" altLang="en-US" sz="1200" dirty="0" err="1"/>
              <a:t>터치구역을</a:t>
            </a:r>
            <a:r>
              <a:rPr lang="ko-KR" altLang="en-US" sz="1200" dirty="0"/>
              <a:t> 클릭하여 원석을 획득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알바를 고용하여 터치하지 않아도 시간마다 </a:t>
            </a:r>
            <a:r>
              <a:rPr lang="ko-KR" altLang="en-US" sz="1200" dirty="0" err="1"/>
              <a:t>원석획득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400" dirty="0"/>
              <a:t>-</a:t>
            </a:r>
            <a:r>
              <a:rPr lang="ko-KR" altLang="en-US" sz="1400" dirty="0"/>
              <a:t>플레이어 위치변경</a:t>
            </a:r>
            <a:endParaRPr lang="en-US" altLang="ko-KR" sz="1400" dirty="0"/>
          </a:p>
          <a:p>
            <a:r>
              <a:rPr lang="ko-KR" altLang="en-US" sz="1200" dirty="0"/>
              <a:t>위치변경 버튼을 눌러 </a:t>
            </a:r>
            <a:r>
              <a:rPr lang="en-US" altLang="ko-KR" sz="1200" dirty="0"/>
              <a:t>ON</a:t>
            </a:r>
            <a:r>
              <a:rPr lang="ko-KR" altLang="en-US" sz="1200" dirty="0"/>
              <a:t>상태로 만든 뒤 플레이어 공간에서 체크박스를 통해 플레이어의 위치를 옮길 수 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플레이어의 위치에 해당하는 원석 획득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400" dirty="0"/>
              <a:t>-</a:t>
            </a:r>
            <a:r>
              <a:rPr lang="ko-KR" altLang="en-US" sz="1400" dirty="0" err="1"/>
              <a:t>굴파기</a:t>
            </a:r>
            <a:r>
              <a:rPr lang="ko-KR" altLang="en-US" sz="1400" dirty="0"/>
              <a:t> 실행</a:t>
            </a:r>
            <a:endParaRPr lang="en-US" altLang="ko-KR" sz="1400" dirty="0"/>
          </a:p>
          <a:p>
            <a:r>
              <a:rPr lang="en-US" altLang="ko-KR" sz="1200" dirty="0"/>
              <a:t>+</a:t>
            </a:r>
            <a:r>
              <a:rPr lang="ko-KR" altLang="en-US" sz="1200" dirty="0"/>
              <a:t>버튼을 클릭하여 더 깊은 땅굴을 팔 수 있다</a:t>
            </a:r>
            <a:r>
              <a:rPr lang="en-US" altLang="ko-KR" sz="1200" dirty="0"/>
              <a:t>.(</a:t>
            </a:r>
            <a:r>
              <a:rPr lang="ko-KR" altLang="en-US" sz="1200" dirty="0"/>
              <a:t>단계별로 </a:t>
            </a:r>
            <a:r>
              <a:rPr lang="ko-KR" altLang="en-US" sz="1200" dirty="0" err="1"/>
              <a:t>자산필요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400" dirty="0"/>
              <a:t>-</a:t>
            </a:r>
            <a:r>
              <a:rPr lang="ko-KR" altLang="en-US" sz="1400" dirty="0" err="1"/>
              <a:t>스킬사용</a:t>
            </a:r>
            <a:endParaRPr lang="en-US" altLang="ko-KR" sz="1400" dirty="0"/>
          </a:p>
          <a:p>
            <a:r>
              <a:rPr lang="ko-KR" altLang="en-US" sz="1200" dirty="0" err="1"/>
              <a:t>좌측상단</a:t>
            </a:r>
            <a:r>
              <a:rPr lang="ko-KR" altLang="en-US" sz="1200" dirty="0"/>
              <a:t> 스킬 아이콘을 사용하여 </a:t>
            </a:r>
            <a:r>
              <a:rPr lang="ko-KR" altLang="en-US" sz="1200" dirty="0" err="1"/>
              <a:t>스킬사용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400" dirty="0"/>
              <a:t>-</a:t>
            </a:r>
            <a:r>
              <a:rPr lang="ko-KR" altLang="en-US" sz="1400" dirty="0" err="1"/>
              <a:t>배경음</a:t>
            </a:r>
            <a:r>
              <a:rPr lang="en-US" altLang="ko-KR" sz="1400" dirty="0"/>
              <a:t>,</a:t>
            </a:r>
            <a:r>
              <a:rPr lang="ko-KR" altLang="en-US" sz="1400" dirty="0"/>
              <a:t>설정</a:t>
            </a:r>
            <a:endParaRPr lang="en-US" altLang="ko-KR" sz="1400" dirty="0"/>
          </a:p>
          <a:p>
            <a:r>
              <a:rPr lang="ko-KR" altLang="en-US" sz="1200" dirty="0"/>
              <a:t>우측 상단 아이콘을 사용하여 설정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400" dirty="0"/>
              <a:t>-</a:t>
            </a:r>
            <a:r>
              <a:rPr lang="ko-KR" altLang="en-US" sz="1400" dirty="0" err="1"/>
              <a:t>화면팝업</a:t>
            </a:r>
            <a:endParaRPr lang="en-US" altLang="ko-KR" sz="1400" dirty="0"/>
          </a:p>
          <a:p>
            <a:r>
              <a:rPr lang="ko-KR" altLang="en-US" sz="1200" dirty="0"/>
              <a:t>하단 </a:t>
            </a:r>
            <a:r>
              <a:rPr lang="ko-KR" altLang="en-US" sz="1200" dirty="0" err="1"/>
              <a:t>팝업버튼을</a:t>
            </a:r>
            <a:r>
              <a:rPr lang="ko-KR" altLang="en-US" sz="1200" dirty="0"/>
              <a:t> 이용하여 </a:t>
            </a:r>
            <a:r>
              <a:rPr lang="ko-KR" altLang="en-US" sz="1200" dirty="0" err="1"/>
              <a:t>팝업창을</a:t>
            </a:r>
            <a:r>
              <a:rPr lang="ko-KR" altLang="en-US" sz="1200" dirty="0"/>
              <a:t> 킬 수 있다</a:t>
            </a:r>
            <a:r>
              <a:rPr lang="en-US" altLang="ko-KR" sz="1200" dirty="0"/>
              <a:t>.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9616680" y="381404"/>
            <a:ext cx="213789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설정화면</a:t>
            </a:r>
            <a:endParaRPr lang="en-US" altLang="ko-KR" sz="1600" b="1" dirty="0"/>
          </a:p>
          <a:p>
            <a:r>
              <a:rPr lang="ko-KR" altLang="en-US" sz="1400" dirty="0"/>
              <a:t>게임 제작 정보 표시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배경음악  </a:t>
            </a:r>
            <a:r>
              <a:rPr lang="en-US" altLang="ko-KR" sz="1400" dirty="0"/>
              <a:t>on/off </a:t>
            </a:r>
            <a:r>
              <a:rPr lang="ko-KR" altLang="en-US" sz="1400" dirty="0"/>
              <a:t>선택</a:t>
            </a:r>
            <a:endParaRPr lang="en-US" altLang="ko-KR" sz="1400" dirty="0"/>
          </a:p>
          <a:p>
            <a:r>
              <a:rPr lang="ko-KR" altLang="en-US" sz="1400" dirty="0"/>
              <a:t>언어 선택 관련정보를 표시하는 화면</a:t>
            </a:r>
            <a:endParaRPr lang="en-US" altLang="ko-KR" sz="1400" dirty="0"/>
          </a:p>
          <a:p>
            <a:r>
              <a:rPr lang="ko-KR" altLang="en-US" sz="1400" dirty="0"/>
              <a:t>우측상단 </a:t>
            </a:r>
            <a:r>
              <a:rPr lang="en-US" altLang="ko-KR" sz="1400" dirty="0"/>
              <a:t>X </a:t>
            </a:r>
            <a:r>
              <a:rPr lang="ko-KR" altLang="en-US" sz="1400" dirty="0"/>
              <a:t>버튼을 눌러 메인화면으로 돌아갈 수 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4214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977" y="293128"/>
            <a:ext cx="2951703" cy="486956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191" y="293128"/>
            <a:ext cx="2945424" cy="4859202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774129" y="193116"/>
            <a:ext cx="412124" cy="38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25615" y="381404"/>
            <a:ext cx="213789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플레이어화면</a:t>
            </a:r>
            <a:endParaRPr lang="en-US" altLang="ko-KR" sz="1600" b="1" dirty="0"/>
          </a:p>
          <a:p>
            <a:r>
              <a:rPr lang="ko-KR" altLang="en-US" sz="1400" dirty="0"/>
              <a:t>현재 플레이어 정보표시</a:t>
            </a:r>
            <a:endParaRPr lang="en-US" altLang="ko-KR" sz="1400" dirty="0"/>
          </a:p>
          <a:p>
            <a:r>
              <a:rPr lang="ko-KR" altLang="en-US" sz="1400" dirty="0"/>
              <a:t>업그레이드 버튼을 이용하여 업그레이드 가능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알바</a:t>
            </a:r>
            <a:r>
              <a:rPr lang="en-US" altLang="ko-KR" sz="1400" dirty="0"/>
              <a:t>,</a:t>
            </a:r>
            <a:r>
              <a:rPr lang="ko-KR" altLang="en-US" sz="1400" dirty="0"/>
              <a:t>광산의 소유에 따라 플레이어 능력 시너지 표시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소유하고있는 광산 표시</a:t>
            </a:r>
            <a:r>
              <a:rPr lang="en-US" altLang="ko-KR" sz="1400" dirty="0"/>
              <a:t>,</a:t>
            </a:r>
            <a:r>
              <a:rPr lang="ko-KR" altLang="en-US" sz="1400" dirty="0"/>
              <a:t> 판매 가능한 화면 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플레이어팝업 버튼을 다시 누르면 </a:t>
            </a:r>
            <a:r>
              <a:rPr lang="ko-KR" altLang="en-US" sz="1400" dirty="0" err="1"/>
              <a:t>팝업창</a:t>
            </a:r>
            <a:r>
              <a:rPr lang="ko-KR" altLang="en-US" sz="1400" dirty="0"/>
              <a:t> 꺼지고</a:t>
            </a:r>
            <a:r>
              <a:rPr lang="en-US" altLang="ko-KR" sz="1400" dirty="0"/>
              <a:t>, </a:t>
            </a:r>
            <a:r>
              <a:rPr lang="ko-KR" altLang="en-US" sz="1400" dirty="0"/>
              <a:t>다른 </a:t>
            </a:r>
            <a:r>
              <a:rPr lang="ko-KR" altLang="en-US" sz="1400" dirty="0" err="1"/>
              <a:t>팝업버튼을</a:t>
            </a:r>
            <a:r>
              <a:rPr lang="ko-KR" altLang="en-US" sz="1400" dirty="0"/>
              <a:t> 누르면 다른 팝업창화면으로 이동한다</a:t>
            </a:r>
            <a:r>
              <a:rPr lang="en-US" altLang="ko-KR" sz="1400" dirty="0"/>
              <a:t>.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465194" y="193116"/>
            <a:ext cx="412124" cy="38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616680" y="381404"/>
            <a:ext cx="2137893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알바</a:t>
            </a:r>
            <a:r>
              <a:rPr lang="en-US" altLang="ko-KR" sz="1600" b="1" dirty="0"/>
              <a:t>/</a:t>
            </a:r>
            <a:r>
              <a:rPr lang="ko-KR" altLang="en-US" sz="1600" b="1" dirty="0" err="1"/>
              <a:t>광산화면</a:t>
            </a:r>
            <a:endParaRPr lang="en-US" altLang="ko-KR" sz="1600" b="1" dirty="0"/>
          </a:p>
          <a:p>
            <a:r>
              <a:rPr lang="ko-KR" altLang="en-US" sz="1400" dirty="0"/>
              <a:t>알바들을 고용</a:t>
            </a:r>
            <a:r>
              <a:rPr lang="en-US" altLang="ko-KR" sz="1400" dirty="0"/>
              <a:t>,</a:t>
            </a:r>
            <a:r>
              <a:rPr lang="ko-KR" altLang="en-US" sz="1400" dirty="0"/>
              <a:t>업그레이드 가능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광산 구매 가능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알바</a:t>
            </a:r>
            <a:r>
              <a:rPr lang="en-US" altLang="ko-KR" sz="1400" dirty="0"/>
              <a:t>/</a:t>
            </a:r>
            <a:r>
              <a:rPr lang="ko-KR" altLang="en-US" sz="1400" dirty="0" err="1"/>
              <a:t>광산팝업</a:t>
            </a:r>
            <a:r>
              <a:rPr lang="ko-KR" altLang="en-US" sz="1400" dirty="0"/>
              <a:t> 버튼을 다시 누르면 </a:t>
            </a:r>
            <a:r>
              <a:rPr lang="ko-KR" altLang="en-US" sz="1400" dirty="0" err="1"/>
              <a:t>팝업창</a:t>
            </a:r>
            <a:r>
              <a:rPr lang="ko-KR" altLang="en-US" sz="1400" dirty="0"/>
              <a:t> 꺼지고</a:t>
            </a:r>
            <a:r>
              <a:rPr lang="en-US" altLang="ko-KR" sz="1400" dirty="0"/>
              <a:t>, </a:t>
            </a:r>
            <a:r>
              <a:rPr lang="ko-KR" altLang="en-US" sz="1400" dirty="0"/>
              <a:t>다른 </a:t>
            </a:r>
            <a:r>
              <a:rPr lang="ko-KR" altLang="en-US" sz="1400" dirty="0" err="1"/>
              <a:t>팝업버튼을</a:t>
            </a:r>
            <a:r>
              <a:rPr lang="ko-KR" altLang="en-US" sz="1400" dirty="0"/>
              <a:t> 누르면 다른 팝업창화면으로 이동한다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406118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977" y="293128"/>
            <a:ext cx="2949171" cy="486956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191" y="293129"/>
            <a:ext cx="2923055" cy="4859202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774129" y="193116"/>
            <a:ext cx="412124" cy="38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25615" y="381404"/>
            <a:ext cx="213789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퀘스트보상화면</a:t>
            </a:r>
            <a:endParaRPr lang="en-US" altLang="ko-KR" sz="1600" b="1" dirty="0"/>
          </a:p>
          <a:p>
            <a:r>
              <a:rPr lang="ko-KR" altLang="en-US" sz="1400" dirty="0" err="1"/>
              <a:t>퀘스트설명</a:t>
            </a:r>
            <a:r>
              <a:rPr lang="en-US" altLang="ko-KR" sz="1400" dirty="0"/>
              <a:t>, </a:t>
            </a:r>
            <a:r>
              <a:rPr lang="ko-KR" altLang="en-US" sz="1400" dirty="0"/>
              <a:t>획득아이템표시</a:t>
            </a:r>
            <a:endParaRPr lang="en-US" altLang="ko-KR" sz="1400" dirty="0"/>
          </a:p>
          <a:p>
            <a:r>
              <a:rPr lang="ko-KR" altLang="en-US" sz="1400" dirty="0" err="1"/>
              <a:t>퀘스트완료</a:t>
            </a:r>
            <a:r>
              <a:rPr lang="ko-KR" altLang="en-US" sz="1400" dirty="0"/>
              <a:t> 요건 </a:t>
            </a:r>
            <a:r>
              <a:rPr lang="ko-KR" altLang="en-US" sz="1400" dirty="0" err="1"/>
              <a:t>충족시</a:t>
            </a:r>
            <a:r>
              <a:rPr lang="ko-KR" altLang="en-US" sz="1400" dirty="0"/>
              <a:t> 보상받기 버튼 활성화</a:t>
            </a:r>
            <a:endParaRPr lang="en-US" altLang="ko-KR" sz="1400" dirty="0"/>
          </a:p>
          <a:p>
            <a:r>
              <a:rPr lang="ko-KR" altLang="en-US" sz="1400" dirty="0"/>
              <a:t>보상받기 버튼 </a:t>
            </a:r>
            <a:r>
              <a:rPr lang="ko-KR" altLang="en-US" sz="1400" dirty="0" err="1"/>
              <a:t>클릭시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아이템등</a:t>
            </a:r>
            <a:r>
              <a:rPr lang="ko-KR" altLang="en-US" sz="1400" dirty="0"/>
              <a:t> 획득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퀘스트보상팝업 버튼을 다시 누르면 </a:t>
            </a:r>
            <a:r>
              <a:rPr lang="ko-KR" altLang="en-US" sz="1400" dirty="0" err="1"/>
              <a:t>팝업창</a:t>
            </a:r>
            <a:r>
              <a:rPr lang="ko-KR" altLang="en-US" sz="1400" dirty="0"/>
              <a:t> 꺼지고</a:t>
            </a:r>
            <a:r>
              <a:rPr lang="en-US" altLang="ko-KR" sz="1400" dirty="0"/>
              <a:t>, </a:t>
            </a:r>
            <a:r>
              <a:rPr lang="ko-KR" altLang="en-US" sz="1400" dirty="0"/>
              <a:t>다른 </a:t>
            </a:r>
            <a:r>
              <a:rPr lang="ko-KR" altLang="en-US" sz="1400" dirty="0" err="1"/>
              <a:t>팝업버튼을</a:t>
            </a:r>
            <a:r>
              <a:rPr lang="ko-KR" altLang="en-US" sz="1400" dirty="0"/>
              <a:t> 누르면 다른 팝업창화면으로 이동한다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6465194" y="193116"/>
            <a:ext cx="412124" cy="38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616680" y="381404"/>
            <a:ext cx="2137893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원석가공화면</a:t>
            </a:r>
            <a:endParaRPr lang="en-US" altLang="ko-KR" sz="1600" b="1" dirty="0"/>
          </a:p>
          <a:p>
            <a:r>
              <a:rPr lang="ko-KR" altLang="en-US" sz="1400" dirty="0"/>
              <a:t>원석들을 이용하여 제련된 광물을 얻을 수 있는 화면</a:t>
            </a:r>
            <a:endParaRPr lang="en-US" altLang="ko-KR" sz="1400" dirty="0"/>
          </a:p>
          <a:p>
            <a:r>
              <a:rPr lang="ko-KR" altLang="en-US" sz="1400" dirty="0"/>
              <a:t>필요 </a:t>
            </a:r>
            <a:r>
              <a:rPr lang="ko-KR" altLang="en-US" sz="1400" dirty="0" err="1"/>
              <a:t>원석갯수</a:t>
            </a:r>
            <a:r>
              <a:rPr lang="ko-KR" altLang="en-US" sz="1400" dirty="0"/>
              <a:t> 충족 후 원석가공시작 버튼 </a:t>
            </a:r>
            <a:r>
              <a:rPr lang="ko-KR" altLang="en-US" sz="1400" dirty="0" err="1"/>
              <a:t>클릭시</a:t>
            </a:r>
            <a:r>
              <a:rPr lang="ko-KR" altLang="en-US" sz="1400" dirty="0"/>
              <a:t> 소요시간 타이머 시작 </a:t>
            </a:r>
            <a:r>
              <a:rPr lang="ko-KR" altLang="en-US" sz="1400" dirty="0" err="1"/>
              <a:t>원석표시</a:t>
            </a:r>
            <a:r>
              <a:rPr lang="ko-KR" altLang="en-US" sz="1400" dirty="0"/>
              <a:t> 화면을 클릭하여 원석을 제련할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클릭한 수에 따라 </a:t>
            </a:r>
            <a:r>
              <a:rPr lang="en-US" altLang="ko-KR" sz="1400" dirty="0"/>
              <a:t>A~SSS</a:t>
            </a:r>
            <a:r>
              <a:rPr lang="ko-KR" altLang="en-US" sz="1400" dirty="0"/>
              <a:t>급 </a:t>
            </a:r>
            <a:r>
              <a:rPr lang="ko-KR" altLang="en-US" sz="1400" dirty="0" err="1"/>
              <a:t>광물획득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우측상단 </a:t>
            </a:r>
            <a:r>
              <a:rPr lang="en-US" altLang="ko-KR" sz="1400" dirty="0"/>
              <a:t>X </a:t>
            </a:r>
            <a:r>
              <a:rPr lang="ko-KR" altLang="en-US" sz="1400" dirty="0"/>
              <a:t>버튼을 눌러 메인화면으로 돌아갈 수 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81306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978" y="293129"/>
            <a:ext cx="2898998" cy="485920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192" y="293128"/>
            <a:ext cx="2895964" cy="4859202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774129" y="193116"/>
            <a:ext cx="412124" cy="38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25615" y="381404"/>
            <a:ext cx="2137893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원석</a:t>
            </a:r>
            <a:r>
              <a:rPr lang="en-US" altLang="ko-KR" sz="1600" b="1" dirty="0"/>
              <a:t>/</a:t>
            </a:r>
            <a:r>
              <a:rPr lang="ko-KR" altLang="en-US" sz="1600" b="1" dirty="0" err="1"/>
              <a:t>광물화면</a:t>
            </a:r>
            <a:endParaRPr lang="en-US" altLang="ko-KR" sz="1600" b="1" dirty="0"/>
          </a:p>
          <a:p>
            <a:r>
              <a:rPr lang="ko-KR" altLang="en-US" sz="1400" dirty="0"/>
              <a:t>현재 소유하고 있는 원석</a:t>
            </a:r>
            <a:r>
              <a:rPr lang="en-US" altLang="ko-KR" sz="1400" dirty="0"/>
              <a:t>,</a:t>
            </a:r>
            <a:r>
              <a:rPr lang="ko-KR" altLang="en-US" sz="1400" dirty="0"/>
              <a:t>광물 표시</a:t>
            </a:r>
            <a:endParaRPr lang="en-US" altLang="ko-KR" sz="1400" dirty="0"/>
          </a:p>
          <a:p>
            <a:r>
              <a:rPr lang="ko-KR" altLang="en-US" sz="1400" dirty="0"/>
              <a:t>원석</a:t>
            </a:r>
            <a:r>
              <a:rPr lang="en-US" altLang="ko-KR" sz="1400" dirty="0"/>
              <a:t>,</a:t>
            </a:r>
            <a:r>
              <a:rPr lang="ko-KR" altLang="en-US" sz="1400" dirty="0" err="1"/>
              <a:t>광물판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원석</a:t>
            </a:r>
            <a:r>
              <a:rPr lang="en-US" altLang="ko-KR" sz="1400" dirty="0"/>
              <a:t>/</a:t>
            </a:r>
            <a:r>
              <a:rPr lang="ko-KR" altLang="en-US" sz="1400" dirty="0" err="1"/>
              <a:t>광물팝업</a:t>
            </a:r>
            <a:r>
              <a:rPr lang="ko-KR" altLang="en-US" sz="1400" dirty="0"/>
              <a:t> 버튼을 다시 누르면 </a:t>
            </a:r>
            <a:r>
              <a:rPr lang="ko-KR" altLang="en-US" sz="1400" dirty="0" err="1"/>
              <a:t>팝업창</a:t>
            </a:r>
            <a:r>
              <a:rPr lang="ko-KR" altLang="en-US" sz="1400" dirty="0"/>
              <a:t> 꺼지고</a:t>
            </a:r>
            <a:r>
              <a:rPr lang="en-US" altLang="ko-KR" sz="1400" dirty="0"/>
              <a:t>, </a:t>
            </a:r>
            <a:r>
              <a:rPr lang="ko-KR" altLang="en-US" sz="1400" dirty="0"/>
              <a:t>다른 </a:t>
            </a:r>
            <a:r>
              <a:rPr lang="ko-KR" altLang="en-US" sz="1400" dirty="0" err="1"/>
              <a:t>팝업버튼을</a:t>
            </a:r>
            <a:r>
              <a:rPr lang="ko-KR" altLang="en-US" sz="1400" dirty="0"/>
              <a:t> 누르면 다른 팝업창화면으로 이동한다</a:t>
            </a:r>
            <a:r>
              <a:rPr lang="en-US" altLang="ko-KR" sz="1400" dirty="0"/>
              <a:t>.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465194" y="193116"/>
            <a:ext cx="412124" cy="38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616680" y="381404"/>
            <a:ext cx="2137893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아이템</a:t>
            </a:r>
            <a:r>
              <a:rPr lang="en-US" altLang="ko-KR" sz="1600" b="1" dirty="0"/>
              <a:t>/</a:t>
            </a:r>
            <a:r>
              <a:rPr lang="ko-KR" altLang="en-US" sz="1600" b="1" dirty="0" err="1"/>
              <a:t>상점화면</a:t>
            </a:r>
            <a:endParaRPr lang="en-US" altLang="ko-KR" sz="1600" b="1" dirty="0"/>
          </a:p>
          <a:p>
            <a:r>
              <a:rPr lang="ko-KR" altLang="en-US" sz="1400" dirty="0"/>
              <a:t>과금아이템을 사용하여</a:t>
            </a:r>
            <a:endParaRPr lang="en-US" altLang="ko-KR" sz="1400" dirty="0"/>
          </a:p>
          <a:p>
            <a:r>
              <a:rPr lang="ko-KR" altLang="en-US" sz="1400" dirty="0"/>
              <a:t>아이템 사용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아이템</a:t>
            </a:r>
            <a:r>
              <a:rPr lang="en-US" altLang="ko-KR" sz="1400" dirty="0"/>
              <a:t>/</a:t>
            </a:r>
            <a:r>
              <a:rPr lang="ko-KR" altLang="en-US" sz="1400" dirty="0" err="1"/>
              <a:t>상점팝업</a:t>
            </a:r>
            <a:r>
              <a:rPr lang="ko-KR" altLang="en-US" sz="1400" dirty="0"/>
              <a:t> 버튼을 다시 누르면 </a:t>
            </a:r>
            <a:r>
              <a:rPr lang="ko-KR" altLang="en-US" sz="1400" dirty="0" err="1"/>
              <a:t>팝업창</a:t>
            </a:r>
            <a:r>
              <a:rPr lang="ko-KR" altLang="en-US" sz="1400" dirty="0"/>
              <a:t> 꺼지고</a:t>
            </a:r>
            <a:r>
              <a:rPr lang="en-US" altLang="ko-KR" sz="1400" dirty="0"/>
              <a:t>, </a:t>
            </a:r>
            <a:r>
              <a:rPr lang="ko-KR" altLang="en-US" sz="1400" dirty="0"/>
              <a:t>다른 </a:t>
            </a:r>
            <a:r>
              <a:rPr lang="ko-KR" altLang="en-US" sz="1400" dirty="0" err="1"/>
              <a:t>팝업버튼을</a:t>
            </a:r>
            <a:r>
              <a:rPr lang="ko-KR" altLang="en-US" sz="1400" dirty="0"/>
              <a:t> 누르면 다른 팝업창화면으로 이동한다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20240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550</Words>
  <Application>Microsoft Office PowerPoint</Application>
  <PresentationFormat>와이드스크린</PresentationFormat>
  <Paragraphs>153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게임 UI/UX 기획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UI/UX 기획</dc:title>
  <dc:creator>김 태수</dc:creator>
  <cp:lastModifiedBy>김 태수</cp:lastModifiedBy>
  <cp:revision>24</cp:revision>
  <dcterms:created xsi:type="dcterms:W3CDTF">2020-05-05T10:59:18Z</dcterms:created>
  <dcterms:modified xsi:type="dcterms:W3CDTF">2020-05-06T16:16:00Z</dcterms:modified>
</cp:coreProperties>
</file>