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404" r:id="rId2"/>
    <p:sldId id="394" r:id="rId3"/>
    <p:sldId id="395" r:id="rId4"/>
    <p:sldId id="393" r:id="rId5"/>
    <p:sldId id="396" r:id="rId6"/>
    <p:sldId id="405" r:id="rId7"/>
    <p:sldId id="406" r:id="rId8"/>
    <p:sldId id="407" r:id="rId9"/>
    <p:sldId id="403" r:id="rId10"/>
    <p:sldId id="397" r:id="rId11"/>
    <p:sldId id="398" r:id="rId12"/>
    <p:sldId id="399" r:id="rId13"/>
    <p:sldId id="400" r:id="rId14"/>
    <p:sldId id="401" r:id="rId15"/>
    <p:sldId id="402" r:id="rId1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9EF1C5B-FE8A-41AC-A09E-DAE4B973D5A5}">
          <p14:sldIdLst>
            <p14:sldId id="404"/>
            <p14:sldId id="394"/>
            <p14:sldId id="395"/>
            <p14:sldId id="393"/>
            <p14:sldId id="396"/>
            <p14:sldId id="405"/>
            <p14:sldId id="406"/>
            <p14:sldId id="407"/>
            <p14:sldId id="403"/>
            <p14:sldId id="397"/>
            <p14:sldId id="398"/>
            <p14:sldId id="399"/>
            <p14:sldId id="400"/>
            <p14:sldId id="401"/>
            <p14:sldId id="4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 Catalina Giraldo Alzate" initials="SCGA" lastIdx="15" clrIdx="0">
    <p:extLst/>
  </p:cmAuthor>
  <p:cmAuthor id="2" name="Juan David Franco Castro" initials="JDFC" lastIdx="1" clrIdx="1">
    <p:extLst>
      <p:ext uri="{19B8F6BF-5375-455C-9EA6-DF929625EA0E}">
        <p15:presenceInfo xmlns:p15="http://schemas.microsoft.com/office/powerpoint/2012/main" userId="S-1-5-21-3680993589-597157021-4124642704-392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A6D"/>
    <a:srgbClr val="3366FF"/>
    <a:srgbClr val="00CC99"/>
    <a:srgbClr val="33CCCC"/>
    <a:srgbClr val="00CCFF"/>
    <a:srgbClr val="0D0DA3"/>
    <a:srgbClr val="0000FF"/>
    <a:srgbClr val="FFD204"/>
    <a:srgbClr val="FAD200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0" autoAdjust="0"/>
    <p:restoredTop sz="70664" autoAdjust="0"/>
  </p:normalViewPr>
  <p:slideViewPr>
    <p:cSldViewPr snapToGrid="0" snapToObjects="1">
      <p:cViewPr varScale="1">
        <p:scale>
          <a:sx n="51" d="100"/>
          <a:sy n="51" d="100"/>
        </p:scale>
        <p:origin x="1512" y="72"/>
      </p:cViewPr>
      <p:guideLst/>
    </p:cSldViewPr>
  </p:slideViewPr>
  <p:outlineViewPr>
    <p:cViewPr>
      <p:scale>
        <a:sx n="33" d="100"/>
        <a:sy n="33" d="100"/>
      </p:scale>
      <p:origin x="0" y="-8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982"/>
    </p:cViewPr>
  </p:sorterViewPr>
  <p:notesViewPr>
    <p:cSldViewPr snapToGrid="0" snapToObjects="1">
      <p:cViewPr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D049-1759-44C7-91B1-C09BD3C36852}" type="datetimeFigureOut">
              <a:rPr lang="es-CO" smtClean="0"/>
              <a:t>29/05/2019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62EB9-0205-4B58-B940-CD64F18E61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1051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62EB9-0205-4B58-B940-CD64F18E61AC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3958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62EB9-0205-4B58-B940-CD64F18E61AC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8430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62EB9-0205-4B58-B940-CD64F18E61AC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5897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62EB9-0205-4B58-B940-CD64F18E61AC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6546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62EB9-0205-4B58-B940-CD64F18E61AC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550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Inicia Bryan Camilo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62EB9-0205-4B58-B940-CD64F18E61AC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9432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62EB9-0205-4B58-B940-CD64F18E61AC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9350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62EB9-0205-4B58-B940-CD64F18E61AC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5864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62EB9-0205-4B58-B940-CD64F18E61AC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7056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62EB9-0205-4B58-B940-CD64F18E61AC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834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677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otham Rounded" charset="0"/>
                <a:ea typeface="Gotham Rounded" charset="0"/>
                <a:cs typeface="Gotham Rounded" charset="0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otham Rounded" charset="0"/>
                <a:ea typeface="Gotham Rounded" charset="0"/>
                <a:cs typeface="Gotham Rounde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otham Rounded" charset="0"/>
                <a:ea typeface="Gotham Rounded" charset="0"/>
                <a:cs typeface="Gotham Rounded" charset="0"/>
              </a:defRPr>
            </a:lvl1pPr>
          </a:lstStyle>
          <a:p>
            <a:fld id="{912C2D80-C33F-C346-BD97-50722E7172EC}" type="datetimeFigureOut">
              <a:rPr lang="es-ES_tradnl" smtClean="0"/>
              <a:pPr/>
              <a:t>29/05/2019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otham Rounded" charset="0"/>
                <a:ea typeface="Gotham Rounded" charset="0"/>
                <a:cs typeface="Gotham Rounded" charset="0"/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otham Rounded" charset="0"/>
                <a:ea typeface="Gotham Rounded" charset="0"/>
                <a:cs typeface="Gotham Rounded" charset="0"/>
              </a:defRPr>
            </a:lvl1pPr>
          </a:lstStyle>
          <a:p>
            <a:fld id="{F0B2A09C-87B9-0E44-9ADA-DDB78298ACC9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71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2D80-C33F-C346-BD97-50722E7172EC}" type="datetimeFigureOut">
              <a:rPr lang="es-ES_tradnl" smtClean="0"/>
              <a:t>29/05/2019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A09C-87B9-0E44-9ADA-DDB78298ACC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807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2D80-C33F-C346-BD97-50722E7172EC}" type="datetimeFigureOut">
              <a:rPr lang="es-ES_tradnl" smtClean="0"/>
              <a:t>29/05/2019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A09C-87B9-0E44-9ADA-DDB78298ACC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690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2D80-C33F-C346-BD97-50722E7172EC}" type="datetimeFigureOut">
              <a:rPr lang="es-ES_tradnl" smtClean="0"/>
              <a:t>29/05/2019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A09C-87B9-0E44-9ADA-DDB78298ACC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319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2D80-C33F-C346-BD97-50722E7172EC}" type="datetimeFigureOut">
              <a:rPr lang="es-ES_tradnl" smtClean="0"/>
              <a:t>29/05/2019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A09C-87B9-0E44-9ADA-DDB78298ACC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371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2D80-C33F-C346-BD97-50722E7172EC}" type="datetimeFigureOut">
              <a:rPr lang="es-ES_tradnl" smtClean="0"/>
              <a:t>29/05/2019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A09C-87B9-0E44-9ADA-DDB78298ACC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1621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2D80-C33F-C346-BD97-50722E7172EC}" type="datetimeFigureOut">
              <a:rPr lang="es-ES_tradnl" smtClean="0"/>
              <a:t>29/05/2019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A09C-87B9-0E44-9ADA-DDB78298ACC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626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2D80-C33F-C346-BD97-50722E7172EC}" type="datetimeFigureOut">
              <a:rPr lang="es-ES_tradnl" smtClean="0"/>
              <a:t>29/05/2019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A09C-87B9-0E44-9ADA-DDB78298ACC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296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2D80-C33F-C346-BD97-50722E7172EC}" type="datetimeFigureOut">
              <a:rPr lang="es-ES_tradnl" smtClean="0"/>
              <a:t>29/05/2019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A09C-87B9-0E44-9ADA-DDB78298ACC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562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2D80-C33F-C346-BD97-50722E7172EC}" type="datetimeFigureOut">
              <a:rPr lang="es-ES_tradnl" smtClean="0"/>
              <a:t>29/05/2019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A09C-87B9-0E44-9ADA-DDB78298ACC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57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2D80-C33F-C346-BD97-50722E7172EC}" type="datetimeFigureOut">
              <a:rPr lang="es-ES_tradnl" smtClean="0"/>
              <a:t>29/05/2019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A09C-87B9-0E44-9ADA-DDB78298ACC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853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6771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am Rounded" charset="0"/>
                <a:ea typeface="Gotham Rounded" charset="0"/>
                <a:cs typeface="Gotham Rounded" charset="0"/>
              </a:defRPr>
            </a:lvl1pPr>
          </a:lstStyle>
          <a:p>
            <a:fld id="{912C2D80-C33F-C346-BD97-50722E7172EC}" type="datetimeFigureOut">
              <a:rPr lang="es-ES_tradnl" smtClean="0"/>
              <a:pPr/>
              <a:t>29/05/2019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am Rounded" charset="0"/>
                <a:ea typeface="Gotham Rounded" charset="0"/>
                <a:cs typeface="Gotham Rounded" charset="0"/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am Rounded" charset="0"/>
                <a:ea typeface="Gotham Rounded" charset="0"/>
                <a:cs typeface="Gotham Rounded" charset="0"/>
              </a:defRPr>
            </a:lvl1pPr>
          </a:lstStyle>
          <a:p>
            <a:fld id="{F0B2A09C-87B9-0E44-9ADA-DDB78298ACC9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382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1D70E"/>
          </a:solidFill>
          <a:latin typeface="Gotham Rounded" charset="0"/>
          <a:ea typeface="Gotham Rounded" charset="0"/>
          <a:cs typeface="Gotham Rounde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Gotham Rounded" charset="0"/>
          <a:ea typeface="Gotham Rounded" charset="0"/>
          <a:cs typeface="Gotham Rounded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Gotham Rounded" charset="0"/>
          <a:ea typeface="Gotham Rounded" charset="0"/>
          <a:cs typeface="Gotham Rounded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Gotham Rounded" charset="0"/>
          <a:ea typeface="Gotham Rounded" charset="0"/>
          <a:cs typeface="Gotham Rounded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Gotham Rounded" charset="0"/>
          <a:ea typeface="Gotham Rounded" charset="0"/>
          <a:cs typeface="Gotham Rounded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Gotham Rounded" charset="0"/>
          <a:ea typeface="Gotham Rounded" charset="0"/>
          <a:cs typeface="Gotham Rounded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lpinelinux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788577E-F864-491E-BD8A-0D169F6A25F9}"/>
              </a:ext>
            </a:extLst>
          </p:cNvPr>
          <p:cNvSpPr txBox="1">
            <a:spLocks/>
          </p:cNvSpPr>
          <p:nvPr/>
        </p:nvSpPr>
        <p:spPr>
          <a:xfrm>
            <a:off x="4654295" y="4522156"/>
            <a:ext cx="5609222" cy="1363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br>
              <a:rPr lang="en-US" sz="3000" dirty="0">
                <a:solidFill>
                  <a:schemeClr val="tx1"/>
                </a:solidFill>
              </a:rPr>
            </a:b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E9A61B-20B4-45BB-AA63-91A20580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96" y="1950910"/>
            <a:ext cx="2743200" cy="2785796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37DA497-4711-451A-B07A-3DC1BB67A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682" y="471992"/>
            <a:ext cx="2308893" cy="18528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5CEB2BC-EE70-43DC-A820-560FC33F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3" t="29547" r="12347" b="31422"/>
          <a:stretch/>
        </p:blipFill>
        <p:spPr>
          <a:xfrm>
            <a:off x="9747682" y="1166205"/>
            <a:ext cx="2178429" cy="1157922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6359B82-386D-4AEE-9A31-3FB32C6C1340}"/>
              </a:ext>
            </a:extLst>
          </p:cNvPr>
          <p:cNvSpPr/>
          <p:nvPr/>
        </p:nvSpPr>
        <p:spPr>
          <a:xfrm>
            <a:off x="4100079" y="3305545"/>
            <a:ext cx="70251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Conversemos De</a:t>
            </a:r>
          </a:p>
          <a:p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 Nube</a:t>
            </a: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263003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2A924-88C5-4A8C-A211-20BBC68A2423}"/>
              </a:ext>
            </a:extLst>
          </p:cNvPr>
          <p:cNvSpPr txBox="1">
            <a:spLocks/>
          </p:cNvSpPr>
          <p:nvPr/>
        </p:nvSpPr>
        <p:spPr>
          <a:xfrm>
            <a:off x="838199" y="400449"/>
            <a:ext cx="10515600" cy="5542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F1D70E"/>
                </a:solidFill>
                <a:latin typeface="Gotham Rounded" charset="0"/>
                <a:ea typeface="Gotham Rounded" charset="0"/>
                <a:cs typeface="Gotham Rounded" charset="0"/>
              </a:defRPr>
            </a:lvl1pPr>
          </a:lstStyle>
          <a:p>
            <a:r>
              <a:rPr lang="es-CO" dirty="0">
                <a:solidFill>
                  <a:schemeClr val="tx1"/>
                </a:solidFill>
              </a:rPr>
              <a:t>Aprendamos de Nube (Principios Contenerización) de contenedores</a:t>
            </a:r>
          </a:p>
        </p:txBody>
      </p:sp>
      <p:pic>
        <p:nvPicPr>
          <p:cNvPr id="3" name="Imagen 2" descr="Recorte de pantalla">
            <a:extLst>
              <a:ext uri="{FF2B5EF4-FFF2-40B4-BE49-F238E27FC236}">
                <a16:creationId xmlns:a16="http://schemas.microsoft.com/office/drawing/2014/main" id="{4F7AD4DF-8F15-42F5-964A-A50982C79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828"/>
          <a:stretch/>
        </p:blipFill>
        <p:spPr>
          <a:xfrm>
            <a:off x="2123519" y="2362138"/>
            <a:ext cx="7944959" cy="194978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867EEE6-E56F-4B02-9527-60BD3833380E}"/>
              </a:ext>
            </a:extLst>
          </p:cNvPr>
          <p:cNvSpPr/>
          <p:nvPr/>
        </p:nvSpPr>
        <p:spPr>
          <a:xfrm>
            <a:off x="2128354" y="3867183"/>
            <a:ext cx="7944959" cy="5542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viaje empieza con UN CONTENEDOR.</a:t>
            </a:r>
          </a:p>
        </p:txBody>
      </p:sp>
    </p:spTree>
    <p:extLst>
      <p:ext uri="{BB962C8B-B14F-4D97-AF65-F5344CB8AC3E}">
        <p14:creationId xmlns:p14="http://schemas.microsoft.com/office/powerpoint/2010/main" val="147864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>
            <a:extLst>
              <a:ext uri="{FF2B5EF4-FFF2-40B4-BE49-F238E27FC236}">
                <a16:creationId xmlns:a16="http://schemas.microsoft.com/office/drawing/2014/main" id="{B8F3095F-CB73-4B43-A1D0-F05CE239D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364" y="1719864"/>
            <a:ext cx="6249272" cy="3972479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5D792B1F-CD75-4923-8086-3AC543DF77DB}"/>
              </a:ext>
            </a:extLst>
          </p:cNvPr>
          <p:cNvSpPr txBox="1">
            <a:spLocks/>
          </p:cNvSpPr>
          <p:nvPr/>
        </p:nvSpPr>
        <p:spPr>
          <a:xfrm>
            <a:off x="1112522" y="400449"/>
            <a:ext cx="10515600" cy="5542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F1D70E"/>
                </a:solidFill>
                <a:latin typeface="Gotham Rounded" charset="0"/>
                <a:ea typeface="Gotham Rounded" charset="0"/>
                <a:cs typeface="Gotham Rounded" charset="0"/>
              </a:defRPr>
            </a:lvl1pPr>
          </a:lstStyle>
          <a:p>
            <a:r>
              <a:rPr lang="es-CO" dirty="0">
                <a:solidFill>
                  <a:schemeClr val="tx1"/>
                </a:solidFill>
              </a:rPr>
              <a:t>Aprendamos de Nube (Principios Contenerización) de contenedores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D81E0EB-C55B-4075-B47F-B768EC97E3D4}"/>
              </a:ext>
            </a:extLst>
          </p:cNvPr>
          <p:cNvSpPr/>
          <p:nvPr/>
        </p:nvSpPr>
        <p:spPr>
          <a:xfrm>
            <a:off x="3454998" y="3988492"/>
            <a:ext cx="5282004" cy="55420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>
                <a:solidFill>
                  <a:schemeClr val="tx1"/>
                </a:solidFill>
              </a:rPr>
              <a:t>El primero en crecer es fácil de MANEJAR.</a:t>
            </a:r>
          </a:p>
        </p:txBody>
      </p:sp>
    </p:spTree>
    <p:extLst>
      <p:ext uri="{BB962C8B-B14F-4D97-AF65-F5344CB8AC3E}">
        <p14:creationId xmlns:p14="http://schemas.microsoft.com/office/powerpoint/2010/main" val="2358344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>
            <a:extLst>
              <a:ext uri="{FF2B5EF4-FFF2-40B4-BE49-F238E27FC236}">
                <a16:creationId xmlns:a16="http://schemas.microsoft.com/office/drawing/2014/main" id="{6768AE70-D6F2-41A0-B274-D0F6BE2CC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14" y="818785"/>
            <a:ext cx="9183726" cy="4968097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DEDD769A-A837-47F8-AC23-4DC79E691CBF}"/>
              </a:ext>
            </a:extLst>
          </p:cNvPr>
          <p:cNvSpPr txBox="1">
            <a:spLocks/>
          </p:cNvSpPr>
          <p:nvPr/>
        </p:nvSpPr>
        <p:spPr>
          <a:xfrm>
            <a:off x="1112522" y="264576"/>
            <a:ext cx="10515600" cy="5542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F1D70E"/>
                </a:solidFill>
                <a:latin typeface="Gotham Rounded" charset="0"/>
                <a:ea typeface="Gotham Rounded" charset="0"/>
                <a:cs typeface="Gotham Rounded" charset="0"/>
              </a:defRPr>
            </a:lvl1pPr>
          </a:lstStyle>
          <a:p>
            <a:r>
              <a:rPr lang="es-CO" dirty="0">
                <a:solidFill>
                  <a:schemeClr val="tx1"/>
                </a:solidFill>
              </a:rPr>
              <a:t>Aprendamos de Nube (Principios Contenerización)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F33F914-242E-4510-A14A-84FEFE4BD1B2}"/>
              </a:ext>
            </a:extLst>
          </p:cNvPr>
          <p:cNvSpPr/>
          <p:nvPr/>
        </p:nvSpPr>
        <p:spPr>
          <a:xfrm>
            <a:off x="2551356" y="3718111"/>
            <a:ext cx="7235264" cy="45988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tx1"/>
                </a:solidFill>
              </a:rPr>
              <a:t>Pero pronto tendrás muchas aplicaciones y muchas instancias.</a:t>
            </a:r>
          </a:p>
        </p:txBody>
      </p:sp>
    </p:spTree>
    <p:extLst>
      <p:ext uri="{BB962C8B-B14F-4D97-AF65-F5344CB8AC3E}">
        <p14:creationId xmlns:p14="http://schemas.microsoft.com/office/powerpoint/2010/main" val="271907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4" descr="Recorte de pantalla">
            <a:extLst>
              <a:ext uri="{FF2B5EF4-FFF2-40B4-BE49-F238E27FC236}">
                <a16:creationId xmlns:a16="http://schemas.microsoft.com/office/drawing/2014/main" id="{B40BDB03-C692-4E5E-B661-2F3A85433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223" y="1036638"/>
            <a:ext cx="8711091" cy="4351337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77E5124-651E-4D5A-BCD9-F6EAAF659F4A}"/>
              </a:ext>
            </a:extLst>
          </p:cNvPr>
          <p:cNvSpPr txBox="1">
            <a:spLocks/>
          </p:cNvSpPr>
          <p:nvPr/>
        </p:nvSpPr>
        <p:spPr>
          <a:xfrm>
            <a:off x="1112522" y="283466"/>
            <a:ext cx="10515600" cy="5542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F1D70E"/>
                </a:solidFill>
                <a:latin typeface="Gotham Rounded" charset="0"/>
                <a:ea typeface="Gotham Rounded" charset="0"/>
                <a:cs typeface="Gotham Rounded" charset="0"/>
              </a:defRPr>
            </a:lvl1pPr>
          </a:lstStyle>
          <a:p>
            <a:r>
              <a:rPr lang="es-CO" dirty="0">
                <a:solidFill>
                  <a:schemeClr val="tx1"/>
                </a:solidFill>
              </a:rPr>
              <a:t>Orquestación de Aprendamos de Nube (Principios Contenerización)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BBEFDCD-EB9E-4917-9C9F-FC2718A1032E}"/>
              </a:ext>
            </a:extLst>
          </p:cNvPr>
          <p:cNvSpPr/>
          <p:nvPr/>
        </p:nvSpPr>
        <p:spPr>
          <a:xfrm>
            <a:off x="2960147" y="1192920"/>
            <a:ext cx="6216126" cy="937094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>
                <a:solidFill>
                  <a:schemeClr val="tx1"/>
                </a:solidFill>
              </a:rPr>
              <a:t>Y esa es la razón por lo que tenemos un </a:t>
            </a:r>
            <a:r>
              <a:rPr lang="es-CO" sz="2400" b="1">
                <a:solidFill>
                  <a:schemeClr val="tx1"/>
                </a:solidFill>
              </a:rPr>
              <a:t>ORQUESTADOR DE CONTENEDORES.</a:t>
            </a:r>
          </a:p>
        </p:txBody>
      </p:sp>
    </p:spTree>
    <p:extLst>
      <p:ext uri="{BB962C8B-B14F-4D97-AF65-F5344CB8AC3E}">
        <p14:creationId xmlns:p14="http://schemas.microsoft.com/office/powerpoint/2010/main" val="337482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852EC-6373-4645-941B-62CC9D494F21}"/>
              </a:ext>
            </a:extLst>
          </p:cNvPr>
          <p:cNvSpPr txBox="1">
            <a:spLocks/>
          </p:cNvSpPr>
          <p:nvPr/>
        </p:nvSpPr>
        <p:spPr>
          <a:xfrm>
            <a:off x="1112522" y="276038"/>
            <a:ext cx="10515600" cy="5542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F1D70E"/>
                </a:solidFill>
                <a:latin typeface="Gotham Rounded" charset="0"/>
                <a:ea typeface="Gotham Rounded" charset="0"/>
                <a:cs typeface="Gotham Rounded" charset="0"/>
              </a:defRPr>
            </a:lvl1pPr>
          </a:lstStyle>
          <a:p>
            <a:r>
              <a:rPr lang="es-CO" dirty="0">
                <a:solidFill>
                  <a:schemeClr val="tx1"/>
                </a:solidFill>
              </a:rPr>
              <a:t>Aprendamos de Nube (Principios Contenerización)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46082D3-4F57-4F19-9EAA-C60C0CCAF42D}"/>
              </a:ext>
            </a:extLst>
          </p:cNvPr>
          <p:cNvSpPr/>
          <p:nvPr/>
        </p:nvSpPr>
        <p:spPr>
          <a:xfrm>
            <a:off x="258161" y="873165"/>
            <a:ext cx="8780586" cy="9010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>
                <a:solidFill>
                  <a:schemeClr val="accent1">
                    <a:lumMod val="75000"/>
                  </a:schemeClr>
                </a:solidFill>
              </a:rPr>
              <a:t>Qué es Kubernetes (K8)?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49BFC4D-3A99-439B-9946-951ED5ADB685}"/>
              </a:ext>
            </a:extLst>
          </p:cNvPr>
          <p:cNvSpPr/>
          <p:nvPr/>
        </p:nvSpPr>
        <p:spPr>
          <a:xfrm>
            <a:off x="798609" y="1969831"/>
            <a:ext cx="9965853" cy="40441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Font typeface="+mj-lt"/>
              <a:buAutoNum type="arabicPeriod"/>
            </a:pPr>
            <a:r>
              <a:rPr lang="es-CO" sz="2000">
                <a:solidFill>
                  <a:schemeClr val="tx1"/>
                </a:solidFill>
              </a:rPr>
              <a:t>Orquestador de contenedores.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s-CO" sz="2000">
                <a:solidFill>
                  <a:schemeClr val="tx1"/>
                </a:solidFill>
              </a:rPr>
              <a:t>Opera y administra contenedores.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s-CO" sz="2000">
                <a:solidFill>
                  <a:schemeClr val="tx1"/>
                </a:solidFill>
              </a:rPr>
              <a:t>Unifica API para despliegue de aplicaciones WEB, BD y Jobs.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s-CO" sz="2000">
                <a:solidFill>
                  <a:schemeClr val="tx1"/>
                </a:solidFill>
              </a:rPr>
              <a:t>Mantenimiento y rastreo global del </a:t>
            </a:r>
            <a:r>
              <a:rPr lang="es-CO" sz="2000" err="1">
                <a:solidFill>
                  <a:schemeClr val="tx1"/>
                </a:solidFill>
              </a:rPr>
              <a:t>Cluster</a:t>
            </a:r>
            <a:r>
              <a:rPr lang="es-CO" sz="2000">
                <a:solidFill>
                  <a:schemeClr val="tx1"/>
                </a:solidFill>
              </a:rPr>
              <a:t>.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s-CO" sz="2000">
                <a:solidFill>
                  <a:schemeClr val="tx1"/>
                </a:solidFill>
              </a:rPr>
              <a:t>Soporte </a:t>
            </a:r>
            <a:r>
              <a:rPr lang="es-CO" sz="2000" err="1">
                <a:solidFill>
                  <a:schemeClr val="tx1"/>
                </a:solidFill>
              </a:rPr>
              <a:t>MultiCLOUD</a:t>
            </a:r>
            <a:r>
              <a:rPr lang="es-CO" sz="2000">
                <a:solidFill>
                  <a:schemeClr val="tx1"/>
                </a:solidFill>
              </a:rPr>
              <a:t> y ambientes BARE-METAL.</a:t>
            </a:r>
          </a:p>
          <a:p>
            <a:pPr marL="742950" indent="-742950">
              <a:buFont typeface="+mj-lt"/>
              <a:buAutoNum type="arabicPeriod"/>
            </a:pPr>
            <a:r>
              <a:rPr lang="es-CO" sz="2000">
                <a:solidFill>
                  <a:schemeClr val="tx1"/>
                </a:solidFill>
              </a:rPr>
              <a:t>Administrador de </a:t>
            </a:r>
            <a:r>
              <a:rPr lang="es-CO" sz="2000" err="1">
                <a:solidFill>
                  <a:schemeClr val="tx1"/>
                </a:solidFill>
              </a:rPr>
              <a:t>APPs</a:t>
            </a:r>
            <a:r>
              <a:rPr lang="es-CO" sz="2000">
                <a:solidFill>
                  <a:schemeClr val="tx1"/>
                </a:solidFill>
              </a:rPr>
              <a:t> y no Máquinas. 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s-CO" sz="2000">
                <a:solidFill>
                  <a:schemeClr val="tx1"/>
                </a:solidFill>
              </a:rPr>
              <a:t>Actualizaciones continuas, despliegues BLUE-GREEN. </a:t>
            </a:r>
          </a:p>
          <a:p>
            <a:pPr marL="742950" indent="-742950">
              <a:buFont typeface="+mj-lt"/>
              <a:buAutoNum type="arabicPeriod"/>
            </a:pPr>
            <a:r>
              <a:rPr lang="es-CO" sz="2000">
                <a:solidFill>
                  <a:schemeClr val="tx1"/>
                </a:solidFill>
              </a:rPr>
              <a:t>Diseñado para extensibilidad. 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s-CO" sz="2000">
                <a:solidFill>
                  <a:schemeClr val="tx1"/>
                </a:solidFill>
              </a:rPr>
              <a:t>Ecosistema rico en PLUG-INS, almacenamiento y redes.</a:t>
            </a:r>
          </a:p>
          <a:p>
            <a:pPr marL="742950" indent="-742950">
              <a:buFont typeface="+mj-lt"/>
              <a:buAutoNum type="arabicPeriod"/>
            </a:pPr>
            <a:r>
              <a:rPr lang="es-CO" sz="2000">
                <a:solidFill>
                  <a:schemeClr val="tx1"/>
                </a:solidFill>
              </a:rPr>
              <a:t>Es un proyecto </a:t>
            </a:r>
            <a:r>
              <a:rPr lang="es-CO" sz="2000" err="1">
                <a:solidFill>
                  <a:schemeClr val="tx1"/>
                </a:solidFill>
              </a:rPr>
              <a:t>OpenSource</a:t>
            </a:r>
            <a:r>
              <a:rPr lang="es-CO" sz="2000">
                <a:solidFill>
                  <a:schemeClr val="tx1"/>
                </a:solidFill>
              </a:rPr>
              <a:t> </a:t>
            </a:r>
            <a:r>
              <a:rPr lang="es-CO" sz="2000" err="1">
                <a:solidFill>
                  <a:schemeClr val="tx1"/>
                </a:solidFill>
              </a:rPr>
              <a:t>by</a:t>
            </a:r>
            <a:r>
              <a:rPr lang="es-CO" sz="2000">
                <a:solidFill>
                  <a:schemeClr val="tx1"/>
                </a:solidFill>
              </a:rPr>
              <a:t> Linux </a:t>
            </a:r>
            <a:r>
              <a:rPr lang="es-CO" sz="2000" err="1">
                <a:solidFill>
                  <a:schemeClr val="tx1"/>
                </a:solidFill>
              </a:rPr>
              <a:t>Foundation</a:t>
            </a:r>
            <a:r>
              <a:rPr lang="es-CO" sz="2000">
                <a:solidFill>
                  <a:schemeClr val="tx1"/>
                </a:solidFill>
              </a:rPr>
              <a:t>.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s-CO" sz="2000">
                <a:solidFill>
                  <a:schemeClr val="tx1"/>
                </a:solidFill>
              </a:rPr>
              <a:t>Inspirado e Informado por experiencias de GOOGLE.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s-CO" sz="2000">
                <a:solidFill>
                  <a:schemeClr val="tx1"/>
                </a:solidFill>
              </a:rPr>
              <a:t>100% OPEN SOURCE, escrito en GO.</a:t>
            </a:r>
          </a:p>
        </p:txBody>
      </p:sp>
      <p:pic>
        <p:nvPicPr>
          <p:cNvPr id="5" name="Imagen 4" descr="Recorte de pantalla">
            <a:extLst>
              <a:ext uri="{FF2B5EF4-FFF2-40B4-BE49-F238E27FC236}">
                <a16:creationId xmlns:a16="http://schemas.microsoft.com/office/drawing/2014/main" id="{0D4300C4-606F-4E47-804B-38C65F4393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7" t="36689" b="22942"/>
          <a:stretch/>
        </p:blipFill>
        <p:spPr>
          <a:xfrm>
            <a:off x="8683367" y="844062"/>
            <a:ext cx="3250472" cy="2883876"/>
          </a:xfrm>
          <a:prstGeom prst="rect">
            <a:avLst/>
          </a:prstGeom>
        </p:spPr>
      </p:pic>
      <p:pic>
        <p:nvPicPr>
          <p:cNvPr id="6" name="Imagen 5" descr="Recorte de pantalla">
            <a:extLst>
              <a:ext uri="{FF2B5EF4-FFF2-40B4-BE49-F238E27FC236}">
                <a16:creationId xmlns:a16="http://schemas.microsoft.com/office/drawing/2014/main" id="{7D1A033D-A827-4309-B9F1-5B571B21F8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" t="9613" r="391" b="84101"/>
          <a:stretch/>
        </p:blipFill>
        <p:spPr>
          <a:xfrm>
            <a:off x="0" y="1523765"/>
            <a:ext cx="9030982" cy="25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55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0BABF-E47A-47A0-8D55-E57869149A41}"/>
              </a:ext>
            </a:extLst>
          </p:cNvPr>
          <p:cNvSpPr txBox="1">
            <a:spLocks/>
          </p:cNvSpPr>
          <p:nvPr/>
        </p:nvSpPr>
        <p:spPr>
          <a:xfrm>
            <a:off x="1112522" y="306473"/>
            <a:ext cx="10515600" cy="5542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F1D70E"/>
                </a:solidFill>
                <a:latin typeface="Gotham Rounded" charset="0"/>
                <a:ea typeface="Gotham Rounded" charset="0"/>
                <a:cs typeface="Gotham Rounded" charset="0"/>
              </a:defRPr>
            </a:lvl1pPr>
          </a:lstStyle>
          <a:p>
            <a:r>
              <a:rPr lang="es-CO" dirty="0">
                <a:solidFill>
                  <a:schemeClr val="tx1"/>
                </a:solidFill>
              </a:rPr>
              <a:t>Aprendamos de Nube (Principios Contenerización)</a:t>
            </a:r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1A290961-61E5-4D23-852A-3CBA26ABF7A9}"/>
              </a:ext>
            </a:extLst>
          </p:cNvPr>
          <p:cNvGrpSpPr>
            <a:grpSpLocks/>
          </p:cNvGrpSpPr>
          <p:nvPr/>
        </p:nvGrpSpPr>
        <p:grpSpPr bwMode="auto">
          <a:xfrm>
            <a:off x="4154677" y="1748465"/>
            <a:ext cx="1996018" cy="1166812"/>
            <a:chOff x="459801" y="2704332"/>
            <a:chExt cx="1904886" cy="1718948"/>
          </a:xfrm>
        </p:grpSpPr>
        <p:sp>
          <p:nvSpPr>
            <p:cNvPr id="4" name="Rectangle 8">
              <a:extLst>
                <a:ext uri="{FF2B5EF4-FFF2-40B4-BE49-F238E27FC236}">
                  <a16:creationId xmlns:a16="http://schemas.microsoft.com/office/drawing/2014/main" id="{94D6E133-120C-4104-9028-03AF620EF564}"/>
                </a:ext>
              </a:extLst>
            </p:cNvPr>
            <p:cNvSpPr/>
            <p:nvPr/>
          </p:nvSpPr>
          <p:spPr>
            <a:xfrm>
              <a:off x="459801" y="2704332"/>
              <a:ext cx="1904886" cy="17189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609552">
                <a:defRPr/>
              </a:pPr>
              <a:endParaRPr lang="en-US" sz="6666"/>
            </a:p>
          </p:txBody>
        </p:sp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E2748897-A158-4A01-A85A-5BC90BDD9519}"/>
                </a:ext>
              </a:extLst>
            </p:cNvPr>
            <p:cNvSpPr/>
            <p:nvPr/>
          </p:nvSpPr>
          <p:spPr>
            <a:xfrm>
              <a:off x="799506" y="2956698"/>
              <a:ext cx="284146" cy="250779"/>
            </a:xfrm>
            <a:prstGeom prst="ellipse">
              <a:avLst/>
            </a:prstGeom>
            <a:solidFill>
              <a:srgbClr val="FF8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609552">
                <a:defRPr/>
              </a:pPr>
              <a:endParaRPr lang="en-US" sz="6666"/>
            </a:p>
          </p:txBody>
        </p:sp>
        <p:sp>
          <p:nvSpPr>
            <p:cNvPr id="6" name="Regular Pentagon 10">
              <a:extLst>
                <a:ext uri="{FF2B5EF4-FFF2-40B4-BE49-F238E27FC236}">
                  <a16:creationId xmlns:a16="http://schemas.microsoft.com/office/drawing/2014/main" id="{753380F3-356D-4A3B-8C7F-09F0339F0533}"/>
                </a:ext>
              </a:extLst>
            </p:cNvPr>
            <p:cNvSpPr/>
            <p:nvPr/>
          </p:nvSpPr>
          <p:spPr>
            <a:xfrm>
              <a:off x="1139210" y="3372547"/>
              <a:ext cx="317481" cy="250779"/>
            </a:xfrm>
            <a:prstGeom prst="pentagon">
              <a:avLst/>
            </a:prstGeom>
            <a:solidFill>
              <a:srgbClr val="FFFF00"/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609552">
                <a:defRPr/>
              </a:pPr>
              <a:endParaRPr lang="en-US" sz="6666"/>
            </a:p>
          </p:txBody>
        </p:sp>
        <p:sp>
          <p:nvSpPr>
            <p:cNvPr id="7" name="Teardrop 11">
              <a:extLst>
                <a:ext uri="{FF2B5EF4-FFF2-40B4-BE49-F238E27FC236}">
                  <a16:creationId xmlns:a16="http://schemas.microsoft.com/office/drawing/2014/main" id="{3625D1A4-C784-4CB5-8766-BAAA019A36E7}"/>
                </a:ext>
              </a:extLst>
            </p:cNvPr>
            <p:cNvSpPr/>
            <p:nvPr/>
          </p:nvSpPr>
          <p:spPr>
            <a:xfrm>
              <a:off x="799506" y="3897914"/>
              <a:ext cx="339705" cy="317442"/>
            </a:xfrm>
            <a:prstGeom prst="teardrop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609552">
                <a:defRPr/>
              </a:pPr>
              <a:endParaRPr lang="en-US" sz="6666"/>
            </a:p>
          </p:txBody>
        </p:sp>
        <p:sp>
          <p:nvSpPr>
            <p:cNvPr id="8" name="Diamond 13">
              <a:extLst>
                <a:ext uri="{FF2B5EF4-FFF2-40B4-BE49-F238E27FC236}">
                  <a16:creationId xmlns:a16="http://schemas.microsoft.com/office/drawing/2014/main" id="{3ABA6555-7A00-42EC-AB46-0ADFF6196F45}"/>
                </a:ext>
              </a:extLst>
            </p:cNvPr>
            <p:cNvSpPr/>
            <p:nvPr/>
          </p:nvSpPr>
          <p:spPr>
            <a:xfrm>
              <a:off x="1609082" y="3810617"/>
              <a:ext cx="415900" cy="404739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609552">
                <a:defRPr/>
              </a:pPr>
              <a:endParaRPr lang="en-US" sz="6666"/>
            </a:p>
          </p:txBody>
        </p:sp>
        <p:sp>
          <p:nvSpPr>
            <p:cNvPr id="9" name="Trapezoid 14">
              <a:extLst>
                <a:ext uri="{FF2B5EF4-FFF2-40B4-BE49-F238E27FC236}">
                  <a16:creationId xmlns:a16="http://schemas.microsoft.com/office/drawing/2014/main" id="{5ABA141C-7686-4DE5-B4EA-924618146D42}"/>
                </a:ext>
              </a:extLst>
            </p:cNvPr>
            <p:cNvSpPr/>
            <p:nvPr/>
          </p:nvSpPr>
          <p:spPr>
            <a:xfrm>
              <a:off x="1656704" y="3117007"/>
              <a:ext cx="368278" cy="279349"/>
            </a:xfrm>
            <a:prstGeom prst="trapezoid">
              <a:avLst/>
            </a:prstGeom>
            <a:solidFill>
              <a:srgbClr val="660066"/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609552">
                <a:defRPr/>
              </a:pPr>
              <a:endParaRPr lang="en-US" sz="6666"/>
            </a:p>
          </p:txBody>
        </p:sp>
      </p:grpSp>
      <p:grpSp>
        <p:nvGrpSpPr>
          <p:cNvPr id="10" name="Group 25">
            <a:extLst>
              <a:ext uri="{FF2B5EF4-FFF2-40B4-BE49-F238E27FC236}">
                <a16:creationId xmlns:a16="http://schemas.microsoft.com/office/drawing/2014/main" id="{E92C1D17-FF40-4CC5-9342-D54B461F84C2}"/>
              </a:ext>
            </a:extLst>
          </p:cNvPr>
          <p:cNvGrpSpPr>
            <a:grpSpLocks/>
          </p:cNvGrpSpPr>
          <p:nvPr/>
        </p:nvGrpSpPr>
        <p:grpSpPr bwMode="auto">
          <a:xfrm>
            <a:off x="7882088" y="1388117"/>
            <a:ext cx="772583" cy="563563"/>
            <a:chOff x="4740320" y="1762742"/>
            <a:chExt cx="580224" cy="563361"/>
          </a:xfrm>
        </p:grpSpPr>
        <p:sp>
          <p:nvSpPr>
            <p:cNvPr id="11" name="Rectangle 16">
              <a:extLst>
                <a:ext uri="{FF2B5EF4-FFF2-40B4-BE49-F238E27FC236}">
                  <a16:creationId xmlns:a16="http://schemas.microsoft.com/office/drawing/2014/main" id="{202CCB71-EB8F-4A09-867D-625D277C41F3}"/>
                </a:ext>
              </a:extLst>
            </p:cNvPr>
            <p:cNvSpPr/>
            <p:nvPr/>
          </p:nvSpPr>
          <p:spPr>
            <a:xfrm>
              <a:off x="4740320" y="1762742"/>
              <a:ext cx="580224" cy="5633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609552">
                <a:defRPr/>
              </a:pPr>
              <a:endParaRPr lang="en-US" sz="6666"/>
            </a:p>
          </p:txBody>
        </p:sp>
        <p:sp>
          <p:nvSpPr>
            <p:cNvPr id="12" name="Oval 17">
              <a:extLst>
                <a:ext uri="{FF2B5EF4-FFF2-40B4-BE49-F238E27FC236}">
                  <a16:creationId xmlns:a16="http://schemas.microsoft.com/office/drawing/2014/main" id="{400D8187-2F31-49D7-9838-A1DB8660C3DA}"/>
                </a:ext>
              </a:extLst>
            </p:cNvPr>
            <p:cNvSpPr/>
            <p:nvPr/>
          </p:nvSpPr>
          <p:spPr>
            <a:xfrm>
              <a:off x="4883389" y="1921435"/>
              <a:ext cx="284548" cy="250736"/>
            </a:xfrm>
            <a:prstGeom prst="ellipse">
              <a:avLst/>
            </a:prstGeom>
            <a:solidFill>
              <a:srgbClr val="FF8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609552">
                <a:defRPr/>
              </a:pPr>
              <a:endParaRPr lang="en-US" sz="6666"/>
            </a:p>
          </p:txBody>
        </p:sp>
      </p:grpSp>
      <p:grpSp>
        <p:nvGrpSpPr>
          <p:cNvPr id="13" name="Group 24">
            <a:extLst>
              <a:ext uri="{FF2B5EF4-FFF2-40B4-BE49-F238E27FC236}">
                <a16:creationId xmlns:a16="http://schemas.microsoft.com/office/drawing/2014/main" id="{8896C94D-B3D7-4CFE-B5A0-8595D8DDF8CF}"/>
              </a:ext>
            </a:extLst>
          </p:cNvPr>
          <p:cNvGrpSpPr>
            <a:grpSpLocks/>
          </p:cNvGrpSpPr>
          <p:nvPr/>
        </p:nvGrpSpPr>
        <p:grpSpPr bwMode="auto">
          <a:xfrm>
            <a:off x="8931954" y="1388117"/>
            <a:ext cx="774700" cy="563563"/>
            <a:chOff x="5780344" y="1762742"/>
            <a:chExt cx="580224" cy="563361"/>
          </a:xfrm>
        </p:grpSpPr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E131306D-6DA4-4DB0-9A8A-2ED5867B0041}"/>
                </a:ext>
              </a:extLst>
            </p:cNvPr>
            <p:cNvSpPr/>
            <p:nvPr/>
          </p:nvSpPr>
          <p:spPr>
            <a:xfrm>
              <a:off x="5780344" y="1762742"/>
              <a:ext cx="580224" cy="5633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609552">
                <a:defRPr/>
              </a:pPr>
              <a:endParaRPr lang="en-US" sz="6666"/>
            </a:p>
          </p:txBody>
        </p:sp>
        <p:sp>
          <p:nvSpPr>
            <p:cNvPr id="15" name="Regular Pentagon 20">
              <a:extLst>
                <a:ext uri="{FF2B5EF4-FFF2-40B4-BE49-F238E27FC236}">
                  <a16:creationId xmlns:a16="http://schemas.microsoft.com/office/drawing/2014/main" id="{A44F181B-961E-4F0F-B2AA-4C19B9712125}"/>
                </a:ext>
              </a:extLst>
            </p:cNvPr>
            <p:cNvSpPr/>
            <p:nvPr/>
          </p:nvSpPr>
          <p:spPr>
            <a:xfrm>
              <a:off x="5915095" y="1921435"/>
              <a:ext cx="317062" cy="250736"/>
            </a:xfrm>
            <a:prstGeom prst="pentagon">
              <a:avLst/>
            </a:prstGeom>
            <a:solidFill>
              <a:srgbClr val="FFFF00"/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609552">
                <a:defRPr/>
              </a:pPr>
              <a:endParaRPr lang="en-US" sz="6666"/>
            </a:p>
          </p:txBody>
        </p:sp>
      </p:grpSp>
      <p:grpSp>
        <p:nvGrpSpPr>
          <p:cNvPr id="16" name="Group 23">
            <a:extLst>
              <a:ext uri="{FF2B5EF4-FFF2-40B4-BE49-F238E27FC236}">
                <a16:creationId xmlns:a16="http://schemas.microsoft.com/office/drawing/2014/main" id="{0EA3F06A-E023-475A-90BA-6A6124750E79}"/>
              </a:ext>
            </a:extLst>
          </p:cNvPr>
          <p:cNvGrpSpPr>
            <a:grpSpLocks/>
          </p:cNvGrpSpPr>
          <p:nvPr/>
        </p:nvGrpSpPr>
        <p:grpSpPr bwMode="auto">
          <a:xfrm>
            <a:off x="10007222" y="1388117"/>
            <a:ext cx="772583" cy="563563"/>
            <a:chOff x="6699944" y="1762742"/>
            <a:chExt cx="580224" cy="563361"/>
          </a:xfrm>
        </p:grpSpPr>
        <p:sp>
          <p:nvSpPr>
            <p:cNvPr id="17" name="Rectangle 22">
              <a:extLst>
                <a:ext uri="{FF2B5EF4-FFF2-40B4-BE49-F238E27FC236}">
                  <a16:creationId xmlns:a16="http://schemas.microsoft.com/office/drawing/2014/main" id="{251F45E5-A366-4EEE-B263-6D97605DB106}"/>
                </a:ext>
              </a:extLst>
            </p:cNvPr>
            <p:cNvSpPr/>
            <p:nvPr/>
          </p:nvSpPr>
          <p:spPr>
            <a:xfrm>
              <a:off x="6699944" y="1762742"/>
              <a:ext cx="580224" cy="5633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609552">
                <a:defRPr/>
              </a:pPr>
              <a:endParaRPr lang="en-US" sz="6666"/>
            </a:p>
          </p:txBody>
        </p:sp>
        <p:sp>
          <p:nvSpPr>
            <p:cNvPr id="18" name="Trapezoid 23">
              <a:extLst>
                <a:ext uri="{FF2B5EF4-FFF2-40B4-BE49-F238E27FC236}">
                  <a16:creationId xmlns:a16="http://schemas.microsoft.com/office/drawing/2014/main" id="{D98131C3-5C90-454A-9C38-0A92D43E8ADB}"/>
                </a:ext>
              </a:extLst>
            </p:cNvPr>
            <p:cNvSpPr/>
            <p:nvPr/>
          </p:nvSpPr>
          <p:spPr>
            <a:xfrm>
              <a:off x="6815988" y="1910326"/>
              <a:ext cx="368800" cy="277714"/>
            </a:xfrm>
            <a:prstGeom prst="trapezoid">
              <a:avLst/>
            </a:prstGeom>
            <a:solidFill>
              <a:srgbClr val="660066"/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609552">
                <a:defRPr/>
              </a:pPr>
              <a:endParaRPr lang="en-US" sz="6666"/>
            </a:p>
          </p:txBody>
        </p:sp>
      </p:grpSp>
      <p:grpSp>
        <p:nvGrpSpPr>
          <p:cNvPr id="19" name="Group 26">
            <a:extLst>
              <a:ext uri="{FF2B5EF4-FFF2-40B4-BE49-F238E27FC236}">
                <a16:creationId xmlns:a16="http://schemas.microsoft.com/office/drawing/2014/main" id="{26FDDACD-90F1-4AB3-AC6F-885A70A404E2}"/>
              </a:ext>
            </a:extLst>
          </p:cNvPr>
          <p:cNvGrpSpPr>
            <a:grpSpLocks/>
          </p:cNvGrpSpPr>
          <p:nvPr/>
        </p:nvGrpSpPr>
        <p:grpSpPr bwMode="auto">
          <a:xfrm>
            <a:off x="8421835" y="2075506"/>
            <a:ext cx="772584" cy="561974"/>
            <a:chOff x="4740320" y="2577924"/>
            <a:chExt cx="580224" cy="563361"/>
          </a:xfrm>
        </p:grpSpPr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22502F0B-C533-4586-9CCD-AE7F125645EA}"/>
                </a:ext>
              </a:extLst>
            </p:cNvPr>
            <p:cNvSpPr/>
            <p:nvPr/>
          </p:nvSpPr>
          <p:spPr>
            <a:xfrm>
              <a:off x="4740320" y="2577924"/>
              <a:ext cx="580224" cy="5633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609552">
                <a:defRPr/>
              </a:pPr>
              <a:endParaRPr lang="en-US" sz="6666"/>
            </a:p>
          </p:txBody>
        </p:sp>
        <p:sp>
          <p:nvSpPr>
            <p:cNvPr id="21" name="Diamond 26">
              <a:extLst>
                <a:ext uri="{FF2B5EF4-FFF2-40B4-BE49-F238E27FC236}">
                  <a16:creationId xmlns:a16="http://schemas.microsoft.com/office/drawing/2014/main" id="{8E2D086B-B6DD-437C-80B0-E57AFA932571}"/>
                </a:ext>
              </a:extLst>
            </p:cNvPr>
            <p:cNvSpPr/>
            <p:nvPr/>
          </p:nvSpPr>
          <p:spPr>
            <a:xfrm>
              <a:off x="4827751" y="2660678"/>
              <a:ext cx="416489" cy="404219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609552">
                <a:defRPr/>
              </a:pPr>
              <a:endParaRPr lang="en-US" sz="6666"/>
            </a:p>
          </p:txBody>
        </p:sp>
      </p:grpSp>
      <p:grpSp>
        <p:nvGrpSpPr>
          <p:cNvPr id="22" name="Group 27">
            <a:extLst>
              <a:ext uri="{FF2B5EF4-FFF2-40B4-BE49-F238E27FC236}">
                <a16:creationId xmlns:a16="http://schemas.microsoft.com/office/drawing/2014/main" id="{8B95F0F5-5DCD-43C4-9A4E-EFA4A17D22A1}"/>
              </a:ext>
            </a:extLst>
          </p:cNvPr>
          <p:cNvGrpSpPr>
            <a:grpSpLocks/>
          </p:cNvGrpSpPr>
          <p:nvPr/>
        </p:nvGrpSpPr>
        <p:grpSpPr bwMode="auto">
          <a:xfrm>
            <a:off x="9488637" y="2075506"/>
            <a:ext cx="774700" cy="561974"/>
            <a:chOff x="5780344" y="2577924"/>
            <a:chExt cx="580224" cy="563361"/>
          </a:xfrm>
        </p:grpSpPr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37B5AB44-4EE1-4166-A4FB-C19E02B6B29B}"/>
                </a:ext>
              </a:extLst>
            </p:cNvPr>
            <p:cNvSpPr/>
            <p:nvPr/>
          </p:nvSpPr>
          <p:spPr>
            <a:xfrm>
              <a:off x="5780344" y="2577924"/>
              <a:ext cx="580224" cy="5633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609552">
                <a:defRPr/>
              </a:pPr>
              <a:endParaRPr lang="en-US" sz="6666"/>
            </a:p>
          </p:txBody>
        </p:sp>
        <p:sp>
          <p:nvSpPr>
            <p:cNvPr id="24" name="Teardrop 29">
              <a:extLst>
                <a:ext uri="{FF2B5EF4-FFF2-40B4-BE49-F238E27FC236}">
                  <a16:creationId xmlns:a16="http://schemas.microsoft.com/office/drawing/2014/main" id="{435EF98B-8EB9-4F16-B545-6A81977BFE51}"/>
                </a:ext>
              </a:extLst>
            </p:cNvPr>
            <p:cNvSpPr/>
            <p:nvPr/>
          </p:nvSpPr>
          <p:spPr>
            <a:xfrm>
              <a:off x="5903998" y="2703646"/>
              <a:ext cx="339257" cy="318283"/>
            </a:xfrm>
            <a:prstGeom prst="teardrop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609552">
                <a:defRPr/>
              </a:pPr>
              <a:endParaRPr lang="en-US" sz="6666"/>
            </a:p>
          </p:txBody>
        </p:sp>
      </p:grpSp>
      <p:sp>
        <p:nvSpPr>
          <p:cNvPr id="25" name="TextBox 29">
            <a:extLst>
              <a:ext uri="{FF2B5EF4-FFF2-40B4-BE49-F238E27FC236}">
                <a16:creationId xmlns:a16="http://schemas.microsoft.com/office/drawing/2014/main" id="{E92CEF4E-E5F5-4736-AAFD-45A176A5E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9602" y="980129"/>
            <a:ext cx="2787651" cy="4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3" tIns="60958" rIns="121913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133" dirty="0">
                <a:latin typeface="Arial" pitchFamily="34" charset="0"/>
                <a:ea typeface="ＭＳ Ｐゴシック" pitchFamily="34" charset="-128"/>
              </a:rPr>
              <a:t>Microservices</a:t>
            </a:r>
          </a:p>
        </p:txBody>
      </p:sp>
      <p:cxnSp>
        <p:nvCxnSpPr>
          <p:cNvPr id="26" name="Straight Connector 31">
            <a:extLst>
              <a:ext uri="{FF2B5EF4-FFF2-40B4-BE49-F238E27FC236}">
                <a16:creationId xmlns:a16="http://schemas.microsoft.com/office/drawing/2014/main" id="{21B263E9-09F8-4F38-9EF4-93E5DDD88547}"/>
              </a:ext>
            </a:extLst>
          </p:cNvPr>
          <p:cNvCxnSpPr/>
          <p:nvPr/>
        </p:nvCxnSpPr>
        <p:spPr>
          <a:xfrm>
            <a:off x="7055233" y="1124917"/>
            <a:ext cx="0" cy="5245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41">
            <a:extLst>
              <a:ext uri="{FF2B5EF4-FFF2-40B4-BE49-F238E27FC236}">
                <a16:creationId xmlns:a16="http://schemas.microsoft.com/office/drawing/2014/main" id="{642363FD-257E-44CF-AFB7-D7D623FA0A77}"/>
              </a:ext>
            </a:extLst>
          </p:cNvPr>
          <p:cNvGrpSpPr>
            <a:grpSpLocks/>
          </p:cNvGrpSpPr>
          <p:nvPr/>
        </p:nvGrpSpPr>
        <p:grpSpPr bwMode="auto">
          <a:xfrm>
            <a:off x="4141346" y="4140175"/>
            <a:ext cx="1037167" cy="718003"/>
            <a:chOff x="1494241" y="3663420"/>
            <a:chExt cx="989480" cy="952865"/>
          </a:xfrm>
        </p:grpSpPr>
        <p:sp>
          <p:nvSpPr>
            <p:cNvPr id="28" name="Rounded Rectangle 33">
              <a:extLst>
                <a:ext uri="{FF2B5EF4-FFF2-40B4-BE49-F238E27FC236}">
                  <a16:creationId xmlns:a16="http://schemas.microsoft.com/office/drawing/2014/main" id="{6EE82B35-8B08-4CED-9FF8-F03ECC1A4817}"/>
                </a:ext>
              </a:extLst>
            </p:cNvPr>
            <p:cNvSpPr/>
            <p:nvPr/>
          </p:nvSpPr>
          <p:spPr>
            <a:xfrm>
              <a:off x="1494241" y="3663420"/>
              <a:ext cx="989480" cy="95286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defTabSz="609552">
                <a:defRPr/>
              </a:pPr>
              <a:endParaRPr lang="en-US" sz="6666"/>
            </a:p>
          </p:txBody>
        </p:sp>
        <p:grpSp>
          <p:nvGrpSpPr>
            <p:cNvPr id="29" name="Group 43">
              <a:extLst>
                <a:ext uri="{FF2B5EF4-FFF2-40B4-BE49-F238E27FC236}">
                  <a16:creationId xmlns:a16="http://schemas.microsoft.com/office/drawing/2014/main" id="{37F4A59C-9E37-438F-9B96-E9CAE5F5DC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7891" y="3827306"/>
              <a:ext cx="667651" cy="602482"/>
              <a:chOff x="459801" y="2704332"/>
              <a:chExt cx="1904886" cy="1718948"/>
            </a:xfrm>
          </p:grpSpPr>
          <p:sp>
            <p:nvSpPr>
              <p:cNvPr id="30" name="Rectangle 35">
                <a:extLst>
                  <a:ext uri="{FF2B5EF4-FFF2-40B4-BE49-F238E27FC236}">
                    <a16:creationId xmlns:a16="http://schemas.microsoft.com/office/drawing/2014/main" id="{97A2F817-803B-4CC9-AFF8-A43769AAE7EE}"/>
                  </a:ext>
                </a:extLst>
              </p:cNvPr>
              <p:cNvSpPr/>
              <p:nvPr/>
            </p:nvSpPr>
            <p:spPr>
              <a:xfrm>
                <a:off x="459627" y="2702671"/>
                <a:ext cx="1903216" cy="171893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609552">
                  <a:defRPr/>
                </a:pPr>
                <a:endParaRPr lang="en-US" sz="6666"/>
              </a:p>
            </p:txBody>
          </p:sp>
          <p:sp>
            <p:nvSpPr>
              <p:cNvPr id="31" name="Oval 36">
                <a:extLst>
                  <a:ext uri="{FF2B5EF4-FFF2-40B4-BE49-F238E27FC236}">
                    <a16:creationId xmlns:a16="http://schemas.microsoft.com/office/drawing/2014/main" id="{927DDFAD-C006-435A-90C9-0EB100C7509A}"/>
                  </a:ext>
                </a:extLst>
              </p:cNvPr>
              <p:cNvSpPr/>
              <p:nvPr/>
            </p:nvSpPr>
            <p:spPr>
              <a:xfrm>
                <a:off x="799488" y="2955987"/>
                <a:ext cx="285481" cy="248792"/>
              </a:xfrm>
              <a:prstGeom prst="ellipse">
                <a:avLst/>
              </a:prstGeom>
              <a:solidFill>
                <a:srgbClr val="FF800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609552">
                  <a:defRPr/>
                </a:pPr>
                <a:endParaRPr lang="en-US" sz="6666"/>
              </a:p>
            </p:txBody>
          </p:sp>
          <p:sp>
            <p:nvSpPr>
              <p:cNvPr id="32" name="Regular Pentagon 37">
                <a:extLst>
                  <a:ext uri="{FF2B5EF4-FFF2-40B4-BE49-F238E27FC236}">
                    <a16:creationId xmlns:a16="http://schemas.microsoft.com/office/drawing/2014/main" id="{BB5609EA-B4A8-421D-A225-D8D5345A8ACF}"/>
                  </a:ext>
                </a:extLst>
              </p:cNvPr>
              <p:cNvSpPr/>
              <p:nvPr/>
            </p:nvSpPr>
            <p:spPr>
              <a:xfrm>
                <a:off x="1139347" y="3372150"/>
                <a:ext cx="317203" cy="248792"/>
              </a:xfrm>
              <a:prstGeom prst="pentagon">
                <a:avLst/>
              </a:prstGeom>
              <a:solidFill>
                <a:srgbClr val="FFFF00"/>
              </a:solidFill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609552">
                  <a:defRPr/>
                </a:pPr>
                <a:endParaRPr lang="en-US" sz="6666"/>
              </a:p>
            </p:txBody>
          </p:sp>
          <p:sp>
            <p:nvSpPr>
              <p:cNvPr id="33" name="Teardrop 38">
                <a:extLst>
                  <a:ext uri="{FF2B5EF4-FFF2-40B4-BE49-F238E27FC236}">
                    <a16:creationId xmlns:a16="http://schemas.microsoft.com/office/drawing/2014/main" id="{47A21EE0-D3EE-42FE-8CCA-96988D461849}"/>
                  </a:ext>
                </a:extLst>
              </p:cNvPr>
              <p:cNvSpPr/>
              <p:nvPr/>
            </p:nvSpPr>
            <p:spPr>
              <a:xfrm>
                <a:off x="799488" y="3896877"/>
                <a:ext cx="339859" cy="316646"/>
              </a:xfrm>
              <a:prstGeom prst="teardrop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609552">
                  <a:defRPr/>
                </a:pPr>
                <a:endParaRPr lang="en-US" sz="6666"/>
              </a:p>
            </p:txBody>
          </p:sp>
          <p:sp>
            <p:nvSpPr>
              <p:cNvPr id="34" name="Diamond 39">
                <a:extLst>
                  <a:ext uri="{FF2B5EF4-FFF2-40B4-BE49-F238E27FC236}">
                    <a16:creationId xmlns:a16="http://schemas.microsoft.com/office/drawing/2014/main" id="{AFB339D4-35C4-4B52-A101-B505BB23F022}"/>
                  </a:ext>
                </a:extLst>
              </p:cNvPr>
              <p:cNvSpPr/>
              <p:nvPr/>
            </p:nvSpPr>
            <p:spPr>
              <a:xfrm>
                <a:off x="1606089" y="3806407"/>
                <a:ext cx="416895" cy="407116"/>
              </a:xfrm>
              <a:prstGeom prst="diamond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609552">
                  <a:defRPr/>
                </a:pPr>
                <a:endParaRPr lang="en-US" sz="6666"/>
              </a:p>
            </p:txBody>
          </p:sp>
          <p:sp>
            <p:nvSpPr>
              <p:cNvPr id="35" name="Trapezoid 40">
                <a:extLst>
                  <a:ext uri="{FF2B5EF4-FFF2-40B4-BE49-F238E27FC236}">
                    <a16:creationId xmlns:a16="http://schemas.microsoft.com/office/drawing/2014/main" id="{90F673E7-1ED7-4AA8-885E-2F5F99137799}"/>
                  </a:ext>
                </a:extLst>
              </p:cNvPr>
              <p:cNvSpPr/>
              <p:nvPr/>
            </p:nvSpPr>
            <p:spPr>
              <a:xfrm>
                <a:off x="1655934" y="3114309"/>
                <a:ext cx="367050" cy="280458"/>
              </a:xfrm>
              <a:prstGeom prst="trapezoid">
                <a:avLst/>
              </a:prstGeom>
              <a:solidFill>
                <a:srgbClr val="660066"/>
              </a:solidFill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609552">
                  <a:defRPr/>
                </a:pPr>
                <a:endParaRPr lang="en-US" sz="6666"/>
              </a:p>
            </p:txBody>
          </p:sp>
        </p:grpSp>
      </p:grpSp>
      <p:grpSp>
        <p:nvGrpSpPr>
          <p:cNvPr id="36" name="Group 1">
            <a:extLst>
              <a:ext uri="{FF2B5EF4-FFF2-40B4-BE49-F238E27FC236}">
                <a16:creationId xmlns:a16="http://schemas.microsoft.com/office/drawing/2014/main" id="{CB75BBC2-CFEE-4838-8D3B-DE765A8E1070}"/>
              </a:ext>
            </a:extLst>
          </p:cNvPr>
          <p:cNvGrpSpPr>
            <a:grpSpLocks/>
          </p:cNvGrpSpPr>
          <p:nvPr/>
        </p:nvGrpSpPr>
        <p:grpSpPr bwMode="auto">
          <a:xfrm>
            <a:off x="7190876" y="3336973"/>
            <a:ext cx="4696884" cy="2117726"/>
            <a:chOff x="4806950" y="3967163"/>
            <a:chExt cx="3522663" cy="2117725"/>
          </a:xfrm>
        </p:grpSpPr>
        <p:grpSp>
          <p:nvGrpSpPr>
            <p:cNvPr id="37" name="Group 139">
              <a:extLst>
                <a:ext uri="{FF2B5EF4-FFF2-40B4-BE49-F238E27FC236}">
                  <a16:creationId xmlns:a16="http://schemas.microsoft.com/office/drawing/2014/main" id="{FC4E8624-0292-4BC9-81E8-4353667B2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5513" y="3967163"/>
              <a:ext cx="1249362" cy="434975"/>
              <a:chOff x="6004805" y="3825598"/>
              <a:chExt cx="1249448" cy="433857"/>
            </a:xfrm>
          </p:grpSpPr>
          <p:sp>
            <p:nvSpPr>
              <p:cNvPr id="89" name="Rounded Rectangle 94">
                <a:extLst>
                  <a:ext uri="{FF2B5EF4-FFF2-40B4-BE49-F238E27FC236}">
                    <a16:creationId xmlns:a16="http://schemas.microsoft.com/office/drawing/2014/main" id="{35377220-018A-40EF-8472-AD81AEDCC9AD}"/>
                  </a:ext>
                </a:extLst>
              </p:cNvPr>
              <p:cNvSpPr/>
              <p:nvPr/>
            </p:nvSpPr>
            <p:spPr>
              <a:xfrm>
                <a:off x="6004805" y="3825598"/>
                <a:ext cx="1249448" cy="43385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609552">
                  <a:defRPr/>
                </a:pPr>
                <a:endParaRPr lang="en-US" sz="6666"/>
              </a:p>
            </p:txBody>
          </p:sp>
          <p:grpSp>
            <p:nvGrpSpPr>
              <p:cNvPr id="90" name="Group 60">
                <a:extLst>
                  <a:ext uri="{FF2B5EF4-FFF2-40B4-BE49-F238E27FC236}">
                    <a16:creationId xmlns:a16="http://schemas.microsoft.com/office/drawing/2014/main" id="{E335399B-B80F-475D-AF01-EE9B1CDA2C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09738" y="3887881"/>
                <a:ext cx="297747" cy="289094"/>
                <a:chOff x="5780344" y="1762742"/>
                <a:chExt cx="580224" cy="563361"/>
              </a:xfrm>
            </p:grpSpPr>
            <p:sp>
              <p:nvSpPr>
                <p:cNvPr id="97" name="Rectangle 102">
                  <a:extLst>
                    <a:ext uri="{FF2B5EF4-FFF2-40B4-BE49-F238E27FC236}">
                      <a16:creationId xmlns:a16="http://schemas.microsoft.com/office/drawing/2014/main" id="{E8C988B2-B62A-4090-9195-3649B2A1B639}"/>
                    </a:ext>
                  </a:extLst>
                </p:cNvPr>
                <p:cNvSpPr/>
                <p:nvPr/>
              </p:nvSpPr>
              <p:spPr>
                <a:xfrm>
                  <a:off x="5780050" y="1761710"/>
                  <a:ext cx="581633" cy="56467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609552">
                    <a:defRPr/>
                  </a:pPr>
                  <a:endParaRPr lang="en-US" sz="6666"/>
                </a:p>
              </p:txBody>
            </p:sp>
            <p:sp>
              <p:nvSpPr>
                <p:cNvPr id="98" name="Regular Pentagon 103">
                  <a:extLst>
                    <a:ext uri="{FF2B5EF4-FFF2-40B4-BE49-F238E27FC236}">
                      <a16:creationId xmlns:a16="http://schemas.microsoft.com/office/drawing/2014/main" id="{C5BE22BD-67F6-4C77-8B9E-AD668F5D6E57}"/>
                    </a:ext>
                  </a:extLst>
                </p:cNvPr>
                <p:cNvSpPr/>
                <p:nvPr/>
              </p:nvSpPr>
              <p:spPr>
                <a:xfrm>
                  <a:off x="5916177" y="1919078"/>
                  <a:ext cx="315567" cy="253022"/>
                </a:xfrm>
                <a:prstGeom prst="pentagon">
                  <a:avLst/>
                </a:prstGeom>
                <a:solidFill>
                  <a:srgbClr val="FFFF00"/>
                </a:solidFill>
                <a:ln>
                  <a:solidFill>
                    <a:srgbClr val="7F7F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609552">
                    <a:defRPr/>
                  </a:pPr>
                  <a:endParaRPr lang="en-US" sz="6666"/>
                </a:p>
              </p:txBody>
            </p:sp>
          </p:grpSp>
          <p:grpSp>
            <p:nvGrpSpPr>
              <p:cNvPr id="91" name="Group 63">
                <a:extLst>
                  <a:ext uri="{FF2B5EF4-FFF2-40B4-BE49-F238E27FC236}">
                    <a16:creationId xmlns:a16="http://schemas.microsoft.com/office/drawing/2014/main" id="{0C9A04D5-673A-4099-A3DF-6A66583800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97296" y="3887881"/>
                <a:ext cx="297747" cy="289094"/>
                <a:chOff x="5780344" y="1762742"/>
                <a:chExt cx="580224" cy="563361"/>
              </a:xfrm>
            </p:grpSpPr>
            <p:sp>
              <p:nvSpPr>
                <p:cNvPr id="95" name="Rectangle 100">
                  <a:extLst>
                    <a:ext uri="{FF2B5EF4-FFF2-40B4-BE49-F238E27FC236}">
                      <a16:creationId xmlns:a16="http://schemas.microsoft.com/office/drawing/2014/main" id="{D74CD611-AC03-490B-9467-E412A63569DD}"/>
                    </a:ext>
                  </a:extLst>
                </p:cNvPr>
                <p:cNvSpPr/>
                <p:nvPr/>
              </p:nvSpPr>
              <p:spPr>
                <a:xfrm>
                  <a:off x="5779697" y="1761710"/>
                  <a:ext cx="581633" cy="56467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609552">
                    <a:defRPr/>
                  </a:pPr>
                  <a:endParaRPr lang="en-US" sz="6666"/>
                </a:p>
              </p:txBody>
            </p:sp>
            <p:sp>
              <p:nvSpPr>
                <p:cNvPr id="96" name="Regular Pentagon 101">
                  <a:extLst>
                    <a:ext uri="{FF2B5EF4-FFF2-40B4-BE49-F238E27FC236}">
                      <a16:creationId xmlns:a16="http://schemas.microsoft.com/office/drawing/2014/main" id="{94D0CEAD-8B17-45F0-9BBA-EDA903C94FBD}"/>
                    </a:ext>
                  </a:extLst>
                </p:cNvPr>
                <p:cNvSpPr/>
                <p:nvPr/>
              </p:nvSpPr>
              <p:spPr>
                <a:xfrm>
                  <a:off x="5915824" y="1919078"/>
                  <a:ext cx="315567" cy="253022"/>
                </a:xfrm>
                <a:prstGeom prst="pentagon">
                  <a:avLst/>
                </a:prstGeom>
                <a:solidFill>
                  <a:srgbClr val="FFFF00"/>
                </a:solidFill>
                <a:ln>
                  <a:solidFill>
                    <a:srgbClr val="7F7F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609552">
                    <a:defRPr/>
                  </a:pPr>
                  <a:endParaRPr lang="en-US" sz="6666"/>
                </a:p>
              </p:txBody>
            </p:sp>
          </p:grpSp>
          <p:grpSp>
            <p:nvGrpSpPr>
              <p:cNvPr id="92" name="Group 66">
                <a:extLst>
                  <a:ext uri="{FF2B5EF4-FFF2-40B4-BE49-F238E27FC236}">
                    <a16:creationId xmlns:a16="http://schemas.microsoft.com/office/drawing/2014/main" id="{28610899-7369-4102-AAF5-7B02BF7628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73462" y="3887881"/>
                <a:ext cx="297747" cy="289094"/>
                <a:chOff x="5780344" y="1762742"/>
                <a:chExt cx="580224" cy="563361"/>
              </a:xfrm>
            </p:grpSpPr>
            <p:sp>
              <p:nvSpPr>
                <p:cNvPr id="93" name="Rectangle 98">
                  <a:extLst>
                    <a:ext uri="{FF2B5EF4-FFF2-40B4-BE49-F238E27FC236}">
                      <a16:creationId xmlns:a16="http://schemas.microsoft.com/office/drawing/2014/main" id="{A0114B27-188B-4944-977F-9DE28BD86D77}"/>
                    </a:ext>
                  </a:extLst>
                </p:cNvPr>
                <p:cNvSpPr/>
                <p:nvPr/>
              </p:nvSpPr>
              <p:spPr>
                <a:xfrm>
                  <a:off x="5779886" y="1761710"/>
                  <a:ext cx="581633" cy="56467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609552">
                    <a:defRPr/>
                  </a:pPr>
                  <a:endParaRPr lang="en-US" sz="6666"/>
                </a:p>
              </p:txBody>
            </p:sp>
            <p:sp>
              <p:nvSpPr>
                <p:cNvPr id="94" name="Regular Pentagon 99">
                  <a:extLst>
                    <a:ext uri="{FF2B5EF4-FFF2-40B4-BE49-F238E27FC236}">
                      <a16:creationId xmlns:a16="http://schemas.microsoft.com/office/drawing/2014/main" id="{EE312481-E2A6-4C95-91FA-E9A05CE5665F}"/>
                    </a:ext>
                  </a:extLst>
                </p:cNvPr>
                <p:cNvSpPr/>
                <p:nvPr/>
              </p:nvSpPr>
              <p:spPr>
                <a:xfrm>
                  <a:off x="5916013" y="1919078"/>
                  <a:ext cx="315567" cy="253022"/>
                </a:xfrm>
                <a:prstGeom prst="pentagon">
                  <a:avLst/>
                </a:prstGeom>
                <a:solidFill>
                  <a:srgbClr val="FFFF00"/>
                </a:solidFill>
                <a:ln>
                  <a:solidFill>
                    <a:srgbClr val="7F7F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609552">
                    <a:defRPr/>
                  </a:pPr>
                  <a:endParaRPr lang="en-US" sz="6666"/>
                </a:p>
              </p:txBody>
            </p:sp>
          </p:grpSp>
        </p:grpSp>
        <p:grpSp>
          <p:nvGrpSpPr>
            <p:cNvPr id="38" name="Group 80">
              <a:extLst>
                <a:ext uri="{FF2B5EF4-FFF2-40B4-BE49-F238E27FC236}">
                  <a16:creationId xmlns:a16="http://schemas.microsoft.com/office/drawing/2014/main" id="{9BD52B70-B650-47B1-964F-D33257727C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5225" y="4675188"/>
              <a:ext cx="1249363" cy="433387"/>
              <a:chOff x="4910034" y="4686181"/>
              <a:chExt cx="1249448" cy="433857"/>
            </a:xfrm>
          </p:grpSpPr>
          <p:sp>
            <p:nvSpPr>
              <p:cNvPr id="79" name="Rounded Rectangle 84">
                <a:extLst>
                  <a:ext uri="{FF2B5EF4-FFF2-40B4-BE49-F238E27FC236}">
                    <a16:creationId xmlns:a16="http://schemas.microsoft.com/office/drawing/2014/main" id="{FAB84DA0-00E4-4054-B83A-DAF87A6E1CED}"/>
                  </a:ext>
                </a:extLst>
              </p:cNvPr>
              <p:cNvSpPr/>
              <p:nvPr/>
            </p:nvSpPr>
            <p:spPr>
              <a:xfrm>
                <a:off x="4910034" y="4686181"/>
                <a:ext cx="1249448" cy="43385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609552">
                  <a:defRPr/>
                </a:pPr>
                <a:endParaRPr lang="en-US" sz="6666"/>
              </a:p>
            </p:txBody>
          </p:sp>
          <p:grpSp>
            <p:nvGrpSpPr>
              <p:cNvPr id="80" name="Group 70">
                <a:extLst>
                  <a:ext uri="{FF2B5EF4-FFF2-40B4-BE49-F238E27FC236}">
                    <a16:creationId xmlns:a16="http://schemas.microsoft.com/office/drawing/2014/main" id="{BCECF4A1-4F36-4D52-9E2C-EDCFB2CFCE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00532" y="4761961"/>
                <a:ext cx="290112" cy="281681"/>
                <a:chOff x="4740320" y="1762742"/>
                <a:chExt cx="580224" cy="563361"/>
              </a:xfrm>
            </p:grpSpPr>
            <p:sp>
              <p:nvSpPr>
                <p:cNvPr id="87" name="Rectangle 92">
                  <a:extLst>
                    <a:ext uri="{FF2B5EF4-FFF2-40B4-BE49-F238E27FC236}">
                      <a16:creationId xmlns:a16="http://schemas.microsoft.com/office/drawing/2014/main" id="{4D9AB437-15F6-435C-8021-18C69FFD7694}"/>
                    </a:ext>
                  </a:extLst>
                </p:cNvPr>
                <p:cNvSpPr/>
                <p:nvPr/>
              </p:nvSpPr>
              <p:spPr>
                <a:xfrm>
                  <a:off x="4740312" y="1763747"/>
                  <a:ext cx="581064" cy="56258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609552">
                    <a:defRPr/>
                  </a:pPr>
                  <a:endParaRPr lang="en-US" sz="6666"/>
                </a:p>
              </p:txBody>
            </p:sp>
            <p:sp>
              <p:nvSpPr>
                <p:cNvPr id="88" name="Oval 93">
                  <a:extLst>
                    <a:ext uri="{FF2B5EF4-FFF2-40B4-BE49-F238E27FC236}">
                      <a16:creationId xmlns:a16="http://schemas.microsoft.com/office/drawing/2014/main" id="{A6869CDA-36BD-43CB-8417-1ADD2F03977E}"/>
                    </a:ext>
                  </a:extLst>
                </p:cNvPr>
                <p:cNvSpPr/>
                <p:nvPr/>
              </p:nvSpPr>
              <p:spPr>
                <a:xfrm>
                  <a:off x="4883196" y="1922669"/>
                  <a:ext cx="285770" cy="251095"/>
                </a:xfrm>
                <a:prstGeom prst="ellipse">
                  <a:avLst/>
                </a:prstGeom>
                <a:solidFill>
                  <a:srgbClr val="FF8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609552">
                    <a:defRPr/>
                  </a:pPr>
                  <a:endParaRPr lang="en-US" sz="6666"/>
                </a:p>
              </p:txBody>
            </p:sp>
          </p:grpSp>
          <p:grpSp>
            <p:nvGrpSpPr>
              <p:cNvPr id="81" name="Group 73">
                <a:extLst>
                  <a:ext uri="{FF2B5EF4-FFF2-40B4-BE49-F238E27FC236}">
                    <a16:creationId xmlns:a16="http://schemas.microsoft.com/office/drawing/2014/main" id="{2EF348FE-0E83-4F26-AED7-A6AF2CEA4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76698" y="4761961"/>
                <a:ext cx="290112" cy="281681"/>
                <a:chOff x="4740320" y="1762742"/>
                <a:chExt cx="580224" cy="563361"/>
              </a:xfrm>
            </p:grpSpPr>
            <p:sp>
              <p:nvSpPr>
                <p:cNvPr id="85" name="Rectangle 90">
                  <a:extLst>
                    <a:ext uri="{FF2B5EF4-FFF2-40B4-BE49-F238E27FC236}">
                      <a16:creationId xmlns:a16="http://schemas.microsoft.com/office/drawing/2014/main" id="{D94E7BBD-CD73-47D7-9068-138AF4799F82}"/>
                    </a:ext>
                  </a:extLst>
                </p:cNvPr>
                <p:cNvSpPr/>
                <p:nvPr/>
              </p:nvSpPr>
              <p:spPr>
                <a:xfrm>
                  <a:off x="4740506" y="1763747"/>
                  <a:ext cx="581066" cy="56258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609552">
                    <a:defRPr/>
                  </a:pPr>
                  <a:endParaRPr lang="en-US" sz="6666"/>
                </a:p>
              </p:txBody>
            </p:sp>
            <p:sp>
              <p:nvSpPr>
                <p:cNvPr id="86" name="Oval 91">
                  <a:extLst>
                    <a:ext uri="{FF2B5EF4-FFF2-40B4-BE49-F238E27FC236}">
                      <a16:creationId xmlns:a16="http://schemas.microsoft.com/office/drawing/2014/main" id="{04EDFAAE-3976-49E2-B5CA-C751376DA227}"/>
                    </a:ext>
                  </a:extLst>
                </p:cNvPr>
                <p:cNvSpPr/>
                <p:nvPr/>
              </p:nvSpPr>
              <p:spPr>
                <a:xfrm>
                  <a:off x="4883392" y="1922669"/>
                  <a:ext cx="285770" cy="251095"/>
                </a:xfrm>
                <a:prstGeom prst="ellipse">
                  <a:avLst/>
                </a:prstGeom>
                <a:solidFill>
                  <a:srgbClr val="FF8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609552">
                    <a:defRPr/>
                  </a:pPr>
                  <a:endParaRPr lang="en-US" sz="6666"/>
                </a:p>
              </p:txBody>
            </p:sp>
          </p:grpSp>
          <p:grpSp>
            <p:nvGrpSpPr>
              <p:cNvPr id="82" name="Group 76">
                <a:extLst>
                  <a:ext uri="{FF2B5EF4-FFF2-40B4-BE49-F238E27FC236}">
                    <a16:creationId xmlns:a16="http://schemas.microsoft.com/office/drawing/2014/main" id="{545098A5-48A8-491F-818F-C3AF905955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37766" y="4761961"/>
                <a:ext cx="290112" cy="281681"/>
                <a:chOff x="4740320" y="1762742"/>
                <a:chExt cx="580224" cy="563361"/>
              </a:xfrm>
            </p:grpSpPr>
            <p:sp>
              <p:nvSpPr>
                <p:cNvPr id="83" name="Rectangle 88">
                  <a:extLst>
                    <a:ext uri="{FF2B5EF4-FFF2-40B4-BE49-F238E27FC236}">
                      <a16:creationId xmlns:a16="http://schemas.microsoft.com/office/drawing/2014/main" id="{F502FFBB-C1E0-4A8C-A6DB-AF20F92CE1C4}"/>
                    </a:ext>
                  </a:extLst>
                </p:cNvPr>
                <p:cNvSpPr/>
                <p:nvPr/>
              </p:nvSpPr>
              <p:spPr>
                <a:xfrm>
                  <a:off x="4739144" y="1763747"/>
                  <a:ext cx="581064" cy="56258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609552">
                    <a:defRPr/>
                  </a:pPr>
                  <a:endParaRPr lang="en-US" sz="6666"/>
                </a:p>
              </p:txBody>
            </p:sp>
            <p:sp>
              <p:nvSpPr>
                <p:cNvPr id="84" name="Oval 89">
                  <a:extLst>
                    <a:ext uri="{FF2B5EF4-FFF2-40B4-BE49-F238E27FC236}">
                      <a16:creationId xmlns:a16="http://schemas.microsoft.com/office/drawing/2014/main" id="{4CA3D536-0084-47B5-9971-6DAACCD0298D}"/>
                    </a:ext>
                  </a:extLst>
                </p:cNvPr>
                <p:cNvSpPr/>
                <p:nvPr/>
              </p:nvSpPr>
              <p:spPr>
                <a:xfrm>
                  <a:off x="4882028" y="1922669"/>
                  <a:ext cx="285770" cy="251095"/>
                </a:xfrm>
                <a:prstGeom prst="ellipse">
                  <a:avLst/>
                </a:prstGeom>
                <a:solidFill>
                  <a:srgbClr val="FF8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609552">
                    <a:defRPr/>
                  </a:pPr>
                  <a:endParaRPr lang="en-US" sz="6666"/>
                </a:p>
              </p:txBody>
            </p:sp>
          </p:grpSp>
        </p:grpSp>
        <p:grpSp>
          <p:nvGrpSpPr>
            <p:cNvPr id="39" name="Group 116">
              <a:extLst>
                <a:ext uri="{FF2B5EF4-FFF2-40B4-BE49-F238E27FC236}">
                  <a16:creationId xmlns:a16="http://schemas.microsoft.com/office/drawing/2014/main" id="{94F8981A-FA02-41E0-931E-43F7A086B7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91388" y="4675188"/>
              <a:ext cx="828675" cy="433387"/>
              <a:chOff x="7271350" y="4689768"/>
              <a:chExt cx="828096" cy="433857"/>
            </a:xfrm>
          </p:grpSpPr>
          <p:sp>
            <p:nvSpPr>
              <p:cNvPr id="72" name="Rounded Rectangle 77">
                <a:extLst>
                  <a:ext uri="{FF2B5EF4-FFF2-40B4-BE49-F238E27FC236}">
                    <a16:creationId xmlns:a16="http://schemas.microsoft.com/office/drawing/2014/main" id="{3A99A01A-C3E2-477D-9824-20DC7FA4C612}"/>
                  </a:ext>
                </a:extLst>
              </p:cNvPr>
              <p:cNvSpPr/>
              <p:nvPr/>
            </p:nvSpPr>
            <p:spPr>
              <a:xfrm>
                <a:off x="7271350" y="4689768"/>
                <a:ext cx="828096" cy="43385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609552">
                  <a:defRPr/>
                </a:pPr>
                <a:endParaRPr lang="en-US" sz="6666"/>
              </a:p>
            </p:txBody>
          </p:sp>
          <p:grpSp>
            <p:nvGrpSpPr>
              <p:cNvPr id="73" name="Group 81">
                <a:extLst>
                  <a:ext uri="{FF2B5EF4-FFF2-40B4-BE49-F238E27FC236}">
                    <a16:creationId xmlns:a16="http://schemas.microsoft.com/office/drawing/2014/main" id="{B344A73C-E6F1-4814-9809-DC914044B7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59743" y="4752551"/>
                <a:ext cx="293715" cy="285179"/>
                <a:chOff x="4740320" y="2577924"/>
                <a:chExt cx="580224" cy="563361"/>
              </a:xfrm>
            </p:grpSpPr>
            <p:sp>
              <p:nvSpPr>
                <p:cNvPr id="77" name="Rectangle 82">
                  <a:extLst>
                    <a:ext uri="{FF2B5EF4-FFF2-40B4-BE49-F238E27FC236}">
                      <a16:creationId xmlns:a16="http://schemas.microsoft.com/office/drawing/2014/main" id="{D6412178-304E-444C-A75E-086510ED101F}"/>
                    </a:ext>
                  </a:extLst>
                </p:cNvPr>
                <p:cNvSpPr/>
                <p:nvPr/>
              </p:nvSpPr>
              <p:spPr>
                <a:xfrm>
                  <a:off x="4741198" y="2579476"/>
                  <a:ext cx="579764" cy="56196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609552">
                    <a:defRPr/>
                  </a:pPr>
                  <a:endParaRPr lang="en-US" sz="6666"/>
                </a:p>
              </p:txBody>
            </p:sp>
            <p:sp>
              <p:nvSpPr>
                <p:cNvPr id="78" name="Diamond 83">
                  <a:extLst>
                    <a:ext uri="{FF2B5EF4-FFF2-40B4-BE49-F238E27FC236}">
                      <a16:creationId xmlns:a16="http://schemas.microsoft.com/office/drawing/2014/main" id="{BE777CE2-EDDD-4A6D-99EA-3B5B668C2F63}"/>
                    </a:ext>
                  </a:extLst>
                </p:cNvPr>
                <p:cNvSpPr/>
                <p:nvPr/>
              </p:nvSpPr>
              <p:spPr>
                <a:xfrm>
                  <a:off x="4828947" y="2661102"/>
                  <a:ext cx="416803" cy="404988"/>
                </a:xfrm>
                <a:prstGeom prst="diamond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rgbClr val="7F7F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609552">
                    <a:defRPr/>
                  </a:pPr>
                  <a:endParaRPr lang="en-US" sz="6666"/>
                </a:p>
              </p:txBody>
            </p:sp>
          </p:grpSp>
          <p:grpSp>
            <p:nvGrpSpPr>
              <p:cNvPr id="74" name="Group 84">
                <a:extLst>
                  <a:ext uri="{FF2B5EF4-FFF2-40B4-BE49-F238E27FC236}">
                    <a16:creationId xmlns:a16="http://schemas.microsoft.com/office/drawing/2014/main" id="{956D0944-F241-4EDC-BD17-42FCB894C3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05389" y="4752551"/>
                <a:ext cx="293715" cy="285179"/>
                <a:chOff x="4740320" y="2577924"/>
                <a:chExt cx="580224" cy="563361"/>
              </a:xfrm>
            </p:grpSpPr>
            <p:sp>
              <p:nvSpPr>
                <p:cNvPr id="75" name="Rectangle 80">
                  <a:extLst>
                    <a:ext uri="{FF2B5EF4-FFF2-40B4-BE49-F238E27FC236}">
                      <a16:creationId xmlns:a16="http://schemas.microsoft.com/office/drawing/2014/main" id="{C737232E-5DAF-4033-BA45-D8DE1EF965DB}"/>
                    </a:ext>
                  </a:extLst>
                </p:cNvPr>
                <p:cNvSpPr/>
                <p:nvPr/>
              </p:nvSpPr>
              <p:spPr>
                <a:xfrm>
                  <a:off x="4741570" y="2579476"/>
                  <a:ext cx="579764" cy="56196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609552">
                    <a:defRPr/>
                  </a:pPr>
                  <a:endParaRPr lang="en-US" sz="6666"/>
                </a:p>
              </p:txBody>
            </p:sp>
            <p:sp>
              <p:nvSpPr>
                <p:cNvPr id="76" name="Diamond 81">
                  <a:extLst>
                    <a:ext uri="{FF2B5EF4-FFF2-40B4-BE49-F238E27FC236}">
                      <a16:creationId xmlns:a16="http://schemas.microsoft.com/office/drawing/2014/main" id="{2BB55643-A7AE-4A94-874D-2D16D0167DC3}"/>
                    </a:ext>
                  </a:extLst>
                </p:cNvPr>
                <p:cNvSpPr/>
                <p:nvPr/>
              </p:nvSpPr>
              <p:spPr>
                <a:xfrm>
                  <a:off x="4829318" y="2661102"/>
                  <a:ext cx="416803" cy="404988"/>
                </a:xfrm>
                <a:prstGeom prst="diamond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rgbClr val="7F7F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609552">
                    <a:defRPr/>
                  </a:pPr>
                  <a:endParaRPr lang="en-US" sz="6666"/>
                </a:p>
              </p:txBody>
            </p:sp>
          </p:grpSp>
        </p:grpSp>
        <p:grpSp>
          <p:nvGrpSpPr>
            <p:cNvPr id="40" name="Group 105">
              <a:extLst>
                <a:ext uri="{FF2B5EF4-FFF2-40B4-BE49-F238E27FC236}">
                  <a16:creationId xmlns:a16="http://schemas.microsoft.com/office/drawing/2014/main" id="{CAF41A1A-A782-42F8-8A16-99FE0A4EB0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6950" y="5651500"/>
              <a:ext cx="1600200" cy="433388"/>
              <a:chOff x="5150146" y="5675839"/>
              <a:chExt cx="1601105" cy="433857"/>
            </a:xfrm>
          </p:grpSpPr>
          <p:sp>
            <p:nvSpPr>
              <p:cNvPr id="59" name="Rounded Rectangle 64">
                <a:extLst>
                  <a:ext uri="{FF2B5EF4-FFF2-40B4-BE49-F238E27FC236}">
                    <a16:creationId xmlns:a16="http://schemas.microsoft.com/office/drawing/2014/main" id="{75130F18-0B28-4589-B577-38D8C60C2CEC}"/>
                  </a:ext>
                </a:extLst>
              </p:cNvPr>
              <p:cNvSpPr/>
              <p:nvPr/>
            </p:nvSpPr>
            <p:spPr>
              <a:xfrm>
                <a:off x="5150146" y="5675839"/>
                <a:ext cx="1601105" cy="43385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609552">
                  <a:defRPr/>
                </a:pPr>
                <a:endParaRPr lang="en-US" sz="6666"/>
              </a:p>
            </p:txBody>
          </p:sp>
          <p:grpSp>
            <p:nvGrpSpPr>
              <p:cNvPr id="60" name="Group 88">
                <a:extLst>
                  <a:ext uri="{FF2B5EF4-FFF2-40B4-BE49-F238E27FC236}">
                    <a16:creationId xmlns:a16="http://schemas.microsoft.com/office/drawing/2014/main" id="{082F71BB-5B73-4D7A-A400-F85D2F5907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70261" y="5746845"/>
                <a:ext cx="300581" cy="291845"/>
                <a:chOff x="5780344" y="2577924"/>
                <a:chExt cx="580224" cy="563361"/>
              </a:xfrm>
            </p:grpSpPr>
            <p:sp>
              <p:nvSpPr>
                <p:cNvPr id="70" name="Rectangle 75">
                  <a:extLst>
                    <a:ext uri="{FF2B5EF4-FFF2-40B4-BE49-F238E27FC236}">
                      <a16:creationId xmlns:a16="http://schemas.microsoft.com/office/drawing/2014/main" id="{86EF53D7-30A9-4FCC-ACE5-5A068A33F678}"/>
                    </a:ext>
                  </a:extLst>
                </p:cNvPr>
                <p:cNvSpPr/>
                <p:nvPr/>
              </p:nvSpPr>
              <p:spPr>
                <a:xfrm>
                  <a:off x="5781509" y="2578908"/>
                  <a:ext cx="579504" cy="56139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609552">
                    <a:defRPr/>
                  </a:pPr>
                  <a:endParaRPr lang="en-US" sz="6666"/>
                </a:p>
              </p:txBody>
            </p:sp>
            <p:sp>
              <p:nvSpPr>
                <p:cNvPr id="71" name="Teardrop 76">
                  <a:extLst>
                    <a:ext uri="{FF2B5EF4-FFF2-40B4-BE49-F238E27FC236}">
                      <a16:creationId xmlns:a16="http://schemas.microsoft.com/office/drawing/2014/main" id="{3E0962C5-2817-4A9A-B9C9-5115EACE3B50}"/>
                    </a:ext>
                  </a:extLst>
                </p:cNvPr>
                <p:cNvSpPr/>
                <p:nvPr/>
              </p:nvSpPr>
              <p:spPr>
                <a:xfrm>
                  <a:off x="5904155" y="2704684"/>
                  <a:ext cx="340344" cy="315977"/>
                </a:xfrm>
                <a:prstGeom prst="teardrop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7F7F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609552">
                    <a:defRPr/>
                  </a:pPr>
                  <a:endParaRPr lang="en-US" sz="6666"/>
                </a:p>
              </p:txBody>
            </p:sp>
          </p:grpSp>
          <p:grpSp>
            <p:nvGrpSpPr>
              <p:cNvPr id="61" name="Group 91">
                <a:extLst>
                  <a:ext uri="{FF2B5EF4-FFF2-40B4-BE49-F238E27FC236}">
                    <a16:creationId xmlns:a16="http://schemas.microsoft.com/office/drawing/2014/main" id="{CF27E3AA-5F33-4130-B82D-B6A84BE04A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27410" y="5746845"/>
                <a:ext cx="300581" cy="291845"/>
                <a:chOff x="5780344" y="2577924"/>
                <a:chExt cx="580224" cy="563361"/>
              </a:xfrm>
            </p:grpSpPr>
            <p:sp>
              <p:nvSpPr>
                <p:cNvPr id="68" name="Rectangle 73">
                  <a:extLst>
                    <a:ext uri="{FF2B5EF4-FFF2-40B4-BE49-F238E27FC236}">
                      <a16:creationId xmlns:a16="http://schemas.microsoft.com/office/drawing/2014/main" id="{4DE8D937-294F-450D-BD83-9CBA88B081CE}"/>
                    </a:ext>
                  </a:extLst>
                </p:cNvPr>
                <p:cNvSpPr/>
                <p:nvPr/>
              </p:nvSpPr>
              <p:spPr>
                <a:xfrm>
                  <a:off x="5778907" y="2578908"/>
                  <a:ext cx="582569" cy="56139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609552">
                    <a:defRPr/>
                  </a:pPr>
                  <a:endParaRPr lang="en-US" sz="6666"/>
                </a:p>
              </p:txBody>
            </p:sp>
            <p:sp>
              <p:nvSpPr>
                <p:cNvPr id="69" name="Teardrop 74">
                  <a:extLst>
                    <a:ext uri="{FF2B5EF4-FFF2-40B4-BE49-F238E27FC236}">
                      <a16:creationId xmlns:a16="http://schemas.microsoft.com/office/drawing/2014/main" id="{319E6FFF-8146-4555-9CA6-E9B715A49FB8}"/>
                    </a:ext>
                  </a:extLst>
                </p:cNvPr>
                <p:cNvSpPr/>
                <p:nvPr/>
              </p:nvSpPr>
              <p:spPr>
                <a:xfrm>
                  <a:off x="5901553" y="2704684"/>
                  <a:ext cx="343409" cy="315977"/>
                </a:xfrm>
                <a:prstGeom prst="teardrop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7F7F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609552">
                    <a:defRPr/>
                  </a:pPr>
                  <a:endParaRPr lang="en-US" sz="6666"/>
                </a:p>
              </p:txBody>
            </p:sp>
          </p:grpSp>
          <p:grpSp>
            <p:nvGrpSpPr>
              <p:cNvPr id="62" name="Group 94">
                <a:extLst>
                  <a:ext uri="{FF2B5EF4-FFF2-40B4-BE49-F238E27FC236}">
                    <a16:creationId xmlns:a16="http://schemas.microsoft.com/office/drawing/2014/main" id="{BC69A709-C8BA-43ED-88EF-F93F0FBBFB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88478" y="5746845"/>
                <a:ext cx="300581" cy="291845"/>
                <a:chOff x="5780344" y="2577924"/>
                <a:chExt cx="580224" cy="563361"/>
              </a:xfrm>
            </p:grpSpPr>
            <p:sp>
              <p:nvSpPr>
                <p:cNvPr id="66" name="Rectangle 71">
                  <a:extLst>
                    <a:ext uri="{FF2B5EF4-FFF2-40B4-BE49-F238E27FC236}">
                      <a16:creationId xmlns:a16="http://schemas.microsoft.com/office/drawing/2014/main" id="{F3531998-1FE3-4A8E-9E82-60CCEA688F7E}"/>
                    </a:ext>
                  </a:extLst>
                </p:cNvPr>
                <p:cNvSpPr/>
                <p:nvPr/>
              </p:nvSpPr>
              <p:spPr>
                <a:xfrm>
                  <a:off x="5781005" y="2578908"/>
                  <a:ext cx="579504" cy="56139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609552">
                    <a:defRPr/>
                  </a:pPr>
                  <a:endParaRPr lang="en-US" sz="6666"/>
                </a:p>
              </p:txBody>
            </p:sp>
            <p:sp>
              <p:nvSpPr>
                <p:cNvPr id="67" name="Teardrop 72">
                  <a:extLst>
                    <a:ext uri="{FF2B5EF4-FFF2-40B4-BE49-F238E27FC236}">
                      <a16:creationId xmlns:a16="http://schemas.microsoft.com/office/drawing/2014/main" id="{F6E3F0CD-1953-4003-8E35-00BE1915D302}"/>
                    </a:ext>
                  </a:extLst>
                </p:cNvPr>
                <p:cNvSpPr/>
                <p:nvPr/>
              </p:nvSpPr>
              <p:spPr>
                <a:xfrm>
                  <a:off x="5903651" y="2704684"/>
                  <a:ext cx="340344" cy="315977"/>
                </a:xfrm>
                <a:prstGeom prst="teardrop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7F7F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609552">
                    <a:defRPr/>
                  </a:pPr>
                  <a:endParaRPr lang="en-US" sz="6666"/>
                </a:p>
              </p:txBody>
            </p:sp>
          </p:grpSp>
          <p:grpSp>
            <p:nvGrpSpPr>
              <p:cNvPr id="63" name="Group 101">
                <a:extLst>
                  <a:ext uri="{FF2B5EF4-FFF2-40B4-BE49-F238E27FC236}">
                    <a16:creationId xmlns:a16="http://schemas.microsoft.com/office/drawing/2014/main" id="{84FCC3B4-9E2E-4B1E-A768-3EAEE7750A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47005" y="5746845"/>
                <a:ext cx="300581" cy="291845"/>
                <a:chOff x="5780344" y="2577924"/>
                <a:chExt cx="580224" cy="563361"/>
              </a:xfrm>
            </p:grpSpPr>
            <p:sp>
              <p:nvSpPr>
                <p:cNvPr id="64" name="Rectangle 69">
                  <a:extLst>
                    <a:ext uri="{FF2B5EF4-FFF2-40B4-BE49-F238E27FC236}">
                      <a16:creationId xmlns:a16="http://schemas.microsoft.com/office/drawing/2014/main" id="{5B843CEB-46DA-46F1-9304-301A0E313C09}"/>
                    </a:ext>
                  </a:extLst>
                </p:cNvPr>
                <p:cNvSpPr/>
                <p:nvPr/>
              </p:nvSpPr>
              <p:spPr>
                <a:xfrm>
                  <a:off x="5781876" y="2578908"/>
                  <a:ext cx="579504" cy="56139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609552">
                    <a:defRPr/>
                  </a:pPr>
                  <a:endParaRPr lang="en-US" sz="6666"/>
                </a:p>
              </p:txBody>
            </p:sp>
            <p:sp>
              <p:nvSpPr>
                <p:cNvPr id="65" name="Teardrop 70">
                  <a:extLst>
                    <a:ext uri="{FF2B5EF4-FFF2-40B4-BE49-F238E27FC236}">
                      <a16:creationId xmlns:a16="http://schemas.microsoft.com/office/drawing/2014/main" id="{FB511377-8B39-4667-AA46-6EE0B744F207}"/>
                    </a:ext>
                  </a:extLst>
                </p:cNvPr>
                <p:cNvSpPr/>
                <p:nvPr/>
              </p:nvSpPr>
              <p:spPr>
                <a:xfrm>
                  <a:off x="5904522" y="2704684"/>
                  <a:ext cx="340344" cy="315977"/>
                </a:xfrm>
                <a:prstGeom prst="teardrop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7F7F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609552">
                    <a:defRPr/>
                  </a:pPr>
                  <a:endParaRPr lang="en-US" sz="6666"/>
                </a:p>
              </p:txBody>
            </p:sp>
          </p:grpSp>
        </p:grpSp>
        <p:grpSp>
          <p:nvGrpSpPr>
            <p:cNvPr id="41" name="Group 115">
              <a:extLst>
                <a:ext uri="{FF2B5EF4-FFF2-40B4-BE49-F238E27FC236}">
                  <a16:creationId xmlns:a16="http://schemas.microsoft.com/office/drawing/2014/main" id="{957D6146-02C3-4DEE-8C1B-BED64BF64F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80250" y="5649913"/>
              <a:ext cx="1249363" cy="433387"/>
              <a:chOff x="6965555" y="5317394"/>
              <a:chExt cx="1249834" cy="433857"/>
            </a:xfrm>
          </p:grpSpPr>
          <p:sp>
            <p:nvSpPr>
              <p:cNvPr id="49" name="Rounded Rectangle 54">
                <a:extLst>
                  <a:ext uri="{FF2B5EF4-FFF2-40B4-BE49-F238E27FC236}">
                    <a16:creationId xmlns:a16="http://schemas.microsoft.com/office/drawing/2014/main" id="{4D32EEA7-B489-489A-9FFD-00B063A692CB}"/>
                  </a:ext>
                </a:extLst>
              </p:cNvPr>
              <p:cNvSpPr/>
              <p:nvPr/>
            </p:nvSpPr>
            <p:spPr>
              <a:xfrm>
                <a:off x="6965555" y="5317394"/>
                <a:ext cx="1249834" cy="43385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609552">
                  <a:defRPr/>
                </a:pPr>
                <a:endParaRPr lang="en-US" sz="6666"/>
              </a:p>
            </p:txBody>
          </p:sp>
          <p:grpSp>
            <p:nvGrpSpPr>
              <p:cNvPr id="50" name="Group 106">
                <a:extLst>
                  <a:ext uri="{FF2B5EF4-FFF2-40B4-BE49-F238E27FC236}">
                    <a16:creationId xmlns:a16="http://schemas.microsoft.com/office/drawing/2014/main" id="{436BDB7C-98F6-4F01-BB5C-22E02E841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60365" y="5382674"/>
                <a:ext cx="295548" cy="286959"/>
                <a:chOff x="6699944" y="1762742"/>
                <a:chExt cx="580224" cy="563361"/>
              </a:xfrm>
            </p:grpSpPr>
            <p:sp>
              <p:nvSpPr>
                <p:cNvPr id="57" name="Rectangle 62">
                  <a:extLst>
                    <a:ext uri="{FF2B5EF4-FFF2-40B4-BE49-F238E27FC236}">
                      <a16:creationId xmlns:a16="http://schemas.microsoft.com/office/drawing/2014/main" id="{BA06E496-0D6F-47C6-BF16-F25786D6413A}"/>
                    </a:ext>
                  </a:extLst>
                </p:cNvPr>
                <p:cNvSpPr/>
                <p:nvPr/>
              </p:nvSpPr>
              <p:spPr>
                <a:xfrm>
                  <a:off x="6700879" y="1762502"/>
                  <a:ext cx="579906" cy="56471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609552">
                    <a:defRPr/>
                  </a:pPr>
                  <a:endParaRPr lang="en-US" sz="6666"/>
                </a:p>
              </p:txBody>
            </p:sp>
            <p:sp>
              <p:nvSpPr>
                <p:cNvPr id="58" name="Trapezoid 63">
                  <a:extLst>
                    <a:ext uri="{FF2B5EF4-FFF2-40B4-BE49-F238E27FC236}">
                      <a16:creationId xmlns:a16="http://schemas.microsoft.com/office/drawing/2014/main" id="{8EFEF340-850C-42AD-8F7F-56606B7AE434}"/>
                    </a:ext>
                  </a:extLst>
                </p:cNvPr>
                <p:cNvSpPr/>
                <p:nvPr/>
              </p:nvSpPr>
              <p:spPr>
                <a:xfrm>
                  <a:off x="6816237" y="1909142"/>
                  <a:ext cx="367897" cy="280798"/>
                </a:xfrm>
                <a:prstGeom prst="trapezoid">
                  <a:avLst/>
                </a:prstGeom>
                <a:solidFill>
                  <a:srgbClr val="660066"/>
                </a:solidFill>
                <a:ln>
                  <a:solidFill>
                    <a:srgbClr val="7F7F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609552">
                    <a:defRPr/>
                  </a:pPr>
                  <a:endParaRPr lang="en-US" sz="6666"/>
                </a:p>
              </p:txBody>
            </p:sp>
          </p:grpSp>
          <p:grpSp>
            <p:nvGrpSpPr>
              <p:cNvPr id="51" name="Group 109">
                <a:extLst>
                  <a:ext uri="{FF2B5EF4-FFF2-40B4-BE49-F238E27FC236}">
                    <a16:creationId xmlns:a16="http://schemas.microsoft.com/office/drawing/2014/main" id="{C18D9F06-8471-4F0C-AD4B-856C0FDF7A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32397" y="5382674"/>
                <a:ext cx="295548" cy="286959"/>
                <a:chOff x="6699944" y="1762742"/>
                <a:chExt cx="580224" cy="563361"/>
              </a:xfrm>
            </p:grpSpPr>
            <p:sp>
              <p:nvSpPr>
                <p:cNvPr id="55" name="Rectangle 60">
                  <a:extLst>
                    <a:ext uri="{FF2B5EF4-FFF2-40B4-BE49-F238E27FC236}">
                      <a16:creationId xmlns:a16="http://schemas.microsoft.com/office/drawing/2014/main" id="{24D461BB-678A-4116-88A6-88CE136ACC13}"/>
                    </a:ext>
                  </a:extLst>
                </p:cNvPr>
                <p:cNvSpPr/>
                <p:nvPr/>
              </p:nvSpPr>
              <p:spPr>
                <a:xfrm>
                  <a:off x="6700060" y="1762502"/>
                  <a:ext cx="579906" cy="56471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609552">
                    <a:defRPr/>
                  </a:pPr>
                  <a:endParaRPr lang="en-US" sz="6666"/>
                </a:p>
              </p:txBody>
            </p:sp>
            <p:sp>
              <p:nvSpPr>
                <p:cNvPr id="56" name="Trapezoid 61">
                  <a:extLst>
                    <a:ext uri="{FF2B5EF4-FFF2-40B4-BE49-F238E27FC236}">
                      <a16:creationId xmlns:a16="http://schemas.microsoft.com/office/drawing/2014/main" id="{11DD421E-36AB-4E5A-9FCF-3EB9167B0D13}"/>
                    </a:ext>
                  </a:extLst>
                </p:cNvPr>
                <p:cNvSpPr/>
                <p:nvPr/>
              </p:nvSpPr>
              <p:spPr>
                <a:xfrm>
                  <a:off x="6815418" y="1909142"/>
                  <a:ext cx="367897" cy="280798"/>
                </a:xfrm>
                <a:prstGeom prst="trapezoid">
                  <a:avLst/>
                </a:prstGeom>
                <a:solidFill>
                  <a:srgbClr val="660066"/>
                </a:solidFill>
                <a:ln>
                  <a:solidFill>
                    <a:srgbClr val="7F7F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609552">
                    <a:defRPr/>
                  </a:pPr>
                  <a:endParaRPr lang="en-US" sz="6666"/>
                </a:p>
              </p:txBody>
            </p:sp>
          </p:grpSp>
          <p:grpSp>
            <p:nvGrpSpPr>
              <p:cNvPr id="52" name="Group 112">
                <a:extLst>
                  <a:ext uri="{FF2B5EF4-FFF2-40B4-BE49-F238E27FC236}">
                    <a16:creationId xmlns:a16="http://schemas.microsoft.com/office/drawing/2014/main" id="{A8616451-4853-478A-8183-3A77EBFC8C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95795" y="5382674"/>
                <a:ext cx="295548" cy="286959"/>
                <a:chOff x="6699944" y="1762742"/>
                <a:chExt cx="580224" cy="563361"/>
              </a:xfrm>
            </p:grpSpPr>
            <p:sp>
              <p:nvSpPr>
                <p:cNvPr id="53" name="Rectangle 58">
                  <a:extLst>
                    <a:ext uri="{FF2B5EF4-FFF2-40B4-BE49-F238E27FC236}">
                      <a16:creationId xmlns:a16="http://schemas.microsoft.com/office/drawing/2014/main" id="{97BA8D14-C678-4504-9B50-024E11B29F3B}"/>
                    </a:ext>
                  </a:extLst>
                </p:cNvPr>
                <p:cNvSpPr/>
                <p:nvPr/>
              </p:nvSpPr>
              <p:spPr>
                <a:xfrm>
                  <a:off x="6700604" y="1762502"/>
                  <a:ext cx="579906" cy="56471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609552">
                    <a:defRPr/>
                  </a:pPr>
                  <a:endParaRPr lang="en-US" sz="6666"/>
                </a:p>
              </p:txBody>
            </p:sp>
            <p:sp>
              <p:nvSpPr>
                <p:cNvPr id="54" name="Trapezoid 59">
                  <a:extLst>
                    <a:ext uri="{FF2B5EF4-FFF2-40B4-BE49-F238E27FC236}">
                      <a16:creationId xmlns:a16="http://schemas.microsoft.com/office/drawing/2014/main" id="{0C9D08DC-3B15-4057-A12A-BC396A79E2F9}"/>
                    </a:ext>
                  </a:extLst>
                </p:cNvPr>
                <p:cNvSpPr/>
                <p:nvPr/>
              </p:nvSpPr>
              <p:spPr>
                <a:xfrm>
                  <a:off x="6815961" y="1909142"/>
                  <a:ext cx="367897" cy="280798"/>
                </a:xfrm>
                <a:prstGeom prst="trapezoid">
                  <a:avLst/>
                </a:prstGeom>
                <a:solidFill>
                  <a:srgbClr val="660066"/>
                </a:solidFill>
                <a:ln>
                  <a:solidFill>
                    <a:srgbClr val="7F7F7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defTabSz="609552">
                    <a:defRPr/>
                  </a:pPr>
                  <a:endParaRPr lang="en-US" sz="6666"/>
                </a:p>
              </p:txBody>
            </p:sp>
          </p:grpSp>
        </p:grpSp>
        <p:cxnSp>
          <p:nvCxnSpPr>
            <p:cNvPr id="42" name="Straight Connector 47">
              <a:extLst>
                <a:ext uri="{FF2B5EF4-FFF2-40B4-BE49-F238E27FC236}">
                  <a16:creationId xmlns:a16="http://schemas.microsoft.com/office/drawing/2014/main" id="{181E8021-F0AB-4AA5-B6EA-2ACBDFB4819E}"/>
                </a:ext>
              </a:extLst>
            </p:cNvPr>
            <p:cNvCxnSpPr>
              <a:stCxn id="90" idx="0"/>
              <a:endCxn id="100" idx="2"/>
            </p:cNvCxnSpPr>
            <p:nvPr/>
          </p:nvCxnSpPr>
          <p:spPr>
            <a:xfrm flipV="1">
              <a:off x="5600700" y="4402138"/>
              <a:ext cx="1028700" cy="273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8">
              <a:extLst>
                <a:ext uri="{FF2B5EF4-FFF2-40B4-BE49-F238E27FC236}">
                  <a16:creationId xmlns:a16="http://schemas.microsoft.com/office/drawing/2014/main" id="{08D7C068-3FD8-4D8A-A62C-5E9E6FD4E147}"/>
                </a:ext>
              </a:extLst>
            </p:cNvPr>
            <p:cNvCxnSpPr>
              <a:stCxn id="90" idx="3"/>
              <a:endCxn id="83" idx="1"/>
            </p:cNvCxnSpPr>
            <p:nvPr/>
          </p:nvCxnSpPr>
          <p:spPr>
            <a:xfrm>
              <a:off x="6224588" y="4892675"/>
              <a:ext cx="1066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9">
              <a:extLst>
                <a:ext uri="{FF2B5EF4-FFF2-40B4-BE49-F238E27FC236}">
                  <a16:creationId xmlns:a16="http://schemas.microsoft.com/office/drawing/2014/main" id="{022311F8-6301-407E-9DB6-7CAFCF30573F}"/>
                </a:ext>
              </a:extLst>
            </p:cNvPr>
            <p:cNvCxnSpPr>
              <a:stCxn id="70" idx="0"/>
              <a:endCxn id="83" idx="1"/>
            </p:cNvCxnSpPr>
            <p:nvPr/>
          </p:nvCxnSpPr>
          <p:spPr>
            <a:xfrm flipV="1">
              <a:off x="5607050" y="4892675"/>
              <a:ext cx="1684338" cy="7588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50">
              <a:extLst>
                <a:ext uri="{FF2B5EF4-FFF2-40B4-BE49-F238E27FC236}">
                  <a16:creationId xmlns:a16="http://schemas.microsoft.com/office/drawing/2014/main" id="{9EB5BB0F-72FC-47A1-8B6F-8CD18303530E}"/>
                </a:ext>
              </a:extLst>
            </p:cNvPr>
            <p:cNvCxnSpPr>
              <a:stCxn id="60" idx="0"/>
              <a:endCxn id="83" idx="2"/>
            </p:cNvCxnSpPr>
            <p:nvPr/>
          </p:nvCxnSpPr>
          <p:spPr>
            <a:xfrm flipH="1" flipV="1">
              <a:off x="7705725" y="5108575"/>
              <a:ext cx="0" cy="5413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51">
              <a:extLst>
                <a:ext uri="{FF2B5EF4-FFF2-40B4-BE49-F238E27FC236}">
                  <a16:creationId xmlns:a16="http://schemas.microsoft.com/office/drawing/2014/main" id="{E1255832-2436-4C2A-AF04-5CAC43A6CB22}"/>
                </a:ext>
              </a:extLst>
            </p:cNvPr>
            <p:cNvCxnSpPr>
              <a:stCxn id="83" idx="0"/>
              <a:endCxn id="100" idx="2"/>
            </p:cNvCxnSpPr>
            <p:nvPr/>
          </p:nvCxnSpPr>
          <p:spPr>
            <a:xfrm flipH="1" flipV="1">
              <a:off x="6629400" y="4402138"/>
              <a:ext cx="1076325" cy="273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52">
              <a:extLst>
                <a:ext uri="{FF2B5EF4-FFF2-40B4-BE49-F238E27FC236}">
                  <a16:creationId xmlns:a16="http://schemas.microsoft.com/office/drawing/2014/main" id="{812E96A5-DF7D-4227-BC14-1E1CC71BC3F6}"/>
                </a:ext>
              </a:extLst>
            </p:cNvPr>
            <p:cNvCxnSpPr>
              <a:stCxn id="70" idx="0"/>
              <a:endCxn id="90" idx="2"/>
            </p:cNvCxnSpPr>
            <p:nvPr/>
          </p:nvCxnSpPr>
          <p:spPr>
            <a:xfrm flipH="1" flipV="1">
              <a:off x="5600700" y="5108575"/>
              <a:ext cx="6350" cy="5429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53">
              <a:extLst>
                <a:ext uri="{FF2B5EF4-FFF2-40B4-BE49-F238E27FC236}">
                  <a16:creationId xmlns:a16="http://schemas.microsoft.com/office/drawing/2014/main" id="{72C10321-701C-4DFA-B37C-1E90E6EF76B8}"/>
                </a:ext>
              </a:extLst>
            </p:cNvPr>
            <p:cNvCxnSpPr>
              <a:stCxn id="70" idx="3"/>
              <a:endCxn id="60" idx="1"/>
            </p:cNvCxnSpPr>
            <p:nvPr/>
          </p:nvCxnSpPr>
          <p:spPr>
            <a:xfrm flipV="1">
              <a:off x="6407150" y="5867400"/>
              <a:ext cx="673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TextBox 138">
            <a:extLst>
              <a:ext uri="{FF2B5EF4-FFF2-40B4-BE49-F238E27FC236}">
                <a16:creationId xmlns:a16="http://schemas.microsoft.com/office/drawing/2014/main" id="{B401BCDE-1F9C-4E2A-AC9D-1A3AAE046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5927" y="2857547"/>
            <a:ext cx="2787649" cy="4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3" tIns="60958" rIns="121913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133" dirty="0">
                <a:latin typeface="Arial" pitchFamily="34" charset="0"/>
                <a:ea typeface="ＭＳ Ｐゴシック" pitchFamily="34" charset="-128"/>
              </a:rPr>
              <a:t>Scaling</a:t>
            </a:r>
          </a:p>
        </p:txBody>
      </p:sp>
      <p:grpSp>
        <p:nvGrpSpPr>
          <p:cNvPr id="100" name="Group 41">
            <a:extLst>
              <a:ext uri="{FF2B5EF4-FFF2-40B4-BE49-F238E27FC236}">
                <a16:creationId xmlns:a16="http://schemas.microsoft.com/office/drawing/2014/main" id="{6F61D435-7803-48FF-A63A-1076B16E03AF}"/>
              </a:ext>
            </a:extLst>
          </p:cNvPr>
          <p:cNvGrpSpPr>
            <a:grpSpLocks/>
          </p:cNvGrpSpPr>
          <p:nvPr/>
        </p:nvGrpSpPr>
        <p:grpSpPr bwMode="auto">
          <a:xfrm>
            <a:off x="5285514" y="4140175"/>
            <a:ext cx="1037167" cy="718003"/>
            <a:chOff x="1494241" y="3663420"/>
            <a:chExt cx="989480" cy="952865"/>
          </a:xfrm>
        </p:grpSpPr>
        <p:sp>
          <p:nvSpPr>
            <p:cNvPr id="101" name="Rounded Rectangle 106">
              <a:extLst>
                <a:ext uri="{FF2B5EF4-FFF2-40B4-BE49-F238E27FC236}">
                  <a16:creationId xmlns:a16="http://schemas.microsoft.com/office/drawing/2014/main" id="{0FE5B39B-968A-45F2-A524-D7D523116136}"/>
                </a:ext>
              </a:extLst>
            </p:cNvPr>
            <p:cNvSpPr/>
            <p:nvPr/>
          </p:nvSpPr>
          <p:spPr>
            <a:xfrm>
              <a:off x="1494241" y="3663420"/>
              <a:ext cx="989480" cy="95286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defTabSz="609552">
                <a:defRPr/>
              </a:pPr>
              <a:endParaRPr lang="en-US" sz="6666"/>
            </a:p>
          </p:txBody>
        </p:sp>
        <p:grpSp>
          <p:nvGrpSpPr>
            <p:cNvPr id="102" name="Group 43">
              <a:extLst>
                <a:ext uri="{FF2B5EF4-FFF2-40B4-BE49-F238E27FC236}">
                  <a16:creationId xmlns:a16="http://schemas.microsoft.com/office/drawing/2014/main" id="{D51DA490-9AB5-4039-BF58-1D666A36FC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7891" y="3827306"/>
              <a:ext cx="667651" cy="602482"/>
              <a:chOff x="459801" y="2704332"/>
              <a:chExt cx="1904886" cy="1718948"/>
            </a:xfrm>
          </p:grpSpPr>
          <p:sp>
            <p:nvSpPr>
              <p:cNvPr id="103" name="Rectangle 108">
                <a:extLst>
                  <a:ext uri="{FF2B5EF4-FFF2-40B4-BE49-F238E27FC236}">
                    <a16:creationId xmlns:a16="http://schemas.microsoft.com/office/drawing/2014/main" id="{546400AB-BD26-4A05-B3C1-2A09EB02D55B}"/>
                  </a:ext>
                </a:extLst>
              </p:cNvPr>
              <p:cNvSpPr/>
              <p:nvPr/>
            </p:nvSpPr>
            <p:spPr>
              <a:xfrm>
                <a:off x="459627" y="2702671"/>
                <a:ext cx="1903216" cy="171893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609552">
                  <a:defRPr/>
                </a:pPr>
                <a:endParaRPr lang="en-US" sz="6666"/>
              </a:p>
            </p:txBody>
          </p:sp>
          <p:sp>
            <p:nvSpPr>
              <p:cNvPr id="104" name="Oval 109">
                <a:extLst>
                  <a:ext uri="{FF2B5EF4-FFF2-40B4-BE49-F238E27FC236}">
                    <a16:creationId xmlns:a16="http://schemas.microsoft.com/office/drawing/2014/main" id="{28225576-3B4C-4563-BEEB-C6ECA3B2DCD8}"/>
                  </a:ext>
                </a:extLst>
              </p:cNvPr>
              <p:cNvSpPr/>
              <p:nvPr/>
            </p:nvSpPr>
            <p:spPr>
              <a:xfrm>
                <a:off x="799488" y="2955987"/>
                <a:ext cx="285481" cy="248792"/>
              </a:xfrm>
              <a:prstGeom prst="ellipse">
                <a:avLst/>
              </a:prstGeom>
              <a:solidFill>
                <a:srgbClr val="FF800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609552">
                  <a:defRPr/>
                </a:pPr>
                <a:endParaRPr lang="en-US" sz="6666"/>
              </a:p>
            </p:txBody>
          </p:sp>
          <p:sp>
            <p:nvSpPr>
              <p:cNvPr id="105" name="Regular Pentagon 110">
                <a:extLst>
                  <a:ext uri="{FF2B5EF4-FFF2-40B4-BE49-F238E27FC236}">
                    <a16:creationId xmlns:a16="http://schemas.microsoft.com/office/drawing/2014/main" id="{7B3BA242-99AB-49FE-A0E2-CD9B8F46094A}"/>
                  </a:ext>
                </a:extLst>
              </p:cNvPr>
              <p:cNvSpPr/>
              <p:nvPr/>
            </p:nvSpPr>
            <p:spPr>
              <a:xfrm>
                <a:off x="1139347" y="3372150"/>
                <a:ext cx="317203" cy="248792"/>
              </a:xfrm>
              <a:prstGeom prst="pentagon">
                <a:avLst/>
              </a:prstGeom>
              <a:solidFill>
                <a:srgbClr val="FFFF00"/>
              </a:solidFill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609552">
                  <a:defRPr/>
                </a:pPr>
                <a:endParaRPr lang="en-US" sz="6666"/>
              </a:p>
            </p:txBody>
          </p:sp>
          <p:sp>
            <p:nvSpPr>
              <p:cNvPr id="106" name="Teardrop 111">
                <a:extLst>
                  <a:ext uri="{FF2B5EF4-FFF2-40B4-BE49-F238E27FC236}">
                    <a16:creationId xmlns:a16="http://schemas.microsoft.com/office/drawing/2014/main" id="{8069CF88-D3A3-4CB0-944E-3A26AC706878}"/>
                  </a:ext>
                </a:extLst>
              </p:cNvPr>
              <p:cNvSpPr/>
              <p:nvPr/>
            </p:nvSpPr>
            <p:spPr>
              <a:xfrm>
                <a:off x="799488" y="3896877"/>
                <a:ext cx="339859" cy="316646"/>
              </a:xfrm>
              <a:prstGeom prst="teardrop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609552">
                  <a:defRPr/>
                </a:pPr>
                <a:endParaRPr lang="en-US" sz="6666"/>
              </a:p>
            </p:txBody>
          </p:sp>
          <p:sp>
            <p:nvSpPr>
              <p:cNvPr id="107" name="Diamond 112">
                <a:extLst>
                  <a:ext uri="{FF2B5EF4-FFF2-40B4-BE49-F238E27FC236}">
                    <a16:creationId xmlns:a16="http://schemas.microsoft.com/office/drawing/2014/main" id="{A7B3B466-E138-489F-8D7B-7DF00AE2FB1E}"/>
                  </a:ext>
                </a:extLst>
              </p:cNvPr>
              <p:cNvSpPr/>
              <p:nvPr/>
            </p:nvSpPr>
            <p:spPr>
              <a:xfrm>
                <a:off x="1606089" y="3806407"/>
                <a:ext cx="416895" cy="407116"/>
              </a:xfrm>
              <a:prstGeom prst="diamond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609552">
                  <a:defRPr/>
                </a:pPr>
                <a:endParaRPr lang="en-US" sz="6666"/>
              </a:p>
            </p:txBody>
          </p:sp>
          <p:sp>
            <p:nvSpPr>
              <p:cNvPr id="108" name="Trapezoid 113">
                <a:extLst>
                  <a:ext uri="{FF2B5EF4-FFF2-40B4-BE49-F238E27FC236}">
                    <a16:creationId xmlns:a16="http://schemas.microsoft.com/office/drawing/2014/main" id="{09EE0DAA-7622-42A2-8DA5-E12C0311C08B}"/>
                  </a:ext>
                </a:extLst>
              </p:cNvPr>
              <p:cNvSpPr/>
              <p:nvPr/>
            </p:nvSpPr>
            <p:spPr>
              <a:xfrm>
                <a:off x="1655934" y="3114309"/>
                <a:ext cx="367050" cy="280458"/>
              </a:xfrm>
              <a:prstGeom prst="trapezoid">
                <a:avLst/>
              </a:prstGeom>
              <a:solidFill>
                <a:srgbClr val="660066"/>
              </a:solidFill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609552">
                  <a:defRPr/>
                </a:pPr>
                <a:endParaRPr lang="en-US" sz="6666"/>
              </a:p>
            </p:txBody>
          </p:sp>
        </p:grpSp>
      </p:grpSp>
      <p:grpSp>
        <p:nvGrpSpPr>
          <p:cNvPr id="109" name="Group 41">
            <a:extLst>
              <a:ext uri="{FF2B5EF4-FFF2-40B4-BE49-F238E27FC236}">
                <a16:creationId xmlns:a16="http://schemas.microsoft.com/office/drawing/2014/main" id="{70E58B2E-94C5-47CC-B238-D0321232231D}"/>
              </a:ext>
            </a:extLst>
          </p:cNvPr>
          <p:cNvGrpSpPr>
            <a:grpSpLocks/>
          </p:cNvGrpSpPr>
          <p:nvPr/>
        </p:nvGrpSpPr>
        <p:grpSpPr bwMode="auto">
          <a:xfrm>
            <a:off x="4733634" y="4954949"/>
            <a:ext cx="1037167" cy="718003"/>
            <a:chOff x="1494241" y="3663420"/>
            <a:chExt cx="989480" cy="952865"/>
          </a:xfrm>
        </p:grpSpPr>
        <p:sp>
          <p:nvSpPr>
            <p:cNvPr id="110" name="Rounded Rectangle 115">
              <a:extLst>
                <a:ext uri="{FF2B5EF4-FFF2-40B4-BE49-F238E27FC236}">
                  <a16:creationId xmlns:a16="http://schemas.microsoft.com/office/drawing/2014/main" id="{2F36C0CB-D3FD-4B6A-B72A-CCF92811A43C}"/>
                </a:ext>
              </a:extLst>
            </p:cNvPr>
            <p:cNvSpPr/>
            <p:nvPr/>
          </p:nvSpPr>
          <p:spPr>
            <a:xfrm>
              <a:off x="1494241" y="3663420"/>
              <a:ext cx="989480" cy="95286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defTabSz="609552">
                <a:defRPr/>
              </a:pPr>
              <a:endParaRPr lang="en-US" sz="6666"/>
            </a:p>
          </p:txBody>
        </p:sp>
        <p:grpSp>
          <p:nvGrpSpPr>
            <p:cNvPr id="111" name="Group 43">
              <a:extLst>
                <a:ext uri="{FF2B5EF4-FFF2-40B4-BE49-F238E27FC236}">
                  <a16:creationId xmlns:a16="http://schemas.microsoft.com/office/drawing/2014/main" id="{73F6B8FA-471F-460A-BF07-A29345679D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7891" y="3827306"/>
              <a:ext cx="667651" cy="602482"/>
              <a:chOff x="459801" y="2704332"/>
              <a:chExt cx="1904886" cy="1718948"/>
            </a:xfrm>
          </p:grpSpPr>
          <p:sp>
            <p:nvSpPr>
              <p:cNvPr id="112" name="Rectangle 117">
                <a:extLst>
                  <a:ext uri="{FF2B5EF4-FFF2-40B4-BE49-F238E27FC236}">
                    <a16:creationId xmlns:a16="http://schemas.microsoft.com/office/drawing/2014/main" id="{3B1519EF-F753-42C1-8D25-B63D8DC88B3C}"/>
                  </a:ext>
                </a:extLst>
              </p:cNvPr>
              <p:cNvSpPr/>
              <p:nvPr/>
            </p:nvSpPr>
            <p:spPr>
              <a:xfrm>
                <a:off x="459627" y="2702671"/>
                <a:ext cx="1903216" cy="171893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609552">
                  <a:defRPr/>
                </a:pPr>
                <a:endParaRPr lang="en-US" sz="6666"/>
              </a:p>
            </p:txBody>
          </p:sp>
          <p:sp>
            <p:nvSpPr>
              <p:cNvPr id="113" name="Oval 118">
                <a:extLst>
                  <a:ext uri="{FF2B5EF4-FFF2-40B4-BE49-F238E27FC236}">
                    <a16:creationId xmlns:a16="http://schemas.microsoft.com/office/drawing/2014/main" id="{3C06DDF9-CA9A-4A88-91FB-CC50FC307B88}"/>
                  </a:ext>
                </a:extLst>
              </p:cNvPr>
              <p:cNvSpPr/>
              <p:nvPr/>
            </p:nvSpPr>
            <p:spPr>
              <a:xfrm>
                <a:off x="799488" y="2955987"/>
                <a:ext cx="285481" cy="248792"/>
              </a:xfrm>
              <a:prstGeom prst="ellipse">
                <a:avLst/>
              </a:prstGeom>
              <a:solidFill>
                <a:srgbClr val="FF800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609552">
                  <a:defRPr/>
                </a:pPr>
                <a:endParaRPr lang="en-US" sz="6666"/>
              </a:p>
            </p:txBody>
          </p:sp>
          <p:sp>
            <p:nvSpPr>
              <p:cNvPr id="114" name="Regular Pentagon 119">
                <a:extLst>
                  <a:ext uri="{FF2B5EF4-FFF2-40B4-BE49-F238E27FC236}">
                    <a16:creationId xmlns:a16="http://schemas.microsoft.com/office/drawing/2014/main" id="{2F83D654-A188-4FAD-8915-41E475F0E274}"/>
                  </a:ext>
                </a:extLst>
              </p:cNvPr>
              <p:cNvSpPr/>
              <p:nvPr/>
            </p:nvSpPr>
            <p:spPr>
              <a:xfrm>
                <a:off x="1139347" y="3372150"/>
                <a:ext cx="317203" cy="248792"/>
              </a:xfrm>
              <a:prstGeom prst="pentagon">
                <a:avLst/>
              </a:prstGeom>
              <a:solidFill>
                <a:srgbClr val="FFFF00"/>
              </a:solidFill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609552">
                  <a:defRPr/>
                </a:pPr>
                <a:endParaRPr lang="en-US" sz="6666"/>
              </a:p>
            </p:txBody>
          </p:sp>
          <p:sp>
            <p:nvSpPr>
              <p:cNvPr id="115" name="Teardrop 120">
                <a:extLst>
                  <a:ext uri="{FF2B5EF4-FFF2-40B4-BE49-F238E27FC236}">
                    <a16:creationId xmlns:a16="http://schemas.microsoft.com/office/drawing/2014/main" id="{3DBBA481-5AFB-4878-B4E4-AF5AD2A8BE22}"/>
                  </a:ext>
                </a:extLst>
              </p:cNvPr>
              <p:cNvSpPr/>
              <p:nvPr/>
            </p:nvSpPr>
            <p:spPr>
              <a:xfrm>
                <a:off x="799488" y="3896877"/>
                <a:ext cx="339859" cy="316646"/>
              </a:xfrm>
              <a:prstGeom prst="teardrop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609552">
                  <a:defRPr/>
                </a:pPr>
                <a:endParaRPr lang="en-US" sz="6666"/>
              </a:p>
            </p:txBody>
          </p:sp>
          <p:sp>
            <p:nvSpPr>
              <p:cNvPr id="116" name="Diamond 121">
                <a:extLst>
                  <a:ext uri="{FF2B5EF4-FFF2-40B4-BE49-F238E27FC236}">
                    <a16:creationId xmlns:a16="http://schemas.microsoft.com/office/drawing/2014/main" id="{FF787E90-76AD-4555-9FDA-C74B60CE4339}"/>
                  </a:ext>
                </a:extLst>
              </p:cNvPr>
              <p:cNvSpPr/>
              <p:nvPr/>
            </p:nvSpPr>
            <p:spPr>
              <a:xfrm>
                <a:off x="1606089" y="3806407"/>
                <a:ext cx="416895" cy="407116"/>
              </a:xfrm>
              <a:prstGeom prst="diamond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609552">
                  <a:defRPr/>
                </a:pPr>
                <a:endParaRPr lang="en-US" sz="6666"/>
              </a:p>
            </p:txBody>
          </p:sp>
          <p:sp>
            <p:nvSpPr>
              <p:cNvPr id="117" name="Trapezoid 122">
                <a:extLst>
                  <a:ext uri="{FF2B5EF4-FFF2-40B4-BE49-F238E27FC236}">
                    <a16:creationId xmlns:a16="http://schemas.microsoft.com/office/drawing/2014/main" id="{69AAF21C-6B83-47FA-AFAB-3CDC7B3F69C6}"/>
                  </a:ext>
                </a:extLst>
              </p:cNvPr>
              <p:cNvSpPr/>
              <p:nvPr/>
            </p:nvSpPr>
            <p:spPr>
              <a:xfrm>
                <a:off x="1655934" y="3114309"/>
                <a:ext cx="367050" cy="280458"/>
              </a:xfrm>
              <a:prstGeom prst="trapezoid">
                <a:avLst/>
              </a:prstGeom>
              <a:solidFill>
                <a:srgbClr val="660066"/>
              </a:solidFill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609552">
                  <a:defRPr/>
                </a:pPr>
                <a:endParaRPr lang="en-US" sz="6666"/>
              </a:p>
            </p:txBody>
          </p:sp>
        </p:grpSp>
      </p:grpSp>
      <p:sp>
        <p:nvSpPr>
          <p:cNvPr id="118" name="Text Placeholder 12">
            <a:extLst>
              <a:ext uri="{FF2B5EF4-FFF2-40B4-BE49-F238E27FC236}">
                <a16:creationId xmlns:a16="http://schemas.microsoft.com/office/drawing/2014/main" id="{0A14117B-20E4-4917-BDCE-A2C31E104558}"/>
              </a:ext>
            </a:extLst>
          </p:cNvPr>
          <p:cNvSpPr txBox="1">
            <a:spLocks/>
          </p:cNvSpPr>
          <p:nvPr/>
        </p:nvSpPr>
        <p:spPr>
          <a:xfrm>
            <a:off x="251470" y="1271634"/>
            <a:ext cx="3567964" cy="45656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Beneficios del Desarrollador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se gestionan los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componentes soportados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Repetibles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Consistentes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Servicios Pre-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Integrados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33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A6BBF9C-F950-4D12-8E67-E952E8BEABA6}"/>
              </a:ext>
            </a:extLst>
          </p:cNvPr>
          <p:cNvSpPr txBox="1">
            <a:spLocks/>
          </p:cNvSpPr>
          <p:nvPr/>
        </p:nvSpPr>
        <p:spPr>
          <a:xfrm>
            <a:off x="990602" y="245265"/>
            <a:ext cx="10515600" cy="5542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F1D70E"/>
                </a:solidFill>
                <a:latin typeface="Gotham Rounded" charset="0"/>
                <a:ea typeface="Gotham Rounded" charset="0"/>
                <a:cs typeface="Gotham Rounded" charset="0"/>
              </a:defRPr>
            </a:lvl1pPr>
          </a:lstStyle>
          <a:p>
            <a:r>
              <a:rPr lang="es-CO" dirty="0">
                <a:solidFill>
                  <a:schemeClr val="tx1"/>
                </a:solidFill>
              </a:rPr>
              <a:t>Aprendamos de Nube (Principios Contenerización)</a:t>
            </a:r>
          </a:p>
        </p:txBody>
      </p:sp>
      <p:pic>
        <p:nvPicPr>
          <p:cNvPr id="5" name="Imagen 4" descr="Recorte de pantalla">
            <a:extLst>
              <a:ext uri="{FF2B5EF4-FFF2-40B4-BE49-F238E27FC236}">
                <a16:creationId xmlns:a16="http://schemas.microsoft.com/office/drawing/2014/main" id="{62B91D1E-314D-4B1E-A3AB-849588DA2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5" y="885491"/>
            <a:ext cx="10376713" cy="501358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2472773-F51A-4023-8FE6-CAF49D9560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3" t="29547" r="12347" b="31422"/>
          <a:stretch/>
        </p:blipFill>
        <p:spPr>
          <a:xfrm>
            <a:off x="0" y="6011181"/>
            <a:ext cx="1691640" cy="8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0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797DE-5211-4CBC-9973-62513E96CBD7}"/>
              </a:ext>
            </a:extLst>
          </p:cNvPr>
          <p:cNvSpPr txBox="1">
            <a:spLocks/>
          </p:cNvSpPr>
          <p:nvPr/>
        </p:nvSpPr>
        <p:spPr>
          <a:xfrm>
            <a:off x="1097282" y="290985"/>
            <a:ext cx="10515600" cy="5542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F1D70E"/>
                </a:solidFill>
                <a:latin typeface="Gotham Rounded" charset="0"/>
                <a:ea typeface="Gotham Rounded" charset="0"/>
                <a:cs typeface="Gotham Rounded" charset="0"/>
              </a:defRPr>
            </a:lvl1pPr>
          </a:lstStyle>
          <a:p>
            <a:r>
              <a:rPr lang="es-CO" dirty="0">
                <a:solidFill>
                  <a:schemeClr val="tx1"/>
                </a:solidFill>
              </a:rPr>
              <a:t>Aprendamos de Nube (Principios Contenerización)</a:t>
            </a:r>
          </a:p>
        </p:txBody>
      </p:sp>
      <p:pic>
        <p:nvPicPr>
          <p:cNvPr id="3" name="Imagen 2" descr="Recorte de pantalla">
            <a:extLst>
              <a:ext uri="{FF2B5EF4-FFF2-40B4-BE49-F238E27FC236}">
                <a16:creationId xmlns:a16="http://schemas.microsoft.com/office/drawing/2014/main" id="{15AAEF0B-6E38-4D5D-A9C8-EEDDCD419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02" y="784234"/>
            <a:ext cx="10515600" cy="506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7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0D19A6F-5C14-44A3-9D20-DBA79CE7920D}"/>
              </a:ext>
            </a:extLst>
          </p:cNvPr>
          <p:cNvSpPr txBox="1">
            <a:spLocks/>
          </p:cNvSpPr>
          <p:nvPr/>
        </p:nvSpPr>
        <p:spPr>
          <a:xfrm>
            <a:off x="586909" y="318281"/>
            <a:ext cx="10515600" cy="5542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F1D70E"/>
                </a:solidFill>
                <a:latin typeface="Gotham Rounded" charset="0"/>
                <a:ea typeface="Gotham Rounded" charset="0"/>
                <a:cs typeface="Gotham Rounded" charset="0"/>
              </a:defRPr>
            </a:lvl1pPr>
          </a:lstStyle>
          <a:p>
            <a:r>
              <a:rPr lang="es-CO" dirty="0">
                <a:solidFill>
                  <a:schemeClr val="tx1"/>
                </a:solidFill>
              </a:rPr>
              <a:t>Aprendamos de Nube (Principios Contenerización)</a:t>
            </a:r>
          </a:p>
        </p:txBody>
      </p:sp>
      <p:pic>
        <p:nvPicPr>
          <p:cNvPr id="11" name="Imagen 10" descr="Recorte de pantalla">
            <a:extLst>
              <a:ext uri="{FF2B5EF4-FFF2-40B4-BE49-F238E27FC236}">
                <a16:creationId xmlns:a16="http://schemas.microsoft.com/office/drawing/2014/main" id="{BEAEC3AC-85E7-4043-A3CD-254A2D2EF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09" y="872490"/>
            <a:ext cx="10965013" cy="49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3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3A536-B9D0-4A6E-A265-C0513EBF48D3}"/>
              </a:ext>
            </a:extLst>
          </p:cNvPr>
          <p:cNvSpPr txBox="1">
            <a:spLocks/>
          </p:cNvSpPr>
          <p:nvPr/>
        </p:nvSpPr>
        <p:spPr>
          <a:xfrm>
            <a:off x="572197" y="150063"/>
            <a:ext cx="10515600" cy="5542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F1D70E"/>
                </a:solidFill>
                <a:latin typeface="Gotham Rounded" charset="0"/>
                <a:ea typeface="Gotham Rounded" charset="0"/>
                <a:cs typeface="Gotham Rounded" charset="0"/>
              </a:defRPr>
            </a:lvl1pPr>
          </a:lstStyle>
          <a:p>
            <a:r>
              <a:rPr lang="es-CO" dirty="0">
                <a:solidFill>
                  <a:schemeClr val="tx1"/>
                </a:solidFill>
              </a:rPr>
              <a:t>Aprendamos de Nube (Principios Contenerización)</a:t>
            </a:r>
          </a:p>
        </p:txBody>
      </p:sp>
      <p:pic>
        <p:nvPicPr>
          <p:cNvPr id="3" name="Imagen 2" descr="Recorte de pantalla">
            <a:extLst>
              <a:ext uri="{FF2B5EF4-FFF2-40B4-BE49-F238E27FC236}">
                <a16:creationId xmlns:a16="http://schemas.microsoft.com/office/drawing/2014/main" id="{49439336-1843-487F-9A9A-FA581DAD4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97" y="677554"/>
            <a:ext cx="10515600" cy="522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9EE8B-5F68-46EE-8FCB-802ADBA0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Objetivos y propósitos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2906D3-ADFE-4C84-82B5-3170671B7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CO" dirty="0"/>
              <a:t>Queremos </a:t>
            </a:r>
            <a:r>
              <a:rPr lang="es-CO" b="1" dirty="0"/>
              <a:t>minimizar el tamaño</a:t>
            </a:r>
            <a:r>
              <a:rPr lang="es-CO" dirty="0"/>
              <a:t> de la imagen, </a:t>
            </a:r>
            <a:r>
              <a:rPr lang="es-CO" b="1" dirty="0"/>
              <a:t>el tiempo</a:t>
            </a:r>
            <a:r>
              <a:rPr lang="es-CO" dirty="0"/>
              <a:t> de compilación y </a:t>
            </a:r>
            <a:r>
              <a:rPr lang="es-CO" b="1" dirty="0"/>
              <a:t>el número de capas</a:t>
            </a:r>
            <a:r>
              <a:rPr lang="es-CO" dirty="0"/>
              <a:t>.</a:t>
            </a:r>
          </a:p>
          <a:p>
            <a:pPr fontAlgn="base"/>
            <a:r>
              <a:rPr lang="es-CO" dirty="0"/>
              <a:t>Queremos </a:t>
            </a:r>
            <a:r>
              <a:rPr lang="es-CO" b="1" dirty="0"/>
              <a:t>maximizar el uso de la caché</a:t>
            </a:r>
            <a:r>
              <a:rPr lang="es-CO" dirty="0"/>
              <a:t> de compilación y </a:t>
            </a:r>
            <a:r>
              <a:rPr lang="es-CO" b="1" dirty="0"/>
              <a:t>la legibilidad</a:t>
            </a:r>
            <a:r>
              <a:rPr lang="es-CO" dirty="0"/>
              <a:t> del </a:t>
            </a:r>
            <a:r>
              <a:rPr lang="es-CO" dirty="0" err="1"/>
              <a:t>Dockerfile</a:t>
            </a:r>
            <a:r>
              <a:rPr lang="es-CO" dirty="0"/>
              <a:t>.</a:t>
            </a:r>
          </a:p>
          <a:p>
            <a:pPr fontAlgn="base"/>
            <a:r>
              <a:rPr lang="es-CO" dirty="0"/>
              <a:t>Queremos que trabajar con nuestro contenedor sea </a:t>
            </a:r>
            <a:r>
              <a:rPr lang="es-CO" b="1" dirty="0"/>
              <a:t>lo más agradable posible</a:t>
            </a:r>
            <a:r>
              <a:rPr lang="es-CO" dirty="0"/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9922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8ACAC-123B-46D9-B37C-56DFC523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Consejos </a:t>
            </a:r>
            <a:r>
              <a:rPr lang="es-CO" dirty="0" err="1"/>
              <a:t>utiles</a:t>
            </a:r>
            <a:r>
              <a:rPr lang="es-CO" dirty="0"/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DD692B-4EEB-4EDC-A7DA-8D833C7BF2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49361"/>
            <a:ext cx="10782300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altLang="es-CO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dirty="0"/>
              <a:t>Escribir archivo .</a:t>
            </a:r>
            <a:r>
              <a:rPr lang="es-CO" altLang="es-CO" dirty="0" err="1"/>
              <a:t>dockerignore</a:t>
            </a:r>
            <a:endParaRPr lang="es-CO" altLang="es-CO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dirty="0"/>
              <a:t>El contenedor debe hacer una sola cosa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dirty="0"/>
              <a:t>¡Debemos entender el almacenamiento en caché de Docker! Usa los comandos COPY y RUN en el orden correcto a la hora de utilizarlo.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dirty="0"/>
              <a:t>Fusionar varios comandos RUN en uno solo.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dirty="0"/>
              <a:t>Eliminar archivos innecesarios después de cada paso.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dirty="0"/>
              <a:t>Usar una imagen base adecuada (las versiones </a:t>
            </a:r>
            <a:r>
              <a:rPr lang="es-CO" altLang="es-CO" dirty="0" err="1"/>
              <a:t>Nginx</a:t>
            </a:r>
            <a:r>
              <a:rPr lang="es-CO" altLang="es-CO" dirty="0"/>
              <a:t>/</a:t>
            </a:r>
            <a:r>
              <a:rPr lang="es-CO" altLang="es-CO" dirty="0" err="1">
                <a:hlinkClick r:id="rId2"/>
              </a:rPr>
              <a:t>Alpine</a:t>
            </a:r>
            <a:r>
              <a:rPr lang="es-CO" altLang="es-CO" dirty="0"/>
              <a:t> deberían ser suficientes)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0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8ACAC-123B-46D9-B37C-56DFC523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Consejos </a:t>
            </a:r>
            <a:r>
              <a:rPr lang="es-CO" dirty="0" err="1"/>
              <a:t>utiles</a:t>
            </a:r>
            <a:r>
              <a:rPr lang="es-CO" dirty="0"/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DD692B-4EEB-4EDC-A7DA-8D833C7BF2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4850" y="1412405"/>
            <a:ext cx="10782300" cy="37240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altLang="es-CO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O" altLang="es-CO" dirty="0"/>
              <a:t>Configurar WORKDIR y CMD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O" altLang="es-CO" dirty="0"/>
              <a:t>Utilizar ENTRYPOINT cuando se tenga más de un comando y/o se necesite actualizar archivos usando datos en tiempo de ejecución.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O" altLang="es-CO" dirty="0"/>
              <a:t>Usar </a:t>
            </a:r>
            <a:r>
              <a:rPr lang="es-CO" altLang="es-CO" dirty="0" err="1"/>
              <a:t>exec</a:t>
            </a:r>
            <a:r>
              <a:rPr lang="es-CO" altLang="es-CO" dirty="0"/>
              <a:t> dentro del script del punto de entrada.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O" altLang="es-CO" dirty="0"/>
              <a:t>Mejor usar COPY que ADD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O" altLang="es-CO" dirty="0"/>
              <a:t>Especificar variables de entorno, puertos y volúmenes predeterminados dentro de </a:t>
            </a:r>
            <a:r>
              <a:rPr lang="es-CO" altLang="es-CO" dirty="0" err="1"/>
              <a:t>Dockerfile</a:t>
            </a:r>
            <a:endParaRPr lang="es-CO" altLang="es-CO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01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41F0D-BDC4-4948-AA7B-3E30A554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 y lineamientos Bancolombia para Docker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0943C7-D8B8-4270-B35E-F02246317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4400" b="1" dirty="0"/>
              <a:t>DevOps</a:t>
            </a:r>
            <a:r>
              <a:rPr lang="es-CO" dirty="0"/>
              <a:t>: </a:t>
            </a:r>
            <a:r>
              <a:rPr lang="es-CO" sz="3600" dirty="0"/>
              <a:t>uso de pipelines</a:t>
            </a:r>
            <a:endParaRPr lang="es-CO" dirty="0"/>
          </a:p>
          <a:p>
            <a:pPr lvl="3"/>
            <a:r>
              <a:rPr lang="es-CO" sz="3200" dirty="0"/>
              <a:t>Repositorio </a:t>
            </a:r>
          </a:p>
          <a:p>
            <a:pPr lvl="3"/>
            <a:r>
              <a:rPr lang="es-CO" sz="3200" dirty="0"/>
              <a:t>Gestión de Imágenes. </a:t>
            </a:r>
          </a:p>
        </p:txBody>
      </p:sp>
    </p:spTree>
    <p:extLst>
      <p:ext uri="{BB962C8B-B14F-4D97-AF65-F5344CB8AC3E}">
        <p14:creationId xmlns:p14="http://schemas.microsoft.com/office/powerpoint/2010/main" val="24584977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28463</TotalTime>
  <Words>259</Words>
  <Application>Microsoft Office PowerPoint</Application>
  <PresentationFormat>Panorámica</PresentationFormat>
  <Paragraphs>72</Paragraphs>
  <Slides>15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MS PGothic</vt:lpstr>
      <vt:lpstr>Arial</vt:lpstr>
      <vt:lpstr>Calibri</vt:lpstr>
      <vt:lpstr>Calibri Light</vt:lpstr>
      <vt:lpstr>Gotham Rounded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Objetivos y propósitos</vt:lpstr>
      <vt:lpstr>Consejos utiles </vt:lpstr>
      <vt:lpstr>Consejos utiles </vt:lpstr>
      <vt:lpstr>Modelo y lineamientos Bancolombia para Docker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Duarte</dc:creator>
  <cp:lastModifiedBy>Luis Carlos Hinestroza Guerrero</cp:lastModifiedBy>
  <cp:revision>709</cp:revision>
  <dcterms:created xsi:type="dcterms:W3CDTF">2017-05-30T18:35:07Z</dcterms:created>
  <dcterms:modified xsi:type="dcterms:W3CDTF">2019-05-29T22:07:10Z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