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9" r:id="rId2"/>
    <p:sldId id="273" r:id="rId3"/>
    <p:sldId id="275" r:id="rId4"/>
    <p:sldId id="276" r:id="rId5"/>
    <p:sldId id="277" r:id="rId6"/>
    <p:sldId id="278" r:id="rId7"/>
    <p:sldId id="279" r:id="rId8"/>
    <p:sldId id="280" r:id="rId9"/>
    <p:sldId id="282" r:id="rId10"/>
    <p:sldId id="283" r:id="rId11"/>
    <p:sldId id="284" r:id="rId12"/>
    <p:sldId id="285" r:id="rId13"/>
    <p:sldId id="286" r:id="rId14"/>
    <p:sldId id="287" r:id="rId15"/>
    <p:sldId id="288" r:id="rId16"/>
    <p:sldId id="289" r:id="rId17"/>
    <p:sldId id="290" r:id="rId18"/>
    <p:sldId id="291" r:id="rId19"/>
    <p:sldId id="271" r:id="rId20"/>
  </p:sldIdLst>
  <p:sldSz cx="9144000" cy="5143500" type="screen16x9"/>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elica Maria Luque Villadiego" initials="AMLV"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291" autoAdjust="0"/>
  </p:normalViewPr>
  <p:slideViewPr>
    <p:cSldViewPr>
      <p:cViewPr varScale="1">
        <p:scale>
          <a:sx n="91" d="100"/>
          <a:sy n="91" d="100"/>
        </p:scale>
        <p:origin x="672" y="84"/>
      </p:cViewPr>
      <p:guideLst>
        <p:guide orient="horz" pos="1620"/>
        <p:guide pos="2880"/>
      </p:guideLst>
    </p:cSldViewPr>
  </p:slideViewPr>
  <p:notesTextViewPr>
    <p:cViewPr>
      <p:scale>
        <a:sx n="1" d="1"/>
        <a:sy n="1" d="1"/>
      </p:scale>
      <p:origin x="0" y="0"/>
    </p:cViewPr>
  </p:notesTextViewPr>
  <p:notesViewPr>
    <p:cSldViewPr>
      <p:cViewPr varScale="1">
        <p:scale>
          <a:sx n="87" d="100"/>
          <a:sy n="87" d="100"/>
        </p:scale>
        <p:origin x="-190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ES" dirty="0"/>
          </a:p>
        </p:txBody>
      </p:sp>
      <p:sp>
        <p:nvSpPr>
          <p:cNvPr id="3" name="2 Marcador de fecha"/>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90D6EE-72F2-4E8B-9776-9D2262D9D0B9}" type="datetimeFigureOut">
              <a:rPr lang="es-ES" smtClean="0"/>
              <a:t>16/05/2019</a:t>
            </a:fld>
            <a:endParaRPr lang="es-ES" dirty="0"/>
          </a:p>
        </p:txBody>
      </p:sp>
      <p:sp>
        <p:nvSpPr>
          <p:cNvPr id="4" name="3 Marcador de pie de página"/>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s-ES" dirty="0"/>
          </a:p>
        </p:txBody>
      </p:sp>
      <p:sp>
        <p:nvSpPr>
          <p:cNvPr id="5" name="4 Marcador de número de diapositiva"/>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71B65A2-47D7-4CF0-B7E7-338CF099314C}" type="slidenum">
              <a:rPr lang="es-ES" smtClean="0"/>
              <a:t>‹Nº›</a:t>
            </a:fld>
            <a:endParaRPr lang="es-ES" dirty="0"/>
          </a:p>
        </p:txBody>
      </p:sp>
    </p:spTree>
    <p:extLst>
      <p:ext uri="{BB962C8B-B14F-4D97-AF65-F5344CB8AC3E}">
        <p14:creationId xmlns:p14="http://schemas.microsoft.com/office/powerpoint/2010/main" val="102298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CO" dirty="0"/>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7D81EB2-863C-403B-AB7D-D74D4C3FEC92}" type="datetimeFigureOut">
              <a:rPr lang="es-CO" smtClean="0"/>
              <a:t>16/05/2019</a:t>
            </a:fld>
            <a:endParaRPr lang="es-CO" dirty="0"/>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CO" dirty="0"/>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CO" dirty="0"/>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3C97DB5-8DDA-42A4-B4D5-62237987D989}" type="slidenum">
              <a:rPr lang="es-CO" smtClean="0"/>
              <a:t>‹Nº›</a:t>
            </a:fld>
            <a:endParaRPr lang="es-CO" dirty="0"/>
          </a:p>
        </p:txBody>
      </p:sp>
    </p:spTree>
    <p:extLst>
      <p:ext uri="{BB962C8B-B14F-4D97-AF65-F5344CB8AC3E}">
        <p14:creationId xmlns:p14="http://schemas.microsoft.com/office/powerpoint/2010/main" val="1592488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p:spTree>
      <p:nvGrpSpPr>
        <p:cNvPr id="1" name=""/>
        <p:cNvGrpSpPr/>
        <p:nvPr/>
      </p:nvGrpSpPr>
      <p:grpSpPr>
        <a:xfrm>
          <a:off x="0" y="0"/>
          <a:ext cx="0" cy="0"/>
          <a:chOff x="0" y="0"/>
          <a:chExt cx="0" cy="0"/>
        </a:xfrm>
      </p:grpSpPr>
      <p:sp>
        <p:nvSpPr>
          <p:cNvPr id="12" name="11 Marcador de texto"/>
          <p:cNvSpPr>
            <a:spLocks noGrp="1"/>
          </p:cNvSpPr>
          <p:nvPr>
            <p:ph type="body" sz="quarter" idx="12" hasCustomPrompt="1"/>
          </p:nvPr>
        </p:nvSpPr>
        <p:spPr>
          <a:xfrm>
            <a:off x="1116013" y="2427411"/>
            <a:ext cx="7056437" cy="792162"/>
          </a:xfrm>
          <a:prstGeom prst="rect">
            <a:avLst/>
          </a:prstGeom>
        </p:spPr>
        <p:txBody>
          <a:bodyPr/>
          <a:lstStyle>
            <a:lvl1pPr marL="0" indent="0" algn="ctr">
              <a:buNone/>
              <a:defRPr sz="3600" b="1"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1979712" y="3435474"/>
            <a:ext cx="5256213" cy="576436"/>
          </a:xfrm>
          <a:prstGeom prst="rect">
            <a:avLst/>
          </a:prstGeom>
        </p:spPr>
        <p:txBody>
          <a:bodyPr/>
          <a:lstStyle>
            <a:lvl1pPr marL="0" indent="0" algn="ctr">
              <a:buNone/>
              <a:defRPr sz="2700" baseline="0">
                <a:solidFill>
                  <a:schemeClr val="bg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pic>
        <p:nvPicPr>
          <p:cNvPr id="2" name="Imagen 1">
            <a:extLst>
              <a:ext uri="{FF2B5EF4-FFF2-40B4-BE49-F238E27FC236}">
                <a16:creationId xmlns:a16="http://schemas.microsoft.com/office/drawing/2014/main" id="{FC9B0BA5-A3B6-4FC3-9978-8A76226DE00C}"/>
              </a:ext>
            </a:extLst>
          </p:cNvPr>
          <p:cNvPicPr>
            <a:picLocks noChangeAspect="1"/>
          </p:cNvPicPr>
          <p:nvPr userDrawn="1"/>
        </p:nvPicPr>
        <p:blipFill>
          <a:blip r:embed="rId2"/>
          <a:stretch>
            <a:fillRect/>
          </a:stretch>
        </p:blipFill>
        <p:spPr>
          <a:xfrm>
            <a:off x="6948264" y="267494"/>
            <a:ext cx="2105025" cy="628650"/>
          </a:xfrm>
          <a:prstGeom prst="rect">
            <a:avLst/>
          </a:prstGeom>
        </p:spPr>
      </p:pic>
    </p:spTree>
    <p:extLst>
      <p:ext uri="{BB962C8B-B14F-4D97-AF65-F5344CB8AC3E}">
        <p14:creationId xmlns:p14="http://schemas.microsoft.com/office/powerpoint/2010/main" val="97209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2">
    <p:spTree>
      <p:nvGrpSpPr>
        <p:cNvPr id="1" name=""/>
        <p:cNvGrpSpPr/>
        <p:nvPr/>
      </p:nvGrpSpPr>
      <p:grpSpPr>
        <a:xfrm>
          <a:off x="0" y="0"/>
          <a:ext cx="0" cy="0"/>
          <a:chOff x="0" y="0"/>
          <a:chExt cx="0" cy="0"/>
        </a:xfrm>
      </p:grpSpPr>
      <p:sp>
        <p:nvSpPr>
          <p:cNvPr id="12" name="11 Marcador de texto"/>
          <p:cNvSpPr>
            <a:spLocks noGrp="1"/>
          </p:cNvSpPr>
          <p:nvPr>
            <p:ph type="body" sz="quarter" idx="12" hasCustomPrompt="1"/>
          </p:nvPr>
        </p:nvSpPr>
        <p:spPr>
          <a:xfrm>
            <a:off x="1835696" y="3147491"/>
            <a:ext cx="7056437" cy="792162"/>
          </a:xfrm>
          <a:prstGeom prst="rect">
            <a:avLst/>
          </a:prstGeom>
        </p:spPr>
        <p:txBody>
          <a:bodyPr/>
          <a:lstStyle>
            <a:lvl1pPr marL="0" indent="0" algn="ctr">
              <a:buNone/>
              <a:defRPr sz="3600" b="1" baseline="0">
                <a:solidFill>
                  <a:schemeClr val="tx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36 (1º nivel)</a:t>
            </a:r>
          </a:p>
        </p:txBody>
      </p:sp>
      <p:sp>
        <p:nvSpPr>
          <p:cNvPr id="14" name="13 Marcador de texto"/>
          <p:cNvSpPr>
            <a:spLocks noGrp="1"/>
          </p:cNvSpPr>
          <p:nvPr>
            <p:ph type="body" sz="quarter" idx="13" hasCustomPrompt="1"/>
          </p:nvPr>
        </p:nvSpPr>
        <p:spPr>
          <a:xfrm>
            <a:off x="2699395" y="4011538"/>
            <a:ext cx="5256213" cy="576436"/>
          </a:xfrm>
          <a:prstGeom prst="rect">
            <a:avLst/>
          </a:prstGeom>
        </p:spPr>
        <p:txBody>
          <a:bodyPr/>
          <a:lstStyle>
            <a:lvl1pPr marL="0" indent="0" algn="ctr">
              <a:buNone/>
              <a:defRPr sz="2700" baseline="0">
                <a:solidFill>
                  <a:schemeClr val="tx1"/>
                </a:solidFill>
                <a:latin typeface="Arial" pitchFamily="34" charset="0"/>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dirty="0"/>
              <a:t>PORTADA – Arial 27 (2º nivel)</a:t>
            </a:r>
          </a:p>
        </p:txBody>
      </p:sp>
      <p:sp>
        <p:nvSpPr>
          <p:cNvPr id="3" name="2 Rectángulo"/>
          <p:cNvSpPr/>
          <p:nvPr userDrawn="1"/>
        </p:nvSpPr>
        <p:spPr>
          <a:xfrm>
            <a:off x="179512" y="2931790"/>
            <a:ext cx="1584176"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B266525F-DDB0-43B4-A66A-E3F1A43126E9}"/>
              </a:ext>
            </a:extLst>
          </p:cNvPr>
          <p:cNvPicPr>
            <a:picLocks noChangeAspect="1"/>
          </p:cNvPicPr>
          <p:nvPr userDrawn="1"/>
        </p:nvPicPr>
        <p:blipFill>
          <a:blip r:embed="rId2"/>
          <a:stretch>
            <a:fillRect/>
          </a:stretch>
        </p:blipFill>
        <p:spPr>
          <a:xfrm>
            <a:off x="6948264" y="267494"/>
            <a:ext cx="2105025" cy="628650"/>
          </a:xfrm>
          <a:prstGeom prst="rect">
            <a:avLst/>
          </a:prstGeom>
        </p:spPr>
      </p:pic>
    </p:spTree>
    <p:extLst>
      <p:ext uri="{BB962C8B-B14F-4D97-AF65-F5344CB8AC3E}">
        <p14:creationId xmlns:p14="http://schemas.microsoft.com/office/powerpoint/2010/main" val="218814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2 Marcador de contenido"/>
          <p:cNvSpPr>
            <a:spLocks noGrp="1"/>
          </p:cNvSpPr>
          <p:nvPr>
            <p:ph idx="1" hasCustomPrompt="1"/>
          </p:nvPr>
        </p:nvSpPr>
        <p:spPr>
          <a:xfrm>
            <a:off x="457201" y="874515"/>
            <a:ext cx="8229600" cy="3394472"/>
          </a:xfrm>
          <a:prstGeom prst="rect">
            <a:avLst/>
          </a:prstGeom>
        </p:spPr>
        <p:txBody>
          <a:bodyPr/>
          <a:lstStyle>
            <a:lvl1pPr>
              <a:defRPr sz="1600">
                <a:latin typeface="Arial" pitchFamily="34" charset="0"/>
                <a:cs typeface="Arial" pitchFamily="34" charset="0"/>
              </a:defRPr>
            </a:lvl1pPr>
            <a:lvl2pPr>
              <a:defRPr sz="160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
        <p:nvSpPr>
          <p:cNvPr id="11" name="Marcador de texto 10"/>
          <p:cNvSpPr>
            <a:spLocks noGrp="1"/>
          </p:cNvSpPr>
          <p:nvPr>
            <p:ph type="body" sz="quarter" idx="13" hasCustomPrompt="1"/>
          </p:nvPr>
        </p:nvSpPr>
        <p:spPr>
          <a:xfrm>
            <a:off x="1" y="3573"/>
            <a:ext cx="9144000" cy="335929"/>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s-ES" dirty="0"/>
              <a:t>AGENDA – Arial 18</a:t>
            </a:r>
          </a:p>
        </p:txBody>
      </p:sp>
      <p:pic>
        <p:nvPicPr>
          <p:cNvPr id="7" name="Imagen 6">
            <a:extLst>
              <a:ext uri="{FF2B5EF4-FFF2-40B4-BE49-F238E27FC236}">
                <a16:creationId xmlns:a16="http://schemas.microsoft.com/office/drawing/2014/main" id="{1D0BD1DA-15CD-4383-AEA5-D1097BFE35B9}"/>
              </a:ext>
            </a:extLst>
          </p:cNvPr>
          <p:cNvPicPr>
            <a:picLocks noChangeAspect="1"/>
          </p:cNvPicPr>
          <p:nvPr userDrawn="1"/>
        </p:nvPicPr>
        <p:blipFill>
          <a:blip r:embed="rId2"/>
          <a:stretch>
            <a:fillRect/>
          </a:stretch>
        </p:blipFill>
        <p:spPr>
          <a:xfrm>
            <a:off x="6948264" y="267494"/>
            <a:ext cx="2105025" cy="628650"/>
          </a:xfrm>
          <a:prstGeom prst="rect">
            <a:avLst/>
          </a:prstGeom>
        </p:spPr>
      </p:pic>
    </p:spTree>
    <p:extLst>
      <p:ext uri="{BB962C8B-B14F-4D97-AF65-F5344CB8AC3E}">
        <p14:creationId xmlns:p14="http://schemas.microsoft.com/office/powerpoint/2010/main" val="148238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subtema">
    <p:spTree>
      <p:nvGrpSpPr>
        <p:cNvPr id="1" name=""/>
        <p:cNvGrpSpPr/>
        <p:nvPr/>
      </p:nvGrpSpPr>
      <p:grpSpPr>
        <a:xfrm>
          <a:off x="0" y="0"/>
          <a:ext cx="0" cy="0"/>
          <a:chOff x="0" y="0"/>
          <a:chExt cx="0" cy="0"/>
        </a:xfrm>
      </p:grpSpPr>
      <p:sp>
        <p:nvSpPr>
          <p:cNvPr id="4" name="3 Marcador de texto"/>
          <p:cNvSpPr>
            <a:spLocks noGrp="1"/>
          </p:cNvSpPr>
          <p:nvPr>
            <p:ph type="body" sz="quarter" idx="10" hasCustomPrompt="1"/>
          </p:nvPr>
        </p:nvSpPr>
        <p:spPr>
          <a:xfrm>
            <a:off x="2124075" y="3508375"/>
            <a:ext cx="5111750" cy="503535"/>
          </a:xfrm>
          <a:prstGeom prst="rect">
            <a:avLst/>
          </a:prstGeom>
        </p:spPr>
        <p:txBody>
          <a:bodyPr/>
          <a:lstStyle>
            <a:lvl1pPr marL="0" indent="0" algn="ctr">
              <a:buNone/>
              <a:defRPr sz="2400" baseline="0">
                <a:solidFill>
                  <a:schemeClr val="bg1"/>
                </a:solidFill>
                <a:latin typeface="Arial" pitchFamily="34" charset="0"/>
                <a:cs typeface="Arial" pitchFamily="34" charset="0"/>
              </a:defRPr>
            </a:lvl1pPr>
          </a:lstStyle>
          <a:p>
            <a:pPr lvl="0"/>
            <a:r>
              <a:rPr lang="es-ES" dirty="0"/>
              <a:t>SUBTEMA – Arial 24</a:t>
            </a:r>
          </a:p>
        </p:txBody>
      </p:sp>
    </p:spTree>
    <p:extLst>
      <p:ext uri="{BB962C8B-B14F-4D97-AF65-F5344CB8AC3E}">
        <p14:creationId xmlns:p14="http://schemas.microsoft.com/office/powerpoint/2010/main" val="226321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2050" name="Picture 2" descr="Y:\COMUNICACIONES\Material de archivo audiovisual_digital_gráfico\Material por organizar\Agosto 2016\Plantilla presentación\Plantilla de presentación Choucair-0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10"/>
          <p:cNvSpPr>
            <a:spLocks noGrp="1"/>
          </p:cNvSpPr>
          <p:nvPr>
            <p:ph type="body" sz="quarter" idx="13" hasCustomPrompt="1"/>
          </p:nvPr>
        </p:nvSpPr>
        <p:spPr>
          <a:xfrm>
            <a:off x="1" y="3573"/>
            <a:ext cx="9144000" cy="335929"/>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s-ES" dirty="0"/>
              <a:t>Título – Arial 18</a:t>
            </a:r>
          </a:p>
        </p:txBody>
      </p:sp>
      <p:sp>
        <p:nvSpPr>
          <p:cNvPr id="2" name="1 Proceso"/>
          <p:cNvSpPr/>
          <p:nvPr userDrawn="1"/>
        </p:nvSpPr>
        <p:spPr>
          <a:xfrm>
            <a:off x="3347864" y="4948014"/>
            <a:ext cx="252028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3 CuadroTexto"/>
          <p:cNvSpPr txBox="1"/>
          <p:nvPr userDrawn="1"/>
        </p:nvSpPr>
        <p:spPr>
          <a:xfrm>
            <a:off x="3203848" y="4897280"/>
            <a:ext cx="2808312" cy="246221"/>
          </a:xfrm>
          <a:prstGeom prst="rect">
            <a:avLst/>
          </a:prstGeom>
          <a:noFill/>
        </p:spPr>
        <p:txBody>
          <a:bodyPr wrap="square" rtlCol="0">
            <a:spAutoFit/>
          </a:bodyPr>
          <a:lstStyle/>
          <a:p>
            <a:r>
              <a:rPr lang="es-ES" sz="1000" dirty="0">
                <a:solidFill>
                  <a:schemeClr val="bg1"/>
                </a:solidFill>
                <a:latin typeface="Arial" pitchFamily="34" charset="0"/>
                <a:cs typeface="Arial" pitchFamily="34" charset="0"/>
              </a:rPr>
              <a:t>Información confidencial –</a:t>
            </a:r>
            <a:r>
              <a:rPr lang="es-ES" sz="1000" baseline="0" dirty="0">
                <a:solidFill>
                  <a:schemeClr val="bg1"/>
                </a:solidFill>
                <a:latin typeface="Arial" pitchFamily="34" charset="0"/>
                <a:cs typeface="Arial" pitchFamily="34" charset="0"/>
              </a:rPr>
              <a:t> </a:t>
            </a:r>
            <a:r>
              <a:rPr lang="es-ES" sz="1000" dirty="0">
                <a:solidFill>
                  <a:schemeClr val="bg1"/>
                </a:solidFill>
                <a:latin typeface="Arial" pitchFamily="34" charset="0"/>
                <a:cs typeface="Arial" pitchFamily="34" charset="0"/>
              </a:rPr>
              <a:t>© CHOUCAIR 2016</a:t>
            </a:r>
          </a:p>
        </p:txBody>
      </p:sp>
      <p:sp>
        <p:nvSpPr>
          <p:cNvPr id="7" name="2 Marcador de contenido"/>
          <p:cNvSpPr>
            <a:spLocks noGrp="1"/>
          </p:cNvSpPr>
          <p:nvPr>
            <p:ph idx="1" hasCustomPrompt="1"/>
          </p:nvPr>
        </p:nvSpPr>
        <p:spPr>
          <a:xfrm>
            <a:off x="457201" y="874515"/>
            <a:ext cx="8229600" cy="3394472"/>
          </a:xfrm>
          <a:prstGeom prst="rect">
            <a:avLst/>
          </a:prstGeom>
        </p:spPr>
        <p:txBody>
          <a:bodyPr/>
          <a:lstStyle>
            <a:lvl1pPr>
              <a:defRPr sz="1600">
                <a:latin typeface="Arial" pitchFamily="34" charset="0"/>
                <a:cs typeface="Arial" pitchFamily="34" charset="0"/>
              </a:defRPr>
            </a:lvl1pPr>
            <a:lvl2pPr>
              <a:defRPr sz="1600" baseline="0">
                <a:latin typeface="Arial" pitchFamily="34" charset="0"/>
                <a:cs typeface="Arial" pitchFamily="34" charset="0"/>
              </a:defRPr>
            </a:lvl2pPr>
          </a:lstStyle>
          <a:p>
            <a:pPr lvl="0"/>
            <a:r>
              <a:rPr lang="es-ES" dirty="0"/>
              <a:t>Haga clic para modificar el estilo de texto del patrón (Arial 16)</a:t>
            </a:r>
          </a:p>
          <a:p>
            <a:pPr lvl="1"/>
            <a:r>
              <a:rPr lang="es-ES" dirty="0"/>
              <a:t>Segundo nivel (Arial 16)</a:t>
            </a:r>
          </a:p>
          <a:p>
            <a:pPr lvl="1"/>
            <a:endParaRPr lang="es-ES" dirty="0"/>
          </a:p>
        </p:txBody>
      </p:sp>
    </p:spTree>
    <p:extLst>
      <p:ext uri="{BB962C8B-B14F-4D97-AF65-F5344CB8AC3E}">
        <p14:creationId xmlns:p14="http://schemas.microsoft.com/office/powerpoint/2010/main" val="204484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B981ED7-0509-4C38-9BE0-9908E88EE6D0}"/>
              </a:ext>
            </a:extLst>
          </p:cNvPr>
          <p:cNvSpPr/>
          <p:nvPr userDrawn="1"/>
        </p:nvSpPr>
        <p:spPr>
          <a:xfrm>
            <a:off x="2170128" y="2110085"/>
            <a:ext cx="4803752"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Muchas gracias!</a:t>
            </a:r>
          </a:p>
        </p:txBody>
      </p:sp>
    </p:spTree>
    <p:extLst>
      <p:ext uri="{BB962C8B-B14F-4D97-AF65-F5344CB8AC3E}">
        <p14:creationId xmlns:p14="http://schemas.microsoft.com/office/powerpoint/2010/main" val="334282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EDF6F-B78D-4722-8E23-02956736EF3C}"/>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466FFC-8F69-4511-AC0D-C8D6F660050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C97558-4383-478C-966D-831DE3A6CFEA}"/>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Tree>
    <p:extLst>
      <p:ext uri="{BB962C8B-B14F-4D97-AF65-F5344CB8AC3E}">
        <p14:creationId xmlns:p14="http://schemas.microsoft.com/office/powerpoint/2010/main" val="13601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456023"/>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3" r:id="rId4"/>
    <p:sldLayoutId id="2147483652" r:id="rId5"/>
    <p:sldLayoutId id="2147483651"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1475656" y="3507854"/>
            <a:ext cx="6120333" cy="503535"/>
          </a:xfrm>
        </p:spPr>
        <p:txBody>
          <a:bodyPr/>
          <a:lstStyle/>
          <a:p>
            <a:r>
              <a:rPr lang="es-CO" dirty="0"/>
              <a:t>Prácticas de Automatización</a:t>
            </a:r>
            <a:endParaRPr lang="es-ES" dirty="0"/>
          </a:p>
          <a:p>
            <a:r>
              <a:rPr lang="es-ES" dirty="0"/>
              <a:t>(Patrón de Diseño Screenplay para Web)</a:t>
            </a:r>
          </a:p>
          <a:p>
            <a:r>
              <a:rPr lang="es-ES" dirty="0"/>
              <a:t>2019-05-16</a:t>
            </a:r>
          </a:p>
        </p:txBody>
      </p:sp>
      <p:sp>
        <p:nvSpPr>
          <p:cNvPr id="6" name="3 Marcador de texto">
            <a:extLst>
              <a:ext uri="{FF2B5EF4-FFF2-40B4-BE49-F238E27FC236}">
                <a16:creationId xmlns:a16="http://schemas.microsoft.com/office/drawing/2014/main" id="{610DC57F-0FD9-40A5-842A-D60F894D7FD9}"/>
              </a:ext>
            </a:extLst>
          </p:cNvPr>
          <p:cNvSpPr txBox="1">
            <a:spLocks/>
          </p:cNvSpPr>
          <p:nvPr/>
        </p:nvSpPr>
        <p:spPr>
          <a:xfrm>
            <a:off x="971600" y="2859782"/>
            <a:ext cx="7200800" cy="503535"/>
          </a:xfrm>
          <a:prstGeom prst="rect">
            <a:avLst/>
          </a:prstGeom>
        </p:spPr>
        <p:txBody>
          <a:bodyPr/>
          <a:lstStyle>
            <a:lvl1pPr marL="0" indent="0" algn="ctr" defTabSz="914400" rtl="0" eaLnBrk="1" latinLnBrk="0" hangingPunct="1">
              <a:spcBef>
                <a:spcPct val="20000"/>
              </a:spcBef>
              <a:buFont typeface="Arial" pitchFamily="34" charset="0"/>
              <a:buNone/>
              <a:defRPr sz="24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sz="2800" b="1" dirty="0">
                <a:solidFill>
                  <a:schemeClr val="tx1"/>
                </a:solidFill>
              </a:rPr>
              <a:t>Prácticas de Automatización</a:t>
            </a:r>
            <a:endParaRPr lang="es-ES" sz="2800" b="1" dirty="0">
              <a:solidFill>
                <a:schemeClr val="tx1"/>
              </a:solidFill>
            </a:endParaRPr>
          </a:p>
          <a:p>
            <a:r>
              <a:rPr lang="es-ES" sz="2800" b="1" dirty="0">
                <a:solidFill>
                  <a:schemeClr val="tx1"/>
                </a:solidFill>
              </a:rPr>
              <a:t>(Patrón de Diseño </a:t>
            </a:r>
            <a:r>
              <a:rPr lang="es-ES" sz="2800" b="1" dirty="0" err="1">
                <a:solidFill>
                  <a:schemeClr val="tx1"/>
                </a:solidFill>
              </a:rPr>
              <a:t>Screenplay</a:t>
            </a:r>
            <a:r>
              <a:rPr lang="es-ES" sz="2800" b="1" dirty="0">
                <a:solidFill>
                  <a:schemeClr val="tx1"/>
                </a:solidFill>
              </a:rPr>
              <a:t> para Web)</a:t>
            </a:r>
          </a:p>
          <a:p>
            <a:r>
              <a:rPr lang="es-ES" sz="2800" b="1" dirty="0">
                <a:solidFill>
                  <a:schemeClr val="tx1"/>
                </a:solidFill>
              </a:rPr>
              <a:t>2019-05-16</a:t>
            </a:r>
          </a:p>
        </p:txBody>
      </p:sp>
      <p:pic>
        <p:nvPicPr>
          <p:cNvPr id="2" name="Imagen 1">
            <a:extLst>
              <a:ext uri="{FF2B5EF4-FFF2-40B4-BE49-F238E27FC236}">
                <a16:creationId xmlns:a16="http://schemas.microsoft.com/office/drawing/2014/main" id="{F08B3BB1-4588-4ED2-BDF3-29930E339FB5}"/>
              </a:ext>
            </a:extLst>
          </p:cNvPr>
          <p:cNvPicPr>
            <a:picLocks noChangeAspect="1"/>
          </p:cNvPicPr>
          <p:nvPr/>
        </p:nvPicPr>
        <p:blipFill>
          <a:blip r:embed="rId2"/>
          <a:stretch>
            <a:fillRect/>
          </a:stretch>
        </p:blipFill>
        <p:spPr>
          <a:xfrm>
            <a:off x="6859463" y="195486"/>
            <a:ext cx="2105025" cy="628650"/>
          </a:xfrm>
          <a:prstGeom prst="rect">
            <a:avLst/>
          </a:prstGeom>
        </p:spPr>
      </p:pic>
      <p:pic>
        <p:nvPicPr>
          <p:cNvPr id="7" name="Picture 2" descr="https://avatars3.githubusercontent.com/u/45238268?s=460&amp;v=4">
            <a:extLst>
              <a:ext uri="{FF2B5EF4-FFF2-40B4-BE49-F238E27FC236}">
                <a16:creationId xmlns:a16="http://schemas.microsoft.com/office/drawing/2014/main" id="{4BCAAE2D-38FA-470A-898A-6A810FB098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8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619672" y="559151"/>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1540" y="1703014"/>
            <a:ext cx="8280920" cy="1477328"/>
          </a:xfrm>
          <a:prstGeom prst="rect">
            <a:avLst/>
          </a:prstGeom>
          <a:noFill/>
        </p:spPr>
        <p:txBody>
          <a:bodyPr wrap="square" rtlCol="0">
            <a:spAutoFit/>
          </a:bodyPr>
          <a:lstStyle/>
          <a:p>
            <a:pPr marL="342900"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STEP DEFINITIONS</a:t>
            </a:r>
          </a:p>
          <a:p>
            <a:pPr marL="800100" lvl="1"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Gestiona los “</a:t>
            </a:r>
            <a:r>
              <a:rPr lang="es-MX" dirty="0" err="1">
                <a:latin typeface="Arial" panose="020B0604020202020204" pitchFamily="34" charset="0"/>
                <a:cs typeface="Arial" panose="020B0604020202020204" pitchFamily="34" charset="0"/>
              </a:rPr>
              <a:t>code</a:t>
            </a:r>
            <a:r>
              <a:rPr lang="es-MX" dirty="0">
                <a:latin typeface="Arial" panose="020B0604020202020204" pitchFamily="34" charset="0"/>
                <a:cs typeface="Arial" panose="020B0604020202020204" pitchFamily="34" charset="0"/>
              </a:rPr>
              <a:t> </a:t>
            </a:r>
            <a:r>
              <a:rPr lang="es-MX" dirty="0" err="1">
                <a:latin typeface="Arial" panose="020B0604020202020204" pitchFamily="34" charset="0"/>
                <a:cs typeface="Arial" panose="020B0604020202020204" pitchFamily="34" charset="0"/>
              </a:rPr>
              <a:t>snippets</a:t>
            </a:r>
            <a:r>
              <a:rPr lang="es-MX" dirty="0">
                <a:latin typeface="Arial" panose="020B0604020202020204" pitchFamily="34" charset="0"/>
                <a:cs typeface="Arial" panose="020B0604020202020204" pitchFamily="34" charset="0"/>
              </a:rPr>
              <a:t>” de los </a:t>
            </a:r>
            <a:r>
              <a:rPr lang="es-MX" dirty="0" err="1">
                <a:latin typeface="Arial" panose="020B0604020202020204" pitchFamily="34" charset="0"/>
                <a:cs typeface="Arial" panose="020B0604020202020204" pitchFamily="34" charset="0"/>
              </a:rPr>
              <a:t>steps</a:t>
            </a:r>
            <a:r>
              <a:rPr lang="es-MX" dirty="0">
                <a:latin typeface="Arial" panose="020B0604020202020204" pitchFamily="34" charset="0"/>
                <a:cs typeface="Arial" panose="020B0604020202020204" pitchFamily="34" charset="0"/>
              </a:rPr>
              <a:t> definidos con la palabras clave GIVE, WHEN, THEN en los escenarios de los archivos </a:t>
            </a:r>
            <a:r>
              <a:rPr lang="es-MX" dirty="0" err="1">
                <a:latin typeface="Arial" panose="020B0604020202020204" pitchFamily="34" charset="0"/>
                <a:cs typeface="Arial" panose="020B0604020202020204" pitchFamily="34" charset="0"/>
              </a:rPr>
              <a:t>feature</a:t>
            </a:r>
            <a:r>
              <a:rPr lang="es-MX" dirty="0">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Los “</a:t>
            </a:r>
            <a:r>
              <a:rPr lang="es-MX" dirty="0" err="1">
                <a:latin typeface="Arial" panose="020B0604020202020204" pitchFamily="34" charset="0"/>
                <a:cs typeface="Arial" panose="020B0604020202020204" pitchFamily="34" charset="0"/>
              </a:rPr>
              <a:t>snippets</a:t>
            </a:r>
            <a:r>
              <a:rPr lang="es-MX" dirty="0">
                <a:latin typeface="Arial" panose="020B0604020202020204" pitchFamily="34" charset="0"/>
                <a:cs typeface="Arial" panose="020B0604020202020204" pitchFamily="34" charset="0"/>
              </a:rPr>
              <a:t>” los métodos que mapean las instrucciones de los escenarios.</a:t>
            </a:r>
          </a:p>
        </p:txBody>
      </p:sp>
      <p:sp>
        <p:nvSpPr>
          <p:cNvPr id="8" name="CuadroTexto 7">
            <a:extLst>
              <a:ext uri="{FF2B5EF4-FFF2-40B4-BE49-F238E27FC236}">
                <a16:creationId xmlns:a16="http://schemas.microsoft.com/office/drawing/2014/main" id="{13321342-F8E9-49BF-B575-4AE86A0A598C}"/>
              </a:ext>
            </a:extLst>
          </p:cNvPr>
          <p:cNvSpPr txBox="1"/>
          <p:nvPr/>
        </p:nvSpPr>
        <p:spPr>
          <a:xfrm>
            <a:off x="431540" y="3219822"/>
            <a:ext cx="8280920" cy="1754326"/>
          </a:xfrm>
          <a:prstGeom prst="rect">
            <a:avLst/>
          </a:prstGeom>
          <a:noFill/>
        </p:spPr>
        <p:txBody>
          <a:bodyPr wrap="square" rtlCol="0">
            <a:spAutoFit/>
          </a:bodyPr>
          <a:lstStyle/>
          <a:p>
            <a:pPr marL="342900"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TASKS</a:t>
            </a:r>
          </a:p>
          <a:p>
            <a:pPr marL="800100" lvl="1"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Esta capa contiene las clases que son el corazón de Screenplay: las tareas</a:t>
            </a:r>
          </a:p>
          <a:p>
            <a:pPr marL="800100" lvl="1"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Las tareas son acciones de alto nivel que definen conjuntos de interacciones en lenguaje de negocio.</a:t>
            </a:r>
          </a:p>
          <a:p>
            <a:pPr marL="800100" lvl="1" indent="-342900" algn="just">
              <a:buFont typeface="Arial" panose="020B0604020202020204" pitchFamily="34" charset="0"/>
              <a:buChar char="•"/>
            </a:pPr>
            <a:r>
              <a:rPr lang="es-MX" dirty="0">
                <a:latin typeface="Arial" panose="020B0604020202020204" pitchFamily="34" charset="0"/>
                <a:cs typeface="Arial" panose="020B0604020202020204" pitchFamily="34" charset="0"/>
              </a:rPr>
              <a:t>Las tareas pueden agrupar numerosas interacciones.</a:t>
            </a:r>
          </a:p>
        </p:txBody>
      </p:sp>
      <p:pic>
        <p:nvPicPr>
          <p:cNvPr id="7" name="Picture 2" descr="https://avatars3.githubusercontent.com/u/45238268?s=460&amp;v=4">
            <a:extLst>
              <a:ext uri="{FF2B5EF4-FFF2-40B4-BE49-F238E27FC236}">
                <a16:creationId xmlns:a16="http://schemas.microsoft.com/office/drawing/2014/main" id="{C286C5BB-D324-4464-A273-9D1706021E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6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763688" y="665233"/>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652483"/>
            <a:ext cx="8280920" cy="2431435"/>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TASKS</a:t>
            </a:r>
          </a:p>
          <a:p>
            <a:pPr marL="800100"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Un ejemplo simple de una tarea seria la tarea de </a:t>
            </a:r>
            <a:r>
              <a:rPr lang="es-MX" sz="1900" b="1" i="1" dirty="0" err="1">
                <a:latin typeface="Arial" panose="020B0604020202020204" pitchFamily="34" charset="0"/>
                <a:cs typeface="Arial" panose="020B0604020202020204" pitchFamily="34" charset="0"/>
              </a:rPr>
              <a:t>Login</a:t>
            </a:r>
            <a:r>
              <a:rPr lang="es-MX" sz="1900" b="1" i="1" dirty="0">
                <a:latin typeface="Arial" panose="020B0604020202020204" pitchFamily="34" charset="0"/>
                <a:cs typeface="Arial" panose="020B0604020202020204" pitchFamily="34" charset="0"/>
              </a:rPr>
              <a:t>. </a:t>
            </a:r>
            <a:r>
              <a:rPr lang="es-MX" sz="1900" dirty="0">
                <a:latin typeface="Arial" panose="020B0604020202020204" pitchFamily="34" charset="0"/>
                <a:cs typeface="Arial" panose="020B0604020202020204" pitchFamily="34" charset="0"/>
              </a:rPr>
              <a:t>Esta tarea tendría la responsabilidad de iniciar sesión en una aplicación.</a:t>
            </a:r>
          </a:p>
          <a:p>
            <a:pPr lvl="2" algn="just"/>
            <a:r>
              <a:rPr lang="es-MX" sz="1900" dirty="0">
                <a:latin typeface="Arial" panose="020B0604020202020204" pitchFamily="34" charset="0"/>
                <a:cs typeface="Arial" panose="020B0604020202020204" pitchFamily="34" charset="0"/>
              </a:rPr>
              <a:t>Se lleva a cabo median 3 interacciones:</a:t>
            </a:r>
          </a:p>
          <a:p>
            <a:pPr lvl="2" algn="just"/>
            <a:endParaRPr lang="es-MX" sz="1900" dirty="0">
              <a:latin typeface="Arial" panose="020B0604020202020204" pitchFamily="34" charset="0"/>
              <a:cs typeface="Arial" panose="020B0604020202020204" pitchFamily="34" charset="0"/>
            </a:endParaRPr>
          </a:p>
          <a:p>
            <a:pPr marL="1371600" lvl="2" indent="-457200" algn="just">
              <a:buAutoNum type="arabicPeriod"/>
            </a:pPr>
            <a:r>
              <a:rPr lang="es-MX" sz="1900" dirty="0">
                <a:latin typeface="Arial" panose="020B0604020202020204" pitchFamily="34" charset="0"/>
                <a:cs typeface="Arial" panose="020B0604020202020204" pitchFamily="34" charset="0"/>
              </a:rPr>
              <a:t>Ingresar usuario</a:t>
            </a:r>
          </a:p>
          <a:p>
            <a:pPr marL="1371600" lvl="2" indent="-457200" algn="just">
              <a:buAutoNum type="arabicPeriod"/>
            </a:pPr>
            <a:r>
              <a:rPr lang="es-MX" sz="1900" dirty="0">
                <a:latin typeface="Arial" panose="020B0604020202020204" pitchFamily="34" charset="0"/>
                <a:cs typeface="Arial" panose="020B0604020202020204" pitchFamily="34" charset="0"/>
              </a:rPr>
              <a:t>Ingresar contraseña</a:t>
            </a:r>
          </a:p>
          <a:p>
            <a:pPr marL="1371600" lvl="2" indent="-457200" algn="just">
              <a:buAutoNum type="arabicPeriod"/>
            </a:pPr>
            <a:r>
              <a:rPr lang="es-MX" sz="1900" dirty="0">
                <a:latin typeface="Arial" panose="020B0604020202020204" pitchFamily="34" charset="0"/>
                <a:cs typeface="Arial" panose="020B0604020202020204" pitchFamily="34" charset="0"/>
              </a:rPr>
              <a:t>Clic en el botón </a:t>
            </a:r>
            <a:r>
              <a:rPr lang="es-MX" sz="1900" dirty="0" err="1">
                <a:latin typeface="Arial" panose="020B0604020202020204" pitchFamily="34" charset="0"/>
                <a:cs typeface="Arial" panose="020B0604020202020204" pitchFamily="34" charset="0"/>
              </a:rPr>
              <a:t>Login</a:t>
            </a:r>
            <a:endParaRPr lang="es-MX" sz="19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8EF9F40-5031-464D-B893-1BCF9ABCE593}"/>
              </a:ext>
            </a:extLst>
          </p:cNvPr>
          <p:cNvPicPr>
            <a:picLocks noChangeAspect="1"/>
          </p:cNvPicPr>
          <p:nvPr/>
        </p:nvPicPr>
        <p:blipFill>
          <a:blip r:embed="rId2"/>
          <a:stretch>
            <a:fillRect/>
          </a:stretch>
        </p:blipFill>
        <p:spPr>
          <a:xfrm>
            <a:off x="6300192" y="2701927"/>
            <a:ext cx="1800200" cy="2275253"/>
          </a:xfrm>
          <a:prstGeom prst="rect">
            <a:avLst/>
          </a:prstGeom>
        </p:spPr>
      </p:pic>
      <p:pic>
        <p:nvPicPr>
          <p:cNvPr id="7" name="Picture 2" descr="https://avatars3.githubusercontent.com/u/45238268?s=460&amp;v=4">
            <a:extLst>
              <a:ext uri="{FF2B5EF4-FFF2-40B4-BE49-F238E27FC236}">
                <a16:creationId xmlns:a16="http://schemas.microsoft.com/office/drawing/2014/main" id="{CFC4950B-7680-4F17-B033-1EECE87A43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7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835696" y="627534"/>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639416"/>
            <a:ext cx="8280920" cy="3308598"/>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INTERACTIONS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Se encargan de las interacciones con la interfaz de usuario.</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Muchas interacciones ya fueron desarrolladas y se encuentran disponibles gracias a las librerías </a:t>
            </a:r>
            <a:r>
              <a:rPr lang="es-MX" sz="1900" i="1" dirty="0">
                <a:latin typeface="Arial" panose="020B0604020202020204" pitchFamily="34" charset="0"/>
                <a:cs typeface="Arial" panose="020B0604020202020204" pitchFamily="34" charset="0"/>
              </a:rPr>
              <a:t>Screenplay de </a:t>
            </a:r>
            <a:r>
              <a:rPr lang="es-MX" sz="1900" i="1" dirty="0" err="1">
                <a:latin typeface="Arial" panose="020B0604020202020204" pitchFamily="34" charset="0"/>
                <a:cs typeface="Arial" panose="020B0604020202020204" pitchFamily="34" charset="0"/>
              </a:rPr>
              <a:t>Serenity</a:t>
            </a:r>
            <a:r>
              <a:rPr lang="es-MX" sz="1900" i="1" dirty="0">
                <a:latin typeface="Arial" panose="020B0604020202020204" pitchFamily="34" charset="0"/>
                <a:cs typeface="Arial" panose="020B0604020202020204" pitchFamily="34" charset="0"/>
              </a:rPr>
              <a:t> BDD.</a:t>
            </a:r>
          </a:p>
          <a:p>
            <a:pPr marL="700087" lvl="1" indent="-342900" algn="just">
              <a:buFont typeface="Arial" panose="020B0604020202020204" pitchFamily="34" charset="0"/>
              <a:buChar char="•"/>
            </a:pPr>
            <a:endParaRPr lang="es-MX" sz="1900" i="1" dirty="0">
              <a:latin typeface="Arial" panose="020B0604020202020204" pitchFamily="34" charset="0"/>
              <a:cs typeface="Arial" panose="020B0604020202020204" pitchFamily="34" charset="0"/>
            </a:endParaRPr>
          </a:p>
          <a:p>
            <a:pPr marL="242887"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Algunas de las interacciones mas útiles son: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Open</a:t>
            </a: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Click</a:t>
            </a:r>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Enter</a:t>
            </a:r>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Hit</a:t>
            </a:r>
          </a:p>
          <a:p>
            <a:pPr marL="700087" lvl="1"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SelectFromOptions</a:t>
            </a:r>
            <a:endParaRPr lang="es-MX" sz="1900" dirty="0">
              <a:latin typeface="Arial" panose="020B0604020202020204" pitchFamily="34" charset="0"/>
              <a:cs typeface="Arial" panose="020B0604020202020204" pitchFamily="34" charset="0"/>
            </a:endParaRPr>
          </a:p>
        </p:txBody>
      </p:sp>
      <p:pic>
        <p:nvPicPr>
          <p:cNvPr id="1026" name="Picture 2" descr="Resultado de imagen para click">
            <a:extLst>
              <a:ext uri="{FF2B5EF4-FFF2-40B4-BE49-F238E27FC236}">
                <a16:creationId xmlns:a16="http://schemas.microsoft.com/office/drawing/2014/main" id="{00E578DF-6DC8-4467-ADD9-99E36D35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04301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avatars3.githubusercontent.com/u/45238268?s=460&amp;v=4">
            <a:extLst>
              <a:ext uri="{FF2B5EF4-FFF2-40B4-BE49-F238E27FC236}">
                <a16:creationId xmlns:a16="http://schemas.microsoft.com/office/drawing/2014/main" id="{018E9DA9-4CD2-4EE5-95EF-8FFB7B8493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9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835696" y="483518"/>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805211"/>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QUESTIONS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Esta capa gestiona los </a:t>
            </a:r>
            <a:r>
              <a:rPr lang="es-MX" sz="1900" dirty="0" err="1">
                <a:latin typeface="Arial" panose="020B0604020202020204" pitchFamily="34" charset="0"/>
                <a:cs typeface="Arial" panose="020B0604020202020204" pitchFamily="34" charset="0"/>
              </a:rPr>
              <a:t>Asserts</a:t>
            </a:r>
            <a:r>
              <a:rPr lang="es-MX" sz="1900" dirty="0">
                <a:latin typeface="Arial" panose="020B0604020202020204" pitchFamily="34" charset="0"/>
                <a:cs typeface="Arial" panose="020B0604020202020204" pitchFamily="34" charset="0"/>
              </a:rPr>
              <a:t> o verificaciones de las pruebas, las cuales son el fin último de las mismas.</a:t>
            </a:r>
          </a:p>
          <a:p>
            <a:pPr marL="357187" lvl="1" algn="just"/>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 usual hacer uso de clases como </a:t>
            </a:r>
            <a:r>
              <a:rPr lang="es-MX" sz="1900" b="1" i="1" dirty="0">
                <a:latin typeface="Arial" panose="020B0604020202020204" pitchFamily="34" charset="0"/>
                <a:cs typeface="Arial" panose="020B0604020202020204" pitchFamily="34" charset="0"/>
              </a:rPr>
              <a:t>Text </a:t>
            </a:r>
            <a:r>
              <a:rPr lang="es-MX" sz="1900" dirty="0">
                <a:latin typeface="Arial" panose="020B0604020202020204" pitchFamily="34" charset="0"/>
                <a:cs typeface="Arial" panose="020B0604020202020204" pitchFamily="34" charset="0"/>
              </a:rPr>
              <a:t>o </a:t>
            </a:r>
            <a:r>
              <a:rPr lang="es-MX" sz="1900" b="1" i="1" dirty="0" err="1">
                <a:latin typeface="Arial" panose="020B0604020202020204" pitchFamily="34" charset="0"/>
                <a:cs typeface="Arial" panose="020B0604020202020204" pitchFamily="34" charset="0"/>
              </a:rPr>
              <a:t>Visibility</a:t>
            </a:r>
            <a:r>
              <a:rPr lang="es-MX" sz="1900" dirty="0">
                <a:latin typeface="Arial" panose="020B0604020202020204" pitchFamily="34" charset="0"/>
                <a:cs typeface="Arial" panose="020B0604020202020204" pitchFamily="34" charset="0"/>
              </a:rPr>
              <a:t> para capturar información de la interfaz, que puede ser usada en </a:t>
            </a:r>
            <a:r>
              <a:rPr lang="es-MX" sz="1900" dirty="0" err="1">
                <a:latin typeface="Arial" panose="020B0604020202020204" pitchFamily="34" charset="0"/>
                <a:cs typeface="Arial" panose="020B0604020202020204" pitchFamily="34" charset="0"/>
              </a:rPr>
              <a:t>Assertions</a:t>
            </a:r>
            <a:r>
              <a:rPr lang="es-MX" sz="1900" dirty="0">
                <a:latin typeface="Arial" panose="020B0604020202020204" pitchFamily="34" charset="0"/>
                <a:cs typeface="Arial" panose="020B0604020202020204" pitchFamily="34" charset="0"/>
              </a:rPr>
              <a:t>.</a:t>
            </a:r>
            <a:endParaRPr lang="es-MX" sz="1900" b="1" i="1" dirty="0">
              <a:latin typeface="Arial" panose="020B0604020202020204" pitchFamily="34" charset="0"/>
              <a:cs typeface="Arial" panose="020B0604020202020204" pitchFamily="34" charset="0"/>
            </a:endParaRPr>
          </a:p>
        </p:txBody>
      </p:sp>
      <p:pic>
        <p:nvPicPr>
          <p:cNvPr id="7" name="Picture 2" descr="https://avatars3.githubusercontent.com/u/45238268?s=460&amp;v=4">
            <a:extLst>
              <a:ext uri="{FF2B5EF4-FFF2-40B4-BE49-F238E27FC236}">
                <a16:creationId xmlns:a16="http://schemas.microsoft.com/office/drawing/2014/main" id="{637016D5-B859-4771-B2A2-0EE647FBE3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6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835696" y="627534"/>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1540" y="1806569"/>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USER INTERFACE</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Almacena las clases en las cuales se mapean los elementos de la interfaz de usuario como inputs o botones.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Únicamente se mapean los elementos, las interacciones con los mismos de llevan a cabo por las interacciones de la capa </a:t>
            </a:r>
            <a:r>
              <a:rPr lang="es-MX" sz="1900" dirty="0" err="1">
                <a:latin typeface="Arial" panose="020B0604020202020204" pitchFamily="34" charset="0"/>
                <a:cs typeface="Arial" panose="020B0604020202020204" pitchFamily="34" charset="0"/>
              </a:rPr>
              <a:t>interactions</a:t>
            </a:r>
            <a:r>
              <a:rPr lang="es-MX" sz="1900" dirty="0">
                <a:latin typeface="Arial" panose="020B0604020202020204" pitchFamily="34" charset="0"/>
                <a:cs typeface="Arial" panose="020B0604020202020204" pitchFamily="34" charset="0"/>
              </a:rPr>
              <a:t>.</a:t>
            </a:r>
          </a:p>
        </p:txBody>
      </p:sp>
      <p:pic>
        <p:nvPicPr>
          <p:cNvPr id="7" name="Picture 2" descr="https://avatars3.githubusercontent.com/u/45238268?s=460&amp;v=4">
            <a:extLst>
              <a:ext uri="{FF2B5EF4-FFF2-40B4-BE49-F238E27FC236}">
                <a16:creationId xmlns:a16="http://schemas.microsoft.com/office/drawing/2014/main" id="{AB73C55B-FA67-49AE-8AB9-8086D1CF90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562919" y="511962"/>
            <a:ext cx="7771160" cy="288032"/>
          </a:xfrm>
        </p:spPr>
        <p:txBody>
          <a:bodyPr/>
          <a:lstStyle/>
          <a:p>
            <a:pPr algn="l"/>
            <a:r>
              <a:rPr lang="es-ES" sz="3200" dirty="0"/>
              <a:t>Capas Transversales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593542"/>
            <a:ext cx="8280920" cy="1554272"/>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MODELS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Tiene como finalidad almacenar objetos de negocio como Persona, Tarjeta de crédito, Cliente o Transacción.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Los objetos de negocio son una abstracción de un ente real o virtual, modelado mediante atributos y métodos.</a:t>
            </a:r>
          </a:p>
        </p:txBody>
      </p:sp>
      <p:sp>
        <p:nvSpPr>
          <p:cNvPr id="7" name="CuadroTexto 6">
            <a:extLst>
              <a:ext uri="{FF2B5EF4-FFF2-40B4-BE49-F238E27FC236}">
                <a16:creationId xmlns:a16="http://schemas.microsoft.com/office/drawing/2014/main" id="{997E7018-1449-4AAB-B920-F1359F56619D}"/>
              </a:ext>
            </a:extLst>
          </p:cNvPr>
          <p:cNvSpPr txBox="1"/>
          <p:nvPr/>
        </p:nvSpPr>
        <p:spPr>
          <a:xfrm>
            <a:off x="434392" y="3245371"/>
            <a:ext cx="8280920" cy="1846659"/>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UTILS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Contiene clases con métodos utilitarios que pueden ser utilizados libremente por otras clases del proyecto como:</a:t>
            </a:r>
          </a:p>
          <a:p>
            <a:pPr marL="1157287" lvl="2"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Conversores</a:t>
            </a:r>
          </a:p>
          <a:p>
            <a:pPr marL="1157287" lvl="2" indent="-342900" algn="just">
              <a:buFont typeface="Arial" panose="020B0604020202020204" pitchFamily="34" charset="0"/>
              <a:buChar char="•"/>
            </a:pPr>
            <a:r>
              <a:rPr lang="es-MX" sz="1900" dirty="0" err="1">
                <a:latin typeface="Arial" panose="020B0604020202020204" pitchFamily="34" charset="0"/>
                <a:cs typeface="Arial" panose="020B0604020202020204" pitchFamily="34" charset="0"/>
              </a:rPr>
              <a:t>Waits</a:t>
            </a:r>
            <a:endParaRPr lang="es-MX" sz="1900" dirty="0">
              <a:latin typeface="Arial" panose="020B0604020202020204" pitchFamily="34" charset="0"/>
              <a:cs typeface="Arial" panose="020B0604020202020204" pitchFamily="34" charset="0"/>
            </a:endParaRPr>
          </a:p>
          <a:p>
            <a:pPr marL="1157287" lvl="2"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Verificadores</a:t>
            </a:r>
          </a:p>
        </p:txBody>
      </p:sp>
      <p:pic>
        <p:nvPicPr>
          <p:cNvPr id="2050" name="Picture 2" descr="Resultado de imagen para util">
            <a:extLst>
              <a:ext uri="{FF2B5EF4-FFF2-40B4-BE49-F238E27FC236}">
                <a16:creationId xmlns:a16="http://schemas.microsoft.com/office/drawing/2014/main" id="{3197A753-A901-4681-9531-20EA93935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3919746"/>
            <a:ext cx="1169244" cy="11692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avatars3.githubusercontent.com/u/45238268?s=460&amp;v=4">
            <a:extLst>
              <a:ext uri="{FF2B5EF4-FFF2-40B4-BE49-F238E27FC236}">
                <a16:creationId xmlns:a16="http://schemas.microsoft.com/office/drawing/2014/main" id="{83B704C1-372C-44C2-B7F5-5DC7418D27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6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566929" y="627534"/>
            <a:ext cx="7771160" cy="288032"/>
          </a:xfrm>
        </p:spPr>
        <p:txBody>
          <a:bodyPr/>
          <a:lstStyle/>
          <a:p>
            <a:pPr algn="l"/>
            <a:r>
              <a:rPr lang="es-ES" sz="3200" dirty="0"/>
              <a:t>Capas Transversales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936159"/>
            <a:ext cx="8280920" cy="2723823"/>
          </a:xfrm>
          <a:prstGeom prst="rect">
            <a:avLst/>
          </a:prstGeom>
          <a:noFill/>
        </p:spPr>
        <p:txBody>
          <a:bodyPr wrap="square" rtlCol="0">
            <a:spAutoFit/>
          </a:bodyPr>
          <a:lstStyle/>
          <a:p>
            <a:pPr marL="342900"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EXCEPTIONS</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Esta es una capa muy importante, que tiene como objetivo dar manejo a los errores que pueden presentarse en la aplicación.</a:t>
            </a: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Es una capa sensible al negocio y particular a cada proyecto.</a:t>
            </a:r>
          </a:p>
          <a:p>
            <a:pPr marL="357187" lvl="1" algn="just"/>
            <a:endParaRPr lang="es-MX" sz="1900" dirty="0">
              <a:latin typeface="Arial" panose="020B0604020202020204" pitchFamily="34" charset="0"/>
              <a:cs typeface="Arial" panose="020B0604020202020204" pitchFamily="34" charset="0"/>
            </a:endParaRPr>
          </a:p>
          <a:p>
            <a:pPr marL="700087" lvl="1" indent="-342900" algn="just">
              <a:buFont typeface="Arial" panose="020B0604020202020204" pitchFamily="34" charset="0"/>
              <a:buChar char="•"/>
            </a:pPr>
            <a:r>
              <a:rPr lang="es-MX" sz="1900" dirty="0">
                <a:latin typeface="Arial" panose="020B0604020202020204" pitchFamily="34" charset="0"/>
                <a:cs typeface="Arial" panose="020B0604020202020204" pitchFamily="34" charset="0"/>
              </a:rPr>
              <a:t>Un ejemplo de una excepción que se puede controlar es un </a:t>
            </a:r>
            <a:r>
              <a:rPr lang="es-MX" sz="1900" b="1" i="1" dirty="0" err="1">
                <a:latin typeface="Arial" panose="020B0604020202020204" pitchFamily="34" charset="0"/>
                <a:cs typeface="Arial" panose="020B0604020202020204" pitchFamily="34" charset="0"/>
              </a:rPr>
              <a:t>login</a:t>
            </a:r>
            <a:r>
              <a:rPr lang="es-MX" sz="1900" dirty="0">
                <a:latin typeface="Arial" panose="020B0604020202020204" pitchFamily="34" charset="0"/>
                <a:cs typeface="Arial" panose="020B0604020202020204" pitchFamily="34" charset="0"/>
              </a:rPr>
              <a:t> en un aplicativo:</a:t>
            </a:r>
          </a:p>
          <a:p>
            <a:pPr marL="714375" lvl="1" algn="just"/>
            <a:r>
              <a:rPr lang="es-MX" sz="1900" dirty="0">
                <a:latin typeface="Arial" panose="020B0604020202020204" pitchFamily="34" charset="0"/>
                <a:cs typeface="Arial" panose="020B0604020202020204" pitchFamily="34" charset="0"/>
              </a:rPr>
              <a:t>Si el usuario o correo ya existe, el registro falla, pero no es un error de la automatización, sino por reglas de negocio.</a:t>
            </a:r>
          </a:p>
        </p:txBody>
      </p:sp>
      <p:pic>
        <p:nvPicPr>
          <p:cNvPr id="7" name="Picture 2" descr="https://avatars3.githubusercontent.com/u/45238268?s=460&amp;v=4">
            <a:extLst>
              <a:ext uri="{FF2B5EF4-FFF2-40B4-BE49-F238E27FC236}">
                <a16:creationId xmlns:a16="http://schemas.microsoft.com/office/drawing/2014/main" id="{2D38230D-97CA-4DF2-83E5-EDC7EA7640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93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763688" y="807510"/>
            <a:ext cx="7771160" cy="288032"/>
          </a:xfrm>
        </p:spPr>
        <p:txBody>
          <a:bodyPr/>
          <a:lstStyle/>
          <a:p>
            <a:pPr algn="l"/>
            <a:r>
              <a:rPr lang="es-ES" sz="3200" dirty="0"/>
              <a:t>STACK DE TECNOLOGÍAS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950525"/>
            <a:ext cx="8280920" cy="29254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Serenity</a:t>
            </a:r>
            <a:r>
              <a:rPr lang="es-MX" sz="1900" dirty="0">
                <a:latin typeface="Arial" panose="020B0604020202020204" pitchFamily="34" charset="0"/>
                <a:cs typeface="Arial" panose="020B0604020202020204" pitchFamily="34" charset="0"/>
              </a:rPr>
              <a:t> BDD</a:t>
            </a: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Cucumber</a:t>
            </a:r>
            <a:endParaRPr lang="es-MX" sz="1900" dirty="0">
              <a:latin typeface="Arial" panose="020B0604020202020204" pitchFamily="34" charset="0"/>
              <a:cs typeface="Arial" panose="020B0604020202020204" pitchFamily="34" charset="0"/>
            </a:endParaRP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Gradle</a:t>
            </a:r>
            <a:endParaRPr lang="es-MX" sz="1900" dirty="0">
              <a:latin typeface="Arial" panose="020B0604020202020204" pitchFamily="34" charset="0"/>
              <a:cs typeface="Arial" panose="020B0604020202020204" pitchFamily="34" charset="0"/>
            </a:endParaRPr>
          </a:p>
          <a:p>
            <a:pPr marL="342900" indent="-342900" algn="just">
              <a:lnSpc>
                <a:spcPct val="200000"/>
              </a:lnSpc>
              <a:buFont typeface="Arial" panose="020B0604020202020204" pitchFamily="34" charset="0"/>
              <a:buChar char="•"/>
            </a:pPr>
            <a:r>
              <a:rPr lang="es-MX" sz="1900" dirty="0">
                <a:latin typeface="Arial" panose="020B0604020202020204" pitchFamily="34" charset="0"/>
                <a:cs typeface="Arial" panose="020B0604020202020204" pitchFamily="34" charset="0"/>
              </a:rPr>
              <a:t>Junit</a:t>
            </a:r>
          </a:p>
          <a:p>
            <a:pPr marL="342900" indent="-342900" algn="just">
              <a:lnSpc>
                <a:spcPct val="200000"/>
              </a:lnSpc>
              <a:buFont typeface="Arial" panose="020B0604020202020204" pitchFamily="34" charset="0"/>
              <a:buChar char="•"/>
            </a:pPr>
            <a:r>
              <a:rPr lang="es-MX" sz="1900" dirty="0" err="1">
                <a:latin typeface="Arial" panose="020B0604020202020204" pitchFamily="34" charset="0"/>
                <a:cs typeface="Arial" panose="020B0604020202020204" pitchFamily="34" charset="0"/>
              </a:rPr>
              <a:t>Hamcrest</a:t>
            </a:r>
            <a:endParaRPr lang="es-MX" sz="19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ECAE493C-10B7-4495-AC28-2E2061417AD1}"/>
              </a:ext>
            </a:extLst>
          </p:cNvPr>
          <p:cNvPicPr>
            <a:picLocks noChangeAspect="1"/>
          </p:cNvPicPr>
          <p:nvPr/>
        </p:nvPicPr>
        <p:blipFill>
          <a:blip r:embed="rId2"/>
          <a:stretch>
            <a:fillRect/>
          </a:stretch>
        </p:blipFill>
        <p:spPr>
          <a:xfrm>
            <a:off x="4196705" y="1707654"/>
            <a:ext cx="2905125" cy="2962275"/>
          </a:xfrm>
          <a:prstGeom prst="rect">
            <a:avLst/>
          </a:prstGeom>
        </p:spPr>
      </p:pic>
      <p:pic>
        <p:nvPicPr>
          <p:cNvPr id="7" name="Picture 2" descr="https://avatars3.githubusercontent.com/u/45238268?s=460&amp;v=4">
            <a:extLst>
              <a:ext uri="{FF2B5EF4-FFF2-40B4-BE49-F238E27FC236}">
                <a16:creationId xmlns:a16="http://schemas.microsoft.com/office/drawing/2014/main" id="{E9795C80-B23B-47E5-B297-C311DD94E8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27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611505" y="512553"/>
            <a:ext cx="7920990" cy="4053078"/>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Imagen 3">
            <a:extLst>
              <a:ext uri="{FF2B5EF4-FFF2-40B4-BE49-F238E27FC236}">
                <a16:creationId xmlns:a16="http://schemas.microsoft.com/office/drawing/2014/main" id="{EEAFFE04-A44F-47B5-BBC8-52588F13C697}"/>
              </a:ext>
            </a:extLst>
          </p:cNvPr>
          <p:cNvPicPr>
            <a:picLocks noChangeAspect="1"/>
          </p:cNvPicPr>
          <p:nvPr/>
        </p:nvPicPr>
        <p:blipFill rotWithShape="1">
          <a:blip r:embed="rId2"/>
          <a:srcRect t="10325" r="-1" b="1110"/>
          <a:stretch/>
        </p:blipFill>
        <p:spPr>
          <a:xfrm rot="21480000">
            <a:off x="853377" y="752443"/>
            <a:ext cx="7437246" cy="3573297"/>
          </a:xfrm>
          <a:prstGeom prst="rect">
            <a:avLst/>
          </a:prstGeom>
        </p:spPr>
      </p:pic>
      <p:sp>
        <p:nvSpPr>
          <p:cNvPr id="7" name="1 Marcador de texto">
            <a:extLst>
              <a:ext uri="{FF2B5EF4-FFF2-40B4-BE49-F238E27FC236}">
                <a16:creationId xmlns:a16="http://schemas.microsoft.com/office/drawing/2014/main" id="{2099FEB8-EFB5-4622-868E-9F0ED3A38C9D}"/>
              </a:ext>
            </a:extLst>
          </p:cNvPr>
          <p:cNvSpPr>
            <a:spLocks noGrp="1"/>
          </p:cNvSpPr>
          <p:nvPr>
            <p:ph type="body" sz="quarter" idx="12"/>
          </p:nvPr>
        </p:nvSpPr>
        <p:spPr>
          <a:xfrm>
            <a:off x="395536" y="145984"/>
            <a:ext cx="7771160" cy="288032"/>
          </a:xfrm>
        </p:spPr>
        <p:txBody>
          <a:bodyPr/>
          <a:lstStyle/>
          <a:p>
            <a:pPr algn="l"/>
            <a:r>
              <a:rPr lang="es-ES" sz="2000" dirty="0"/>
              <a:t>SCREENPLAY EN LA PRACTICA</a:t>
            </a:r>
          </a:p>
        </p:txBody>
      </p:sp>
    </p:spTree>
    <p:extLst>
      <p:ext uri="{BB962C8B-B14F-4D97-AF65-F5344CB8AC3E}">
        <p14:creationId xmlns:p14="http://schemas.microsoft.com/office/powerpoint/2010/main" val="77955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avatars3.githubusercontent.com/u/45238268?s=460&amp;v=4">
            <a:extLst>
              <a:ext uri="{FF2B5EF4-FFF2-40B4-BE49-F238E27FC236}">
                <a16:creationId xmlns:a16="http://schemas.microsoft.com/office/drawing/2014/main" id="{FA1B7461-3934-4257-8CEB-C34008447B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07E03A83-C482-4F87-9A9A-0DF3CC6D7E57}"/>
              </a:ext>
            </a:extLst>
          </p:cNvPr>
          <p:cNvPicPr>
            <a:picLocks noChangeAspect="1"/>
          </p:cNvPicPr>
          <p:nvPr/>
        </p:nvPicPr>
        <p:blipFill>
          <a:blip r:embed="rId3"/>
          <a:stretch>
            <a:fillRect/>
          </a:stretch>
        </p:blipFill>
        <p:spPr>
          <a:xfrm>
            <a:off x="6660232" y="267494"/>
            <a:ext cx="2105025" cy="628650"/>
          </a:xfrm>
          <a:prstGeom prst="rect">
            <a:avLst/>
          </a:prstGeom>
        </p:spPr>
      </p:pic>
    </p:spTree>
    <p:extLst>
      <p:ext uri="{BB962C8B-B14F-4D97-AF65-F5344CB8AC3E}">
        <p14:creationId xmlns:p14="http://schemas.microsoft.com/office/powerpoint/2010/main" val="214160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403648" y="627534"/>
            <a:ext cx="7848872" cy="288032"/>
          </a:xfrm>
        </p:spPr>
        <p:txBody>
          <a:bodyPr/>
          <a:lstStyle/>
          <a:p>
            <a:pPr algn="l"/>
            <a:r>
              <a:rPr lang="es-ES" sz="2400" dirty="0"/>
              <a:t>Screenplay Web &gt; Agenda</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827584" y="1622286"/>
            <a:ext cx="5378125" cy="2677656"/>
          </a:xfrm>
          <a:prstGeom prst="rect">
            <a:avLst/>
          </a:prstGeom>
          <a:noFill/>
        </p:spPr>
        <p:txBody>
          <a:bodyPr wrap="square" rtlCol="0">
            <a:spAutoFit/>
          </a:bodyPr>
          <a:lstStyle/>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Tiempos de cambio</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POM</a:t>
            </a:r>
          </a:p>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Introducción a Screenplay</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Capas Principales</a:t>
            </a:r>
          </a:p>
          <a:p>
            <a:pPr marL="800100" lvl="1"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Capas Transversales</a:t>
            </a:r>
          </a:p>
          <a:p>
            <a:pPr marL="342900" indent="-342900">
              <a:buFont typeface="Arial" panose="020B0604020202020204" pitchFamily="34" charset="0"/>
              <a:buChar char="•"/>
            </a:pPr>
            <a:r>
              <a:rPr lang="es-ES" sz="2400" dirty="0" err="1">
                <a:latin typeface="Arial" panose="020B0604020202020204" pitchFamily="34" charset="0"/>
                <a:cs typeface="Arial" panose="020B0604020202020204" pitchFamily="34" charset="0"/>
              </a:rPr>
              <a:t>Stack</a:t>
            </a:r>
            <a:r>
              <a:rPr lang="es-ES" sz="2400" dirty="0">
                <a:latin typeface="Arial" panose="020B0604020202020204" pitchFamily="34" charset="0"/>
                <a:cs typeface="Arial" panose="020B0604020202020204" pitchFamily="34" charset="0"/>
              </a:rPr>
              <a:t> de Tecnologías</a:t>
            </a:r>
          </a:p>
          <a:p>
            <a:pPr marL="342900" indent="-342900">
              <a:buFont typeface="Arial" panose="020B0604020202020204" pitchFamily="34" charset="0"/>
              <a:buChar char="•"/>
            </a:pPr>
            <a:r>
              <a:rPr lang="es-MX" sz="2400" dirty="0">
                <a:latin typeface="Arial" panose="020B0604020202020204" pitchFamily="34" charset="0"/>
                <a:cs typeface="Arial" panose="020B0604020202020204" pitchFamily="34" charset="0"/>
              </a:rPr>
              <a:t>Screenplay en la Práctica</a:t>
            </a:r>
          </a:p>
        </p:txBody>
      </p:sp>
      <p:pic>
        <p:nvPicPr>
          <p:cNvPr id="1026" name="Picture 2" descr="Notebook premium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707654"/>
            <a:ext cx="2597050" cy="25970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avatars3.githubusercontent.com/u/45238268?s=460&amp;v=4">
            <a:extLst>
              <a:ext uri="{FF2B5EF4-FFF2-40B4-BE49-F238E27FC236}">
                <a16:creationId xmlns:a16="http://schemas.microsoft.com/office/drawing/2014/main" id="{B345214D-4A95-4BCF-B817-621318F68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547473" y="411510"/>
            <a:ext cx="7771160" cy="288032"/>
          </a:xfrm>
        </p:spPr>
        <p:txBody>
          <a:bodyPr/>
          <a:lstStyle/>
          <a:p>
            <a:pPr algn="l"/>
            <a:r>
              <a:rPr lang="es-ES" sz="3200" dirty="0"/>
              <a:t>Tiempos de Cambio</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553997"/>
            <a:ext cx="8280920" cy="1323439"/>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Nos enfrentamos ante la necesidad de implementar una nueva estrategia de automatización.</a:t>
            </a:r>
          </a:p>
          <a:p>
            <a:pPr algn="just"/>
            <a:r>
              <a:rPr lang="es-MX" sz="2000" dirty="0">
                <a:latin typeface="Arial" panose="020B0604020202020204" pitchFamily="34" charset="0"/>
                <a:cs typeface="Arial" panose="020B0604020202020204" pitchFamily="34" charset="0"/>
              </a:rPr>
              <a:t>Para esto debemos conocer los pilares básicos de la programación orientada a objetos.</a:t>
            </a:r>
          </a:p>
        </p:txBody>
      </p:sp>
      <p:pic>
        <p:nvPicPr>
          <p:cNvPr id="3" name="Imagen 2">
            <a:extLst>
              <a:ext uri="{FF2B5EF4-FFF2-40B4-BE49-F238E27FC236}">
                <a16:creationId xmlns:a16="http://schemas.microsoft.com/office/drawing/2014/main" id="{5B1D44E1-4B97-4068-9D7A-00C48948BA5E}"/>
              </a:ext>
            </a:extLst>
          </p:cNvPr>
          <p:cNvPicPr>
            <a:picLocks noChangeAspect="1"/>
          </p:cNvPicPr>
          <p:nvPr/>
        </p:nvPicPr>
        <p:blipFill>
          <a:blip r:embed="rId2"/>
          <a:stretch>
            <a:fillRect/>
          </a:stretch>
        </p:blipFill>
        <p:spPr>
          <a:xfrm>
            <a:off x="1590255" y="3113444"/>
            <a:ext cx="5995571" cy="1690554"/>
          </a:xfrm>
          <a:prstGeom prst="rect">
            <a:avLst/>
          </a:prstGeom>
        </p:spPr>
      </p:pic>
      <p:pic>
        <p:nvPicPr>
          <p:cNvPr id="7" name="Picture 2" descr="https://avatars3.githubusercontent.com/u/45238268?s=460&amp;v=4">
            <a:extLst>
              <a:ext uri="{FF2B5EF4-FFF2-40B4-BE49-F238E27FC236}">
                <a16:creationId xmlns:a16="http://schemas.microsoft.com/office/drawing/2014/main" id="{9895B29D-DC34-4EFF-B4CB-E5C1CE41AF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31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1562919" y="999768"/>
            <a:ext cx="7143204" cy="1015663"/>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El objetivo que buscamos es diseñar e implementar un sistema robusto, extensible, flexible y fácil de mantener utilizando POO.</a:t>
            </a:r>
          </a:p>
        </p:txBody>
      </p:sp>
      <p:sp>
        <p:nvSpPr>
          <p:cNvPr id="4" name="Rectángulo 3">
            <a:extLst>
              <a:ext uri="{FF2B5EF4-FFF2-40B4-BE49-F238E27FC236}">
                <a16:creationId xmlns:a16="http://schemas.microsoft.com/office/drawing/2014/main" id="{47DF1AF2-C76B-4924-9F95-2DC82F75F08A}"/>
              </a:ext>
            </a:extLst>
          </p:cNvPr>
          <p:cNvSpPr/>
          <p:nvPr/>
        </p:nvSpPr>
        <p:spPr>
          <a:xfrm>
            <a:off x="3854345" y="1888656"/>
            <a:ext cx="2058576" cy="646331"/>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Principios</a:t>
            </a:r>
          </a:p>
        </p:txBody>
      </p:sp>
      <p:sp>
        <p:nvSpPr>
          <p:cNvPr id="7" name="Rectángulo 6">
            <a:extLst>
              <a:ext uri="{FF2B5EF4-FFF2-40B4-BE49-F238E27FC236}">
                <a16:creationId xmlns:a16="http://schemas.microsoft.com/office/drawing/2014/main" id="{72B69264-F373-40D8-80C7-3ACD33C1EEAA}"/>
              </a:ext>
            </a:extLst>
          </p:cNvPr>
          <p:cNvSpPr/>
          <p:nvPr/>
        </p:nvSpPr>
        <p:spPr>
          <a:xfrm>
            <a:off x="1331640" y="2393469"/>
            <a:ext cx="461986" cy="255454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S</a:t>
            </a:r>
          </a:p>
          <a:p>
            <a:pPr algn="ctr"/>
            <a:r>
              <a:rPr lang="es-ES" sz="3200" dirty="0">
                <a:ln w="0"/>
                <a:effectLst>
                  <a:outerShdw blurRad="38100" dist="19050" dir="2700000" algn="tl" rotWithShape="0">
                    <a:schemeClr val="dk1">
                      <a:alpha val="40000"/>
                    </a:schemeClr>
                  </a:outerShdw>
                </a:effectLst>
              </a:rPr>
              <a:t>O</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L</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I</a:t>
            </a:r>
            <a:br>
              <a:rPr lang="es-ES" sz="3200" dirty="0">
                <a:ln w="0"/>
                <a:effectLst>
                  <a:outerShdw blurRad="38100" dist="19050" dir="2700000" algn="tl" rotWithShape="0">
                    <a:schemeClr val="dk1">
                      <a:alpha val="40000"/>
                    </a:schemeClr>
                  </a:outerShdw>
                </a:effectLst>
              </a:rPr>
            </a:br>
            <a:r>
              <a:rPr lang="es-ES" sz="3200" dirty="0">
                <a:ln w="0"/>
                <a:effectLst>
                  <a:outerShdw blurRad="38100" dist="19050" dir="2700000" algn="tl" rotWithShape="0">
                    <a:schemeClr val="dk1">
                      <a:alpha val="40000"/>
                    </a:schemeClr>
                  </a:outerShdw>
                </a:effectLst>
              </a:rPr>
              <a:t>D</a:t>
            </a:r>
          </a:p>
        </p:txBody>
      </p:sp>
      <p:sp>
        <p:nvSpPr>
          <p:cNvPr id="9" name="Rectángulo 8">
            <a:extLst>
              <a:ext uri="{FF2B5EF4-FFF2-40B4-BE49-F238E27FC236}">
                <a16:creationId xmlns:a16="http://schemas.microsoft.com/office/drawing/2014/main" id="{252A4345-22B0-4B88-99CC-8884084778A2}"/>
              </a:ext>
            </a:extLst>
          </p:cNvPr>
          <p:cNvSpPr/>
          <p:nvPr/>
        </p:nvSpPr>
        <p:spPr>
          <a:xfrm>
            <a:off x="1573419" y="2430924"/>
            <a:ext cx="3172535" cy="538609"/>
          </a:xfrm>
          <a:prstGeom prst="rect">
            <a:avLst/>
          </a:prstGeom>
          <a:noFill/>
        </p:spPr>
        <p:txBody>
          <a:bodyPr wrap="none" lIns="91440" tIns="45720" rIns="91440" bIns="45720">
            <a:spAutoFit/>
          </a:bodyPr>
          <a:lstStyle/>
          <a:p>
            <a:pPr algn="ctr"/>
            <a:r>
              <a:rPr lang="es-ES" sz="2900" dirty="0">
                <a:ln w="0"/>
                <a:effectLst>
                  <a:outerShdw blurRad="38100" dist="19050" dir="2700000" algn="tl" rotWithShape="0">
                    <a:schemeClr val="dk1">
                      <a:alpha val="40000"/>
                    </a:schemeClr>
                  </a:outerShdw>
                </a:effectLst>
              </a:rPr>
              <a:t>ingle </a:t>
            </a:r>
            <a:r>
              <a:rPr lang="es-ES" sz="2900" dirty="0" err="1">
                <a:ln w="0"/>
                <a:effectLst>
                  <a:outerShdw blurRad="38100" dist="19050" dir="2700000" algn="tl" rotWithShape="0">
                    <a:schemeClr val="dk1">
                      <a:alpha val="40000"/>
                    </a:schemeClr>
                  </a:outerShdw>
                </a:effectLst>
              </a:rPr>
              <a:t>Responsability</a:t>
            </a:r>
            <a:endParaRPr lang="es-ES" sz="2900" dirty="0">
              <a:ln w="0"/>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E0BA0645-FC63-42FE-A760-0EEAE50A5A3B}"/>
              </a:ext>
            </a:extLst>
          </p:cNvPr>
          <p:cNvSpPr/>
          <p:nvPr/>
        </p:nvSpPr>
        <p:spPr>
          <a:xfrm>
            <a:off x="1598622" y="2924470"/>
            <a:ext cx="2076209" cy="538609"/>
          </a:xfrm>
          <a:prstGeom prst="rect">
            <a:avLst/>
          </a:prstGeom>
          <a:noFill/>
        </p:spPr>
        <p:txBody>
          <a:bodyPr wrap="none" lIns="91440" tIns="45720" rIns="91440" bIns="45720">
            <a:spAutoFit/>
          </a:bodyPr>
          <a:lstStyle/>
          <a:p>
            <a:pPr algn="ctr"/>
            <a:r>
              <a:rPr lang="es-ES" sz="2900" dirty="0">
                <a:ln w="0"/>
                <a:effectLst>
                  <a:outerShdw blurRad="38100" dist="19050" dir="2700000" algn="tl" rotWithShape="0">
                    <a:schemeClr val="dk1">
                      <a:alpha val="40000"/>
                    </a:schemeClr>
                  </a:outerShdw>
                </a:effectLst>
              </a:rPr>
              <a:t>pen / </a:t>
            </a:r>
            <a:r>
              <a:rPr lang="es-ES" sz="2900" dirty="0" err="1">
                <a:ln w="0"/>
                <a:effectLst>
                  <a:outerShdw blurRad="38100" dist="19050" dir="2700000" algn="tl" rotWithShape="0">
                    <a:schemeClr val="dk1">
                      <a:alpha val="40000"/>
                    </a:schemeClr>
                  </a:outerShdw>
                </a:effectLst>
              </a:rPr>
              <a:t>Closed</a:t>
            </a:r>
            <a:endParaRPr lang="es-ES" sz="2900" dirty="0">
              <a:ln w="0"/>
              <a:effectLst>
                <a:outerShdw blurRad="38100" dist="19050" dir="2700000" algn="tl" rotWithShape="0">
                  <a:schemeClr val="dk1">
                    <a:alpha val="40000"/>
                  </a:schemeClr>
                </a:outerShdw>
              </a:effectLst>
            </a:endParaRPr>
          </a:p>
        </p:txBody>
      </p:sp>
      <p:sp>
        <p:nvSpPr>
          <p:cNvPr id="11" name="Rectángulo 10">
            <a:extLst>
              <a:ext uri="{FF2B5EF4-FFF2-40B4-BE49-F238E27FC236}">
                <a16:creationId xmlns:a16="http://schemas.microsoft.com/office/drawing/2014/main" id="{2818B51D-F03A-452A-9D88-C30078CC7998}"/>
              </a:ext>
            </a:extLst>
          </p:cNvPr>
          <p:cNvSpPr/>
          <p:nvPr/>
        </p:nvSpPr>
        <p:spPr>
          <a:xfrm>
            <a:off x="1577712" y="3401581"/>
            <a:ext cx="2952218"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iskov</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Substitutiom</a:t>
            </a:r>
            <a:endParaRPr lang="es-ES" sz="2900" dirty="0">
              <a:ln w="0"/>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00E594E7-9B47-481E-BF03-A4DD560DF500}"/>
              </a:ext>
            </a:extLst>
          </p:cNvPr>
          <p:cNvSpPr/>
          <p:nvPr/>
        </p:nvSpPr>
        <p:spPr>
          <a:xfrm>
            <a:off x="1526614" y="3881594"/>
            <a:ext cx="3304623"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nterface</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Segregation</a:t>
            </a:r>
            <a:endParaRPr lang="es-ES" sz="2900" dirty="0">
              <a:ln w="0"/>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3AB7F4D2-3EC7-4646-9E3A-DC435C90BD4B}"/>
              </a:ext>
            </a:extLst>
          </p:cNvPr>
          <p:cNvSpPr/>
          <p:nvPr/>
        </p:nvSpPr>
        <p:spPr>
          <a:xfrm>
            <a:off x="1592798" y="4385650"/>
            <a:ext cx="3305584" cy="538609"/>
          </a:xfrm>
          <a:prstGeom prst="rect">
            <a:avLst/>
          </a:prstGeom>
          <a:noFill/>
        </p:spPr>
        <p:txBody>
          <a:bodyPr wrap="none" lIns="91440" tIns="45720" rIns="91440" bIns="45720">
            <a:spAutoFit/>
          </a:bodyPr>
          <a:lstStyle/>
          <a:p>
            <a:pPr algn="ctr"/>
            <a:r>
              <a:rPr lang="es-ES" sz="2900" dirty="0" err="1">
                <a:ln w="0"/>
                <a:effectLst>
                  <a:outerShdw blurRad="38100" dist="19050" dir="2700000" algn="tl" rotWithShape="0">
                    <a:schemeClr val="dk1">
                      <a:alpha val="40000"/>
                    </a:schemeClr>
                  </a:outerShdw>
                </a:effectLst>
              </a:rPr>
              <a:t>ependency</a:t>
            </a:r>
            <a:r>
              <a:rPr lang="es-ES" sz="2900" dirty="0">
                <a:ln w="0"/>
                <a:effectLst>
                  <a:outerShdw blurRad="38100" dist="19050" dir="2700000" algn="tl" rotWithShape="0">
                    <a:schemeClr val="dk1">
                      <a:alpha val="40000"/>
                    </a:schemeClr>
                  </a:outerShdw>
                </a:effectLst>
              </a:rPr>
              <a:t> </a:t>
            </a:r>
            <a:r>
              <a:rPr lang="es-ES" sz="2900" dirty="0" err="1">
                <a:ln w="0"/>
                <a:effectLst>
                  <a:outerShdw blurRad="38100" dist="19050" dir="2700000" algn="tl" rotWithShape="0">
                    <a:schemeClr val="dk1">
                      <a:alpha val="40000"/>
                    </a:schemeClr>
                  </a:outerShdw>
                </a:effectLst>
              </a:rPr>
              <a:t>Inversion</a:t>
            </a:r>
            <a:endParaRPr lang="es-ES" sz="2900" dirty="0">
              <a:ln w="0"/>
              <a:effectLst>
                <a:outerShdw blurRad="38100" dist="19050" dir="2700000" algn="tl" rotWithShape="0">
                  <a:schemeClr val="dk1">
                    <a:alpha val="40000"/>
                  </a:schemeClr>
                </a:outerShdw>
              </a:effectLst>
            </a:endParaRPr>
          </a:p>
        </p:txBody>
      </p:sp>
      <p:pic>
        <p:nvPicPr>
          <p:cNvPr id="14" name="Picture 2" descr="https://avatars3.githubusercontent.com/u/45238268?s=460&amp;v=4">
            <a:extLst>
              <a:ext uri="{FF2B5EF4-FFF2-40B4-BE49-F238E27FC236}">
                <a16:creationId xmlns:a16="http://schemas.microsoft.com/office/drawing/2014/main" id="{66C1CCC7-878E-40EC-BBB6-2E2A00C141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31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1403648" y="1307544"/>
            <a:ext cx="8280920" cy="400110"/>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Abstracción de la página web para su representación en código.</a:t>
            </a:r>
          </a:p>
        </p:txBody>
      </p:sp>
      <p:sp>
        <p:nvSpPr>
          <p:cNvPr id="4" name="Rectángulo 3">
            <a:extLst>
              <a:ext uri="{FF2B5EF4-FFF2-40B4-BE49-F238E27FC236}">
                <a16:creationId xmlns:a16="http://schemas.microsoft.com/office/drawing/2014/main" id="{47DF1AF2-C76B-4924-9F95-2DC82F75F08A}"/>
              </a:ext>
            </a:extLst>
          </p:cNvPr>
          <p:cNvSpPr/>
          <p:nvPr/>
        </p:nvSpPr>
        <p:spPr>
          <a:xfrm>
            <a:off x="425203" y="1713694"/>
            <a:ext cx="1124027" cy="646331"/>
          </a:xfrm>
          <a:prstGeom prst="rect">
            <a:avLst/>
          </a:prstGeom>
          <a:noFill/>
        </p:spPr>
        <p:txBody>
          <a:bodyPr wrap="none" lIns="91440" tIns="45720" rIns="91440" bIns="45720">
            <a:spAutoFit/>
          </a:bodyPr>
          <a:lstStyle/>
          <a:p>
            <a:pPr algn="ctr"/>
            <a:r>
              <a:rPr lang="es-ES" sz="3600" dirty="0">
                <a:ln w="0"/>
                <a:solidFill>
                  <a:schemeClr val="accent1"/>
                </a:solidFill>
                <a:effectLst>
                  <a:outerShdw blurRad="38100" dist="25400" dir="5400000" algn="ctr" rotWithShape="0">
                    <a:srgbClr val="6E747A">
                      <a:alpha val="43000"/>
                    </a:srgbClr>
                  </a:outerShdw>
                </a:effectLst>
              </a:rPr>
              <a:t>POM</a:t>
            </a:r>
          </a:p>
        </p:txBody>
      </p:sp>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1481360" y="627534"/>
            <a:ext cx="7771160" cy="288032"/>
          </a:xfrm>
        </p:spPr>
        <p:txBody>
          <a:bodyPr/>
          <a:lstStyle/>
          <a:p>
            <a:pPr algn="l"/>
            <a:r>
              <a:rPr lang="es-ES" sz="3200" dirty="0"/>
              <a:t>Patrón Page </a:t>
            </a:r>
            <a:r>
              <a:rPr lang="es-ES" sz="3200" dirty="0" err="1"/>
              <a:t>Object</a:t>
            </a:r>
            <a:r>
              <a:rPr lang="es-ES" sz="3200" dirty="0"/>
              <a:t> </a:t>
            </a:r>
            <a:r>
              <a:rPr lang="es-ES" sz="3200" dirty="0" err="1"/>
              <a:t>Model</a:t>
            </a:r>
            <a:endParaRPr lang="es-ES" sz="3200" dirty="0"/>
          </a:p>
        </p:txBody>
      </p:sp>
      <p:sp>
        <p:nvSpPr>
          <p:cNvPr id="15" name="CuadroTexto 14">
            <a:extLst>
              <a:ext uri="{FF2B5EF4-FFF2-40B4-BE49-F238E27FC236}">
                <a16:creationId xmlns:a16="http://schemas.microsoft.com/office/drawing/2014/main" id="{68EC4FCC-A6B7-4986-B2D8-905197248BAF}"/>
              </a:ext>
            </a:extLst>
          </p:cNvPr>
          <p:cNvSpPr txBox="1"/>
          <p:nvPr/>
        </p:nvSpPr>
        <p:spPr>
          <a:xfrm>
            <a:off x="437877" y="2306231"/>
            <a:ext cx="8280920" cy="1015663"/>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Los campos son mapeados como atributos de clase</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Las interacciones con la interfaz de usuario se abstraen como métodos</a:t>
            </a:r>
          </a:p>
        </p:txBody>
      </p:sp>
      <p:pic>
        <p:nvPicPr>
          <p:cNvPr id="16" name="Imagen 15">
            <a:extLst>
              <a:ext uri="{FF2B5EF4-FFF2-40B4-BE49-F238E27FC236}">
                <a16:creationId xmlns:a16="http://schemas.microsoft.com/office/drawing/2014/main" id="{A4775510-BF15-4A82-9A7A-AADAAE946294}"/>
              </a:ext>
            </a:extLst>
          </p:cNvPr>
          <p:cNvPicPr>
            <a:picLocks noChangeAspect="1"/>
          </p:cNvPicPr>
          <p:nvPr/>
        </p:nvPicPr>
        <p:blipFill>
          <a:blip r:embed="rId2"/>
          <a:stretch>
            <a:fillRect/>
          </a:stretch>
        </p:blipFill>
        <p:spPr>
          <a:xfrm>
            <a:off x="2094961" y="3031108"/>
            <a:ext cx="4861792" cy="1988914"/>
          </a:xfrm>
          <a:prstGeom prst="rect">
            <a:avLst/>
          </a:prstGeom>
        </p:spPr>
      </p:pic>
      <p:pic>
        <p:nvPicPr>
          <p:cNvPr id="8" name="Picture 2" descr="https://avatars3.githubusercontent.com/u/45238268?s=460&amp;v=4">
            <a:extLst>
              <a:ext uri="{FF2B5EF4-FFF2-40B4-BE49-F238E27FC236}">
                <a16:creationId xmlns:a16="http://schemas.microsoft.com/office/drawing/2014/main" id="{02DACC6D-7FA0-4D15-9AAE-06ECC7D231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03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61C534-D900-4464-8949-04826A0365BF}"/>
              </a:ext>
            </a:extLst>
          </p:cNvPr>
          <p:cNvSpPr txBox="1"/>
          <p:nvPr/>
        </p:nvSpPr>
        <p:spPr>
          <a:xfrm>
            <a:off x="425203" y="1673389"/>
            <a:ext cx="8280920" cy="2554545"/>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El problema con el patrón POM radica en que en una web con un alto numero de contenido (funcionalidades), cuando pretendemos modelar esto, es decir, hacemos la Abstracción de esta página, generamos una clase </a:t>
            </a:r>
            <a:r>
              <a:rPr lang="es-MX" sz="2000" dirty="0" err="1">
                <a:latin typeface="Arial" panose="020B0604020202020204" pitchFamily="34" charset="0"/>
                <a:cs typeface="Arial" panose="020B0604020202020204" pitchFamily="34" charset="0"/>
              </a:rPr>
              <a:t>PageObject</a:t>
            </a:r>
            <a:r>
              <a:rPr lang="es-MX" sz="2000" dirty="0">
                <a:latin typeface="Arial" panose="020B0604020202020204" pitchFamily="34" charset="0"/>
                <a:cs typeface="Arial" panose="020B0604020202020204" pitchFamily="34" charset="0"/>
              </a:rPr>
              <a:t> donde tenemos mapeados todos los campos de dicha página, estos podrían llegar a ser cientos y además todas las interacciones con dichos campos, que al final se traducirían en métodos.</a:t>
            </a:r>
            <a:endParaRPr lang="es-CO"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p:txBody>
      </p:sp>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1535155" y="827897"/>
            <a:ext cx="7771160" cy="288032"/>
          </a:xfrm>
        </p:spPr>
        <p:txBody>
          <a:bodyPr/>
          <a:lstStyle/>
          <a:p>
            <a:pPr algn="l"/>
            <a:r>
              <a:rPr lang="es-ES" sz="3200" dirty="0"/>
              <a:t>Patrón Page </a:t>
            </a:r>
            <a:r>
              <a:rPr lang="es-ES" sz="3200" dirty="0" err="1"/>
              <a:t>Object</a:t>
            </a:r>
            <a:r>
              <a:rPr lang="es-ES" sz="3200" dirty="0"/>
              <a:t> </a:t>
            </a:r>
            <a:r>
              <a:rPr lang="es-ES" sz="3200" dirty="0" err="1"/>
              <a:t>Model</a:t>
            </a:r>
            <a:endParaRPr lang="es-ES" sz="3200" dirty="0"/>
          </a:p>
        </p:txBody>
      </p:sp>
      <p:pic>
        <p:nvPicPr>
          <p:cNvPr id="2" name="Imagen 1">
            <a:extLst>
              <a:ext uri="{FF2B5EF4-FFF2-40B4-BE49-F238E27FC236}">
                <a16:creationId xmlns:a16="http://schemas.microsoft.com/office/drawing/2014/main" id="{E77B8C4E-7A3E-4449-BA19-9EC0050D020B}"/>
              </a:ext>
            </a:extLst>
          </p:cNvPr>
          <p:cNvPicPr>
            <a:picLocks noChangeAspect="1"/>
          </p:cNvPicPr>
          <p:nvPr/>
        </p:nvPicPr>
        <p:blipFill>
          <a:blip r:embed="rId2"/>
          <a:stretch>
            <a:fillRect/>
          </a:stretch>
        </p:blipFill>
        <p:spPr>
          <a:xfrm>
            <a:off x="2555776" y="3625642"/>
            <a:ext cx="3312368" cy="1394380"/>
          </a:xfrm>
          <a:prstGeom prst="rect">
            <a:avLst/>
          </a:prstGeom>
        </p:spPr>
      </p:pic>
      <p:pic>
        <p:nvPicPr>
          <p:cNvPr id="7" name="Imagen 6">
            <a:extLst>
              <a:ext uri="{FF2B5EF4-FFF2-40B4-BE49-F238E27FC236}">
                <a16:creationId xmlns:a16="http://schemas.microsoft.com/office/drawing/2014/main" id="{71F8A81F-5B9C-4B00-B5B9-7230EF88C93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6001"/>
          <a:stretch/>
        </p:blipFill>
        <p:spPr>
          <a:xfrm>
            <a:off x="2648804" y="3871808"/>
            <a:ext cx="612683" cy="913586"/>
          </a:xfrm>
          <a:prstGeom prst="rect">
            <a:avLst/>
          </a:prstGeom>
        </p:spPr>
      </p:pic>
      <p:pic>
        <p:nvPicPr>
          <p:cNvPr id="11" name="Imagen 10">
            <a:extLst>
              <a:ext uri="{FF2B5EF4-FFF2-40B4-BE49-F238E27FC236}">
                <a16:creationId xmlns:a16="http://schemas.microsoft.com/office/drawing/2014/main" id="{FD697A67-7B8C-46ED-AD31-77F3CABF1E3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6001"/>
          <a:stretch/>
        </p:blipFill>
        <p:spPr>
          <a:xfrm>
            <a:off x="3337237" y="3887576"/>
            <a:ext cx="612683" cy="913586"/>
          </a:xfrm>
          <a:prstGeom prst="rect">
            <a:avLst/>
          </a:prstGeom>
        </p:spPr>
      </p:pic>
      <p:pic>
        <p:nvPicPr>
          <p:cNvPr id="8" name="Picture 2" descr="https://avatars3.githubusercontent.com/u/45238268?s=460&amp;v=4">
            <a:extLst>
              <a:ext uri="{FF2B5EF4-FFF2-40B4-BE49-F238E27FC236}">
                <a16:creationId xmlns:a16="http://schemas.microsoft.com/office/drawing/2014/main" id="{00E61DDD-040B-468A-817F-2D45C655741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59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a:extLst>
              <a:ext uri="{FF2B5EF4-FFF2-40B4-BE49-F238E27FC236}">
                <a16:creationId xmlns:a16="http://schemas.microsoft.com/office/drawing/2014/main" id="{477542E3-0E86-4454-A702-23D182DFB21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54544">
            <a:off x="2291908" y="1327781"/>
            <a:ext cx="5038725" cy="3038475"/>
          </a:xfrm>
          <a:prstGeom prst="rect">
            <a:avLst/>
          </a:prstGeom>
          <a:noFill/>
          <a:extLst>
            <a:ext uri="{909E8E84-426E-40DD-AFC4-6F175D3DCCD1}">
              <a14:hiddenFill xmlns:a14="http://schemas.microsoft.com/office/drawing/2010/main">
                <a:solidFill>
                  <a:srgbClr val="FFFFFF"/>
                </a:solidFill>
              </a14:hiddenFill>
            </a:ext>
          </a:extLst>
        </p:spPr>
      </p:pic>
      <p:sp>
        <p:nvSpPr>
          <p:cNvPr id="14" name="1 Marcador de texto">
            <a:extLst>
              <a:ext uri="{FF2B5EF4-FFF2-40B4-BE49-F238E27FC236}">
                <a16:creationId xmlns:a16="http://schemas.microsoft.com/office/drawing/2014/main" id="{DC83F580-E95F-4570-A109-05EB5D687ADA}"/>
              </a:ext>
            </a:extLst>
          </p:cNvPr>
          <p:cNvSpPr>
            <a:spLocks noGrp="1"/>
          </p:cNvSpPr>
          <p:nvPr>
            <p:ph type="body" sz="quarter" idx="12"/>
          </p:nvPr>
        </p:nvSpPr>
        <p:spPr>
          <a:xfrm>
            <a:off x="1562919" y="667333"/>
            <a:ext cx="7771160" cy="288032"/>
          </a:xfrm>
        </p:spPr>
        <p:txBody>
          <a:bodyPr/>
          <a:lstStyle/>
          <a:p>
            <a:pPr algn="l"/>
            <a:r>
              <a:rPr lang="es-ES" sz="3200" dirty="0"/>
              <a:t>Patrón POM</a:t>
            </a:r>
          </a:p>
        </p:txBody>
      </p:sp>
      <p:sp>
        <p:nvSpPr>
          <p:cNvPr id="3" name="Rectángulo 2">
            <a:extLst>
              <a:ext uri="{FF2B5EF4-FFF2-40B4-BE49-F238E27FC236}">
                <a16:creationId xmlns:a16="http://schemas.microsoft.com/office/drawing/2014/main" id="{77C4CB83-19E7-47C4-8726-4A44807310EA}"/>
              </a:ext>
            </a:extLst>
          </p:cNvPr>
          <p:cNvSpPr/>
          <p:nvPr/>
        </p:nvSpPr>
        <p:spPr>
          <a:xfrm>
            <a:off x="107625" y="2481108"/>
            <a:ext cx="4185761" cy="1569660"/>
          </a:xfrm>
          <a:prstGeom prst="rect">
            <a:avLst/>
          </a:prstGeom>
          <a:noFill/>
        </p:spPr>
        <p:txBody>
          <a:bodyPr wrap="none" lIns="91440" tIns="45720" rIns="91440" bIns="45720">
            <a:spAutoFit/>
          </a:bodyPr>
          <a:lstStyle/>
          <a:p>
            <a:pPr algn="ctr"/>
            <a:r>
              <a:rPr lang="es-E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¿Qué podemos </a:t>
            </a:r>
          </a:p>
          <a:p>
            <a:pPr algn="ctr"/>
            <a:r>
              <a:rPr lang="es-E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hacer?</a:t>
            </a:r>
            <a:endParaRPr lang="es-CO"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ectángulo 7">
            <a:extLst>
              <a:ext uri="{FF2B5EF4-FFF2-40B4-BE49-F238E27FC236}">
                <a16:creationId xmlns:a16="http://schemas.microsoft.com/office/drawing/2014/main" id="{B875A4AE-85AD-4C07-922D-D3E76DF51089}"/>
              </a:ext>
            </a:extLst>
          </p:cNvPr>
          <p:cNvSpPr/>
          <p:nvPr/>
        </p:nvSpPr>
        <p:spPr>
          <a:xfrm>
            <a:off x="5580112" y="765160"/>
            <a:ext cx="2853152" cy="1446550"/>
          </a:xfrm>
          <a:prstGeom prst="rect">
            <a:avLst/>
          </a:prstGeom>
          <a:noFill/>
        </p:spPr>
        <p:txBody>
          <a:bodyPr wrap="none" lIns="91440" tIns="45720" rIns="91440" bIns="45720">
            <a:spAutoFit/>
          </a:bodyPr>
          <a:lstStyle/>
          <a:p>
            <a:pPr algn="ctr"/>
            <a:r>
              <a:rPr lang="es-E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Patrón </a:t>
            </a:r>
          </a:p>
          <a:p>
            <a:pPr algn="ctr"/>
            <a:r>
              <a:rPr lang="es-ES" sz="4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Screen</a:t>
            </a:r>
            <a:r>
              <a:rPr lang="es-E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Play</a:t>
            </a:r>
          </a:p>
        </p:txBody>
      </p:sp>
      <p:pic>
        <p:nvPicPr>
          <p:cNvPr id="7" name="Picture 2" descr="https://avatars3.githubusercontent.com/u/45238268?s=460&amp;v=4">
            <a:extLst>
              <a:ext uri="{FF2B5EF4-FFF2-40B4-BE49-F238E27FC236}">
                <a16:creationId xmlns:a16="http://schemas.microsoft.com/office/drawing/2014/main" id="{140556DE-3D47-42CB-813B-FA5C28DD10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588237" y="651453"/>
            <a:ext cx="7771160" cy="288032"/>
          </a:xfrm>
        </p:spPr>
        <p:txBody>
          <a:bodyPr/>
          <a:lstStyle/>
          <a:p>
            <a:pPr algn="l"/>
            <a:r>
              <a:rPr lang="es-ES" sz="3200" dirty="0"/>
              <a:t>Introducción a Screenplay</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574927"/>
            <a:ext cx="8280920" cy="1015663"/>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Patrón de diseño orientado al comportamiento (BDD)</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Presenta un alto desacoplamiento de la interfaz de usuario</a:t>
            </a: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Propone trabajar en términos de tareas y no de interfaz de usuario</a:t>
            </a:r>
          </a:p>
        </p:txBody>
      </p:sp>
      <p:sp>
        <p:nvSpPr>
          <p:cNvPr id="4" name="Rectángulo 3">
            <a:extLst>
              <a:ext uri="{FF2B5EF4-FFF2-40B4-BE49-F238E27FC236}">
                <a16:creationId xmlns:a16="http://schemas.microsoft.com/office/drawing/2014/main" id="{D4588FE4-554C-4E9F-98C3-20802F052BB0}"/>
              </a:ext>
            </a:extLst>
          </p:cNvPr>
          <p:cNvSpPr/>
          <p:nvPr/>
        </p:nvSpPr>
        <p:spPr>
          <a:xfrm>
            <a:off x="853196" y="3439585"/>
            <a:ext cx="1440160" cy="646331"/>
          </a:xfrm>
          <a:prstGeom prst="rect">
            <a:avLst/>
          </a:prstGeom>
          <a:noFill/>
        </p:spPr>
        <p:txBody>
          <a:bodyPr wrap="square" lIns="91440" tIns="45720" rIns="91440" bIns="45720">
            <a:spAutoFit/>
          </a:bodyPr>
          <a:lstStyle/>
          <a:p>
            <a:pPr algn="ctr"/>
            <a:r>
              <a:rPr lang="es-E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CAPAS</a:t>
            </a:r>
          </a:p>
        </p:txBody>
      </p:sp>
      <p:pic>
        <p:nvPicPr>
          <p:cNvPr id="7" name="Imagen 6">
            <a:extLst>
              <a:ext uri="{FF2B5EF4-FFF2-40B4-BE49-F238E27FC236}">
                <a16:creationId xmlns:a16="http://schemas.microsoft.com/office/drawing/2014/main" id="{51C03CC6-C082-4429-9A46-510E2E481E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557779"/>
            <a:ext cx="3940790" cy="2462243"/>
          </a:xfrm>
          <a:prstGeom prst="rect">
            <a:avLst/>
          </a:prstGeom>
          <a:noFill/>
        </p:spPr>
      </p:pic>
      <p:pic>
        <p:nvPicPr>
          <p:cNvPr id="8" name="Picture 2" descr="https://avatars3.githubusercontent.com/u/45238268?s=460&amp;v=4">
            <a:extLst>
              <a:ext uri="{FF2B5EF4-FFF2-40B4-BE49-F238E27FC236}">
                <a16:creationId xmlns:a16="http://schemas.microsoft.com/office/drawing/2014/main" id="{F31AF729-CB68-482D-8B16-128FDA5D5C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0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sz="quarter" idx="12"/>
          </p:nvPr>
        </p:nvSpPr>
        <p:spPr>
          <a:xfrm>
            <a:off x="1619672" y="599116"/>
            <a:ext cx="7771160" cy="288032"/>
          </a:xfrm>
        </p:spPr>
        <p:txBody>
          <a:bodyPr/>
          <a:lstStyle/>
          <a:p>
            <a:pPr algn="l"/>
            <a:r>
              <a:rPr lang="es-ES" sz="3200" dirty="0"/>
              <a:t>Capas Principales</a:t>
            </a:r>
          </a:p>
        </p:txBody>
      </p:sp>
      <p:sp>
        <p:nvSpPr>
          <p:cNvPr id="5" name="CuadroTexto 4">
            <a:extLst>
              <a:ext uri="{FF2B5EF4-FFF2-40B4-BE49-F238E27FC236}">
                <a16:creationId xmlns:a16="http://schemas.microsoft.com/office/drawing/2014/main" id="{6461C534-D900-4464-8949-04826A0365BF}"/>
              </a:ext>
            </a:extLst>
          </p:cNvPr>
          <p:cNvSpPr txBox="1"/>
          <p:nvPr/>
        </p:nvSpPr>
        <p:spPr>
          <a:xfrm>
            <a:off x="434392" y="1524148"/>
            <a:ext cx="8280920" cy="1323439"/>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FEATURE</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Se almacenan los archivos .</a:t>
            </a:r>
            <a:r>
              <a:rPr lang="es-MX" sz="2000" dirty="0" err="1">
                <a:latin typeface="Arial" panose="020B0604020202020204" pitchFamily="34" charset="0"/>
                <a:cs typeface="Arial" panose="020B0604020202020204" pitchFamily="34" charset="0"/>
              </a:rPr>
              <a:t>feature</a:t>
            </a:r>
            <a:endParaRPr lang="es-MX" sz="2000"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En estos archivos se describen las características y escenarios a probar usando notación GHERKIN</a:t>
            </a:r>
          </a:p>
        </p:txBody>
      </p:sp>
      <p:sp>
        <p:nvSpPr>
          <p:cNvPr id="8" name="CuadroTexto 7">
            <a:extLst>
              <a:ext uri="{FF2B5EF4-FFF2-40B4-BE49-F238E27FC236}">
                <a16:creationId xmlns:a16="http://schemas.microsoft.com/office/drawing/2014/main" id="{13321342-F8E9-49BF-B575-4AE86A0A598C}"/>
              </a:ext>
            </a:extLst>
          </p:cNvPr>
          <p:cNvSpPr txBox="1"/>
          <p:nvPr/>
        </p:nvSpPr>
        <p:spPr>
          <a:xfrm>
            <a:off x="402375" y="3081030"/>
            <a:ext cx="8280920" cy="1938992"/>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RUNNERS</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Contienen los archivos runner, encargados de ejecutar los escenarios de los </a:t>
            </a:r>
            <a:r>
              <a:rPr lang="es-MX" sz="2000" dirty="0" err="1">
                <a:latin typeface="Arial" panose="020B0604020202020204" pitchFamily="34" charset="0"/>
                <a:cs typeface="Arial" panose="020B0604020202020204" pitchFamily="34" charset="0"/>
              </a:rPr>
              <a:t>feature</a:t>
            </a:r>
            <a:r>
              <a:rPr lang="es-MX" sz="2000" dirty="0">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Hacen uso de la anotaciones </a:t>
            </a:r>
            <a:r>
              <a:rPr lang="es-MX" sz="2000" b="1" i="1" dirty="0">
                <a:latin typeface="Arial" panose="020B0604020202020204" pitchFamily="34" charset="0"/>
                <a:cs typeface="Arial" panose="020B0604020202020204" pitchFamily="34" charset="0"/>
              </a:rPr>
              <a:t>@</a:t>
            </a:r>
            <a:r>
              <a:rPr lang="es-MX" sz="2000" b="1" i="1" dirty="0" err="1">
                <a:latin typeface="Arial" panose="020B0604020202020204" pitchFamily="34" charset="0"/>
                <a:cs typeface="Arial" panose="020B0604020202020204" pitchFamily="34" charset="0"/>
              </a:rPr>
              <a:t>RunWith</a:t>
            </a:r>
            <a:r>
              <a:rPr lang="es-MX" sz="2000" b="1" i="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y </a:t>
            </a:r>
            <a:r>
              <a:rPr lang="es-MX" sz="2000" b="1" i="1" dirty="0">
                <a:latin typeface="Arial" panose="020B0604020202020204" pitchFamily="34" charset="0"/>
                <a:cs typeface="Arial" panose="020B0604020202020204" pitchFamily="34" charset="0"/>
              </a:rPr>
              <a:t>@</a:t>
            </a:r>
            <a:r>
              <a:rPr lang="es-MX" sz="2000" b="1" i="1" dirty="0" err="1">
                <a:latin typeface="Arial" panose="020B0604020202020204" pitchFamily="34" charset="0"/>
                <a:cs typeface="Arial" panose="020B0604020202020204" pitchFamily="34" charset="0"/>
              </a:rPr>
              <a:t>CucumberOptions</a:t>
            </a:r>
            <a:r>
              <a:rPr lang="es-MX" sz="2000" b="1" i="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para especificar qué ejecutar y cómo hacerlo.</a:t>
            </a:r>
            <a:endParaRPr lang="es-MX" sz="2000" b="1" i="1" dirty="0">
              <a:latin typeface="Arial" panose="020B0604020202020204" pitchFamily="34" charset="0"/>
              <a:cs typeface="Arial" panose="020B0604020202020204" pitchFamily="34" charset="0"/>
            </a:endParaRPr>
          </a:p>
        </p:txBody>
      </p:sp>
      <p:pic>
        <p:nvPicPr>
          <p:cNvPr id="7" name="Picture 2" descr="https://avatars3.githubusercontent.com/u/45238268?s=460&amp;v=4">
            <a:extLst>
              <a:ext uri="{FF2B5EF4-FFF2-40B4-BE49-F238E27FC236}">
                <a16:creationId xmlns:a16="http://schemas.microsoft.com/office/drawing/2014/main" id="{95EC8700-93F1-4944-9712-9813F4F927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9" y="36215"/>
            <a:ext cx="1470670" cy="14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109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748</Words>
  <Application>Microsoft Office PowerPoint</Application>
  <PresentationFormat>Presentación en pantalla (16:9)</PresentationFormat>
  <Paragraphs>109</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Yeison Ferney Arias Castrillon</dc:creator>
  <cp:lastModifiedBy>Yeison Arias</cp:lastModifiedBy>
  <cp:revision>11</cp:revision>
  <dcterms:created xsi:type="dcterms:W3CDTF">2019-05-14T13:11:49Z</dcterms:created>
  <dcterms:modified xsi:type="dcterms:W3CDTF">2019-05-16T11:36:35Z</dcterms:modified>
</cp:coreProperties>
</file>