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2"/>
  </p:notesMasterIdLst>
  <p:sldIdLst>
    <p:sldId id="256" r:id="rId2"/>
    <p:sldId id="559" r:id="rId3"/>
    <p:sldId id="558" r:id="rId4"/>
    <p:sldId id="628" r:id="rId5"/>
    <p:sldId id="626" r:id="rId6"/>
    <p:sldId id="560" r:id="rId7"/>
    <p:sldId id="567" r:id="rId8"/>
    <p:sldId id="684" r:id="rId9"/>
    <p:sldId id="602" r:id="rId10"/>
    <p:sldId id="603" r:id="rId11"/>
    <p:sldId id="604" r:id="rId12"/>
    <p:sldId id="568" r:id="rId13"/>
    <p:sldId id="606" r:id="rId14"/>
    <p:sldId id="685" r:id="rId15"/>
    <p:sldId id="686" r:id="rId16"/>
    <p:sldId id="687" r:id="rId17"/>
    <p:sldId id="609" r:id="rId18"/>
    <p:sldId id="681" r:id="rId19"/>
    <p:sldId id="688" r:id="rId20"/>
    <p:sldId id="689" r:id="rId21"/>
    <p:sldId id="629" r:id="rId22"/>
    <p:sldId id="612" r:id="rId23"/>
    <p:sldId id="571" r:id="rId24"/>
    <p:sldId id="613" r:id="rId25"/>
    <p:sldId id="614" r:id="rId26"/>
    <p:sldId id="683" r:id="rId27"/>
    <p:sldId id="690" r:id="rId28"/>
    <p:sldId id="682" r:id="rId29"/>
    <p:sldId id="615" r:id="rId30"/>
    <p:sldId id="616" r:id="rId31"/>
    <p:sldId id="677" r:id="rId32"/>
    <p:sldId id="617" r:id="rId33"/>
    <p:sldId id="622" r:id="rId34"/>
    <p:sldId id="678" r:id="rId35"/>
    <p:sldId id="623" r:id="rId36"/>
    <p:sldId id="691" r:id="rId37"/>
    <p:sldId id="631" r:id="rId38"/>
    <p:sldId id="632" r:id="rId39"/>
    <p:sldId id="633" r:id="rId40"/>
    <p:sldId id="635" r:id="rId41"/>
    <p:sldId id="636" r:id="rId42"/>
    <p:sldId id="637" r:id="rId43"/>
    <p:sldId id="566" r:id="rId44"/>
    <p:sldId id="638" r:id="rId45"/>
    <p:sldId id="645" r:id="rId46"/>
    <p:sldId id="639" r:id="rId47"/>
    <p:sldId id="640" r:id="rId48"/>
    <p:sldId id="641" r:id="rId49"/>
    <p:sldId id="643" r:id="rId50"/>
    <p:sldId id="644" r:id="rId51"/>
    <p:sldId id="646" r:id="rId52"/>
    <p:sldId id="647" r:id="rId53"/>
    <p:sldId id="648" r:id="rId54"/>
    <p:sldId id="649" r:id="rId55"/>
    <p:sldId id="650" r:id="rId56"/>
    <p:sldId id="651" r:id="rId57"/>
    <p:sldId id="652" r:id="rId58"/>
    <p:sldId id="654" r:id="rId59"/>
    <p:sldId id="655" r:id="rId60"/>
    <p:sldId id="656" r:id="rId61"/>
    <p:sldId id="657" r:id="rId62"/>
    <p:sldId id="658" r:id="rId63"/>
    <p:sldId id="659" r:id="rId64"/>
    <p:sldId id="661" r:id="rId65"/>
    <p:sldId id="660" r:id="rId66"/>
    <p:sldId id="578" r:id="rId67"/>
    <p:sldId id="710" r:id="rId68"/>
    <p:sldId id="579" r:id="rId69"/>
    <p:sldId id="662" r:id="rId70"/>
    <p:sldId id="676" r:id="rId71"/>
    <p:sldId id="663" r:id="rId72"/>
    <p:sldId id="664" r:id="rId73"/>
    <p:sldId id="665" r:id="rId74"/>
    <p:sldId id="666" r:id="rId75"/>
    <p:sldId id="667" r:id="rId76"/>
    <p:sldId id="708" r:id="rId77"/>
    <p:sldId id="668" r:id="rId78"/>
    <p:sldId id="669" r:id="rId79"/>
    <p:sldId id="670" r:id="rId80"/>
    <p:sldId id="671" r:id="rId81"/>
    <p:sldId id="672" r:id="rId82"/>
    <p:sldId id="673" r:id="rId83"/>
    <p:sldId id="692" r:id="rId84"/>
    <p:sldId id="693" r:id="rId85"/>
    <p:sldId id="699" r:id="rId86"/>
    <p:sldId id="694" r:id="rId87"/>
    <p:sldId id="695" r:id="rId88"/>
    <p:sldId id="696" r:id="rId89"/>
    <p:sldId id="697" r:id="rId90"/>
    <p:sldId id="698" r:id="rId91"/>
    <p:sldId id="711" r:id="rId92"/>
    <p:sldId id="700" r:id="rId93"/>
    <p:sldId id="701" r:id="rId94"/>
    <p:sldId id="702" r:id="rId95"/>
    <p:sldId id="703" r:id="rId96"/>
    <p:sldId id="704" r:id="rId97"/>
    <p:sldId id="706" r:id="rId98"/>
    <p:sldId id="707" r:id="rId99"/>
    <p:sldId id="705" r:id="rId100"/>
    <p:sldId id="712" r:id="rId101"/>
    <p:sldId id="709" r:id="rId102"/>
    <p:sldId id="713" r:id="rId103"/>
    <p:sldId id="714" r:id="rId104"/>
    <p:sldId id="715" r:id="rId105"/>
    <p:sldId id="716" r:id="rId106"/>
    <p:sldId id="717" r:id="rId107"/>
    <p:sldId id="718" r:id="rId108"/>
    <p:sldId id="719" r:id="rId109"/>
    <p:sldId id="720" r:id="rId110"/>
    <p:sldId id="547" r:id="rId111"/>
  </p:sldIdLst>
  <p:sldSz cx="9144000" cy="5145088"/>
  <p:notesSz cx="6858000" cy="9144000"/>
  <p:embeddedFontLst>
    <p:embeddedFont>
      <p:font typeface="나눔스퀘어" panose="020B0600000101010101" pitchFamily="50" charset="-127"/>
      <p:regular r:id="rId113"/>
    </p:embeddedFont>
    <p:embeddedFont>
      <p:font typeface="나눔스퀘어 Bold" panose="020B0600000101010101" pitchFamily="50" charset="-127"/>
      <p:bold r:id="rId114"/>
    </p:embeddedFont>
    <p:embeddedFont>
      <p:font typeface="나눔스퀘어 ExtraBold" panose="020B0600000101010101" pitchFamily="50" charset="-127"/>
      <p:bold r:id="rId115"/>
    </p:embeddedFont>
    <p:embeddedFont>
      <p:font typeface="맑은 고딕" panose="020B0503020000020004" pitchFamily="50" charset="-127"/>
      <p:regular r:id="rId116"/>
      <p:bold r:id="rId1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2D2"/>
    <a:srgbClr val="148042"/>
    <a:srgbClr val="CB271F"/>
    <a:srgbClr val="EA428A"/>
    <a:srgbClr val="00ADEF"/>
    <a:srgbClr val="990E24"/>
    <a:srgbClr val="140BA9"/>
    <a:srgbClr val="10E14E"/>
    <a:srgbClr val="5CD3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88525" autoAdjust="0"/>
  </p:normalViewPr>
  <p:slideViewPr>
    <p:cSldViewPr>
      <p:cViewPr varScale="1">
        <p:scale>
          <a:sx n="78" d="100"/>
          <a:sy n="78" d="100"/>
        </p:scale>
        <p:origin x="84" y="468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5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.fntdata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2.fntdata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font" Target="fonts/font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B44C6-0D7B-4F2A-A4D0-1C96D1D5AFEB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4AE12-234C-419F-B50F-6746CBA95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4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넘파이와 마찬가지로 데이터를 효과적으로 처리</a:t>
            </a:r>
            <a:endParaRPr lang="en-US" altLang="ko-KR" dirty="0" smtClean="0"/>
          </a:p>
          <a:p>
            <a:r>
              <a:rPr lang="ko-KR" altLang="en-US" dirty="0" smtClean="0"/>
              <a:t>넘파이와 연계적 기능 제공</a:t>
            </a:r>
            <a:endParaRPr lang="en-US" altLang="ko-KR" dirty="0" smtClean="0"/>
          </a:p>
          <a:p>
            <a:r>
              <a:rPr lang="ko-KR" altLang="en-US" dirty="0" smtClean="0"/>
              <a:t>표 형태로 보여줌</a:t>
            </a:r>
            <a:endParaRPr lang="en-US" altLang="ko-KR" dirty="0" smtClean="0"/>
          </a:p>
          <a:p>
            <a:r>
              <a:rPr lang="ko-KR" altLang="en-US" dirty="0" smtClean="0"/>
              <a:t>인덱스에 따라 데이터를 나열하여 사전 자료형에 가깝다</a:t>
            </a:r>
            <a:endParaRPr lang="en-US" altLang="ko-KR" dirty="0" smtClean="0"/>
          </a:p>
          <a:p>
            <a:r>
              <a:rPr lang="ko-KR" altLang="en-US" dirty="0" smtClean="0"/>
              <a:t>시리즈와 프레임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4AE12-234C-419F-B50F-6746CBA9524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73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078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100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102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103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104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105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106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107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108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109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8349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4AE12-234C-419F-B50F-6746CBA9524E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6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45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76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원하는 도시의 인구수만 보고 싶을 때 사용할 수 있는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인덱싱하는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78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46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81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64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64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증가 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(5-2)/2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28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14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96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60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34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65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72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72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72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72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72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0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9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28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72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10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76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22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22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229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65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31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3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8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455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998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891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12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867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326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76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22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2954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4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665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120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357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207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55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349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716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005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077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001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1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255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234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560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684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88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334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419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34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364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3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733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371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9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554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332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533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72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72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406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5464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8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각 도시의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인구 데이터입니다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6646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1878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196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7301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321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smtClean="0"/>
              <a:t>https://m.blog.naver.com/liberty264/221117267886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9118" y="400174"/>
            <a:ext cx="3772883" cy="1886533"/>
          </a:xfrm>
        </p:spPr>
        <p:txBody>
          <a:bodyPr>
            <a:normAutofit/>
          </a:bodyPr>
          <a:lstStyle>
            <a:lvl1pPr latinLnBrk="1">
              <a:defRPr lang="ko-KR" sz="410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799118" y="2553488"/>
            <a:ext cx="3772883" cy="1048073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450"/>
              </a:spcBef>
              <a:buNone/>
              <a:defRPr lang="ko-K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p:transition spd="med"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p:transition spd="med"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2771" y="400174"/>
            <a:ext cx="1772112" cy="41160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9118" y="400174"/>
            <a:ext cx="5602158" cy="4116070"/>
          </a:xfrm>
        </p:spPr>
        <p:txBody>
          <a:bodyPr vert="eaVert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p:transition spd="med"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p:transition spd="med"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9" y="400174"/>
            <a:ext cx="6516797" cy="1715029"/>
          </a:xfrm>
        </p:spPr>
        <p:txBody>
          <a:bodyPr anchor="b">
            <a:normAutofit/>
          </a:bodyPr>
          <a:lstStyle>
            <a:lvl1pPr algn="l" latinLnBrk="1">
              <a:defRPr lang="ko-KR" sz="41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9" y="2343873"/>
            <a:ext cx="6516797" cy="1029018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450"/>
              </a:spcBef>
              <a:buNone/>
              <a:defRPr lang="ko-K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1">
              <a:buNone/>
              <a:defRPr lang="ko-KR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p:transition spd="med"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99117" y="1372024"/>
            <a:ext cx="3189801" cy="3144220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099516" y="1372024"/>
            <a:ext cx="3189801" cy="3144220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p:transition spd="med"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6" y="400174"/>
            <a:ext cx="6516799" cy="800347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8" y="1372023"/>
            <a:ext cx="3189801" cy="51451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/>
            </a:lvl1pPr>
            <a:lvl2pPr marL="342991" indent="0" latinLnBrk="1">
              <a:buNone/>
              <a:defRPr lang="ko-KR" sz="1500" b="1"/>
            </a:lvl2pPr>
            <a:lvl3pPr marL="685983" indent="0" latinLnBrk="1">
              <a:buNone/>
              <a:defRPr lang="ko-KR" sz="1400" b="1"/>
            </a:lvl3pPr>
            <a:lvl4pPr marL="1028974" indent="0" latinLnBrk="1">
              <a:buNone/>
              <a:defRPr lang="ko-KR" sz="1200" b="1"/>
            </a:lvl4pPr>
            <a:lvl5pPr marL="1371966" indent="0" latinLnBrk="1">
              <a:buNone/>
              <a:defRPr lang="ko-KR" sz="1200" b="1"/>
            </a:lvl5pPr>
            <a:lvl6pPr marL="1714957" indent="0" latinLnBrk="1">
              <a:buNone/>
              <a:defRPr lang="ko-KR" sz="1200" b="1"/>
            </a:lvl6pPr>
            <a:lvl7pPr marL="2057949" indent="0" latinLnBrk="1">
              <a:buNone/>
              <a:defRPr lang="ko-KR" sz="1200" b="1"/>
            </a:lvl7pPr>
            <a:lvl8pPr marL="2400940" indent="0" latinLnBrk="1">
              <a:buNone/>
              <a:defRPr lang="ko-KR" sz="1200" b="1"/>
            </a:lvl8pPr>
            <a:lvl9pPr marL="2743932" indent="0" latinLnBrk="1">
              <a:buNone/>
              <a:defRPr lang="ko-KR" sz="12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99118" y="1943700"/>
            <a:ext cx="3189801" cy="2572544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126114" y="1372023"/>
            <a:ext cx="3189801" cy="51451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/>
            </a:lvl1pPr>
            <a:lvl2pPr marL="342991" indent="0" latinLnBrk="1">
              <a:buNone/>
              <a:defRPr lang="ko-KR" sz="1500" b="1"/>
            </a:lvl2pPr>
            <a:lvl3pPr marL="685983" indent="0" latinLnBrk="1">
              <a:buNone/>
              <a:defRPr lang="ko-KR" sz="1400" b="1"/>
            </a:lvl3pPr>
            <a:lvl4pPr marL="1028974" indent="0" latinLnBrk="1">
              <a:buNone/>
              <a:defRPr lang="ko-KR" sz="1200" b="1"/>
            </a:lvl4pPr>
            <a:lvl5pPr marL="1371966" indent="0" latinLnBrk="1">
              <a:buNone/>
              <a:defRPr lang="ko-KR" sz="1200" b="1"/>
            </a:lvl5pPr>
            <a:lvl6pPr marL="1714957" indent="0" latinLnBrk="1">
              <a:buNone/>
              <a:defRPr lang="ko-KR" sz="1200" b="1"/>
            </a:lvl6pPr>
            <a:lvl7pPr marL="2057949" indent="0" latinLnBrk="1">
              <a:buNone/>
              <a:defRPr lang="ko-KR" sz="1200" b="1"/>
            </a:lvl7pPr>
            <a:lvl8pPr marL="2400940" indent="0" latinLnBrk="1">
              <a:buNone/>
              <a:defRPr lang="ko-KR" sz="1200" b="1"/>
            </a:lvl8pPr>
            <a:lvl9pPr marL="2743932" indent="0" latinLnBrk="1">
              <a:buNone/>
              <a:defRPr lang="ko-KR" sz="12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26114" y="1943700"/>
            <a:ext cx="3189801" cy="2572544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p:transition spd="med"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p:transition spd="med"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p:transition spd="med"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8" y="400173"/>
            <a:ext cx="3086904" cy="1143353"/>
          </a:xfrm>
        </p:spPr>
        <p:txBody>
          <a:bodyPr anchor="b">
            <a:normAutofit/>
          </a:bodyPr>
          <a:lstStyle>
            <a:lvl1pPr algn="l" latinLnBrk="1">
              <a:defRPr lang="ko-KR" sz="2700" b="1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0506" y="400174"/>
            <a:ext cx="4401696" cy="4116070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9118" y="1657862"/>
            <a:ext cx="3086904" cy="2858382"/>
          </a:xfrm>
        </p:spPr>
        <p:txBody>
          <a:bodyPr>
            <a:normAutofit/>
          </a:bodyPr>
          <a:lstStyle>
            <a:lvl1pPr marL="0" indent="0" latinLnBrk="1">
              <a:lnSpc>
                <a:spcPct val="110000"/>
              </a:lnSpc>
              <a:spcBef>
                <a:spcPts val="450"/>
              </a:spcBef>
              <a:buNone/>
              <a:defRPr lang="ko-KR"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latinLnBrk="1">
              <a:buNone/>
              <a:defRPr lang="ko-KR" sz="900"/>
            </a:lvl2pPr>
            <a:lvl3pPr marL="685983" indent="0" latinLnBrk="1">
              <a:buNone/>
              <a:defRPr lang="ko-KR" sz="800"/>
            </a:lvl3pPr>
            <a:lvl4pPr marL="1028974" indent="0" latinLnBrk="1">
              <a:buNone/>
              <a:defRPr lang="ko-KR" sz="700"/>
            </a:lvl4pPr>
            <a:lvl5pPr marL="1371966" indent="0" latinLnBrk="1">
              <a:buNone/>
              <a:defRPr lang="ko-KR" sz="700"/>
            </a:lvl5pPr>
            <a:lvl6pPr marL="1714957" indent="0" latinLnBrk="1">
              <a:buNone/>
              <a:defRPr lang="ko-KR" sz="700"/>
            </a:lvl6pPr>
            <a:lvl7pPr marL="2057949" indent="0" latinLnBrk="1">
              <a:buNone/>
              <a:defRPr lang="ko-KR" sz="700"/>
            </a:lvl7pPr>
            <a:lvl8pPr marL="2400940" indent="0" latinLnBrk="1">
              <a:buNone/>
              <a:defRPr lang="ko-KR" sz="700"/>
            </a:lvl8pPr>
            <a:lvl9pPr marL="2743932" indent="0" latinLnBrk="1">
              <a:buNone/>
              <a:defRPr lang="ko-KR" sz="7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p:transition spd="med"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8" y="400173"/>
            <a:ext cx="3086904" cy="1143353"/>
          </a:xfrm>
        </p:spPr>
        <p:txBody>
          <a:bodyPr anchor="b">
            <a:noAutofit/>
          </a:bodyPr>
          <a:lstStyle>
            <a:lvl1pPr algn="l" latinLnBrk="1">
              <a:defRPr lang="ko-KR" sz="2700" b="1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00505" y="400174"/>
            <a:ext cx="4336259" cy="4344741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1">
              <a:buNone/>
              <a:defRPr lang="ko-KR" sz="1800"/>
            </a:lvl1pPr>
            <a:lvl2pPr marL="342991" indent="0" latinLnBrk="1">
              <a:buNone/>
              <a:defRPr lang="ko-KR" sz="2100"/>
            </a:lvl2pPr>
            <a:lvl3pPr marL="685983" indent="0" latinLnBrk="1">
              <a:buNone/>
              <a:defRPr lang="ko-KR" sz="1800"/>
            </a:lvl3pPr>
            <a:lvl4pPr marL="1028974" indent="0" latinLnBrk="1">
              <a:buNone/>
              <a:defRPr lang="ko-KR" sz="1500"/>
            </a:lvl4pPr>
            <a:lvl5pPr marL="1371966" indent="0" latinLnBrk="1">
              <a:buNone/>
              <a:defRPr lang="ko-KR" sz="1500"/>
            </a:lvl5pPr>
            <a:lvl6pPr marL="1714957" indent="0" latinLnBrk="1">
              <a:buNone/>
              <a:defRPr lang="ko-KR" sz="1500"/>
            </a:lvl6pPr>
            <a:lvl7pPr marL="2057949" indent="0" latinLnBrk="1">
              <a:buNone/>
              <a:defRPr lang="ko-KR" sz="1500"/>
            </a:lvl7pPr>
            <a:lvl8pPr marL="2400940" indent="0" latinLnBrk="1">
              <a:buNone/>
              <a:defRPr lang="ko-KR" sz="1500"/>
            </a:lvl8pPr>
            <a:lvl9pPr marL="2743932" indent="0" latinLnBrk="1">
              <a:buNone/>
              <a:defRPr lang="ko-KR"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9118" y="1657862"/>
            <a:ext cx="3086904" cy="2858382"/>
          </a:xfrm>
        </p:spPr>
        <p:txBody>
          <a:bodyPr>
            <a:normAutofit/>
          </a:bodyPr>
          <a:lstStyle>
            <a:lvl1pPr marL="0" indent="0" latinLnBrk="1">
              <a:lnSpc>
                <a:spcPct val="110000"/>
              </a:lnSpc>
              <a:spcBef>
                <a:spcPts val="450"/>
              </a:spcBef>
              <a:buNone/>
              <a:defRPr lang="ko-KR" sz="1400"/>
            </a:lvl1pPr>
            <a:lvl2pPr marL="342991" indent="0" latinLnBrk="1">
              <a:buNone/>
              <a:defRPr lang="ko-KR" sz="900"/>
            </a:lvl2pPr>
            <a:lvl3pPr marL="685983" indent="0" latinLnBrk="1">
              <a:buNone/>
              <a:defRPr lang="ko-KR" sz="800"/>
            </a:lvl3pPr>
            <a:lvl4pPr marL="1028974" indent="0" latinLnBrk="1">
              <a:buNone/>
              <a:defRPr lang="ko-KR" sz="700"/>
            </a:lvl4pPr>
            <a:lvl5pPr marL="1371966" indent="0" latinLnBrk="1">
              <a:buNone/>
              <a:defRPr lang="ko-KR" sz="700"/>
            </a:lvl5pPr>
            <a:lvl6pPr marL="1714957" indent="0" latinLnBrk="1">
              <a:buNone/>
              <a:defRPr lang="ko-KR" sz="700"/>
            </a:lvl6pPr>
            <a:lvl7pPr marL="2057949" indent="0" latinLnBrk="1">
              <a:buNone/>
              <a:defRPr lang="ko-KR" sz="700"/>
            </a:lvl7pPr>
            <a:lvl8pPr marL="2400940" indent="0" latinLnBrk="1">
              <a:buNone/>
              <a:defRPr lang="ko-KR" sz="700"/>
            </a:lvl8pPr>
            <a:lvl9pPr marL="2743932" indent="0" latinLnBrk="1">
              <a:buNone/>
              <a:defRPr lang="ko-KR" sz="7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p:transition spd="med"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99117" y="400174"/>
            <a:ext cx="6516798" cy="800347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7" y="1372024"/>
            <a:ext cx="6516798" cy="3144220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/>
          <a:p>
            <a:pPr lvl="0" latinLnBrk="1"/>
            <a:r>
              <a:rPr lang="ko-KR" dirty="0"/>
              <a:t>마스터 텍스트 스타일 편집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00813" y="4617876"/>
            <a:ext cx="1028968" cy="204850"/>
          </a:xfrm>
          <a:prstGeom prst="rect">
            <a:avLst/>
          </a:prstGeom>
        </p:spPr>
        <p:txBody>
          <a:bodyPr vert="horz" lIns="68598" tIns="34299" rIns="68598" bIns="34299" rtlCol="0" anchor="ctr"/>
          <a:lstStyle>
            <a:lvl1pPr algn="r" latinLnBrk="1"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AC6190-4441-43F1-A061-BEBD0B51FCD4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99118" y="4617876"/>
            <a:ext cx="4240920" cy="204850"/>
          </a:xfrm>
          <a:prstGeom prst="rect">
            <a:avLst/>
          </a:prstGeom>
        </p:spPr>
        <p:txBody>
          <a:bodyPr vert="horz" lIns="68598" tIns="34299" rIns="68598" bIns="34299" rtlCol="0" anchor="ctr"/>
          <a:lstStyle>
            <a:lvl1pPr algn="l" latinLnBrk="1"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01276" y="4617876"/>
            <a:ext cx="914639" cy="204850"/>
          </a:xfrm>
          <a:prstGeom prst="rect">
            <a:avLst/>
          </a:prstGeom>
        </p:spPr>
        <p:txBody>
          <a:bodyPr vert="horz" lIns="68598" tIns="34299" rIns="68598" bIns="34299" rtlCol="0" anchor="ctr"/>
          <a:lstStyle>
            <a:lvl1pPr algn="r" latinLnBrk="1"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_x243918952" descr="EMB00000e984ca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38509" y="4645950"/>
            <a:ext cx="1589772" cy="357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 thruBlk="1"/>
  </p:transition>
  <p:txStyles>
    <p:titleStyle>
      <a:lvl1pPr algn="l" defTabSz="685983" rtl="0" eaLnBrk="1" latinLnBrk="1" hangingPunct="1">
        <a:lnSpc>
          <a:spcPct val="80000"/>
        </a:lnSpc>
        <a:spcBef>
          <a:spcPct val="0"/>
        </a:spcBef>
        <a:buNone/>
        <a:defRPr lang="ko-KR" sz="27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05795" indent="-171496" algn="l" defTabSz="685983" rtl="0" eaLnBrk="1" latinLnBrk="1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5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45889" indent="-171496" algn="l" defTabSz="685983" rtl="0" eaLnBrk="1" latinLnBrk="1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83085" indent="-137197" algn="l" defTabSz="685983" rtl="0" eaLnBrk="1" latinLnBrk="1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2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20282" indent="-137197" algn="l" defTabSz="685983" rtl="0" eaLnBrk="1" latinLnBrk="1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823179" indent="-102897" algn="l" defTabSz="685983" rtl="0" eaLnBrk="1" latinLnBrk="1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26077" indent="-102897" algn="l" defTabSz="685983" rtl="0" eaLnBrk="1" latinLnBrk="1" hangingPunct="1">
        <a:spcBef>
          <a:spcPts val="450"/>
        </a:spcBef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1" hangingPunct="1">
        <a:spcBef>
          <a:spcPts val="450"/>
        </a:spcBef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1" hangingPunct="1">
        <a:spcBef>
          <a:spcPts val="450"/>
        </a:spcBef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1" hangingPunct="1">
        <a:spcBef>
          <a:spcPts val="450"/>
        </a:spcBef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6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352826" y="1721224"/>
            <a:ext cx="4249710" cy="923329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3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Big Data</a:t>
            </a:r>
            <a:endParaRPr lang="ko-KR" altLang="en-US" sz="5400" spc="3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59590" y="1486955"/>
            <a:ext cx="4263961" cy="140455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16450" y="1224686"/>
            <a:ext cx="303551" cy="26226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4" name="막힌 원호 43"/>
          <p:cNvSpPr/>
          <p:nvPr/>
        </p:nvSpPr>
        <p:spPr>
          <a:xfrm>
            <a:off x="5708198" y="893404"/>
            <a:ext cx="920056" cy="593548"/>
          </a:xfrm>
          <a:prstGeom prst="blockArc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5" name="막힌 원호 44"/>
          <p:cNvSpPr/>
          <p:nvPr/>
        </p:nvSpPr>
        <p:spPr>
          <a:xfrm>
            <a:off x="5548067" y="627725"/>
            <a:ext cx="1184172" cy="690692"/>
          </a:xfrm>
          <a:prstGeom prst="blockArc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59590" y="2934195"/>
            <a:ext cx="4263961" cy="707886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Pandas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2240" y="77408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G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3600" dirty="0" err="1"/>
              <a:t>G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ko-KR" sz="3600" dirty="0"/>
              <a:t> </a:t>
            </a:r>
            <a:r>
              <a:rPr lang="en-US" altLang="ko-KR" sz="3600" dirty="0" err="1"/>
              <a:t>W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3600" dirty="0" err="1"/>
              <a:t>F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129788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00" dirty="0"/>
              <a:t>“Big Data”</a:t>
            </a:r>
            <a:r>
              <a:rPr lang="ko-KR" altLang="en-US" sz="1400" spc="-100" dirty="0"/>
              <a:t>에 접속하였습니다</a:t>
            </a:r>
            <a:r>
              <a:rPr lang="en-US" altLang="ko-KR" sz="1400" spc="-100" dirty="0"/>
              <a:t>.</a:t>
            </a:r>
            <a:endParaRPr lang="ko-KR" altLang="en-US" sz="1400" spc="-100" dirty="0"/>
          </a:p>
        </p:txBody>
      </p:sp>
    </p:spTree>
    <p:extLst>
      <p:ext uri="{BB962C8B-B14F-4D97-AF65-F5344CB8AC3E}">
        <p14:creationId xmlns:p14="http://schemas.microsoft.com/office/powerpoint/2010/main" val="4747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 / 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1000000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564" y="1924472"/>
            <a:ext cx="3584872" cy="1961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92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2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6)</a:t>
            </a:r>
            <a:endParaRPr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1276400"/>
            <a:ext cx="7327565" cy="302433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타이타닉호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승객을 </a:t>
            </a:r>
            <a:r>
              <a:rPr lang="ko-KR" altLang="en-US" sz="2200" dirty="0" err="1" smtClean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선실별</a:t>
            </a:r>
            <a:r>
              <a:rPr lang="en-US" altLang="ko-KR" sz="2200" dirty="0" smtClean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200" dirty="0" err="1" smtClean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Pclass</a:t>
            </a:r>
            <a:r>
              <a:rPr lang="en-US" altLang="ko-KR" sz="2200" dirty="0" smtClean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sz="2200" dirty="0" smtClean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en-US" altLang="ko-KR" sz="2200" dirty="0" smtClean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(Sex)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생존자 수를 나타내어라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2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80456"/>
            <a:ext cx="2133017" cy="270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39752" y="300459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결과화면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49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73444" y="916992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groupby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34350"/>
            <a:ext cx="6048672" cy="311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8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62" y="1276400"/>
            <a:ext cx="74580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인덱스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01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91" y="1349040"/>
            <a:ext cx="29813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43" y="1349040"/>
            <a:ext cx="28860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인덱스 인덱싱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8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파일로 저장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58746"/>
            <a:ext cx="22002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37" y="1647825"/>
            <a:ext cx="4927761" cy="66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2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원핫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인코딩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(One-hot Encoding)</a:t>
            </a:r>
            <a:endParaRPr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327565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범주형 데이터를 숫자로 변환 시킬 때</a:t>
            </a:r>
            <a:endParaRPr lang="en-US" altLang="ko-KR" sz="22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24912"/>
              </p:ext>
            </p:extLst>
          </p:nvPr>
        </p:nvGraphicFramePr>
        <p:xfrm>
          <a:off x="755576" y="1924472"/>
          <a:ext cx="3024336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학생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출신 지역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A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서울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B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부산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C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경기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강원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오른쪽 화살표 11"/>
          <p:cNvSpPr/>
          <p:nvPr/>
        </p:nvSpPr>
        <p:spPr>
          <a:xfrm>
            <a:off x="4221203" y="2701812"/>
            <a:ext cx="720080" cy="504056"/>
          </a:xfrm>
          <a:prstGeom prst="rightArrow">
            <a:avLst/>
          </a:prstGeom>
          <a:solidFill>
            <a:srgbClr val="CD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67973"/>
              </p:ext>
            </p:extLst>
          </p:nvPr>
        </p:nvGraphicFramePr>
        <p:xfrm>
          <a:off x="5292080" y="1924474"/>
          <a:ext cx="3024336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학생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출신 지역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A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1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B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2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C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3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4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0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원핫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인코딩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(One-hot Encoding)</a:t>
            </a:r>
            <a:endParaRPr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887580" y="1564432"/>
            <a:ext cx="7327565" cy="2304256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서울 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= 1, 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부산 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= 2, 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경기 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= 3, 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강원 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= 4</a:t>
            </a:r>
          </a:p>
          <a:p>
            <a:pPr algn="ctr"/>
            <a:endParaRPr lang="en-US" altLang="ko-KR" sz="2200" dirty="0">
              <a:solidFill>
                <a:prstClr val="black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부산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(2)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은 서울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(1)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보다 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1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만큼 크다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algn="ctr"/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경기도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(3)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는 서울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(1)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보다 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만큼 크다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algn="ctr"/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경기도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(3)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는 서울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(1)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보다 부산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(2)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에 가깝다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???</a:t>
            </a:r>
            <a:endParaRPr lang="ko-KR" altLang="en-US" sz="2200" dirty="0">
              <a:solidFill>
                <a:prstClr val="black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2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원핫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인코딩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(One-hot Encoding)</a:t>
            </a:r>
            <a:endParaRPr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11977"/>
              </p:ext>
            </p:extLst>
          </p:nvPr>
        </p:nvGraphicFramePr>
        <p:xfrm>
          <a:off x="1503363" y="1420416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학생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서울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부산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경기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강원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A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B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C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원핫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인코딩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(One-hot Encoding)</a:t>
            </a:r>
            <a:endParaRPr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2424"/>
            <a:ext cx="4905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989808"/>
            <a:ext cx="2127101" cy="354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24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원핫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인코딩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(One-hot Encoding)</a:t>
            </a:r>
            <a:endParaRPr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2457"/>
            <a:ext cx="4027428" cy="292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82417"/>
            <a:ext cx="2736304" cy="293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23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인덱싱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s[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s[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“, 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204392"/>
            <a:ext cx="2537082" cy="504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312" y="1888215"/>
            <a:ext cx="2549658" cy="468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641" y="2536287"/>
            <a:ext cx="3051333" cy="1540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28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359590" y="1486955"/>
            <a:ext cx="4263961" cy="140455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16450" y="1224686"/>
            <a:ext cx="303551" cy="26226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4" name="막힌 원호 43"/>
          <p:cNvSpPr/>
          <p:nvPr/>
        </p:nvSpPr>
        <p:spPr>
          <a:xfrm>
            <a:off x="5708198" y="893404"/>
            <a:ext cx="920056" cy="593548"/>
          </a:xfrm>
          <a:prstGeom prst="blockArc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5" name="막힌 원호 44"/>
          <p:cNvSpPr/>
          <p:nvPr/>
        </p:nvSpPr>
        <p:spPr>
          <a:xfrm>
            <a:off x="5548067" y="627725"/>
            <a:ext cx="1184172" cy="690692"/>
          </a:xfrm>
          <a:prstGeom prst="blockArc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35711" y="2934195"/>
            <a:ext cx="184729" cy="707887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sz="40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2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2240" y="77408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G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3600" dirty="0" err="1"/>
              <a:t>G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ko-KR" sz="3600" dirty="0"/>
              <a:t> </a:t>
            </a:r>
            <a:r>
              <a:rPr lang="en-US" altLang="ko-KR" sz="3600" dirty="0" err="1"/>
              <a:t>W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3600" dirty="0" err="1"/>
              <a:t>F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129788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00" dirty="0"/>
              <a:t>“Big Data”</a:t>
            </a:r>
            <a:r>
              <a:rPr lang="ko-KR" altLang="en-US" sz="1400" spc="-100" dirty="0"/>
              <a:t>를 해제하였습니다</a:t>
            </a:r>
            <a:r>
              <a:rPr lang="en-US" altLang="ko-KR" sz="1400" spc="-100" dirty="0"/>
              <a:t>.</a:t>
            </a:r>
            <a:endParaRPr lang="ko-KR" altLang="en-US" sz="1400" spc="-100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3" y="1492427"/>
            <a:ext cx="4249710" cy="523221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다음시간에 </a:t>
            </a:r>
            <a:r>
              <a:rPr lang="ko-KR" altLang="en-US" sz="2800" spc="30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배울내용</a:t>
            </a:r>
            <a:endParaRPr lang="ko-KR" altLang="en-US" sz="2800" spc="3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2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3" y="2068488"/>
            <a:ext cx="4320480" cy="707885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matplolib</a:t>
            </a:r>
            <a:endParaRPr lang="en-US" altLang="ko-KR" sz="40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2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3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 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]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54" y="1178796"/>
            <a:ext cx="3386917" cy="1344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354" y="2885557"/>
            <a:ext cx="3386131" cy="15591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05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80214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Boolean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2500000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43" y="1852464"/>
            <a:ext cx="2889397" cy="18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13"/>
          <p:cNvSpPr txBox="1">
            <a:spLocks/>
          </p:cNvSpPr>
          <p:nvPr/>
        </p:nvSpPr>
        <p:spPr>
          <a:xfrm>
            <a:off x="5076056" y="947829"/>
            <a:ext cx="2736304" cy="80214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2500000</a:t>
            </a:r>
            <a:r>
              <a:rPr lang="en-US" altLang="ko-KR" sz="2200" dirty="0" smtClean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22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53" y="1904324"/>
            <a:ext cx="3300759" cy="1696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0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4015197" cy="874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인구수가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이상의 도시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s[s&gt;=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2500000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916842" y="2040032"/>
            <a:ext cx="4015197" cy="874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인구수가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이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도시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s[s&lt;=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5000000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내용 개체 틀 13"/>
          <p:cNvSpPr txBox="1">
            <a:spLocks/>
          </p:cNvSpPr>
          <p:nvPr/>
        </p:nvSpPr>
        <p:spPr>
          <a:xfrm>
            <a:off x="916841" y="3245771"/>
            <a:ext cx="6319455" cy="874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인구수가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이상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이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도시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s[(s&gt;=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2500000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5000000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192" y="628328"/>
            <a:ext cx="2481064" cy="1228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192" y="1972587"/>
            <a:ext cx="2481064" cy="11578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3311355"/>
            <a:ext cx="2736304" cy="1251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38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1" grpId="0" build="p"/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객체로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(2010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인구수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= {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9631482,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3393191, 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인천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2632035,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대전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1490158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s2 =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pd.Series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(data)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2644552"/>
            <a:ext cx="2520280" cy="1885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55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년도와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2010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년도의 인구 증가를 계산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 = s – s2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2068488"/>
            <a:ext cx="2376264" cy="1994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677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293507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s.notnull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4283968" y="834293"/>
            <a:ext cx="293507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ds[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ds.notnull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()]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96" y="1720280"/>
            <a:ext cx="3315770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669" y="1720280"/>
            <a:ext cx="3210021" cy="1500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761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293507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ds.isnull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4283968" y="834293"/>
            <a:ext cx="293507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ds[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ds.isnull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()]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80456"/>
            <a:ext cx="3067230" cy="231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1764864"/>
            <a:ext cx="3888433" cy="1515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00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년도와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2010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년도의 인구 증가율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계산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(s – s2)/s2*100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rs.notnull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943" y="2212504"/>
            <a:ext cx="3000115" cy="1792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98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Pandas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1276400"/>
            <a:ext cx="7615597" cy="86409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: 1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-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(index) +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(value)</a:t>
            </a: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8254" y="2116152"/>
            <a:ext cx="7615597" cy="86409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: 2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-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표와 같은 형태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69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uiExpand="1" build="p"/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갱신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= 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1.6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= 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1.41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b="1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rs.notnull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348408"/>
            <a:ext cx="3672408" cy="2079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932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725"/>
            <a:chOff x="360363" y="163513"/>
            <a:chExt cx="8421559" cy="33972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i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705061" y="1924472"/>
            <a:ext cx="5733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4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2808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만드는 방법</a:t>
            </a: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673592" y="1420416"/>
            <a:ext cx="7815302" cy="187220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= { 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</a:t>
            </a:r>
            <a:r>
              <a:rPr lang="en-US" altLang="ko-KR" sz="21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"2015"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[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9904312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3448737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2890451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2466052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rgbClr val="1480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</a:t>
            </a:r>
            <a:r>
              <a:rPr lang="en-US" altLang="ko-KR" sz="21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“2010"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[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9631482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3393191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2632035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2431774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}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1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1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pd.DataFrame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(data)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132384"/>
            <a:ext cx="3024336" cy="27580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74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 수정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df.index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인천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878" y="2140496"/>
            <a:ext cx="2856244" cy="21531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45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844835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 지정하여 생성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“2015”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“2010”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인천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df2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(data, index = 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columns = col)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내용 개체 틀 13"/>
          <p:cNvSpPr txBox="1">
            <a:spLocks/>
          </p:cNvSpPr>
          <p:nvPr/>
        </p:nvSpPr>
        <p:spPr>
          <a:xfrm>
            <a:off x="861154" y="1317118"/>
            <a:ext cx="7815302" cy="136815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= </a:t>
            </a:r>
            <a:r>
              <a:rPr lang="en-US" altLang="ko-KR" sz="2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</a:t>
            </a:r>
            <a:r>
              <a:rPr lang="en-US" altLang="ko-KR" sz="2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9904312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3448737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2890451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2466052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rgbClr val="1480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</a:t>
            </a:r>
            <a:r>
              <a:rPr lang="en-US" altLang="ko-KR" sz="2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9631482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3393191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2632035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2431774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</a:t>
            </a:r>
            <a:r>
              <a:rPr lang="en-US" altLang="ko-KR" sz="2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7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99" y="1674897"/>
            <a:ext cx="6331688" cy="1932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449" y="1420416"/>
            <a:ext cx="3312368" cy="2664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13"/>
          <p:cNvSpPr txBox="1">
            <a:spLocks/>
          </p:cNvSpPr>
          <p:nvPr/>
        </p:nvSpPr>
        <p:spPr>
          <a:xfrm>
            <a:off x="844835" y="834293"/>
            <a:ext cx="7615597" cy="44210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f2.T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6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아래와 같은 결과를 구성하시오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49" y="1459867"/>
            <a:ext cx="5088984" cy="2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78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확인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df.values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 확인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df.index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컬럼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확인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df.columns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881" y="879463"/>
            <a:ext cx="41910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274" y="2453784"/>
            <a:ext cx="560070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073" y="3498553"/>
            <a:ext cx="4086225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16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834293"/>
            <a:ext cx="7615597" cy="166624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3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Pandas </a:t>
            </a:r>
            <a:r>
              <a:rPr lang="ko-KR" altLang="en-US" sz="3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en-US" altLang="ko-KR" sz="3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3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en-US" altLang="ko-KR" sz="3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pandas </a:t>
            </a:r>
            <a:r>
              <a:rPr lang="en-US" altLang="ko-KR" sz="3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</a:t>
            </a:r>
            <a:r>
              <a:rPr lang="en-US" altLang="ko-KR" sz="3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</a:t>
            </a:r>
            <a:endParaRPr lang="en-US" altLang="ko-KR" sz="3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1097480" y="2284512"/>
            <a:ext cx="6967525" cy="194421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Pandas </a:t>
            </a:r>
            <a:r>
              <a:rPr lang="ko-KR" altLang="en-US" sz="2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라이브러리를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앞으로 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이름으로 부른다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05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9" grpId="0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내용 개체 틀 13"/>
          <p:cNvSpPr txBox="1">
            <a:spLocks/>
          </p:cNvSpPr>
          <p:nvPr/>
        </p:nvSpPr>
        <p:spPr>
          <a:xfrm>
            <a:off x="532328" y="834293"/>
            <a:ext cx="3151102" cy="94394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인덱스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“2015”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  <p:sp>
        <p:nvSpPr>
          <p:cNvPr id="15" name="내용 개체 틀 13"/>
          <p:cNvSpPr txBox="1">
            <a:spLocks/>
          </p:cNvSpPr>
          <p:nvPr/>
        </p:nvSpPr>
        <p:spPr>
          <a:xfrm>
            <a:off x="5486612" y="837464"/>
            <a:ext cx="3374057" cy="94394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“2010”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”2015”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65" y="1781407"/>
            <a:ext cx="259080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197" y="1778236"/>
            <a:ext cx="142875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내용 개체 틀 13"/>
          <p:cNvSpPr txBox="1">
            <a:spLocks/>
          </p:cNvSpPr>
          <p:nvPr/>
        </p:nvSpPr>
        <p:spPr>
          <a:xfrm>
            <a:off x="2997505" y="837464"/>
            <a:ext cx="3528392" cy="94394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“2010”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FC639E-045B-429E-8879-D1C22F6B7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729" y="1703833"/>
            <a:ext cx="2701943" cy="2167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571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내용 개체 틀 13"/>
          <p:cNvSpPr txBox="1">
            <a:spLocks/>
          </p:cNvSpPr>
          <p:nvPr/>
        </p:nvSpPr>
        <p:spPr>
          <a:xfrm>
            <a:off x="532328" y="834293"/>
            <a:ext cx="3151102" cy="94394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인덱스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df[[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“2015”,”2010”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</p:txBody>
      </p:sp>
      <p:sp>
        <p:nvSpPr>
          <p:cNvPr id="15" name="내용 개체 틀 13"/>
          <p:cNvSpPr txBox="1">
            <a:spLocks/>
          </p:cNvSpPr>
          <p:nvPr/>
        </p:nvSpPr>
        <p:spPr>
          <a:xfrm>
            <a:off x="5486612" y="837464"/>
            <a:ext cx="3374057" cy="94394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“2010”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”2015”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AC67C1-A354-4A34-ABA7-E28E2505D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777" y="2030614"/>
            <a:ext cx="3258995" cy="2613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A4DC45-9690-4B5D-AFB9-ACB33B785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63" y="2104884"/>
            <a:ext cx="3029205" cy="24141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09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“2005”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</a:t>
            </a:r>
            <a:r>
              <a:rPr lang="ko-KR" altLang="en-US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컬럼명으로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2005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인구수 대입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“2005”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= 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9762546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3512547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2517680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2456016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85" y="1719736"/>
            <a:ext cx="4318312" cy="2744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855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3511141" cy="80214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인덱싱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  <p:sp>
        <p:nvSpPr>
          <p:cNvPr id="8" name="내용 개체 틀 13"/>
          <p:cNvSpPr txBox="1">
            <a:spLocks/>
          </p:cNvSpPr>
          <p:nvPr/>
        </p:nvSpPr>
        <p:spPr>
          <a:xfrm>
            <a:off x="928875" y="2922525"/>
            <a:ext cx="3511141" cy="80214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인덱싱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인천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11" y="834293"/>
            <a:ext cx="4742761" cy="1306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445749"/>
            <a:ext cx="3811541" cy="20989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3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2"/>
      <p:bldP spid="8" grpId="0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iloc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1276400"/>
            <a:ext cx="7615597" cy="136815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-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인덱스를 사용하여 행을 가지고 올 때 사용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&gt;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df.loc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5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iloc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1276400"/>
            <a:ext cx="7615597" cy="136815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-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인덱스를 사용하여 행을 가지고 올 때 사용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&gt;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df.loc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583" y="2691372"/>
            <a:ext cx="4168417" cy="1465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522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iloc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1276400"/>
            <a:ext cx="7615597" cy="136815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-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인덱스를 사용하여 행을 가지고 올 때 사용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&gt;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df.loc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”2015”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”2010”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061" y="2558874"/>
            <a:ext cx="3250091" cy="195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1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1276400"/>
            <a:ext cx="7615597" cy="136815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- 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 방식으로 행을 가지고 올 때 사용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&gt;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df.iloc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87" y="2644552"/>
            <a:ext cx="4403107" cy="15373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iloc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4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4" y="834293"/>
            <a:ext cx="3634520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Pandas Boolean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“2010”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&gt;=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2500000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24472"/>
            <a:ext cx="3133212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13"/>
          <p:cNvSpPr txBox="1">
            <a:spLocks/>
          </p:cNvSpPr>
          <p:nvPr/>
        </p:nvSpPr>
        <p:spPr>
          <a:xfrm>
            <a:off x="4716016" y="834292"/>
            <a:ext cx="4065906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0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“2010”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&gt;=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2500000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371" y="1910776"/>
            <a:ext cx="3878551" cy="1795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불러오기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0" y="1348408"/>
            <a:ext cx="8814866" cy="5760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04" y="2068488"/>
            <a:ext cx="6895517" cy="2480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46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725"/>
            <a:chOff x="360363" y="163513"/>
            <a:chExt cx="8421559" cy="33972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i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457007" y="19244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47178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불러오기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87504"/>
            <a:ext cx="8768420" cy="348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355976" y="1287504"/>
            <a:ext cx="2160240" cy="34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067" y="1780456"/>
            <a:ext cx="5985867" cy="2785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30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43" y="1696288"/>
            <a:ext cx="5130645" cy="1022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5" name="내용 개체 틀 13"/>
          <p:cNvSpPr txBox="1">
            <a:spLocks/>
          </p:cNvSpPr>
          <p:nvPr/>
        </p:nvSpPr>
        <p:spPr>
          <a:xfrm>
            <a:off x="916843" y="1276400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개수를 셀 수 있다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1684848"/>
            <a:ext cx="2445208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4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615597" cy="259228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타이타닉호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승객 데이터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(train.csv)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데이터프레임으로 읽어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온다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= </a:t>
            </a:r>
            <a:r>
              <a:rPr lang="en-US" altLang="ko-KR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pd.read_csv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“train.csv”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index_col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=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 err="1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PassengerId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타이타닉호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승객 데이터의 데이터 개수를 각 열마다 구해본다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6843" y="1636440"/>
            <a:ext cx="7615597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value_counts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615597" cy="259228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값이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 값인 경우에 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값이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나온 횟수를 셀 수 있다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rgbClr val="1480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s2 = </a:t>
            </a:r>
            <a:r>
              <a:rPr lang="en-US" altLang="ko-KR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pd.Series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np.random.randint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size=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s2.tail()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28" y="3015407"/>
            <a:ext cx="2821469" cy="1800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13"/>
          <p:cNvSpPr txBox="1">
            <a:spLocks/>
          </p:cNvSpPr>
          <p:nvPr/>
        </p:nvSpPr>
        <p:spPr>
          <a:xfrm>
            <a:off x="4276095" y="2619363"/>
            <a:ext cx="3024336" cy="2196244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s2.value_counts()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243" y="3015406"/>
            <a:ext cx="2505279" cy="180020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2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849115"/>
            <a:ext cx="421005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70" y="1427346"/>
            <a:ext cx="3590941" cy="13979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45" y="844352"/>
            <a:ext cx="4229100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04" y="1427346"/>
            <a:ext cx="3475517" cy="16159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615597" cy="302433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타이타닉호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승객 중 </a:t>
            </a:r>
            <a:r>
              <a:rPr lang="ko-KR" altLang="en-US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en-US" altLang="ko-KR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(Sex)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인원수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나이별</a:t>
            </a:r>
            <a:r>
              <a:rPr lang="en-US" altLang="ko-KR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(Age)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인원수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선실별</a:t>
            </a:r>
            <a:endParaRPr lang="en-US" altLang="ko-KR" sz="2000" dirty="0">
              <a:solidFill>
                <a:srgbClr val="EA42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rgbClr val="EA42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rgbClr val="EA42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Pclass</a:t>
            </a:r>
            <a:r>
              <a:rPr lang="en-US" altLang="ko-KR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인원수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</a:t>
            </a:r>
            <a:r>
              <a:rPr lang="en-US" altLang="ko-KR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생존</a:t>
            </a:r>
            <a:r>
              <a:rPr lang="en-US" altLang="ko-KR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(Survived)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인원수를 구하라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89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615597" cy="936104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sort_index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 값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기준으로 정렬한다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sort_values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값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기준으로 정렬한다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4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811" y="1256187"/>
            <a:ext cx="6268551" cy="749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10" y="2140496"/>
            <a:ext cx="3168352" cy="2007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67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46" y="1256187"/>
            <a:ext cx="8872233" cy="7493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668" y="2212504"/>
            <a:ext cx="4443388" cy="2360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3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2010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인구수 기준으로 정렬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26" y="1229580"/>
            <a:ext cx="7691834" cy="881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084" y="2284512"/>
            <a:ext cx="5901832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725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pd.Series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837464"/>
            <a:ext cx="3528460" cy="2868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98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지역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2010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인구수 기준으로 정렬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6" y="1229580"/>
            <a:ext cx="8121154" cy="778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660" y="2139685"/>
            <a:ext cx="6120680" cy="2881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71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44210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score.csv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불러오기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834293"/>
            <a:ext cx="3169357" cy="3724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17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834293"/>
            <a:ext cx="7615597" cy="44210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학급별 총계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2333312"/>
            <a:ext cx="7615597" cy="152222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학급별 순위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9" y="1361762"/>
            <a:ext cx="2340942" cy="854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744318"/>
            <a:ext cx="2088232" cy="1834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43" y="2912380"/>
            <a:ext cx="5733118" cy="651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240" y="2912380"/>
            <a:ext cx="2049682" cy="19656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32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834293"/>
            <a:ext cx="7615597" cy="44210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과목별 총계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52" y="1420416"/>
            <a:ext cx="3177921" cy="8338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034592"/>
            <a:ext cx="2830207" cy="3388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851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834293"/>
            <a:ext cx="7615597" cy="44210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과목별 합계 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추가하기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43" y="1312387"/>
            <a:ext cx="4754590" cy="748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497" y="1276400"/>
            <a:ext cx="2959071" cy="2916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72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3-1)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916843" y="1276400"/>
            <a:ext cx="7615597" cy="259228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과목별 평균을 계산하여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column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추가하기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43" y="1780456"/>
            <a:ext cx="3960440" cy="3182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5811503" y="2712575"/>
            <a:ext cx="576064" cy="2176417"/>
          </a:xfrm>
          <a:prstGeom prst="rect">
            <a:avLst/>
          </a:prstGeom>
          <a:solidFill>
            <a:schemeClr val="bg1"/>
          </a:solidFill>
          <a:ln>
            <a:solidFill>
              <a:srgbClr val="EA4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uiExpand="1" build="p"/>
      <p:bldP spid="3" grpId="0" animBg="1"/>
      <p:bldP spid="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3-1)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916843" y="1276400"/>
            <a:ext cx="7615597" cy="259228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과목별 평균을 계산하여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column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추가하기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05269"/>
            <a:ext cx="6802410" cy="640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594" y="2484351"/>
            <a:ext cx="3109298" cy="2498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72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4" y="1276400"/>
            <a:ext cx="3760354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반평균을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계산 하여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row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하기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97" y="1301682"/>
            <a:ext cx="4384514" cy="642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641" y="2084134"/>
            <a:ext cx="3810000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616353" y="4688614"/>
            <a:ext cx="2952328" cy="288032"/>
          </a:xfrm>
          <a:prstGeom prst="rect">
            <a:avLst/>
          </a:prstGeom>
          <a:solidFill>
            <a:schemeClr val="bg1"/>
          </a:solidFill>
          <a:ln>
            <a:solidFill>
              <a:srgbClr val="EA4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80312" y="1492424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rgbClr val="EA4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  <p:bldP spid="3" grpId="0" animBg="1"/>
      <p:bldP spid="3" grpId="1" animBg="1"/>
      <p:bldP spid="12" grpId="0" animBg="1"/>
      <p:bldP spid="12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max(), min()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3" name="내용 개체 틀 13"/>
          <p:cNvSpPr txBox="1">
            <a:spLocks/>
          </p:cNvSpPr>
          <p:nvPr/>
        </p:nvSpPr>
        <p:spPr>
          <a:xfrm>
            <a:off x="916843" y="1276400"/>
            <a:ext cx="3007085" cy="50405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max()  :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큰 값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내용 개체 틀 13"/>
          <p:cNvSpPr txBox="1">
            <a:spLocks/>
          </p:cNvSpPr>
          <p:nvPr/>
        </p:nvSpPr>
        <p:spPr>
          <a:xfrm>
            <a:off x="4500095" y="1229580"/>
            <a:ext cx="3007085" cy="55087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min()  :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작은 값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20591"/>
            <a:ext cx="2304256" cy="818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660160"/>
            <a:ext cx="2304256" cy="2392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693757"/>
            <a:ext cx="2253492" cy="8137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8" y="2628910"/>
            <a:ext cx="2253492" cy="2423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55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max(), min()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3" name="내용 개체 틀 13"/>
          <p:cNvSpPr txBox="1">
            <a:spLocks/>
          </p:cNvSpPr>
          <p:nvPr/>
        </p:nvSpPr>
        <p:spPr>
          <a:xfrm>
            <a:off x="916843" y="1276400"/>
            <a:ext cx="3007085" cy="50405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max()  :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큰 값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내용 개체 틀 13"/>
          <p:cNvSpPr txBox="1">
            <a:spLocks/>
          </p:cNvSpPr>
          <p:nvPr/>
        </p:nvSpPr>
        <p:spPr>
          <a:xfrm>
            <a:off x="4500095" y="1229580"/>
            <a:ext cx="3007085" cy="55087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min()  :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작은 값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84" y="1720591"/>
            <a:ext cx="3468363" cy="818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073" y="2583578"/>
            <a:ext cx="2004184" cy="2350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77" y="1720591"/>
            <a:ext cx="3414929" cy="862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656" y="2644552"/>
            <a:ext cx="2016224" cy="2343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550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 지정하여 생성하기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obj2 = 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pd.Series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index=[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en-US" altLang="ko-KR" sz="2200" dirty="0" err="1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d’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err="1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’b’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err="1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’a’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err="1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’c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780456"/>
            <a:ext cx="2322258" cy="1872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83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14958" y="1348408"/>
            <a:ext cx="7689490" cy="13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반 평균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합계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평균을 제외한 데이터 중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과목별 가장 큰 값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값을 구하세요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3-3)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3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00336"/>
            <a:ext cx="6768752" cy="33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698116"/>
            <a:ext cx="6828995" cy="334481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24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14958" y="1348408"/>
            <a:ext cx="7689490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과목별 가장 큰 값과 작은 값의 차를 구하세요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3-4)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8" y="2082467"/>
            <a:ext cx="2691991" cy="864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313" y="2082467"/>
            <a:ext cx="2843895" cy="2933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620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apply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</a:t>
            </a: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615597" cy="1512168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행이나 열 단위로 더 복잡한 처리를 하고 싶을 때 사용</a:t>
            </a:r>
            <a:endParaRPr lang="en-US" altLang="ko-KR" sz="2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DataFrame.apply</a:t>
            </a:r>
            <a:r>
              <a:rPr lang="en-US" altLang="ko-KR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axis = </a:t>
            </a:r>
            <a:r>
              <a:rPr lang="en-US" altLang="ko-KR" sz="24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8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1560" y="767915"/>
            <a:ext cx="727280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과목별 가장 큰 값과 작은 값의 차를 구하세요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65" y="1530144"/>
            <a:ext cx="3345337" cy="908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99" y="1527332"/>
            <a:ext cx="2154138" cy="2261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63" y="2591918"/>
            <a:ext cx="6299869" cy="634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65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3"/>
          <p:cNvSpPr txBox="1">
            <a:spLocks/>
          </p:cNvSpPr>
          <p:nvPr/>
        </p:nvSpPr>
        <p:spPr>
          <a:xfrm>
            <a:off x="467544" y="916360"/>
            <a:ext cx="8352928" cy="100811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data_dic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{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“A”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:[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“B”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:[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“C”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:[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]}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f3 =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pd.DataFrame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data_dic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884" y="1924472"/>
            <a:ext cx="2088232" cy="31172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5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apply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각 열에 대해 어떤 값이 얼마나 사용되었는지 알고 싶다면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value_counts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사용 가능</a:t>
            </a: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899592" y="1564432"/>
            <a:ext cx="7615597" cy="100811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f4 = df3.apply(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pd.value_counts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068488"/>
            <a:ext cx="2451172" cy="26467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0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fillna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615597" cy="2376264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200" dirty="0" err="1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NaN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원하는 값으로 바꿀 수 있다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df4.fillna(value=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212504"/>
            <a:ext cx="2764209" cy="23896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83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27583" y="1348408"/>
          <a:ext cx="7488834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1~15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16~25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26~35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36~60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61~99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미성년자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청년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중년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장년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노년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2644552"/>
            <a:ext cx="7615597" cy="1732376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ages = [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23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37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bins = [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labels = [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cats = pd.cut( ages, bins, labels=labels)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84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확인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obj2.values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 확인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obj2.index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타입 확인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obj2.dtype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204392"/>
            <a:ext cx="5040560" cy="504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424258"/>
            <a:ext cx="1897623" cy="504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2356520"/>
            <a:ext cx="5040560" cy="440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519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884744"/>
            <a:ext cx="7615597" cy="1732376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ages = [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23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37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bins = [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labels = [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cats = pd.cut( ages, bins, labels=labels)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2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3"/>
          <p:cNvSpPr txBox="1">
            <a:spLocks/>
          </p:cNvSpPr>
          <p:nvPr/>
        </p:nvSpPr>
        <p:spPr>
          <a:xfrm>
            <a:off x="773444" y="962840"/>
            <a:ext cx="7615597" cy="362260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10000"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20416"/>
            <a:ext cx="7128792" cy="792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13"/>
          <p:cNvSpPr txBox="1">
            <a:spLocks/>
          </p:cNvSpPr>
          <p:nvPr/>
        </p:nvSpPr>
        <p:spPr>
          <a:xfrm>
            <a:off x="773444" y="2376892"/>
            <a:ext cx="7615597" cy="362260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10000"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(cats)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240" y="2762460"/>
            <a:ext cx="5024936" cy="4581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내용 개체 틀 13"/>
          <p:cNvSpPr txBox="1">
            <a:spLocks/>
          </p:cNvSpPr>
          <p:nvPr/>
        </p:nvSpPr>
        <p:spPr>
          <a:xfrm>
            <a:off x="773444" y="3509228"/>
            <a:ext cx="7615597" cy="362260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10000"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cats.categories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3969024"/>
            <a:ext cx="7439857" cy="47572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45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3"/>
          <p:cNvSpPr txBox="1">
            <a:spLocks/>
          </p:cNvSpPr>
          <p:nvPr/>
        </p:nvSpPr>
        <p:spPr>
          <a:xfrm>
            <a:off x="611559" y="916359"/>
            <a:ext cx="5877793" cy="64807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데이터프레임으로 만들기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587" y="798893"/>
            <a:ext cx="97155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90" y="1577800"/>
            <a:ext cx="6220099" cy="63470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364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3"/>
          <p:cNvSpPr txBox="1">
            <a:spLocks/>
          </p:cNvSpPr>
          <p:nvPr/>
        </p:nvSpPr>
        <p:spPr>
          <a:xfrm>
            <a:off x="611559" y="916359"/>
            <a:ext cx="5877793" cy="43204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 추가하기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51" y="1348408"/>
            <a:ext cx="5749345" cy="576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700336"/>
            <a:ext cx="1704975" cy="42386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25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3"/>
          <p:cNvSpPr txBox="1">
            <a:spLocks/>
          </p:cNvSpPr>
          <p:nvPr/>
        </p:nvSpPr>
        <p:spPr>
          <a:xfrm>
            <a:off x="611559" y="916360"/>
            <a:ext cx="5877793" cy="47459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age_cat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나이 개수 확인하기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32" y="1473018"/>
            <a:ext cx="5496917" cy="792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229" y="2389793"/>
            <a:ext cx="3953123" cy="188945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24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615597" cy="302433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타이타닉호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승객을 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사망자와 생존자 그룹으로 나누고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그룹에 대해  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‘, ‘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청년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‘, ‘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중년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‘, ‘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장년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‘, ‘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노년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승객의 비율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구하라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그룹별 비율의 전체 합은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되어야 한다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2644552"/>
            <a:ext cx="7615597" cy="936104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bins = 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labels = [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54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94" y="1913543"/>
            <a:ext cx="3532737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319" y="1911702"/>
            <a:ext cx="3757235" cy="151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내용 개체 틀 13"/>
          <p:cNvSpPr txBox="1">
            <a:spLocks/>
          </p:cNvSpPr>
          <p:nvPr/>
        </p:nvSpPr>
        <p:spPr>
          <a:xfrm>
            <a:off x="646301" y="1420416"/>
            <a:ext cx="3601664" cy="50405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생존자 그룹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>
            <a:off x="4807319" y="1414311"/>
            <a:ext cx="2131818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사망자 그룹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28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3"/>
          <p:cNvSpPr txBox="1">
            <a:spLocks/>
          </p:cNvSpPr>
          <p:nvPr/>
        </p:nvSpPr>
        <p:spPr>
          <a:xfrm>
            <a:off x="916843" y="700336"/>
            <a:ext cx="7615597" cy="50405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생존자 그룹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34" y="1213576"/>
            <a:ext cx="7344816" cy="1201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70" y="2572544"/>
            <a:ext cx="8449345" cy="165618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482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3"/>
          <p:cNvSpPr txBox="1">
            <a:spLocks/>
          </p:cNvSpPr>
          <p:nvPr/>
        </p:nvSpPr>
        <p:spPr>
          <a:xfrm>
            <a:off x="916843" y="700336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사망자 그룹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7" y="1132384"/>
            <a:ext cx="7272808" cy="1232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99" y="2644552"/>
            <a:ext cx="8328771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9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3"/>
          <p:cNvSpPr txBox="1">
            <a:spLocks/>
          </p:cNvSpPr>
          <p:nvPr/>
        </p:nvSpPr>
        <p:spPr>
          <a:xfrm>
            <a:off x="916843" y="700336"/>
            <a:ext cx="7615597" cy="352839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생존자 그룹 카테고리화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74" y="2577864"/>
            <a:ext cx="3843737" cy="1728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43" y="1185304"/>
            <a:ext cx="7615597" cy="593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43" y="1855705"/>
            <a:ext cx="4159213" cy="58619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69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도시의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인구 데이터를 시리즈로 만들어 보세요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 =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pd.Series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9904312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3448737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2890451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2466052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index=[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인천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35952" y="1204392"/>
            <a:ext cx="547260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40496"/>
            <a:ext cx="2952328" cy="2235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54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3"/>
          <p:cNvSpPr txBox="1">
            <a:spLocks/>
          </p:cNvSpPr>
          <p:nvPr/>
        </p:nvSpPr>
        <p:spPr>
          <a:xfrm>
            <a:off x="916843" y="700336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비율 구하기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703680"/>
            <a:ext cx="3532737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23" y="1217188"/>
            <a:ext cx="7621679" cy="140168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3"/>
          <p:cNvSpPr txBox="1">
            <a:spLocks/>
          </p:cNvSpPr>
          <p:nvPr/>
        </p:nvSpPr>
        <p:spPr>
          <a:xfrm>
            <a:off x="916843" y="700336"/>
            <a:ext cx="7615597" cy="50405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사망자 그룹 카테고리화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588" y="2731282"/>
            <a:ext cx="3747547" cy="1620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33" y="1193376"/>
            <a:ext cx="7952459" cy="617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17" y="1955269"/>
            <a:ext cx="4081421" cy="61712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8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3"/>
          <p:cNvSpPr txBox="1">
            <a:spLocks/>
          </p:cNvSpPr>
          <p:nvPr/>
        </p:nvSpPr>
        <p:spPr>
          <a:xfrm>
            <a:off x="916843" y="700336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비율 구하기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785" y="2644552"/>
            <a:ext cx="4594916" cy="18538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43" y="1132384"/>
            <a:ext cx="7416824" cy="143687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그룹 8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229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3"/>
          <p:cNvSpPr txBox="1">
            <a:spLocks/>
          </p:cNvSpPr>
          <p:nvPr/>
        </p:nvSpPr>
        <p:spPr>
          <a:xfrm>
            <a:off x="773444" y="916992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concat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3" y="1355696"/>
            <a:ext cx="8368639" cy="121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87" y="2651126"/>
            <a:ext cx="7355373" cy="136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9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43564" y="917656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concat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64944"/>
            <a:ext cx="4350816" cy="302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1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삭제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39" y="1494786"/>
            <a:ext cx="4988407" cy="2611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19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43564" y="917656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concat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6" y="1595053"/>
            <a:ext cx="8124093" cy="234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9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43564" y="917656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concat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9703"/>
            <a:ext cx="4356388" cy="303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7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1276400"/>
            <a:ext cx="7615597" cy="302433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2015-2017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광주광역시 범죄현황 데이터를 이용해 전년 대비 지역별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 </a:t>
            </a:r>
            <a:r>
              <a:rPr lang="ko-KR" altLang="en-US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증감율을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구해보자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금년 </a:t>
            </a:r>
            <a:r>
              <a:rPr lang="en-US" altLang="ko-KR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작년</a:t>
            </a:r>
            <a:r>
              <a:rPr lang="en-US" altLang="ko-KR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)/</a:t>
            </a:r>
            <a:r>
              <a:rPr lang="ko-KR" altLang="en-US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작년 </a:t>
            </a:r>
            <a:r>
              <a:rPr lang="en-US" altLang="ko-KR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100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4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결과화면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28" y="1348408"/>
            <a:ext cx="7149429" cy="317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58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이름 지정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s.name =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s.index.name =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844" y="2356520"/>
            <a:ext cx="3116313" cy="1800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16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로드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3" y="1691328"/>
            <a:ext cx="8425661" cy="182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2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삭제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16" y="2068488"/>
            <a:ext cx="703343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7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총합 구하기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09750"/>
            <a:ext cx="7661257" cy="184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자르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발생건수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" y="1563688"/>
            <a:ext cx="814445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5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전년대비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증감율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계산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137" y="1485898"/>
            <a:ext cx="5392452" cy="256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1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concat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3" y="2140496"/>
            <a:ext cx="8092350" cy="113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3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73444" y="916992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groupby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94"/>
          <a:stretch/>
        </p:blipFill>
        <p:spPr bwMode="auto">
          <a:xfrm>
            <a:off x="211844" y="1378514"/>
            <a:ext cx="5537703" cy="191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63" r="47168"/>
          <a:stretch/>
        </p:blipFill>
        <p:spPr bwMode="auto">
          <a:xfrm>
            <a:off x="5856234" y="1133016"/>
            <a:ext cx="2925688" cy="242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03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73444" y="916992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groupby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44" y="2644552"/>
            <a:ext cx="677023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4" y="1276400"/>
            <a:ext cx="7803972" cy="100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7715" y="1875042"/>
            <a:ext cx="188349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73444" y="916992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groupby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19" y="1252257"/>
            <a:ext cx="5637295" cy="324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3779912" y="1735300"/>
            <a:ext cx="100811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791201" y="1996480"/>
            <a:ext cx="100811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13"/>
          <p:cNvSpPr txBox="1">
            <a:spLocks/>
          </p:cNvSpPr>
          <p:nvPr/>
        </p:nvSpPr>
        <p:spPr>
          <a:xfrm>
            <a:off x="4854779" y="1638577"/>
            <a:ext cx="660684" cy="216024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내용 개체 틀 13"/>
          <p:cNvSpPr txBox="1">
            <a:spLocks/>
          </p:cNvSpPr>
          <p:nvPr/>
        </p:nvSpPr>
        <p:spPr>
          <a:xfrm>
            <a:off x="4854779" y="1899757"/>
            <a:ext cx="1278820" cy="216024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3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73444" y="916992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groupby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03" y="1327005"/>
            <a:ext cx="5586679" cy="262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13"/>
          <p:cNvSpPr txBox="1">
            <a:spLocks/>
          </p:cNvSpPr>
          <p:nvPr/>
        </p:nvSpPr>
        <p:spPr>
          <a:xfrm>
            <a:off x="3937052" y="3006593"/>
            <a:ext cx="4726277" cy="353014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count(),max(),min(),mean()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사용가능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56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Java_va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Java_va</Template>
  <TotalTime>49083</TotalTime>
  <Words>1958</Words>
  <Application>Microsoft Office PowerPoint</Application>
  <PresentationFormat>Custom</PresentationFormat>
  <Paragraphs>1068</Paragraphs>
  <Slides>110</Slides>
  <Notes>110</Notes>
  <HiddenSlides>24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7" baseType="lpstr">
      <vt:lpstr>나눔스퀘어</vt:lpstr>
      <vt:lpstr>나눔스퀘어 Bold</vt:lpstr>
      <vt:lpstr>나눔스퀘어 ExtraBold</vt:lpstr>
      <vt:lpstr>맑은 고딕</vt:lpstr>
      <vt:lpstr>Arial</vt:lpstr>
      <vt:lpstr>Wingdings</vt:lpstr>
      <vt:lpstr>Java_va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이명호</dc:creator>
  <cp:lastModifiedBy>Hyunduk Shin</cp:lastModifiedBy>
  <cp:revision>3125</cp:revision>
  <dcterms:created xsi:type="dcterms:W3CDTF">2017-09-02T07:15:31Z</dcterms:created>
  <dcterms:modified xsi:type="dcterms:W3CDTF">2020-03-30T08:51:40Z</dcterms:modified>
</cp:coreProperties>
</file>