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26" r:id="rId2"/>
    <p:sldId id="465" r:id="rId3"/>
    <p:sldId id="471" r:id="rId4"/>
    <p:sldId id="470" r:id="rId5"/>
    <p:sldId id="474" r:id="rId6"/>
    <p:sldId id="468" r:id="rId7"/>
    <p:sldId id="443" r:id="rId8"/>
    <p:sldId id="477" r:id="rId9"/>
    <p:sldId id="472" r:id="rId10"/>
    <p:sldId id="487" r:id="rId11"/>
    <p:sldId id="488" r:id="rId12"/>
    <p:sldId id="490" r:id="rId13"/>
    <p:sldId id="491" r:id="rId14"/>
    <p:sldId id="489" r:id="rId15"/>
    <p:sldId id="495" r:id="rId16"/>
    <p:sldId id="494" r:id="rId17"/>
    <p:sldId id="475" r:id="rId18"/>
    <p:sldId id="476" r:id="rId19"/>
    <p:sldId id="461" r:id="rId20"/>
    <p:sldId id="499" r:id="rId21"/>
    <p:sldId id="380" r:id="rId22"/>
    <p:sldId id="496" r:id="rId23"/>
    <p:sldId id="497" r:id="rId24"/>
    <p:sldId id="460" r:id="rId25"/>
    <p:sldId id="464" r:id="rId2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0868"/>
    <a:srgbClr val="DC3434"/>
    <a:srgbClr val="F7F7F7"/>
    <a:srgbClr val="F5F5F5"/>
    <a:srgbClr val="31859C"/>
    <a:srgbClr val="FBFBFB"/>
    <a:srgbClr val="F4F4F4"/>
    <a:srgbClr val="F2F2F2"/>
    <a:srgbClr val="F3F3F3"/>
    <a:srgbClr val="FF58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43" autoAdjust="0"/>
    <p:restoredTop sz="73380" autoAdjust="0"/>
  </p:normalViewPr>
  <p:slideViewPr>
    <p:cSldViewPr>
      <p:cViewPr varScale="1">
        <p:scale>
          <a:sx n="117" d="100"/>
          <a:sy n="117" d="100"/>
        </p:scale>
        <p:origin x="870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-276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ad95b425acd8e0a0" providerId="LiveId" clId="{51980786-F304-4ECE-8574-6F5F0A855359}"/>
    <pc:docChg chg="custSel modSld">
      <pc:chgData name="" userId="ad95b425acd8e0a0" providerId="LiveId" clId="{51980786-F304-4ECE-8574-6F5F0A855359}" dt="2018-12-25T13:31:47.932" v="12"/>
      <pc:docMkLst>
        <pc:docMk/>
      </pc:docMkLst>
      <pc:sldChg chg="addSp delSp modSp modAnim">
        <pc:chgData name="" userId="ad95b425acd8e0a0" providerId="LiveId" clId="{51980786-F304-4ECE-8574-6F5F0A855359}" dt="2018-12-25T13:28:39.432" v="11"/>
        <pc:sldMkLst>
          <pc:docMk/>
          <pc:sldMk cId="2328986203" sldId="456"/>
        </pc:sldMkLst>
        <pc:spChg chg="mod">
          <ac:chgData name="" userId="ad95b425acd8e0a0" providerId="LiveId" clId="{51980786-F304-4ECE-8574-6F5F0A855359}" dt="2018-12-25T13:28:27.702" v="6" actId="14100"/>
          <ac:spMkLst>
            <pc:docMk/>
            <pc:sldMk cId="2328986203" sldId="456"/>
            <ac:spMk id="18" creationId="{00000000-0000-0000-0000-000000000000}"/>
          </ac:spMkLst>
        </pc:spChg>
        <pc:picChg chg="del">
          <ac:chgData name="" userId="ad95b425acd8e0a0" providerId="LiveId" clId="{51980786-F304-4ECE-8574-6F5F0A855359}" dt="2018-12-25T13:28:23.848" v="3" actId="478"/>
          <ac:picMkLst>
            <pc:docMk/>
            <pc:sldMk cId="2328986203" sldId="456"/>
            <ac:picMk id="2" creationId="{7DAA3856-F6BC-4A83-8F3A-4189F4853631}"/>
          </ac:picMkLst>
        </pc:picChg>
        <pc:picChg chg="add mod">
          <ac:chgData name="" userId="ad95b425acd8e0a0" providerId="LiveId" clId="{51980786-F304-4ECE-8574-6F5F0A855359}" dt="2018-12-25T13:28:31.571" v="9" actId="1076"/>
          <ac:picMkLst>
            <pc:docMk/>
            <pc:sldMk cId="2328986203" sldId="456"/>
            <ac:picMk id="4" creationId="{D0F549D7-6E45-4648-A770-3B39EE2E80FD}"/>
          </ac:picMkLst>
        </pc:picChg>
      </pc:sldChg>
      <pc:sldChg chg="modTransition">
        <pc:chgData name="" userId="ad95b425acd8e0a0" providerId="LiveId" clId="{51980786-F304-4ECE-8574-6F5F0A855359}" dt="2018-12-25T13:31:47.932" v="12"/>
        <pc:sldMkLst>
          <pc:docMk/>
          <pc:sldMk cId="121454827" sldId="4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71634-8475-469E-9C9C-C30064C50F8B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D7483-69EB-4418-A6B6-6020BC1BC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76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547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361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158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1763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9979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163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1368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986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2589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5418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316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0829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5040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2589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258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003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872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258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205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952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584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768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08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44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50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71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98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96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1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75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99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90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98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861D8-6508-491B-8C2C-F8B1F60BE4BB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2725758" y="2156402"/>
            <a:ext cx="3761184" cy="820881"/>
            <a:chOff x="3020482" y="2156402"/>
            <a:chExt cx="3761184" cy="820881"/>
          </a:xfrm>
        </p:grpSpPr>
        <p:sp>
          <p:nvSpPr>
            <p:cNvPr id="5" name="TextBox 4"/>
            <p:cNvSpPr txBox="1"/>
            <p:nvPr/>
          </p:nvSpPr>
          <p:spPr>
            <a:xfrm>
              <a:off x="3020482" y="2160468"/>
              <a:ext cx="3761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Python</a:t>
              </a:r>
              <a:endPara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4168126" y="2156402"/>
              <a:ext cx="2195285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380522" y="2156402"/>
              <a:ext cx="925218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391181" y="2694574"/>
              <a:ext cx="2057671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5447719" y="2694574"/>
              <a:ext cx="925218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338896" y="2700284"/>
              <a:ext cx="311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SMHRD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1026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9366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10226" y="843558"/>
            <a:ext cx="17235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b="1" dirty="0" smtClean="0">
                <a:latin typeface="나눔바른고딕" pitchFamily="50" charset="-127"/>
                <a:ea typeface="나눔바른고딕" pitchFamily="50" charset="-127"/>
              </a:rPr>
              <a:t>인덱싱</a:t>
            </a:r>
            <a:endParaRPr lang="ko-KR" altLang="en-US" sz="40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651" y="1635646"/>
            <a:ext cx="6304698" cy="2268998"/>
          </a:xfrm>
          <a:prstGeom prst="rect">
            <a:avLst/>
          </a:prstGeom>
        </p:spPr>
      </p:pic>
      <p:sp>
        <p:nvSpPr>
          <p:cNvPr id="10" name="직사각형 16"/>
          <p:cNvSpPr/>
          <p:nvPr/>
        </p:nvSpPr>
        <p:spPr>
          <a:xfrm>
            <a:off x="1482307" y="3925933"/>
            <a:ext cx="644537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</a:rPr>
              <a:t>포도를 토마토로 바꾸세요</a:t>
            </a:r>
            <a:endParaRPr lang="en-US" altLang="ko-KR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486041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53745" y="843558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b="1" dirty="0" smtClean="0">
                <a:latin typeface="나눔바른고딕" pitchFamily="50" charset="-127"/>
                <a:ea typeface="나눔바른고딕" pitchFamily="50" charset="-127"/>
              </a:rPr>
              <a:t>슬라이싱</a:t>
            </a:r>
            <a:endParaRPr lang="ko-KR" altLang="en-US" sz="40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019" y="1926587"/>
            <a:ext cx="6399961" cy="226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894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55197" y="843558"/>
            <a:ext cx="510909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b="1" dirty="0" smtClean="0">
                <a:latin typeface="나눔바른고딕" pitchFamily="50" charset="-127"/>
                <a:ea typeface="나눔바른고딕" pitchFamily="50" charset="-127"/>
              </a:rPr>
              <a:t>리스트 요소 추가하기</a:t>
            </a:r>
            <a:endParaRPr lang="ko-KR" altLang="en-US" sz="40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095" y="1764384"/>
            <a:ext cx="6607808" cy="227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9042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55197" y="843558"/>
            <a:ext cx="510909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b="1" dirty="0" smtClean="0">
                <a:latin typeface="나눔바른고딕" pitchFamily="50" charset="-127"/>
                <a:ea typeface="나눔바른고딕" pitchFamily="50" charset="-127"/>
              </a:rPr>
              <a:t>리스트 요소 삭제하기</a:t>
            </a:r>
            <a:endParaRPr lang="ko-KR" altLang="en-US" sz="40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174" y="1953867"/>
            <a:ext cx="5005653" cy="223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0212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"/>
          <p:cNvSpPr/>
          <p:nvPr/>
        </p:nvSpPr>
        <p:spPr>
          <a:xfrm>
            <a:off x="2985669" y="771550"/>
            <a:ext cx="32047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 smtClean="0"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ko-KR" altLang="en-US" sz="4000" b="1" dirty="0" smtClean="0">
                <a:latin typeface="나눔바른고딕" pitchFamily="50" charset="-127"/>
                <a:ea typeface="나눔바른고딕" pitchFamily="50" charset="-127"/>
              </a:rPr>
              <a:t>차원 리스트</a:t>
            </a:r>
            <a:endParaRPr lang="ko-KR" altLang="en-US" sz="40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217176"/>
            <a:ext cx="5067349" cy="208276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875" y="1707654"/>
            <a:ext cx="2639428" cy="26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2602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"/>
          <p:cNvSpPr/>
          <p:nvPr/>
        </p:nvSpPr>
        <p:spPr>
          <a:xfrm>
            <a:off x="2985669" y="699542"/>
            <a:ext cx="32047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 smtClean="0"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ko-KR" altLang="en-US" sz="4000" b="1" dirty="0" smtClean="0">
                <a:latin typeface="나눔바른고딕" pitchFamily="50" charset="-127"/>
                <a:ea typeface="나눔바른고딕" pitchFamily="50" charset="-127"/>
              </a:rPr>
              <a:t>차원 리스트</a:t>
            </a:r>
            <a:endParaRPr lang="ko-KR" altLang="en-US" sz="40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6" name="직사각형 1"/>
          <p:cNvSpPr/>
          <p:nvPr/>
        </p:nvSpPr>
        <p:spPr>
          <a:xfrm>
            <a:off x="2344540" y="1978843"/>
            <a:ext cx="48149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latin typeface="나눔바른고딕" pitchFamily="50" charset="-127"/>
                <a:ea typeface="나눔바른고딕" pitchFamily="50" charset="-127"/>
              </a:rPr>
              <a:t>리스트명 </a:t>
            </a:r>
            <a:r>
              <a:rPr lang="en-US" altLang="ko-KR" sz="2800" b="1" dirty="0">
                <a:latin typeface="나눔바른고딕" pitchFamily="50" charset="-127"/>
                <a:ea typeface="나눔바른고딕" pitchFamily="50" charset="-127"/>
              </a:rPr>
              <a:t>= </a:t>
            </a:r>
            <a:r>
              <a:rPr lang="en-US" altLang="ko-KR" sz="2800" b="1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[[</a:t>
            </a:r>
            <a:r>
              <a:rPr lang="ko-KR" altLang="en-US" sz="2800" b="1" dirty="0" smtClean="0">
                <a:latin typeface="나눔바른고딕" pitchFamily="50" charset="-127"/>
                <a:ea typeface="나눔바른고딕" pitchFamily="50" charset="-127"/>
              </a:rPr>
              <a:t>값</a:t>
            </a:r>
            <a:r>
              <a:rPr lang="en-US" altLang="ko-KR" sz="2800" b="1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800" b="1" dirty="0">
                <a:latin typeface="나눔바른고딕" pitchFamily="50" charset="-127"/>
                <a:ea typeface="나눔바른고딕" pitchFamily="50" charset="-127"/>
              </a:rPr>
              <a:t>값</a:t>
            </a:r>
            <a:r>
              <a:rPr lang="en-US" altLang="ko-KR" sz="2800" b="1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],</a:t>
            </a:r>
          </a:p>
          <a:p>
            <a:r>
              <a:rPr lang="en-US" altLang="ko-KR" sz="2800" b="1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		</a:t>
            </a:r>
            <a:r>
              <a:rPr lang="en-US" altLang="ko-KR" sz="2800" b="1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[</a:t>
            </a:r>
            <a:r>
              <a:rPr lang="ko-KR" altLang="en-US" sz="2800" b="1" dirty="0">
                <a:latin typeface="나눔바른고딕" pitchFamily="50" charset="-127"/>
                <a:ea typeface="나눔바른고딕" pitchFamily="50" charset="-127"/>
              </a:rPr>
              <a:t>값</a:t>
            </a:r>
            <a:r>
              <a:rPr lang="en-US" altLang="ko-KR" sz="2800" b="1" dirty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800" b="1" dirty="0">
                <a:latin typeface="나눔바른고딕" pitchFamily="50" charset="-127"/>
                <a:ea typeface="나눔바른고딕" pitchFamily="50" charset="-127"/>
              </a:rPr>
              <a:t>값</a:t>
            </a:r>
            <a:r>
              <a:rPr lang="en-US" altLang="ko-KR" sz="2800" b="1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]</a:t>
            </a:r>
            <a:r>
              <a:rPr lang="en-US" altLang="ko-KR" sz="2800" b="1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,</a:t>
            </a:r>
          </a:p>
          <a:p>
            <a:r>
              <a:rPr lang="en-US" altLang="ko-KR" sz="2800" b="1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		</a:t>
            </a:r>
            <a:r>
              <a:rPr lang="en-US" altLang="ko-KR" sz="2800" b="1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[</a:t>
            </a:r>
            <a:r>
              <a:rPr lang="ko-KR" altLang="en-US" sz="2800" b="1" dirty="0">
                <a:latin typeface="나눔바른고딕" pitchFamily="50" charset="-127"/>
                <a:ea typeface="나눔바른고딕" pitchFamily="50" charset="-127"/>
              </a:rPr>
              <a:t>값</a:t>
            </a:r>
            <a:r>
              <a:rPr lang="en-US" altLang="ko-KR" sz="2800" b="1" dirty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800" b="1" dirty="0">
                <a:latin typeface="나눔바른고딕" pitchFamily="50" charset="-127"/>
                <a:ea typeface="나눔바른고딕" pitchFamily="50" charset="-127"/>
              </a:rPr>
              <a:t>값</a:t>
            </a:r>
            <a:r>
              <a:rPr lang="en-US" altLang="ko-KR" sz="2800" b="1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]]</a:t>
            </a:r>
          </a:p>
        </p:txBody>
      </p:sp>
      <p:sp>
        <p:nvSpPr>
          <p:cNvPr id="12" name="직사각형 1"/>
          <p:cNvSpPr/>
          <p:nvPr/>
        </p:nvSpPr>
        <p:spPr>
          <a:xfrm>
            <a:off x="1115616" y="3749507"/>
            <a:ext cx="64087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 smtClean="0">
                <a:latin typeface="나눔바른고딕" pitchFamily="50" charset="-127"/>
                <a:ea typeface="나눔바른고딕" pitchFamily="50" charset="-127"/>
              </a:rPr>
              <a:t>리스트명</a:t>
            </a:r>
            <a:r>
              <a:rPr lang="en-US" altLang="ko-KR" sz="2800" b="1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[</a:t>
            </a:r>
            <a:r>
              <a:rPr lang="ko-KR" altLang="en-US" sz="2800" b="1" dirty="0" smtClean="0">
                <a:latin typeface="나눔바른고딕" pitchFamily="50" charset="-127"/>
                <a:ea typeface="나눔바른고딕" pitchFamily="50" charset="-127"/>
              </a:rPr>
              <a:t>행</a:t>
            </a:r>
            <a:r>
              <a:rPr lang="en-US" altLang="ko-KR" sz="2800" b="1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][</a:t>
            </a:r>
            <a:r>
              <a:rPr lang="ko-KR" altLang="en-US" sz="2800" b="1" dirty="0" smtClean="0">
                <a:latin typeface="나눔바른고딕" pitchFamily="50" charset="-127"/>
                <a:ea typeface="나눔바른고딕" pitchFamily="50" charset="-127"/>
              </a:rPr>
              <a:t>열</a:t>
            </a:r>
            <a:r>
              <a:rPr lang="en-US" altLang="ko-KR" sz="2800" b="1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]</a:t>
            </a:r>
            <a:endParaRPr lang="ko-KR" altLang="en-US" sz="2800" b="1" dirty="0">
              <a:solidFill>
                <a:srgbClr val="FF000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81540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"/>
          <p:cNvSpPr/>
          <p:nvPr/>
        </p:nvSpPr>
        <p:spPr>
          <a:xfrm>
            <a:off x="2985669" y="627534"/>
            <a:ext cx="32047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 smtClean="0"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ko-KR" altLang="en-US" sz="4000" b="1" dirty="0" smtClean="0">
                <a:latin typeface="나눔바른고딕" pitchFamily="50" charset="-127"/>
                <a:ea typeface="나눔바른고딕" pitchFamily="50" charset="-127"/>
              </a:rPr>
              <a:t>차원 리스트</a:t>
            </a:r>
            <a:endParaRPr lang="ko-KR" altLang="en-US" sz="40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2" name="직사각형 16"/>
          <p:cNvSpPr/>
          <p:nvPr/>
        </p:nvSpPr>
        <p:spPr>
          <a:xfrm>
            <a:off x="1482307" y="3182654"/>
            <a:ext cx="6445377" cy="662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</a:rPr>
              <a:t>사과의 가격만 </a:t>
            </a:r>
            <a:r>
              <a:rPr lang="ko-KR" altLang="en-US" b="1" dirty="0" smtClean="0">
                <a:latin typeface="+mn-ea"/>
              </a:rPr>
              <a:t>출력하세요</a:t>
            </a:r>
            <a:endParaRPr lang="en-US" altLang="ko-KR" b="1" dirty="0" smtClean="0">
              <a:latin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719" y="1655771"/>
            <a:ext cx="4676562" cy="148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74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00186" y="2283718"/>
            <a:ext cx="54521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b="1" dirty="0" smtClean="0">
                <a:latin typeface="나눔바른고딕" pitchFamily="50" charset="-127"/>
                <a:ea typeface="나눔바른고딕" pitchFamily="50" charset="-127"/>
              </a:rPr>
              <a:t>튜플</a:t>
            </a:r>
            <a:r>
              <a:rPr lang="en-US" altLang="ko-KR" sz="4000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4000" dirty="0" smtClean="0">
                <a:latin typeface="나눔바른고딕" pitchFamily="50" charset="-127"/>
                <a:ea typeface="나눔바른고딕" pitchFamily="50" charset="-127"/>
              </a:rPr>
              <a:t>읽기 전용 리스트</a:t>
            </a:r>
            <a:endParaRPr lang="ko-KR" altLang="en-US" sz="40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58540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182" y="1609512"/>
            <a:ext cx="686438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나눔바른고딕" pitchFamily="50" charset="-127"/>
                <a:ea typeface="나눔바른고딕" pitchFamily="50" charset="-127"/>
              </a:rPr>
              <a:t>보통 튜플은 요소가 절대 변경되지 않고 유지되어야 할 때 사용</a:t>
            </a:r>
            <a:endParaRPr lang="en-US" altLang="ko-KR" b="1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나눔바른고딕" pitchFamily="50" charset="-127"/>
                <a:ea typeface="나눔바른고딕" pitchFamily="50" charset="-127"/>
              </a:rPr>
              <a:t>요소</a:t>
            </a:r>
            <a:r>
              <a:rPr lang="ko-KR" altLang="en-US" b="1" dirty="0">
                <a:latin typeface="나눔바른고딕" pitchFamily="50" charset="-127"/>
                <a:ea typeface="나눔바른고딕" pitchFamily="50" charset="-127"/>
              </a:rPr>
              <a:t>의 값을 실수로 변경하는 </a:t>
            </a:r>
            <a:r>
              <a:rPr lang="ko-KR" altLang="en-US" b="1" dirty="0" smtClean="0">
                <a:latin typeface="나눔바른고딕" pitchFamily="50" charset="-127"/>
                <a:ea typeface="나눔바른고딕" pitchFamily="50" charset="-127"/>
              </a:rPr>
              <a:t>상황을 방지할 수 있음</a:t>
            </a:r>
            <a:endParaRPr lang="ko-KR" altLang="en-US" b="1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32508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튜플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81386" y="752386"/>
            <a:ext cx="58448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err="1">
                <a:latin typeface="나눔바른고딕" pitchFamily="50" charset="-127"/>
                <a:ea typeface="나눔바른고딕" pitchFamily="50" charset="-127"/>
              </a:rPr>
              <a:t>튜플명</a:t>
            </a:r>
            <a:r>
              <a:rPr lang="ko-KR" altLang="en-US" sz="2800" b="1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800" b="1" dirty="0">
                <a:latin typeface="나눔바른고딕" pitchFamily="50" charset="-127"/>
                <a:ea typeface="나눔바른고딕" pitchFamily="50" charset="-127"/>
              </a:rPr>
              <a:t>= </a:t>
            </a:r>
            <a:r>
              <a:rPr lang="en-US" altLang="ko-KR" sz="2800" b="1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2800" b="1" dirty="0">
                <a:latin typeface="나눔바른고딕" pitchFamily="50" charset="-127"/>
                <a:ea typeface="나눔바른고딕" pitchFamily="50" charset="-127"/>
              </a:rPr>
              <a:t>요소</a:t>
            </a:r>
            <a:r>
              <a:rPr lang="en-US" altLang="ko-KR" sz="2800" b="1" dirty="0">
                <a:latin typeface="나눔바른고딕" pitchFamily="50" charset="-127"/>
                <a:ea typeface="나눔바른고딕" pitchFamily="50" charset="-127"/>
              </a:rPr>
              <a:t>1</a:t>
            </a:r>
            <a:r>
              <a:rPr lang="en-US" altLang="ko-KR" sz="2800" b="1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,</a:t>
            </a:r>
            <a:r>
              <a:rPr lang="en-US" altLang="ko-KR" sz="2800" b="1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800" b="1" dirty="0">
                <a:latin typeface="나눔바른고딕" pitchFamily="50" charset="-127"/>
                <a:ea typeface="나눔바른고딕" pitchFamily="50" charset="-127"/>
              </a:rPr>
              <a:t>요소</a:t>
            </a:r>
            <a:r>
              <a:rPr lang="en-US" altLang="ko-KR" sz="2800" b="1" dirty="0"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en-US" altLang="ko-KR" sz="2800" b="1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,</a:t>
            </a:r>
            <a:r>
              <a:rPr lang="en-US" altLang="ko-KR" sz="2800" b="1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800" b="1" dirty="0">
                <a:latin typeface="나눔바른고딕" pitchFamily="50" charset="-127"/>
                <a:ea typeface="나눔바른고딕" pitchFamily="50" charset="-127"/>
              </a:rPr>
              <a:t>요소</a:t>
            </a:r>
            <a:r>
              <a:rPr lang="en-US" altLang="ko-KR" sz="2800" b="1" dirty="0">
                <a:latin typeface="나눔바른고딕" pitchFamily="50" charset="-127"/>
                <a:ea typeface="나눔바른고딕" pitchFamily="50" charset="-127"/>
              </a:rPr>
              <a:t>3</a:t>
            </a:r>
            <a:r>
              <a:rPr lang="en-US" altLang="ko-KR" sz="2800" b="1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,</a:t>
            </a:r>
            <a:r>
              <a:rPr lang="en-US" altLang="ko-KR" sz="2800" b="1" dirty="0">
                <a:latin typeface="나눔바른고딕" pitchFamily="50" charset="-127"/>
                <a:ea typeface="나눔바른고딕" pitchFamily="50" charset="-127"/>
              </a:rPr>
              <a:t> ...</a:t>
            </a:r>
            <a:r>
              <a:rPr lang="en-US" altLang="ko-KR" sz="2800" b="1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endParaRPr lang="ko-KR" altLang="en-US" sz="2800" b="1" dirty="0">
              <a:solidFill>
                <a:srgbClr val="FF000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06892" y="1440160"/>
            <a:ext cx="4993858" cy="300379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a = ( )</a:t>
            </a:r>
          </a:p>
          <a:p>
            <a:pPr lvl="1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b = (1, 2, 3)</a:t>
            </a:r>
          </a:p>
          <a:p>
            <a:pPr lvl="1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c = ('Life', 'is', 'too', 'short')</a:t>
            </a:r>
          </a:p>
          <a:p>
            <a:pPr lvl="1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d = (1, 2, 'Life', 'is') </a:t>
            </a:r>
          </a:p>
          <a:p>
            <a:pPr lvl="1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e = (1, 2, ('Life', 'is'))</a:t>
            </a:r>
            <a:endParaRPr lang="ko-KR" altLang="en-US" sz="2400" b="1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1941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2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수업 진행 방향</a:t>
            </a:r>
            <a:endParaRPr lang="ko-KR" altLang="en-US" sz="20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</a:t>
            </a:r>
            <a:endParaRPr lang="ko-KR" altLang="en-US" sz="1200" spc="-15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화살표 연결선 34"/>
          <p:cNvCxnSpPr>
            <a:stCxn id="36" idx="2"/>
            <a:endCxn id="11" idx="0"/>
          </p:cNvCxnSpPr>
          <p:nvPr/>
        </p:nvCxnSpPr>
        <p:spPr>
          <a:xfrm>
            <a:off x="6677631" y="1689183"/>
            <a:ext cx="0" cy="4317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/>
          <p:cNvGrpSpPr/>
          <p:nvPr/>
        </p:nvGrpSpPr>
        <p:grpSpPr>
          <a:xfrm>
            <a:off x="1776153" y="882974"/>
            <a:ext cx="5662897" cy="806209"/>
            <a:chOff x="1776153" y="882974"/>
            <a:chExt cx="5662897" cy="806209"/>
          </a:xfrm>
        </p:grpSpPr>
        <p:cxnSp>
          <p:nvCxnSpPr>
            <p:cNvPr id="4" name="직선 화살표 연결선 3"/>
            <p:cNvCxnSpPr>
              <a:stCxn id="2" idx="3"/>
              <a:endCxn id="8" idx="1"/>
            </p:cNvCxnSpPr>
            <p:nvPr/>
          </p:nvCxnSpPr>
          <p:spPr>
            <a:xfrm>
              <a:off x="3298992" y="1286079"/>
              <a:ext cx="54719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3846182" y="882974"/>
              <a:ext cx="1522839" cy="806209"/>
            </a:xfrm>
            <a:prstGeom prst="rect">
              <a:avLst/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변수</a:t>
              </a: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776153" y="882974"/>
              <a:ext cx="1522839" cy="806209"/>
            </a:xfrm>
            <a:prstGeom prst="rect">
              <a:avLst/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자료형</a:t>
              </a:r>
              <a:endParaRPr lang="ko-KR" altLang="en-US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916211" y="882974"/>
              <a:ext cx="1522839" cy="80620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연산자</a:t>
              </a:r>
              <a:endParaRPr lang="ko-KR" altLang="en-US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44" name="직선 화살표 연결선 43"/>
            <p:cNvCxnSpPr>
              <a:stCxn id="8" idx="3"/>
              <a:endCxn id="36" idx="1"/>
            </p:cNvCxnSpPr>
            <p:nvPr/>
          </p:nvCxnSpPr>
          <p:spPr>
            <a:xfrm>
              <a:off x="5369021" y="1286079"/>
              <a:ext cx="54719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그룹 65"/>
          <p:cNvGrpSpPr/>
          <p:nvPr/>
        </p:nvGrpSpPr>
        <p:grpSpPr>
          <a:xfrm>
            <a:off x="1776153" y="2120921"/>
            <a:ext cx="5662897" cy="806209"/>
            <a:chOff x="1776153" y="2120921"/>
            <a:chExt cx="5662897" cy="806209"/>
          </a:xfrm>
        </p:grpSpPr>
        <p:sp>
          <p:nvSpPr>
            <p:cNvPr id="10" name="직사각형 9"/>
            <p:cNvSpPr/>
            <p:nvPr/>
          </p:nvSpPr>
          <p:spPr>
            <a:xfrm>
              <a:off x="3846182" y="2120921"/>
              <a:ext cx="1522839" cy="80620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리스트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776153" y="2120921"/>
              <a:ext cx="1522839" cy="806209"/>
            </a:xfrm>
            <a:prstGeom prst="rect">
              <a:avLst/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반복문</a:t>
              </a:r>
              <a:endParaRPr lang="ko-KR" altLang="en-US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916211" y="2120921"/>
              <a:ext cx="1522839" cy="806209"/>
            </a:xfrm>
            <a:prstGeom prst="rect">
              <a:avLst/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조건문</a:t>
              </a:r>
              <a:endParaRPr lang="ko-KR" altLang="en-US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41" name="직선 화살표 연결선 40"/>
            <p:cNvCxnSpPr>
              <a:stCxn id="11" idx="1"/>
              <a:endCxn id="10" idx="3"/>
            </p:cNvCxnSpPr>
            <p:nvPr/>
          </p:nvCxnSpPr>
          <p:spPr>
            <a:xfrm flipH="1">
              <a:off x="5369021" y="2524026"/>
              <a:ext cx="54719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>
              <a:stCxn id="10" idx="1"/>
              <a:endCxn id="9" idx="3"/>
            </p:cNvCxnSpPr>
            <p:nvPr/>
          </p:nvCxnSpPr>
          <p:spPr>
            <a:xfrm flipH="1">
              <a:off x="3298992" y="2524026"/>
              <a:ext cx="54719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직선 화살표 연결선 55"/>
          <p:cNvCxnSpPr>
            <a:stCxn id="9" idx="2"/>
            <a:endCxn id="18" idx="0"/>
          </p:cNvCxnSpPr>
          <p:nvPr/>
        </p:nvCxnSpPr>
        <p:spPr>
          <a:xfrm flipH="1">
            <a:off x="2531835" y="2927130"/>
            <a:ext cx="5738" cy="4317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/>
          <p:cNvGrpSpPr/>
          <p:nvPr/>
        </p:nvGrpSpPr>
        <p:grpSpPr>
          <a:xfrm>
            <a:off x="1764677" y="3358868"/>
            <a:ext cx="3604344" cy="806209"/>
            <a:chOff x="1764677" y="3358868"/>
            <a:chExt cx="3604344" cy="806209"/>
          </a:xfrm>
        </p:grpSpPr>
        <p:sp>
          <p:nvSpPr>
            <p:cNvPr id="12" name="직사각형 11"/>
            <p:cNvSpPr/>
            <p:nvPr/>
          </p:nvSpPr>
          <p:spPr>
            <a:xfrm>
              <a:off x="3846182" y="3358868"/>
              <a:ext cx="1522839" cy="806209"/>
            </a:xfrm>
            <a:prstGeom prst="rect">
              <a:avLst/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</a:t>
              </a:r>
              <a:r>
                <a: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듈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764677" y="3358868"/>
              <a:ext cx="1534315" cy="806209"/>
            </a:xfrm>
            <a:prstGeom prst="rect">
              <a:avLst/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함수</a:t>
              </a:r>
            </a:p>
          </p:txBody>
        </p:sp>
        <p:cxnSp>
          <p:nvCxnSpPr>
            <p:cNvPr id="59" name="직선 화살표 연결선 58"/>
            <p:cNvCxnSpPr>
              <a:stCxn id="18" idx="3"/>
              <a:endCxn id="12" idx="1"/>
            </p:cNvCxnSpPr>
            <p:nvPr/>
          </p:nvCxnSpPr>
          <p:spPr>
            <a:xfrm>
              <a:off x="3298992" y="3761973"/>
              <a:ext cx="54719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94089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84" y="1018958"/>
            <a:ext cx="7030431" cy="3105583"/>
          </a:xfrm>
          <a:prstGeom prst="rect">
            <a:avLst/>
          </a:prstGeom>
        </p:spPr>
      </p:pic>
      <p:sp>
        <p:nvSpPr>
          <p:cNvPr id="9" name="직사각형 10"/>
          <p:cNvSpPr/>
          <p:nvPr/>
        </p:nvSpPr>
        <p:spPr>
          <a:xfrm>
            <a:off x="2370067" y="4226148"/>
            <a:ext cx="4104609" cy="577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튜플의 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 삭제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변경 </a:t>
            </a:r>
            <a:r>
              <a:rPr lang="ko-KR" altLang="en-US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불가</a:t>
            </a:r>
            <a:endParaRPr lang="en-US" altLang="ko-KR" sz="2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26078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851920" y="1995686"/>
            <a:ext cx="187220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88024" y="1666434"/>
            <a:ext cx="1693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320143" y="1820323"/>
            <a:ext cx="614671" cy="354092"/>
          </a:xfrm>
          <a:prstGeom prst="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7012" y="1857186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47864" y="2195890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시간에 배울 내용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반복문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577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538" y="707281"/>
            <a:ext cx="5138922" cy="372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0567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96" y="1576248"/>
            <a:ext cx="5792008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0534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in, not in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167826"/>
              </p:ext>
            </p:extLst>
          </p:nvPr>
        </p:nvGraphicFramePr>
        <p:xfrm>
          <a:off x="2022714" y="1847211"/>
          <a:ext cx="4799316" cy="2641132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2417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1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028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나눔바른고딕" pitchFamily="50" charset="-127"/>
                          <a:ea typeface="나눔바른고딕" pitchFamily="50" charset="-127"/>
                        </a:rPr>
                        <a:t>in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나눔바른고딕" pitchFamily="50" charset="-127"/>
                          <a:ea typeface="나눔바른고딕" pitchFamily="50" charset="-127"/>
                        </a:rPr>
                        <a:t>not in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2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x</a:t>
                      </a:r>
                      <a:r>
                        <a:rPr lang="en-US" sz="2400" dirty="0">
                          <a:latin typeface="나눔바른고딕" pitchFamily="50" charset="-127"/>
                          <a:ea typeface="나눔바른고딕" pitchFamily="50" charset="-127"/>
                        </a:rPr>
                        <a:t> in </a:t>
                      </a:r>
                      <a:r>
                        <a:rPr lang="ko-KR" altLang="en-US" sz="2400" dirty="0">
                          <a:latin typeface="나눔바른고딕" pitchFamily="50" charset="-127"/>
                          <a:ea typeface="나눔바른고딕" pitchFamily="50" charset="-127"/>
                        </a:rPr>
                        <a:t>문자열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x</a:t>
                      </a:r>
                      <a:r>
                        <a:rPr lang="en-US" sz="2400" dirty="0">
                          <a:latin typeface="나눔바른고딕" pitchFamily="50" charset="-127"/>
                          <a:ea typeface="나눔바른고딕" pitchFamily="50" charset="-127"/>
                        </a:rPr>
                        <a:t> not in </a:t>
                      </a:r>
                      <a:r>
                        <a:rPr lang="ko-KR" altLang="en-US" sz="2400" dirty="0">
                          <a:latin typeface="나눔바른고딕" pitchFamily="50" charset="-127"/>
                          <a:ea typeface="나눔바른고딕" pitchFamily="50" charset="-127"/>
                        </a:rPr>
                        <a:t>문자열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2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x</a:t>
                      </a:r>
                      <a:r>
                        <a:rPr lang="en-US" sz="2400" dirty="0">
                          <a:latin typeface="나눔바른고딕" pitchFamily="50" charset="-127"/>
                          <a:ea typeface="나눔바른고딕" pitchFamily="50" charset="-127"/>
                        </a:rPr>
                        <a:t> in </a:t>
                      </a:r>
                      <a:r>
                        <a:rPr lang="ko-KR" altLang="en-US" sz="24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튜플</a:t>
                      </a:r>
                      <a:endParaRPr lang="ko-KR" altLang="en-US" sz="24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dirty="0">
                          <a:solidFill>
                            <a:srgbClr val="FF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x</a:t>
                      </a:r>
                      <a:r>
                        <a:rPr lang="en-US" sz="2400" dirty="0">
                          <a:latin typeface="나눔바른고딕" pitchFamily="50" charset="-127"/>
                          <a:ea typeface="나눔바른고딕" pitchFamily="50" charset="-127"/>
                        </a:rPr>
                        <a:t> not in </a:t>
                      </a:r>
                      <a:r>
                        <a:rPr lang="ko-KR" altLang="en-US" sz="24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튜플</a:t>
                      </a:r>
                      <a:endParaRPr lang="ko-KR" altLang="en-US" sz="24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02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x</a:t>
                      </a:r>
                      <a:r>
                        <a:rPr lang="en-US" sz="2400" dirty="0">
                          <a:latin typeface="나눔바른고딕" pitchFamily="50" charset="-127"/>
                          <a:ea typeface="나눔바른고딕" pitchFamily="50" charset="-127"/>
                        </a:rPr>
                        <a:t> in </a:t>
                      </a:r>
                      <a:r>
                        <a:rPr lang="ko-KR" altLang="en-US" sz="2400" dirty="0">
                          <a:latin typeface="나눔바른고딕" pitchFamily="50" charset="-127"/>
                          <a:ea typeface="나눔바른고딕" pitchFamily="50" charset="-127"/>
                        </a:rPr>
                        <a:t>리스트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dirty="0">
                          <a:solidFill>
                            <a:srgbClr val="FF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x</a:t>
                      </a:r>
                      <a:r>
                        <a:rPr lang="en-US" sz="2400" dirty="0">
                          <a:latin typeface="나눔바른고딕" pitchFamily="50" charset="-127"/>
                          <a:ea typeface="나눔바른고딕" pitchFamily="50" charset="-127"/>
                        </a:rPr>
                        <a:t> not in </a:t>
                      </a:r>
                      <a:r>
                        <a:rPr lang="ko-KR" altLang="en-US" sz="2400" dirty="0">
                          <a:latin typeface="나눔바른고딕" pitchFamily="50" charset="-127"/>
                          <a:ea typeface="나눔바른고딕" pitchFamily="50" charset="-127"/>
                        </a:rPr>
                        <a:t>리스트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339355" y="617538"/>
            <a:ext cx="8804645" cy="958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 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문자열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튜플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리스트에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포함되어 있으면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not in 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문자열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튜플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리스트에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포함되어 있지 않으면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214548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자료형의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참과 거짓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754423"/>
              </p:ext>
            </p:extLst>
          </p:nvPr>
        </p:nvGraphicFramePr>
        <p:xfrm>
          <a:off x="1500336" y="699542"/>
          <a:ext cx="6096000" cy="332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자료형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값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참 </a:t>
                      </a:r>
                      <a:r>
                        <a:rPr lang="en-US" altLang="ko-KR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or </a:t>
                      </a:r>
                      <a:r>
                        <a:rPr lang="ko-KR" altLang="en-US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거짓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문자열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“python”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참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“”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거짓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리스트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[1,2,3]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참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[]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거짓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튜플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()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거짓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딕셔너리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{}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거짓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숫자형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0</a:t>
                      </a:r>
                      <a:r>
                        <a:rPr lang="ko-KR" altLang="en-US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이 아닌 숫자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참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0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거짓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691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807" y="651579"/>
            <a:ext cx="3864387" cy="386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91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987" y="735767"/>
            <a:ext cx="3594025" cy="367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5341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87824" y="3579862"/>
            <a:ext cx="32864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컨테이너 </a:t>
            </a:r>
            <a:r>
              <a:rPr lang="en-US" altLang="ko-KR" sz="3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vs </a:t>
            </a:r>
            <a:r>
              <a:rPr lang="ko-KR" altLang="en-US" sz="3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</a:t>
            </a:r>
            <a:endParaRPr lang="en-US" altLang="ko-KR" sz="3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131590"/>
            <a:ext cx="2162175" cy="21145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111" y="1383785"/>
            <a:ext cx="1610161" cy="16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6931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16"/>
          <p:cNvSpPr/>
          <p:nvPr/>
        </p:nvSpPr>
        <p:spPr>
          <a:xfrm>
            <a:off x="467544" y="1221596"/>
            <a:ext cx="779890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리스트</a:t>
            </a:r>
            <a:endParaRPr lang="en-US" altLang="ko-KR" sz="72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튜플</a:t>
            </a:r>
            <a:endParaRPr lang="en-US" altLang="ko-KR" sz="4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429" y="1408075"/>
            <a:ext cx="968268" cy="135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0381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19672" y="2355726"/>
            <a:ext cx="62295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err="1">
                <a:latin typeface="나눔바른고딕" pitchFamily="50" charset="-127"/>
                <a:ea typeface="나눔바른고딕" pitchFamily="50" charset="-127"/>
              </a:rPr>
              <a:t>리스트명</a:t>
            </a:r>
            <a:r>
              <a:rPr lang="ko-KR" altLang="en-US" sz="2800" b="1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800" b="1" dirty="0">
                <a:latin typeface="나눔바른고딕" pitchFamily="50" charset="-127"/>
                <a:ea typeface="나눔바른고딕" pitchFamily="50" charset="-127"/>
              </a:rPr>
              <a:t>= </a:t>
            </a:r>
            <a:r>
              <a:rPr lang="en-US" altLang="ko-KR" sz="2800" b="1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[</a:t>
            </a:r>
            <a:r>
              <a:rPr lang="ko-KR" altLang="en-US" sz="2800" b="1" dirty="0">
                <a:latin typeface="나눔바른고딕" pitchFamily="50" charset="-127"/>
                <a:ea typeface="나눔바른고딕" pitchFamily="50" charset="-127"/>
              </a:rPr>
              <a:t>요소</a:t>
            </a:r>
            <a:r>
              <a:rPr lang="en-US" altLang="ko-KR" sz="2800" b="1" dirty="0">
                <a:latin typeface="나눔바른고딕" pitchFamily="50" charset="-127"/>
                <a:ea typeface="나눔바른고딕" pitchFamily="50" charset="-127"/>
              </a:rPr>
              <a:t>1</a:t>
            </a:r>
            <a:r>
              <a:rPr lang="en-US" altLang="ko-KR" sz="2800" b="1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,</a:t>
            </a:r>
            <a:r>
              <a:rPr lang="en-US" altLang="ko-KR" sz="2800" b="1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800" b="1" dirty="0">
                <a:latin typeface="나눔바른고딕" pitchFamily="50" charset="-127"/>
                <a:ea typeface="나눔바른고딕" pitchFamily="50" charset="-127"/>
              </a:rPr>
              <a:t>요소</a:t>
            </a:r>
            <a:r>
              <a:rPr lang="en-US" altLang="ko-KR" sz="2800" b="1" dirty="0"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en-US" altLang="ko-KR" sz="2800" b="1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,</a:t>
            </a:r>
            <a:r>
              <a:rPr lang="en-US" altLang="ko-KR" sz="2800" b="1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800" b="1" dirty="0">
                <a:latin typeface="나눔바른고딕" pitchFamily="50" charset="-127"/>
                <a:ea typeface="나눔바른고딕" pitchFamily="50" charset="-127"/>
              </a:rPr>
              <a:t>요소</a:t>
            </a:r>
            <a:r>
              <a:rPr lang="en-US" altLang="ko-KR" sz="2800" b="1" dirty="0">
                <a:latin typeface="나눔바른고딕" pitchFamily="50" charset="-127"/>
                <a:ea typeface="나눔바른고딕" pitchFamily="50" charset="-127"/>
              </a:rPr>
              <a:t>3</a:t>
            </a:r>
            <a:r>
              <a:rPr lang="en-US" altLang="ko-KR" sz="2800" b="1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,</a:t>
            </a:r>
            <a:r>
              <a:rPr lang="en-US" altLang="ko-KR" sz="2800" b="1" dirty="0">
                <a:latin typeface="나눔바른고딕" pitchFamily="50" charset="-127"/>
                <a:ea typeface="나눔바른고딕" pitchFamily="50" charset="-127"/>
              </a:rPr>
              <a:t> ...</a:t>
            </a:r>
            <a:r>
              <a:rPr lang="en-US" altLang="ko-KR" sz="2800" b="1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]</a:t>
            </a:r>
            <a:endParaRPr lang="ko-KR" altLang="en-US" sz="2800" b="1" dirty="0">
              <a:solidFill>
                <a:srgbClr val="FF000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15829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169" y="1885520"/>
            <a:ext cx="3393263" cy="17320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44" y="1234207"/>
            <a:ext cx="2970268" cy="3034684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12" idx="3"/>
            <a:endCxn id="6" idx="1"/>
          </p:cNvCxnSpPr>
          <p:nvPr/>
        </p:nvCxnSpPr>
        <p:spPr>
          <a:xfrm>
            <a:off x="3779912" y="2751549"/>
            <a:ext cx="1287257" cy="1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1882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26414" y="1203598"/>
            <a:ext cx="4993858" cy="300379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a = [ ]</a:t>
            </a:r>
          </a:p>
          <a:p>
            <a:pPr lvl="1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b = [1, 2, 3]</a:t>
            </a:r>
          </a:p>
          <a:p>
            <a:pPr lvl="1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c = ['Life', 'is', 'too', 'short']</a:t>
            </a:r>
          </a:p>
          <a:p>
            <a:pPr lvl="1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d = [1, 2, 'Life', 'is'] </a:t>
            </a:r>
          </a:p>
          <a:p>
            <a:pPr lvl="1"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e = [1, 2, ['Life', 'is']]</a:t>
            </a:r>
            <a:endParaRPr lang="ko-KR" altLang="en-US" sz="2400" b="1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7449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1859C"/>
        </a:solidFill>
        <a:ln>
          <a:noFill/>
        </a:ln>
      </a:spPr>
      <a:bodyPr rtlCol="0" anchor="ctr"/>
      <a:lstStyle>
        <a:defPPr algn="ctr">
          <a:defRPr dirty="0">
            <a:solidFill>
              <a:schemeClr val="bg1"/>
            </a:solidFill>
            <a:latin typeface="Rix고딕 B" panose="02020603020101020101" pitchFamily="18" charset="-127"/>
            <a:ea typeface="Rix고딕 B" panose="02020603020101020101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457200" indent="-457200">
          <a:buAutoNum type="arabicPeriod"/>
          <a:defRPr sz="2400" dirty="0" err="1" smtClean="0">
            <a:ln>
              <a:solidFill>
                <a:schemeClr val="bg1">
                  <a:alpha val="0"/>
                </a:schemeClr>
              </a:solidFill>
            </a:ln>
            <a:solidFill>
              <a:schemeClr val="tx1">
                <a:lumMod val="85000"/>
                <a:lumOff val="15000"/>
              </a:schemeClr>
            </a:solidFill>
            <a:latin typeface="Rix고딕 B" panose="02020603020101020101" pitchFamily="18" charset="-127"/>
            <a:ea typeface="Rix고딕 B" panose="02020603020101020101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10864</TotalTime>
  <Words>389</Words>
  <Application>Microsoft Office PowerPoint</Application>
  <PresentationFormat>On-screen Show (16:9)</PresentationFormat>
  <Paragraphs>146</Paragraphs>
  <Slides>25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나눔바른고딕</vt:lpstr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이예은</dc:creator>
  <cp:lastModifiedBy>Hyunduk Shin</cp:lastModifiedBy>
  <cp:revision>1052</cp:revision>
  <dcterms:created xsi:type="dcterms:W3CDTF">2015-03-17T10:14:13Z</dcterms:created>
  <dcterms:modified xsi:type="dcterms:W3CDTF">2020-03-08T14:02:20Z</dcterms:modified>
</cp:coreProperties>
</file>