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5CE6C2-8E53-49D5-BDF8-AC40EA9AA0D0}">
  <a:tblStyle styleId="{CE5CE6C2-8E53-49D5-BDF8-AC40EA9AA0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19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1751c86f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1751c86f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751c86f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751c86f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751c86f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1751c86f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751c86f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751c86f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751c86f9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751c86f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751c86f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1751c86f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Explain inputs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Bgzip and index VCF files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72bc860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72bc860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2bc860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2bc860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72bc860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72bc860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Dodati rad za vcfeval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84c55b4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84c55b4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d96066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d96066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751c86f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751c86f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Objašnejnje šta je de novo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6c53043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6c53043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d960667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d960667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c7fdf9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c7fdf9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751c8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751c8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reći kako je sortiran VCF fajl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751c86f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751c86f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Opis inputs i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751c86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751c86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Opis inputs i outpu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vladimirkovacevic/gi-2021-etf" TargetMode="External"/><Relationship Id="rId4" Type="http://schemas.openxmlformats.org/officeDocument/2006/relationships/hyperlink" Target="https://samtools.github.io/hts-specs/VCFv4.2.pdf" TargetMode="External"/><Relationship Id="rId9" Type="http://schemas.openxmlformats.org/officeDocument/2006/relationships/hyperlink" Target="https://cgc.sbgenomics.com/public/apps#admin/sbg-public-data/graf-germline-variant-detection-workflow-1-0/3" TargetMode="External"/><Relationship Id="rId5" Type="http://schemas.openxmlformats.org/officeDocument/2006/relationships/hyperlink" Target="https://www.animalgenome.org/bioinfo/resources/manuals/RTGOperationsManual.pdf" TargetMode="External"/><Relationship Id="rId6" Type="http://schemas.openxmlformats.org/officeDocument/2006/relationships/hyperlink" Target="https://doi.org/10.1101/023754" TargetMode="External"/><Relationship Id="rId7" Type="http://schemas.openxmlformats.org/officeDocument/2006/relationships/hyperlink" Target="https://www.realtimegenomics.com/news/pre-formatted-reference-datasets" TargetMode="External"/><Relationship Id="rId8" Type="http://schemas.openxmlformats.org/officeDocument/2006/relationships/hyperlink" Target="https://pyvcf.readthedocs.io/en/lates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</a:t>
            </a:r>
            <a:r>
              <a:rPr lang="en"/>
              <a:t>comparison</a:t>
            </a:r>
            <a:r>
              <a:rPr lang="en"/>
              <a:t> and detection of </a:t>
            </a:r>
            <a:r>
              <a:rPr i="1" lang="en"/>
              <a:t>de novo </a:t>
            </a:r>
            <a:r>
              <a:rPr lang="en"/>
              <a:t>variants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0"/>
            <a:ext cx="38919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Authors: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Milica Lazić 3203/20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Pavle Milenković 3016/20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2700" y="1089475"/>
            <a:ext cx="435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Genome Informatics 2021</a:t>
            </a:r>
            <a:endParaRPr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739400" y="3840650"/>
            <a:ext cx="38919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Mentors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Nevena Nikolić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Vladimir Kovačević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developed in Jupyter Notebook using Python 3.8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 was run as an interactive analysis on the CGC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PyVCF library used for parsing VCF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and writing VCF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Iterating through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Ease of access to individual record fields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support for filtering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71600"/>
            <a:ext cx="8520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Baseline VCF file - a reference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Call VCF file - a file compared against the baseline in order to </a:t>
            </a:r>
            <a:r>
              <a:rPr lang="en" sz="1800"/>
              <a:t>identify</a:t>
            </a:r>
            <a:r>
              <a:rPr lang="en" sz="1800"/>
              <a:t> </a:t>
            </a:r>
            <a:r>
              <a:rPr i="1" lang="en" sz="1800"/>
              <a:t>de novo</a:t>
            </a:r>
            <a:r>
              <a:rPr lang="en" sz="1800"/>
              <a:t> variants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Record - one data line from a VCF file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basis of the algorithm relies on going through both baseline and call VCF file lineary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loop iterates through every record inside the given call VCF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record within the baseline VCF file is advanced based on conditions within the main loop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71600"/>
            <a:ext cx="8614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Comparisons are done based on the </a:t>
            </a:r>
            <a:r>
              <a:rPr i="1" lang="en"/>
              <a:t>position</a:t>
            </a:r>
            <a:r>
              <a:rPr lang="en"/>
              <a:t> field of the records (record.POS)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positions match, the records are compared: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 REF and ALT fields match in accordance to genotypes?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call position is ahead of the baseline position: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Advance the baseline position until it reaches (or </a:t>
            </a:r>
            <a:r>
              <a:rPr lang="en" sz="1800"/>
              <a:t>surpasses</a:t>
            </a:r>
            <a:r>
              <a:rPr lang="en" sz="1800"/>
              <a:t>) the call position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baseline position is ahead of the call position: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call record observed has no match → it is a </a:t>
            </a:r>
            <a:r>
              <a:rPr i="1" lang="en" sz="1800"/>
              <a:t>de novo</a:t>
            </a:r>
            <a:r>
              <a:rPr lang="en" sz="1800"/>
              <a:t> variant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described method works while the </a:t>
            </a:r>
            <a:r>
              <a:rPr lang="en"/>
              <a:t>observed</a:t>
            </a:r>
            <a:r>
              <a:rPr lang="en"/>
              <a:t> records are on the same chromosome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condition is evaluated in the </a:t>
            </a:r>
            <a:r>
              <a:rPr lang="en"/>
              <a:t>main loop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</a:t>
            </a:r>
            <a:r>
              <a:rPr lang="en" sz="1800"/>
              <a:t>chromosome</a:t>
            </a:r>
            <a:r>
              <a:rPr lang="en" sz="1800"/>
              <a:t> → described comparison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Different chromosome: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</a:t>
            </a:r>
            <a:r>
              <a:rPr lang="en" sz="1800"/>
              <a:t>all position is ahead of the baseline position → advance the baseline position until the chromosome matches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Baseline position is ahead of the call position → this call record is a </a:t>
            </a:r>
            <a:r>
              <a:rPr i="1" lang="en" sz="1800"/>
              <a:t>de novo</a:t>
            </a:r>
            <a:r>
              <a:rPr lang="en" sz="1800"/>
              <a:t> variant (and all further call records within that chromosome)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call the main function to compare the child VCF file </a:t>
            </a:r>
            <a:r>
              <a:rPr lang="en"/>
              <a:t>against one parent VCF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</a:t>
            </a:r>
            <a:r>
              <a:rPr i="1" lang="en"/>
              <a:t>de novo</a:t>
            </a:r>
            <a:r>
              <a:rPr lang="en"/>
              <a:t> variant found is recorded in the output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output file is then compared against the other parent VCF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the file containing unique variants present in the child genome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end, we calculate the number of </a:t>
            </a:r>
            <a:r>
              <a:rPr i="1" lang="en"/>
              <a:t>de novo</a:t>
            </a:r>
            <a:r>
              <a:rPr lang="en"/>
              <a:t> variants and their percentage from the total number of variants in the child genome</a:t>
            </a:r>
            <a:endParaRPr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71600"/>
            <a:ext cx="8520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the art tool for the comparison of VCF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erforms variant comparison at the haplotype level</a:t>
            </a:r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RTG Tools </a:t>
            </a:r>
            <a:r>
              <a:rPr i="1" lang="en"/>
              <a:t>vcfeval</a:t>
            </a:r>
            <a:r>
              <a:rPr lang="en"/>
              <a:t> analysis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63" y="2113274"/>
            <a:ext cx="7999276" cy="16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60" name="Google Shape;160;p28"/>
          <p:cNvGraphicFramePr/>
          <p:nvPr/>
        </p:nvGraphicFramePr>
        <p:xfrm>
          <a:off x="1709763" y="14023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{CE5CE6C2-8E53-49D5-BDF8-AC40EA9AA0D0}</a:tableStyleId>
              </a:tblPr>
              <a:tblGrid>
                <a:gridCol w="2462050"/>
                <a:gridCol w="1631200"/>
                <a:gridCol w="1631200"/>
              </a:tblGrid>
              <a:tr h="7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Our algorithm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vcfeval</a:t>
                      </a:r>
                      <a:endParaRPr i="1"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No. of </a:t>
                      </a:r>
                      <a:r>
                        <a:rPr i="1"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 novo</a:t>
                      </a: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variants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142685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83438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7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% of </a:t>
                      </a:r>
                      <a:r>
                        <a:rPr i="1"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 novo</a:t>
                      </a: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variants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2.9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1.7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RTG Tools uses a novel dynamic programming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Deals with complex variant representation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algorithm didn’t take into account these complexities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future improvements to our algorithm have to cover differing representations of the same variant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71600"/>
            <a:ext cx="85206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Course materials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Variant Call Format (VCF) Version 4.2 Specification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RTG Tools Operations Manual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Comparing Variant Call Files for Performance Benchmarking of Next-Generation Sequencing Variant Calling Pipelines. Cleary at al. bioRxiv, 2015. doi: </a:t>
            </a:r>
            <a:r>
              <a:rPr lang="en" u="sng">
                <a:solidFill>
                  <a:schemeClr val="lt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https://doi.org/10.1101/023754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Pre-formatted Metagenomic and Human reference datasets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PyVCF - A Variant Call Format Parser for Python — PyVCF 0.6.8 documentation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GRAF Germline Variant Detection Workflow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the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description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Whole genome sequencing (WGS)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Calling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GRAF Germline Variant Detection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comparison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RTG Tools </a:t>
            </a:r>
            <a:r>
              <a:rPr i="1" lang="en"/>
              <a:t>vcfeval </a:t>
            </a:r>
            <a:r>
              <a:rPr lang="en"/>
              <a:t>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description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Reconstruct 3 sample genomes using GRAF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tool in Python programming language that calculates the number and percentage of </a:t>
            </a:r>
            <a:r>
              <a:rPr i="1" lang="en"/>
              <a:t>de novo</a:t>
            </a:r>
            <a:r>
              <a:rPr lang="en"/>
              <a:t> variants in the child genome, by overlapping 2 VCF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 same calculation using the </a:t>
            </a:r>
            <a:r>
              <a:rPr i="1" lang="en"/>
              <a:t>vcfeval</a:t>
            </a:r>
            <a:r>
              <a:rPr lang="en"/>
              <a:t> tool from the RTG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results of the 2 </a:t>
            </a:r>
            <a:r>
              <a:rPr lang="en"/>
              <a:t>algorithms, </a:t>
            </a:r>
            <a:r>
              <a:rPr lang="en"/>
              <a:t>identify the specific differences and discuss the reasons of their occurence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genome sequencing (WGS)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700" y="1415748"/>
            <a:ext cx="2503801" cy="26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66384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</a:t>
            </a:r>
            <a:r>
              <a:rPr lang="en"/>
              <a:t>determining the order of the four chemical building blocks - called "bases" - that make up the DNA molecule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of the applications of WGS include: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76825" y="2571750"/>
            <a:ext cx="6638400" cy="23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the frequency of mutations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Diagnostic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genomics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Disease Pedigrees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Rare tumor types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trials and pharmacogenomics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genome sequencing (WGS)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438" y="1883775"/>
            <a:ext cx="6745124" cy="194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5482800" cy="23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the variants from the sequenced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stored inside a VCF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Depending on the location and the type of the variant, we can predict the impact of the mutation.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250" y="1653375"/>
            <a:ext cx="3119099" cy="22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37" y="3024525"/>
            <a:ext cx="5409125" cy="13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89700"/>
            <a:ext cx="84270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variant calling data is stored inside a VCF (</a:t>
            </a:r>
            <a:r>
              <a:rPr i="1" lang="en"/>
              <a:t>Variant Call Format</a:t>
            </a:r>
            <a:r>
              <a:rPr lang="en"/>
              <a:t>)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VCF file contains: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Meta-information lines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Header line</a:t>
            </a:r>
            <a:endParaRPr sz="18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#CHROM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POS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ID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REF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ALT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QUAL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FILTER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INFO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lines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7527" t="0"/>
          <a:stretch/>
        </p:blipFill>
        <p:spPr>
          <a:xfrm>
            <a:off x="3366325" y="2370300"/>
            <a:ext cx="5628175" cy="2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</a:t>
            </a:r>
            <a:r>
              <a:rPr lang="en"/>
              <a:t>the linear representation of the human genome, the graph reference includes </a:t>
            </a:r>
            <a:r>
              <a:rPr lang="en"/>
              <a:t>additional information on the genetic diversity</a:t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Germline Variant Detection Workflow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50" y="1994425"/>
            <a:ext cx="4686899" cy="286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00"/>
            <a:ext cx="8520600" cy="1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files include three available Genome In A Bottle (GIAB) samples of </a:t>
            </a:r>
            <a:r>
              <a:rPr lang="en"/>
              <a:t>AshkenazimTrio - paired-end reads of both parents and a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reference, graph reference and intervals inputs use v</a:t>
            </a:r>
            <a:r>
              <a:rPr lang="en"/>
              <a:t>ersion 38 of human genome 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analyses are needed for each sample, so they were run as a batch task on the CGC platform</a:t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Germline Variant Detection Workflow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99" y="3068575"/>
            <a:ext cx="6496401" cy="18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