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7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embeddedFontLst>
    <p:embeddedFont>
      <p:font typeface="Old Standard TT" panose="020B0604020202020204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C1256D-24DC-4B0E-BAEB-AB8E3CAC752E}">
  <a:tblStyle styleId="{B8C1256D-24DC-4B0E-BAEB-AB8E3CAC75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1751c86f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1751c86f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Opis inputs i outpu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1751c86f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1751c86f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751c86f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1751c86f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1751c86f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1751c86f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213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1751c86f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1751c86f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751c86f9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751c86f9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1751c86f9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1751c86f9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1751c86f9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1751c86f9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Explain inputs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Bgzip and index VCF files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1751c86f9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1751c86f9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Explain inputs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Bgzip and index VCF files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126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72bc860f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72bc860f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6d960667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6d960667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72bc860f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72bc860f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72bc860f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72bc860f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Dodati rad za vcfeval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84c55b4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84c55b4e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1751c86f9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1751c86f9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Objašnejnje šta je de novo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6c530438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6c530438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d960667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d960667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c7fdf9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6c7fdf9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1751c86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1751c86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reći kako je sortiran VCF fajl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751c86f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751c86f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Opis inputs i outputs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1751c86f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1751c86f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Opis inputs i outputs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36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pyvcf.readthedocs.io/en/latest/" TargetMode="External"/><Relationship Id="rId3" Type="http://schemas.openxmlformats.org/officeDocument/2006/relationships/hyperlink" Target="https://github.com/vladimirkovacevic/gi-2021-etf" TargetMode="External"/><Relationship Id="rId7" Type="http://schemas.openxmlformats.org/officeDocument/2006/relationships/hyperlink" Target="https://www.realtimegenomics.com/news/pre-formatted-reference-dataset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101/023754" TargetMode="External"/><Relationship Id="rId5" Type="http://schemas.openxmlformats.org/officeDocument/2006/relationships/hyperlink" Target="https://www.animalgenome.org/bioinfo/resources/manuals/RTGOperationsManual.pdf" TargetMode="External"/><Relationship Id="rId4" Type="http://schemas.openxmlformats.org/officeDocument/2006/relationships/hyperlink" Target="https://samtools.github.io/hts-specs/VCFv4.2.pdf" TargetMode="External"/><Relationship Id="rId9" Type="http://schemas.openxmlformats.org/officeDocument/2006/relationships/hyperlink" Target="https://cgc.sbgenomics.com/public/apps#admin/sbg-public-data/graf-germline-variant-detection-workflow-1-0/3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comparison and detection of </a:t>
            </a:r>
            <a:r>
              <a:rPr lang="en" i="1"/>
              <a:t>de novo </a:t>
            </a:r>
            <a:r>
              <a:rPr lang="en"/>
              <a:t>variants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50"/>
            <a:ext cx="38919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Authors: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Milica Lazić 3203/20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Pavle Milenković 3016/20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12700" y="1089475"/>
            <a:ext cx="435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Genome Informatics 2021</a:t>
            </a:r>
            <a:endParaRPr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4739400" y="3840650"/>
            <a:ext cx="38919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Mentors: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Nevena Nikolić</a:t>
            </a:r>
            <a:endParaRPr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Vladimir Kovačević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84"/>
    </mc:Choice>
    <mc:Fallback xmlns="">
      <p:transition spd="slow" advTm="141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19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files include three available Genome In A Bottle (GIAB) samples of AshkenazimTrio - paired-end reads of both parents and a child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reference, graph reference and intervals inputs use version 38 of human genome assembly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analyses are needed for each sample, so they were run as a batch task on the CGC platform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 Germline Variant Detection Workflow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799" y="3068575"/>
            <a:ext cx="6496401" cy="18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91"/>
    </mc:Choice>
    <mc:Fallback xmlns="">
      <p:transition spd="slow" advTm="2839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comparison algorithm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developed in Jupyter Notebook using Python 3.8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 was run as an interactive analysis on the CGC platform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PyVCF library used for parsing VCF files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Reading and writing VCF files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Iterating through records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Ease of access to individual record fields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support for filtering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92"/>
    </mc:Choice>
    <mc:Fallback xmlns="">
      <p:transition spd="slow" advTm="2829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comparison algorithm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Baseline VCF file - a reference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Call VCF file - a file compared against the baseline in order to identify </a:t>
            </a:r>
            <a:r>
              <a:rPr lang="en" sz="1800" i="1"/>
              <a:t>de novo</a:t>
            </a:r>
            <a:r>
              <a:rPr lang="en" sz="1800"/>
              <a:t> variants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Record - one data line from a VCF file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basis of the algorithm relies on going through both baseline and call VCF file lineary in parallel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loop iterates through every record inside the given call VCF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current record within the baseline VCF file is advanced based on conditions within the main loop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93"/>
    </mc:Choice>
    <mc:Fallback xmlns="">
      <p:transition spd="slow" advTm="308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comparison algorithm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Baseline VCF file - a reference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Call VCF file - a file compared against the baseline in order to identify </a:t>
            </a:r>
            <a:r>
              <a:rPr lang="en" sz="1800" i="1"/>
              <a:t>de novo</a:t>
            </a:r>
            <a:r>
              <a:rPr lang="en" sz="1800"/>
              <a:t> variants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Record - one data line from a VCF file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basis of the algorithm relies on going through both baseline and call VCF file lineary in parallel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loop iterates through every record inside the given call VCF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current record within the baseline VCF file is advanced based on conditions within the main loop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30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91"/>
    </mc:Choice>
    <mc:Fallback xmlns="">
      <p:transition spd="slow" advTm="2579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comparison algorithm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614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Comparisons are done based on the </a:t>
            </a:r>
            <a:r>
              <a:rPr lang="en" i="1" dirty="0"/>
              <a:t>position</a:t>
            </a:r>
            <a:r>
              <a:rPr lang="en" dirty="0"/>
              <a:t> field of the records (record.POS)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the positions match, the records are compared:</a:t>
            </a:r>
            <a:endParaRPr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Do REF and ALT fields match</a:t>
            </a:r>
            <a:r>
              <a:rPr lang="sr-Latn-RS" sz="1700" dirty="0"/>
              <a:t> in accordance with genotypes</a:t>
            </a:r>
            <a:r>
              <a:rPr lang="en" sz="1700" dirty="0"/>
              <a:t>?</a:t>
            </a:r>
            <a:endParaRPr lang="sr-Latn-RS"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sr-Latn-RS"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the call position is ahead of the baseline position: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Advance the baseline position until it reaches (or surpasses) the call position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the baseline position is ahead of the call position: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The call record observed has no match → it is a </a:t>
            </a:r>
            <a:r>
              <a:rPr lang="en" sz="1800" i="1" dirty="0"/>
              <a:t>de novo</a:t>
            </a:r>
            <a:r>
              <a:rPr lang="en" sz="1800" dirty="0"/>
              <a:t> variant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10"/>
    </mc:Choice>
    <mc:Fallback xmlns="">
      <p:transition spd="slow" advTm="6271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comparison algorithm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described method works while the observed records are on the same chromosome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condition is evaluated in the main loop: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Same chromosome → described comparison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Different chromosome: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Call position is ahead of the baseline position → advance the baseline position until the chromosome matches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Baseline position is ahead of the call position → this call record is a </a:t>
            </a:r>
            <a:r>
              <a:rPr lang="en" sz="1800" i="1"/>
              <a:t>de novo</a:t>
            </a:r>
            <a:r>
              <a:rPr lang="en" sz="1800"/>
              <a:t> variant (and all further call records within that chromosome)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43"/>
    </mc:Choice>
    <mc:Fallback xmlns="">
      <p:transition spd="slow" advTm="4884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call the main function to compare the child VCF file against one parent VCF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</a:t>
            </a:r>
            <a:r>
              <a:rPr lang="en" i="1"/>
              <a:t>de novo</a:t>
            </a:r>
            <a:r>
              <a:rPr lang="en"/>
              <a:t> variant found is recorded in the output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output file is then compared against the other parent VCF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is the file containing unique variants present in the child genome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end, we calculate the number of </a:t>
            </a:r>
            <a:r>
              <a:rPr lang="en" i="1"/>
              <a:t>de novo</a:t>
            </a:r>
            <a:r>
              <a:rPr lang="en"/>
              <a:t> variants and their percentage from the total number of variants in the child genome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comparison algorithm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23"/>
    </mc:Choice>
    <mc:Fallback xmlns="">
      <p:transition spd="slow" advTm="2852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of the art tool for the comparison of VCF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variant comparison at the haplotype level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RTG Tools </a:t>
            </a:r>
            <a:r>
              <a:rPr lang="en" i="1"/>
              <a:t>vcfeval</a:t>
            </a:r>
            <a:r>
              <a:rPr lang="en"/>
              <a:t> analysis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63" y="2113274"/>
            <a:ext cx="7999276" cy="16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8"/>
    </mc:Choice>
    <mc:Fallback xmlns="">
      <p:transition spd="slow" advTm="1560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of the art tool for the comparison of VCF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variant comparison at the haplotype level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RTG Tools </a:t>
            </a:r>
            <a:r>
              <a:rPr lang="en" i="1"/>
              <a:t>vcfeval</a:t>
            </a:r>
            <a:r>
              <a:rPr lang="en"/>
              <a:t> analysis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63" y="2113274"/>
            <a:ext cx="7999276" cy="163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33"/>
    </mc:Choice>
    <mc:Fallback xmlns="">
      <p:transition spd="slow" advTm="3763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61" name="Google Shape;161;p28"/>
          <p:cNvGraphicFramePr/>
          <p:nvPr>
            <p:extLst>
              <p:ext uri="{D42A27DB-BD31-4B8C-83A1-F6EECF244321}">
                <p14:modId xmlns:p14="http://schemas.microsoft.com/office/powerpoint/2010/main" val="968809577"/>
              </p:ext>
            </p:extLst>
          </p:nvPr>
        </p:nvGraphicFramePr>
        <p:xfrm>
          <a:off x="1447298" y="1543122"/>
          <a:ext cx="6249404" cy="2150986"/>
        </p:xfrm>
        <a:graphic>
          <a:graphicData uri="http://schemas.openxmlformats.org/drawingml/2006/table">
            <a:tbl>
              <a:tblPr>
                <a:noFill/>
                <a:tableStyleId>{B8C1256D-24DC-4B0E-BAEB-AB8E3CAC752E}</a:tableStyleId>
              </a:tblPr>
              <a:tblGrid>
                <a:gridCol w="2687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9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117257" marR="117257" marT="106597" marB="106597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Our algorithm</a:t>
                      </a:r>
                      <a:endParaRPr sz="1600" dirty="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117257" marR="117257" marT="106597" marB="106597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vcfeval</a:t>
                      </a:r>
                      <a:endParaRPr sz="1600" i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117257" marR="117257" marT="106597" marB="106597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9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No. of </a:t>
                      </a:r>
                      <a:r>
                        <a:rPr lang="en" sz="1600" i="1" dirty="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de novo</a:t>
                      </a:r>
                      <a:r>
                        <a:rPr lang="en" sz="1600" dirty="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variants</a:t>
                      </a:r>
                      <a:endParaRPr sz="1600" dirty="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117257" marR="117257" marT="106597" marB="106597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600" dirty="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142685</a:t>
                      </a:r>
                      <a:endParaRPr sz="1600" dirty="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117257" marR="117257" marT="106597" marB="106597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600" dirty="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83438</a:t>
                      </a:r>
                      <a:endParaRPr sz="1600" dirty="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117257" marR="117257" marT="106597" marB="1065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9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% of </a:t>
                      </a:r>
                      <a:r>
                        <a:rPr lang="en" sz="1600" i="1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de novo</a:t>
                      </a:r>
                      <a:r>
                        <a:rPr lang="en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variants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117257" marR="117257" marT="106597" marB="106597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600" dirty="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2.9</a:t>
                      </a:r>
                      <a:endParaRPr sz="1600" dirty="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117257" marR="117257" marT="106597" marB="10659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</a:t>
                      </a:r>
                      <a:r>
                        <a:rPr lang="sr-Latn-RS" sz="1600" dirty="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.7</a:t>
                      </a:r>
                      <a:endParaRPr sz="1600" dirty="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117257" marR="117257" marT="106597" marB="1065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16"/>
    </mc:Choice>
    <mc:Fallback xmlns="">
      <p:transition spd="slow" advTm="2471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description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Whole genome sequencing (WGS)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Variant Calling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GRAF Germline Variant Detection Workflow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Variant comparison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RTG Tools </a:t>
            </a:r>
            <a:r>
              <a:rPr lang="en" i="1"/>
              <a:t>vcfeval </a:t>
            </a:r>
            <a:r>
              <a:rPr lang="en"/>
              <a:t>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87"/>
    </mc:Choice>
    <mc:Fallback xmlns="">
      <p:transition spd="slow" advTm="3608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RTG Tools uses a novel dynamic programming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Deals with complex variant representation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algorithm didn’t take into account these complexities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future improvements to our algorithm have to cover differing representations of the same variant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28"/>
    </mc:Choice>
    <mc:Fallback xmlns="">
      <p:transition spd="slow" advTm="3222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 materials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Variant Call Format (VCF) Version 4.2 Specification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RTG Tools Operations Manual</a:t>
            </a:r>
            <a:endParaRPr lang="sr-Latn-RS" u="sng"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b="0" i="0" u="none" strike="noStrike" dirty="0">
                <a:solidFill>
                  <a:schemeClr val="tx2"/>
                </a:solidFill>
                <a:effectLst/>
                <a:latin typeface="Old Standard TT" panose="020B0604020202020204" charset="0"/>
              </a:rPr>
              <a:t>Comparing Variant Call Files for Performance Benchmarking of Next-Generation Sequencing Variant Calling Pipelines. Cleary at al. </a:t>
            </a:r>
            <a:r>
              <a:rPr lang="en-GB" sz="1800" b="0" i="0" u="none" strike="noStrike" dirty="0" err="1">
                <a:solidFill>
                  <a:schemeClr val="tx2"/>
                </a:solidFill>
                <a:effectLst/>
                <a:latin typeface="Old Standard TT" panose="020B0604020202020204" charset="0"/>
              </a:rPr>
              <a:t>bioRxiv</a:t>
            </a:r>
            <a:r>
              <a:rPr lang="en-GB" sz="1800" b="0" i="0" u="none" strike="noStrike" dirty="0">
                <a:solidFill>
                  <a:schemeClr val="tx2"/>
                </a:solidFill>
                <a:effectLst/>
                <a:latin typeface="Old Standard TT" panose="020B0604020202020204" charset="0"/>
              </a:rPr>
              <a:t>, 2015. </a:t>
            </a:r>
            <a:r>
              <a:rPr lang="en-GB" sz="1800" b="0" i="0" u="none" strike="noStrike" dirty="0" err="1">
                <a:solidFill>
                  <a:schemeClr val="tx2"/>
                </a:solidFill>
                <a:effectLst/>
                <a:latin typeface="Old Standard TT" panose="020B0604020202020204" charset="0"/>
              </a:rPr>
              <a:t>doi</a:t>
            </a:r>
            <a:r>
              <a:rPr lang="en-GB" sz="1800" b="0" i="0" u="none" strike="noStrike" dirty="0">
                <a:solidFill>
                  <a:schemeClr val="tx2"/>
                </a:solidFill>
                <a:effectLst/>
                <a:latin typeface="Old Standard TT" panose="020B0604020202020204" charset="0"/>
              </a:rPr>
              <a:t>: </a:t>
            </a:r>
            <a:r>
              <a:rPr lang="en-GB" sz="1800" b="0" i="0" u="sng" strike="noStrike" dirty="0">
                <a:solidFill>
                  <a:schemeClr val="tx2"/>
                </a:solidFill>
                <a:effectLst/>
                <a:latin typeface="Old Standard TT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https://doi.org/10.1101/023754</a:t>
            </a:r>
            <a:endParaRPr dirty="0">
              <a:solidFill>
                <a:schemeClr val="tx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lt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Pre-formatted Metagenomic and Human reference datasets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lt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PyVCF - A Variant Call Format Parser for Python — PyVCF 0.6.8 documentation</a:t>
            </a:r>
            <a:endParaRPr dirty="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lt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GRAF Germline Variant Detection Workflow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1"/>
    </mc:Choice>
    <mc:Fallback xmlns="">
      <p:transition spd="slow" advTm="665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the attention!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0"/>
    </mc:Choice>
    <mc:Fallback xmlns="">
      <p:transition spd="slow" advTm="41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description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Reconstruct 3 sample genomes using GRAF workflow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tool in Python programming language that calculates the number and percentage of </a:t>
            </a:r>
            <a:r>
              <a:rPr lang="en" i="1"/>
              <a:t>de novo</a:t>
            </a:r>
            <a:r>
              <a:rPr lang="en"/>
              <a:t> variants in the child genome, by overlapping 2 VCF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the same calculation using the </a:t>
            </a:r>
            <a:r>
              <a:rPr lang="en" i="1"/>
              <a:t>vcfeval</a:t>
            </a:r>
            <a:r>
              <a:rPr lang="en"/>
              <a:t> tool from the RTG Tools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the results of the 2 algorithms, identify the specific differences and discuss the reasons of their occurence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59"/>
    </mc:Choice>
    <mc:Fallback xmlns="">
      <p:transition spd="slow" advTm="378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Whole genome sequencing (WGS)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700" y="1415748"/>
            <a:ext cx="2503801" cy="26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6638400" cy="15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determining the order of the four chemical building blocks - called "bases" - that make up the DNA molecule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of the applications of WGS include: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76825" y="2571750"/>
            <a:ext cx="6638400" cy="23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Determining the frequency of mutations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Diagnostic 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genomics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Family Disease Pedigrees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Rare tumor types studies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Drug trials and pharmacogenomics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37"/>
    </mc:Choice>
    <mc:Fallback xmlns="">
      <p:transition spd="slow" advTm="280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Whole genome sequencing (WGS)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438" y="1883775"/>
            <a:ext cx="6745124" cy="194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77"/>
    </mc:Choice>
    <mc:Fallback xmlns="">
      <p:transition spd="slow" advTm="2587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calling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5482800" cy="23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the variants from the sequenced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stored inside a VCF file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Depending on the location and the type of the variant, we can predict the impact of the mutation.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250" y="1653375"/>
            <a:ext cx="3119099" cy="22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37" y="3024525"/>
            <a:ext cx="5409125" cy="13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84"/>
    </mc:Choice>
    <mc:Fallback xmlns="">
      <p:transition spd="slow" advTm="3888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 calling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89700"/>
            <a:ext cx="8427000" cy="3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variant calling data is stored inside a VCF (</a:t>
            </a:r>
            <a:r>
              <a:rPr lang="en" i="1"/>
              <a:t>Variant Call Format</a:t>
            </a:r>
            <a:r>
              <a:rPr lang="en"/>
              <a:t>)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VCF file contains: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Meta-information lines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Header line</a:t>
            </a:r>
            <a:endParaRPr sz="1800"/>
          </a:p>
          <a:p>
            <a:pPr marL="1371600" lvl="2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#CHROM</a:t>
            </a:r>
            <a:endParaRPr sz="1500"/>
          </a:p>
          <a:p>
            <a:pPr marL="1371600" lvl="2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POS</a:t>
            </a:r>
            <a:endParaRPr sz="1500"/>
          </a:p>
          <a:p>
            <a:pPr marL="1371600" lvl="2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ID</a:t>
            </a:r>
            <a:endParaRPr sz="1500"/>
          </a:p>
          <a:p>
            <a:pPr marL="1371600" lvl="2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REF</a:t>
            </a:r>
            <a:endParaRPr sz="1500"/>
          </a:p>
          <a:p>
            <a:pPr marL="1371600" lvl="2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ALT</a:t>
            </a:r>
            <a:endParaRPr sz="1500"/>
          </a:p>
          <a:p>
            <a:pPr marL="1371600" lvl="2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QUAL</a:t>
            </a:r>
            <a:endParaRPr sz="1500"/>
          </a:p>
          <a:p>
            <a:pPr marL="1371600" lvl="2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FILTER</a:t>
            </a:r>
            <a:endParaRPr sz="1500"/>
          </a:p>
          <a:p>
            <a:pPr marL="1371600" lvl="2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INFO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lines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r="7527"/>
          <a:stretch/>
        </p:blipFill>
        <p:spPr>
          <a:xfrm>
            <a:off x="3366325" y="2370300"/>
            <a:ext cx="5628175" cy="23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07"/>
    </mc:Choice>
    <mc:Fallback xmlns="">
      <p:transition spd="slow" advTm="4440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the linear representation of the human genome, the graph reference includes additional information on the genetic diversity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 Germline Variant Detection Workflow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50" y="1994425"/>
            <a:ext cx="4686899" cy="286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35"/>
    </mc:Choice>
    <mc:Fallback xmlns="">
      <p:transition spd="slow" advTm="264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the linear representation of the human genome, the graph reference includes additional information on the genetic diversity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 Germline Variant Detection Workflow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550" y="1994425"/>
            <a:ext cx="4686899" cy="2869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8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32"/>
    </mc:Choice>
    <mc:Fallback xmlns="">
      <p:transition spd="slow" advTm="22232"/>
    </mc:Fallback>
  </mc:AlternateContent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1056</Words>
  <Application>Microsoft Office PowerPoint</Application>
  <PresentationFormat>On-screen Show (16:9)</PresentationFormat>
  <Paragraphs>150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Old Standard TT</vt:lpstr>
      <vt:lpstr>Arial</vt:lpstr>
      <vt:lpstr>Paperback</vt:lpstr>
      <vt:lpstr>Variant comparison and detection of de novo variants</vt:lpstr>
      <vt:lpstr>Summary</vt:lpstr>
      <vt:lpstr>Assignment description</vt:lpstr>
      <vt:lpstr>Whole genome sequencing (WGS)</vt:lpstr>
      <vt:lpstr>Whole genome sequencing (WGS)</vt:lpstr>
      <vt:lpstr>Variant calling</vt:lpstr>
      <vt:lpstr>Variant calling</vt:lpstr>
      <vt:lpstr>GRAF Germline Variant Detection Workflow</vt:lpstr>
      <vt:lpstr>GRAF Germline Variant Detection Workflow</vt:lpstr>
      <vt:lpstr>GRAF Germline Variant Detection Workflow</vt:lpstr>
      <vt:lpstr>Variant comparison algorithm</vt:lpstr>
      <vt:lpstr>Variant comparison algorithm</vt:lpstr>
      <vt:lpstr>Variant comparison algorithm</vt:lpstr>
      <vt:lpstr>Variant comparison algorithm</vt:lpstr>
      <vt:lpstr>Variant comparison algorithm</vt:lpstr>
      <vt:lpstr>Variant comparison algorithm</vt:lpstr>
      <vt:lpstr>RTG Tools vcfeval analysis</vt:lpstr>
      <vt:lpstr>RTG Tools vcfeval analysis</vt:lpstr>
      <vt:lpstr>Results</vt:lpstr>
      <vt:lpstr>Conclusion</vt:lpstr>
      <vt:lpstr>References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comparison and detection of de novo variants</dc:title>
  <dc:creator>Milica Lazić</dc:creator>
  <cp:lastModifiedBy>Милица Лазић</cp:lastModifiedBy>
  <cp:revision>10</cp:revision>
  <dcterms:modified xsi:type="dcterms:W3CDTF">2021-06-12T23:39:08Z</dcterms:modified>
</cp:coreProperties>
</file>