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1"/>
  </p:normalViewPr>
  <p:slideViewPr>
    <p:cSldViewPr snapToGrid="0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0-FB40-91D4-429DD61735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68052287"/>
        <c:axId val="1668247807"/>
      </c:barChart>
      <c:catAx>
        <c:axId val="166805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247807"/>
        <c:crosses val="autoZero"/>
        <c:auto val="1"/>
        <c:lblAlgn val="ctr"/>
        <c:lblOffset val="100"/>
        <c:noMultiLvlLbl val="0"/>
      </c:catAx>
      <c:valAx>
        <c:axId val="166824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05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5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6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7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8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3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4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5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6"/>
        <c:spPr>
          <a:solidFill>
            <a:schemeClr val="accent1"/>
          </a:solidFill>
          <a:ln w="19050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116-A84B-AB83-437E659A01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116-A84B-AB83-437E659A015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116-A84B-AB83-437E659A015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116-A84B-AB83-437E659A015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116-A84B-AB83-437E659A01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16-A84B-AB83-437E659A0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Total Violation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7F19178-7C79-6743-A973-737F4A2D8F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AEF160E5-D0A8-0041-993A-A10ABA14C807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3BB0F39-4B13-4549-8B7A-EFB2A82E0BE7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B1741645-054E-E44B-8846-030C6F7666FC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D1CD8EA-CC7C-E149-B24F-41963B95C078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1B3DEA91-C3A8-5841-B76A-68F94A281404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C271BB6-FE0A-A54A-B272-ED2484DB052A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8C44538B-4600-4E4F-8711-D05D29C1D6BB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B/>
          </a:sp3d>
        </c:spPr>
        <c:dLbl>
          <c:idx val="0"/>
          <c:layout>
            <c:manualLayout>
              <c:x val="-9.2530742979161501E-2"/>
              <c:y val="1.041666666666666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9A4AFF9-3954-D74C-913C-325B7EA6C86B}" type="CATEGORYNAME">
                  <a:rPr lang="en-US" sz="1100" b="1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100" b="1" baseline="0"/>
                  <a:t>
</a:t>
                </a:r>
                <a:fld id="{595DE6DC-253F-E84F-B6DB-9C5DD8E2CD75}" type="PERCENTAGE">
                  <a:rPr lang="en-US" sz="1100" b="1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100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3489859222142684E-2"/>
          <c:y val="0.10224555263925343"/>
          <c:w val="0.55428775948460984"/>
          <c:h val="0.84682852143482068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C9-AB4D-B0F9-E8AFA558FAD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C9-AB4D-B0F9-E8AFA558FAD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6C9-AB4D-B0F9-E8AFA558FAD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6C9-AB4D-B0F9-E8AFA558FAD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6C9-AB4D-B0F9-E8AFA558FAD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7F19178-7C79-6743-A973-737F4A2D8F78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AEF160E5-D0A8-0041-993A-A10ABA14C807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C9-AB4D-B0F9-E8AFA558FA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BB0F39-4B13-4549-8B7A-EFB2A82E0BE7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B1741645-054E-E44B-8846-030C6F7666FC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C9-AB4D-B0F9-E8AFA558FA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D1CD8EA-CC7C-E149-B24F-41963B95C078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1B3DEA91-C3A8-5841-B76A-68F94A281404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6C9-AB4D-B0F9-E8AFA558FAD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C271BB6-FE0A-A54A-B272-ED2484DB052A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8C44538B-4600-4E4F-8711-D05D29C1D6BB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6C9-AB4D-B0F9-E8AFA558FAD5}"/>
                </c:ext>
              </c:extLst>
            </c:dLbl>
            <c:dLbl>
              <c:idx val="4"/>
              <c:layout>
                <c:manualLayout>
                  <c:x val="-9.2530742979161501E-2"/>
                  <c:y val="1.0416666666666667E-3"/>
                </c:manualLayout>
              </c:layout>
              <c:tx>
                <c:rich>
                  <a:bodyPr/>
                  <a:lstStyle/>
                  <a:p>
                    <a:fld id="{89A4AFF9-3954-D74C-913C-325B7EA6C86B}" type="CATEGORYNAME">
                      <a:rPr lang="en-US" sz="1100" b="1"/>
                      <a:pPr/>
                      <a:t>[CATEGORY NAME]</a:t>
                    </a:fld>
                    <a:r>
                      <a:rPr lang="en-US" sz="1100" b="1" baseline="0"/>
                      <a:t>
</a:t>
                    </a:r>
                    <a:fld id="{595DE6DC-253F-E84F-B6DB-9C5DD8E2CD75}" type="PERCENTAGE">
                      <a:rPr lang="en-US" sz="1100" b="1" baseline="0"/>
                      <a:pPr/>
                      <a:t>[PERCENTAGE]</a:t>
                    </a:fld>
                    <a:endParaRPr lang="en-US" sz="1100" b="1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6C9-AB4D-B0F9-E8AFA558FA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Sheet2!$A$5:$A$10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</c:v>
                </c:pt>
              </c:strCache>
            </c:strRef>
          </c:cat>
          <c:val>
            <c:numRef>
              <c:f>Sheet2!$B$5:$B$10</c:f>
              <c:numCache>
                <c:formatCode>_("$"* #,##0.00_);_("$"* \(#,##0.00\);_("$"* "-"??_);_(@_)</c:formatCode>
                <c:ptCount val="5"/>
                <c:pt idx="0">
                  <c:v>1958320433</c:v>
                </c:pt>
                <c:pt idx="1">
                  <c:v>4272563059</c:v>
                </c:pt>
                <c:pt idx="2">
                  <c:v>4430661821</c:v>
                </c:pt>
                <c:pt idx="3">
                  <c:v>3477330913</c:v>
                </c:pt>
                <c:pt idx="4">
                  <c:v>701398068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C9-AB4D-B0F9-E8AFA558F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5404438081603"/>
          <c:y val="9.4813356663750389E-2"/>
          <c:w val="0.25327773801002146"/>
          <c:h val="0.85706291921843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FEF51B8-C587-8901-4396-818B7E9F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97" b="22603"/>
          <a:stretch/>
        </p:blipFill>
        <p:spPr>
          <a:xfrm>
            <a:off x="117985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530F-BCFA-00F0-806E-18AA7CB2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Datathon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3E5A-6E1D-8E1F-4687-8A8AD1690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OATH Hearings Division Case Status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35B347-89F9-67E2-4669-C7C5F4B8D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98133"/>
              </p:ext>
            </p:extLst>
          </p:nvPr>
        </p:nvGraphicFramePr>
        <p:xfrm>
          <a:off x="304800" y="1083733"/>
          <a:ext cx="11480800" cy="50630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45445">
                  <a:extLst>
                    <a:ext uri="{9D8B030D-6E8A-4147-A177-3AD203B41FA5}">
                      <a16:colId xmlns:a16="http://schemas.microsoft.com/office/drawing/2014/main" val="2042190229"/>
                    </a:ext>
                  </a:extLst>
                </a:gridCol>
                <a:gridCol w="2537489">
                  <a:extLst>
                    <a:ext uri="{9D8B030D-6E8A-4147-A177-3AD203B41FA5}">
                      <a16:colId xmlns:a16="http://schemas.microsoft.com/office/drawing/2014/main" val="4036917724"/>
                    </a:ext>
                  </a:extLst>
                </a:gridCol>
                <a:gridCol w="3903826">
                  <a:extLst>
                    <a:ext uri="{9D8B030D-6E8A-4147-A177-3AD203B41FA5}">
                      <a16:colId xmlns:a16="http://schemas.microsoft.com/office/drawing/2014/main" val="1209488883"/>
                    </a:ext>
                  </a:extLst>
                </a:gridCol>
                <a:gridCol w="3194040">
                  <a:extLst>
                    <a:ext uri="{9D8B030D-6E8A-4147-A177-3AD203B41FA5}">
                      <a16:colId xmlns:a16="http://schemas.microsoft.com/office/drawing/2014/main" val="4045995295"/>
                    </a:ext>
                  </a:extLst>
                </a:gridCol>
              </a:tblGrid>
              <a:tr h="429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Paid Amount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Sum of Total Violation Amount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Sum of Penalty Imposed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686796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BRONX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105,983,371.00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1,958,320,433.00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174,741,105.00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8941316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BROOKLYN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208,353,724.00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4,272,563,059.00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322,601,472.00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003702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MANHATTAN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208,560,840.00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4,430,661,821.00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292,802,587.00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9102073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QUEENS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162,222,533.00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3,477,330,913.00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246,815,411.00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9455853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STATEN 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27,123,292.00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       701,398,068.00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55,353,824.00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162942"/>
                  </a:ext>
                </a:extLst>
              </a:tr>
              <a:tr h="772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712,243,760.00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  14,840,274,294.00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1,092,314,399.00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909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B83644-BE72-67BD-BECA-F6A6CCB12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837779"/>
              </p:ext>
            </p:extLst>
          </p:nvPr>
        </p:nvGraphicFramePr>
        <p:xfrm>
          <a:off x="1" y="728133"/>
          <a:ext cx="11751732" cy="587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6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AD4567-9428-2AB0-A178-D3BCBCF7F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335094"/>
              </p:ext>
            </p:extLst>
          </p:nvPr>
        </p:nvGraphicFramePr>
        <p:xfrm>
          <a:off x="396674" y="746508"/>
          <a:ext cx="10955866" cy="585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67D13A-ABB9-2260-AC6A-D8FC46134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258500"/>
              </p:ext>
            </p:extLst>
          </p:nvPr>
        </p:nvGraphicFramePr>
        <p:xfrm>
          <a:off x="939800" y="1231900"/>
          <a:ext cx="1042670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46050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 Narrow</vt:lpstr>
      <vt:lpstr>Arial</vt:lpstr>
      <vt:lpstr>Bierstadt</vt:lpstr>
      <vt:lpstr>Roboto</vt:lpstr>
      <vt:lpstr>GestaltVTI</vt:lpstr>
      <vt:lpstr>Datathon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Mamadou.GadsdenDunn</dc:creator>
  <cp:lastModifiedBy>Mamadou.GadsdenDunn</cp:lastModifiedBy>
  <cp:revision>2</cp:revision>
  <dcterms:created xsi:type="dcterms:W3CDTF">2025-03-29T10:03:14Z</dcterms:created>
  <dcterms:modified xsi:type="dcterms:W3CDTF">2025-03-29T10:38:43Z</dcterms:modified>
</cp:coreProperties>
</file>