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9"/>
  </p:normalViewPr>
  <p:slideViewPr>
    <p:cSldViewPr snapToGrid="0">
      <p:cViewPr>
        <p:scale>
          <a:sx n="101" d="100"/>
          <a:sy n="101" d="100"/>
        </p:scale>
        <p:origin x="46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[Book1]Sheet2!PivotTable1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Sheet2!$A$5:$A$10</c:f>
              <c:strCache>
                <c:ptCount val="5"/>
                <c:pt idx="0">
                  <c:v>BRONX</c:v>
                </c:pt>
                <c:pt idx="1">
                  <c:v>BROOKLYN</c:v>
                </c:pt>
                <c:pt idx="2">
                  <c:v>MANHATTAN</c:v>
                </c:pt>
                <c:pt idx="3">
                  <c:v>QUEENS</c:v>
                </c:pt>
                <c:pt idx="4">
                  <c:v>STATEN IS</c:v>
                </c:pt>
              </c:strCache>
            </c:strRef>
          </c:cat>
          <c:val>
            <c:numRef>
              <c:f>Sheet2!$B$5:$B$10</c:f>
              <c:numCache>
                <c:formatCode>_("$"* #,##0.00_);_("$"* \(#,##0.00\);_("$"* "-"??_);_(@_)</c:formatCode>
                <c:ptCount val="5"/>
                <c:pt idx="0">
                  <c:v>1958320433</c:v>
                </c:pt>
                <c:pt idx="1">
                  <c:v>4272563059</c:v>
                </c:pt>
                <c:pt idx="2">
                  <c:v>4430661821</c:v>
                </c:pt>
                <c:pt idx="3">
                  <c:v>3477330913</c:v>
                </c:pt>
                <c:pt idx="4">
                  <c:v>701398068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F0-FB40-91D4-429DD61735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668052287"/>
        <c:axId val="1668247807"/>
      </c:barChart>
      <c:catAx>
        <c:axId val="166805228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247807"/>
        <c:crosses val="autoZero"/>
        <c:auto val="1"/>
        <c:lblAlgn val="ctr"/>
        <c:lblOffset val="100"/>
        <c:noMultiLvlLbl val="0"/>
      </c:catAx>
      <c:valAx>
        <c:axId val="1668247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052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[Book1]Sheet2!PivotTable1</c:name>
    <c:fmtId val="1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c:spPr>
      </c:pivotFmt>
      <c:pivotFmt>
        <c:idx val="5"/>
        <c:spPr>
          <a:solidFill>
            <a:schemeClr val="accent1"/>
          </a:solidFill>
          <a:ln w="19050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c:spPr>
      </c:pivotFmt>
      <c:pivotFmt>
        <c:idx val="6"/>
        <c:spPr>
          <a:solidFill>
            <a:schemeClr val="accent1"/>
          </a:solidFill>
          <a:ln w="19050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c:spPr>
      </c:pivotFmt>
      <c:pivotFmt>
        <c:idx val="7"/>
        <c:spPr>
          <a:solidFill>
            <a:schemeClr val="accent1"/>
          </a:solidFill>
          <a:ln w="19050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c:spPr>
      </c:pivotFmt>
      <c:pivotFmt>
        <c:idx val="8"/>
        <c:spPr>
          <a:solidFill>
            <a:schemeClr val="accent1"/>
          </a:solidFill>
          <a:ln w="19050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19050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c:spPr>
      </c:pivotFmt>
      <c:pivotFmt>
        <c:idx val="23"/>
        <c:spPr>
          <a:solidFill>
            <a:schemeClr val="accent1"/>
          </a:solidFill>
          <a:ln w="19050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c:spPr>
      </c:pivotFmt>
      <c:pivotFmt>
        <c:idx val="24"/>
        <c:spPr>
          <a:solidFill>
            <a:schemeClr val="accent1"/>
          </a:solidFill>
          <a:ln w="19050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c:spPr>
      </c:pivotFmt>
      <c:pivotFmt>
        <c:idx val="25"/>
        <c:spPr>
          <a:solidFill>
            <a:schemeClr val="accent1"/>
          </a:solidFill>
          <a:ln w="19050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c:spPr>
      </c:pivotFmt>
      <c:pivotFmt>
        <c:idx val="26"/>
        <c:spPr>
          <a:solidFill>
            <a:schemeClr val="accent1"/>
          </a:solidFill>
          <a:ln w="19050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Sheet2!$B$4</c:f>
              <c:strCache>
                <c:ptCount val="1"/>
                <c:pt idx="0">
                  <c:v>Total</c:v>
                </c:pt>
              </c:strCache>
            </c:strRef>
          </c:tx>
          <c:spPr>
            <a:ln cap="flat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c:spPr>
          <c:dPt>
            <c:idx val="0"/>
            <c:bubble3D val="0"/>
            <c:spPr>
              <a:solidFill>
                <a:schemeClr val="accent1"/>
              </a:solidFill>
              <a:ln w="19050" cap="flat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>
                <a:bevelT w="165100" prst="coolSlant"/>
              </a:sp3d>
            </c:spPr>
            <c:extLst>
              <c:ext xmlns:c16="http://schemas.microsoft.com/office/drawing/2014/chart" uri="{C3380CC4-5D6E-409C-BE32-E72D297353CC}">
                <c16:uniqueId val="{00000001-C116-A84B-AB83-437E659A015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 cap="flat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>
                <a:bevelT w="165100" prst="coolSlant"/>
              </a:sp3d>
            </c:spPr>
            <c:extLst>
              <c:ext xmlns:c16="http://schemas.microsoft.com/office/drawing/2014/chart" uri="{C3380CC4-5D6E-409C-BE32-E72D297353CC}">
                <c16:uniqueId val="{00000003-C116-A84B-AB83-437E659A015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 cap="flat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>
                <a:bevelT w="165100" prst="coolSlant"/>
              </a:sp3d>
            </c:spPr>
            <c:extLst>
              <c:ext xmlns:c16="http://schemas.microsoft.com/office/drawing/2014/chart" uri="{C3380CC4-5D6E-409C-BE32-E72D297353CC}">
                <c16:uniqueId val="{00000005-C116-A84B-AB83-437E659A015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 cap="flat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>
                <a:bevelT w="165100" prst="coolSlant"/>
              </a:sp3d>
            </c:spPr>
            <c:extLst>
              <c:ext xmlns:c16="http://schemas.microsoft.com/office/drawing/2014/chart" uri="{C3380CC4-5D6E-409C-BE32-E72D297353CC}">
                <c16:uniqueId val="{00000007-C116-A84B-AB83-437E659A015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 cap="flat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>
                <a:bevelT w="165100" prst="coolSlant"/>
              </a:sp3d>
            </c:spPr>
            <c:extLst>
              <c:ext xmlns:c16="http://schemas.microsoft.com/office/drawing/2014/chart" uri="{C3380CC4-5D6E-409C-BE32-E72D297353CC}">
                <c16:uniqueId val="{00000009-C116-A84B-AB83-437E659A015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Sheet2!$A$5:$A$10</c:f>
              <c:strCache>
                <c:ptCount val="5"/>
                <c:pt idx="0">
                  <c:v>BRONX</c:v>
                </c:pt>
                <c:pt idx="1">
                  <c:v>BROOKLYN</c:v>
                </c:pt>
                <c:pt idx="2">
                  <c:v>MANHATTAN</c:v>
                </c:pt>
                <c:pt idx="3">
                  <c:v>QUEENS</c:v>
                </c:pt>
                <c:pt idx="4">
                  <c:v>STATEN IS</c:v>
                </c:pt>
              </c:strCache>
            </c:strRef>
          </c:cat>
          <c:val>
            <c:numRef>
              <c:f>Sheet2!$B$5:$B$10</c:f>
              <c:numCache>
                <c:formatCode>_("$"* #,##0.00_);_("$"* \(#,##0.00\);_("$"* "-"??_);_(@_)</c:formatCode>
                <c:ptCount val="5"/>
                <c:pt idx="0">
                  <c:v>1958320433</c:v>
                </c:pt>
                <c:pt idx="1">
                  <c:v>4272563059</c:v>
                </c:pt>
                <c:pt idx="2">
                  <c:v>4430661821</c:v>
                </c:pt>
                <c:pt idx="3">
                  <c:v>3477330913</c:v>
                </c:pt>
                <c:pt idx="4">
                  <c:v>701398068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116-A84B-AB83-437E659A01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[Book1]Sheet2!PivotTable1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Sum of Total Violation Amount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B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B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33BB0F39-4B13-4549-8B7A-EFB2A82E0BE7}" type="CATEGORYNAME">
                  <a:rPr lang="en-US" sz="1100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sz="1100" b="1" baseline="0"/>
                  <a:t>
</a:t>
                </a:r>
                <a:fld id="{B1741645-054E-E44B-8846-030C6F7666FC}" type="PERCENTAGE">
                  <a:rPr lang="en-US" sz="1100" b="1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sz="1100" b="1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B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E7F19178-7C79-6743-A973-737F4A2D8F78}" type="CATEGORYNAME">
                  <a:rPr lang="en-US" sz="1100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sz="1100" b="1" baseline="0"/>
                  <a:t>
</a:t>
                </a:r>
                <a:fld id="{AEF160E5-D0A8-0041-993A-A10ABA14C807}" type="PERCENTAGE">
                  <a:rPr lang="en-US" sz="1100" b="1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sz="1100" b="1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5"/>
        <c:spPr>
          <a:solidFill>
            <a:schemeClr val="accent5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B/>
          </a:sp3d>
        </c:spPr>
        <c:dLbl>
          <c:idx val="0"/>
          <c:layout>
            <c:manualLayout>
              <c:x val="-9.2530742979161501E-2"/>
              <c:y val="1.0416666666666667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9A4AFF9-3954-D74C-913C-325B7EA6C86B}" type="CATEGORYNAME">
                  <a:rPr lang="en-US" sz="1100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sz="1100" b="1" baseline="0"/>
                  <a:t>
</a:t>
                </a:r>
                <a:fld id="{595DE6DC-253F-E84F-B6DB-9C5DD8E2CD75}" type="PERCENTAGE">
                  <a:rPr lang="en-US" sz="1100" b="1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sz="1100" b="1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6"/>
        <c:spPr>
          <a:solidFill>
            <a:schemeClr val="accent4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B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EC271BB6-FE0A-A54A-B272-ED2484DB052A}" type="CATEGORYNAME">
                  <a:rPr lang="en-US" sz="1100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sz="1100" b="1" baseline="0"/>
                  <a:t>
</a:t>
                </a:r>
                <a:fld id="{8C44538B-4600-4E4F-8711-D05D29C1D6BB}" type="PERCENTAGE">
                  <a:rPr lang="en-US" sz="1100" b="1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sz="1100" b="1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7"/>
        <c:spPr>
          <a:solidFill>
            <a:schemeClr val="accent3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B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BD1CD8EA-CC7C-E149-B24F-41963B95C078}" type="CATEGORYNAME">
                  <a:rPr lang="en-US" sz="1100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sz="1100" b="1" baseline="0"/>
                  <a:t>
</a:t>
                </a:r>
                <a:fld id="{1B3DEA91-C3A8-5841-B76A-68F94A281404}" type="PERCENTAGE">
                  <a:rPr lang="en-US" sz="1100" b="1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sz="1100" b="1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B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B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E7F19178-7C79-6743-A973-737F4A2D8F78}" type="CATEGORYNAME">
                  <a:rPr lang="en-US" sz="1100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sz="1100" b="1" baseline="0"/>
                  <a:t>
</a:t>
                </a:r>
                <a:fld id="{AEF160E5-D0A8-0041-993A-A10ABA14C807}" type="PERCENTAGE">
                  <a:rPr lang="en-US" sz="1100" b="1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sz="1100" b="1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B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33BB0F39-4B13-4549-8B7A-EFB2A82E0BE7}" type="CATEGORYNAME">
                  <a:rPr lang="en-US" sz="1100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sz="1100" b="1" baseline="0"/>
                  <a:t>
</a:t>
                </a:r>
                <a:fld id="{B1741645-054E-E44B-8846-030C6F7666FC}" type="PERCENTAGE">
                  <a:rPr lang="en-US" sz="1100" b="1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sz="1100" b="1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B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BD1CD8EA-CC7C-E149-B24F-41963B95C078}" type="CATEGORYNAME">
                  <a:rPr lang="en-US" sz="1100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sz="1100" b="1" baseline="0"/>
                  <a:t>
</a:t>
                </a:r>
                <a:fld id="{1B3DEA91-C3A8-5841-B76A-68F94A281404}" type="PERCENTAGE">
                  <a:rPr lang="en-US" sz="1100" b="1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sz="1100" b="1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B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EC271BB6-FE0A-A54A-B272-ED2484DB052A}" type="CATEGORYNAME">
                  <a:rPr lang="en-US" sz="1100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sz="1100" b="1" baseline="0"/>
                  <a:t>
</a:t>
                </a:r>
                <a:fld id="{8C44538B-4600-4E4F-8711-D05D29C1D6BB}" type="PERCENTAGE">
                  <a:rPr lang="en-US" sz="1100" b="1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sz="1100" b="1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B/>
          </a:sp3d>
        </c:spPr>
        <c:dLbl>
          <c:idx val="0"/>
          <c:layout>
            <c:manualLayout>
              <c:x val="-9.2530742979161501E-2"/>
              <c:y val="1.0416666666666667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9A4AFF9-3954-D74C-913C-325B7EA6C86B}" type="CATEGORYNAME">
                  <a:rPr lang="en-US" sz="1100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sz="1100" b="1" baseline="0"/>
                  <a:t>
</a:t>
                </a:r>
                <a:fld id="{595DE6DC-253F-E84F-B6DB-9C5DD8E2CD75}" type="PERCENTAGE">
                  <a:rPr lang="en-US" sz="1100" b="1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sz="1100" b="1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B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B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E7F19178-7C79-6743-A973-737F4A2D8F78}" type="CATEGORYNAME">
                  <a:rPr lang="en-US" sz="1100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sz="1100" b="1" baseline="0"/>
                  <a:t>
</a:t>
                </a:r>
                <a:fld id="{AEF160E5-D0A8-0041-993A-A10ABA14C807}" type="PERCENTAGE">
                  <a:rPr lang="en-US" sz="1100" b="1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sz="1100" b="1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B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33BB0F39-4B13-4549-8B7A-EFB2A82E0BE7}" type="CATEGORYNAME">
                  <a:rPr lang="en-US" sz="1100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sz="1100" b="1" baseline="0"/>
                  <a:t>
</a:t>
                </a:r>
                <a:fld id="{B1741645-054E-E44B-8846-030C6F7666FC}" type="PERCENTAGE">
                  <a:rPr lang="en-US" sz="1100" b="1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sz="1100" b="1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B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BD1CD8EA-CC7C-E149-B24F-41963B95C078}" type="CATEGORYNAME">
                  <a:rPr lang="en-US" sz="1100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sz="1100" b="1" baseline="0"/>
                  <a:t>
</a:t>
                </a:r>
                <a:fld id="{1B3DEA91-C3A8-5841-B76A-68F94A281404}" type="PERCENTAGE">
                  <a:rPr lang="en-US" sz="1100" b="1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sz="1100" b="1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B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EC271BB6-FE0A-A54A-B272-ED2484DB052A}" type="CATEGORYNAME">
                  <a:rPr lang="en-US" sz="1100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sz="1100" b="1" baseline="0"/>
                  <a:t>
</a:t>
                </a:r>
                <a:fld id="{8C44538B-4600-4E4F-8711-D05D29C1D6BB}" type="PERCENTAGE">
                  <a:rPr lang="en-US" sz="1100" b="1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sz="1100" b="1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B/>
          </a:sp3d>
        </c:spPr>
        <c:dLbl>
          <c:idx val="0"/>
          <c:layout>
            <c:manualLayout>
              <c:x val="-9.2530742979161501E-2"/>
              <c:y val="1.0416666666666667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9A4AFF9-3954-D74C-913C-325B7EA6C86B}" type="CATEGORYNAME">
                  <a:rPr lang="en-US" sz="1100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sz="1100" b="1" baseline="0"/>
                  <a:t>
</a:t>
                </a:r>
                <a:fld id="{595DE6DC-253F-E84F-B6DB-9C5DD8E2CD75}" type="PERCENTAGE">
                  <a:rPr lang="en-US" sz="1100" b="1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sz="1100" b="1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7.3489859222142684E-2"/>
          <c:y val="0.10224555263925343"/>
          <c:w val="0.55428775948460984"/>
          <c:h val="0.84682852143482068"/>
        </c:manualLayout>
      </c:layout>
      <c:pieChart>
        <c:varyColors val="1"/>
        <c:ser>
          <c:idx val="0"/>
          <c:order val="0"/>
          <c:tx>
            <c:strRef>
              <c:f>Sheet2!$B$4</c:f>
              <c:strCache>
                <c:ptCount val="1"/>
                <c:pt idx="0">
                  <c:v>Total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prstMaterial="softEdge">
              <a:bevelB/>
            </a:sp3d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softEdge">
                <a:bevelB/>
              </a:sp3d>
            </c:spPr>
            <c:extLst>
              <c:ext xmlns:c16="http://schemas.microsoft.com/office/drawing/2014/chart" uri="{C3380CC4-5D6E-409C-BE32-E72D297353CC}">
                <c16:uniqueId val="{00000001-76C9-AB4D-B0F9-E8AFA558FAD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softEdge">
                <a:bevelB/>
              </a:sp3d>
            </c:spPr>
            <c:extLst>
              <c:ext xmlns:c16="http://schemas.microsoft.com/office/drawing/2014/chart" uri="{C3380CC4-5D6E-409C-BE32-E72D297353CC}">
                <c16:uniqueId val="{00000003-76C9-AB4D-B0F9-E8AFA558FAD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softEdge">
                <a:bevelB/>
              </a:sp3d>
            </c:spPr>
            <c:extLst>
              <c:ext xmlns:c16="http://schemas.microsoft.com/office/drawing/2014/chart" uri="{C3380CC4-5D6E-409C-BE32-E72D297353CC}">
                <c16:uniqueId val="{00000005-76C9-AB4D-B0F9-E8AFA558FAD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softEdge">
                <a:bevelB/>
              </a:sp3d>
            </c:spPr>
            <c:extLst>
              <c:ext xmlns:c16="http://schemas.microsoft.com/office/drawing/2014/chart" uri="{C3380CC4-5D6E-409C-BE32-E72D297353CC}">
                <c16:uniqueId val="{00000007-76C9-AB4D-B0F9-E8AFA558FAD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softEdge">
                <a:bevelB/>
              </a:sp3d>
            </c:spPr>
            <c:extLst>
              <c:ext xmlns:c16="http://schemas.microsoft.com/office/drawing/2014/chart" uri="{C3380CC4-5D6E-409C-BE32-E72D297353CC}">
                <c16:uniqueId val="{00000009-76C9-AB4D-B0F9-E8AFA558FAD5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E7F19178-7C79-6743-A973-737F4A2D8F78}" type="CATEGORYNAME">
                      <a:rPr lang="en-US" sz="1100" b="1"/>
                      <a:pPr/>
                      <a:t>[CATEGORY NAME]</a:t>
                    </a:fld>
                    <a:r>
                      <a:rPr lang="en-US" sz="1100" b="1" baseline="0"/>
                      <a:t>
</a:t>
                    </a:r>
                    <a:fld id="{AEF160E5-D0A8-0041-993A-A10ABA14C807}" type="PERCENTAGE">
                      <a:rPr lang="en-US" sz="1100" b="1" baseline="0"/>
                      <a:pPr/>
                      <a:t>[PERCENTAGE]</a:t>
                    </a:fld>
                    <a:endParaRPr lang="en-US" sz="1100" b="1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6C9-AB4D-B0F9-E8AFA558FAD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3BB0F39-4B13-4549-8B7A-EFB2A82E0BE7}" type="CATEGORYNAME">
                      <a:rPr lang="en-US" sz="1100" b="1"/>
                      <a:pPr/>
                      <a:t>[CATEGORY NAME]</a:t>
                    </a:fld>
                    <a:r>
                      <a:rPr lang="en-US" sz="1100" b="1" baseline="0"/>
                      <a:t>
</a:t>
                    </a:r>
                    <a:fld id="{B1741645-054E-E44B-8846-030C6F7666FC}" type="PERCENTAGE">
                      <a:rPr lang="en-US" sz="1100" b="1" baseline="0"/>
                      <a:pPr/>
                      <a:t>[PERCENTAGE]</a:t>
                    </a:fld>
                    <a:endParaRPr lang="en-US" sz="1100" b="1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6C9-AB4D-B0F9-E8AFA558FAD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D1CD8EA-CC7C-E149-B24F-41963B95C078}" type="CATEGORYNAME">
                      <a:rPr lang="en-US" sz="1100" b="1"/>
                      <a:pPr/>
                      <a:t>[CATEGORY NAME]</a:t>
                    </a:fld>
                    <a:r>
                      <a:rPr lang="en-US" sz="1100" b="1" baseline="0"/>
                      <a:t>
</a:t>
                    </a:r>
                    <a:fld id="{1B3DEA91-C3A8-5841-B76A-68F94A281404}" type="PERCENTAGE">
                      <a:rPr lang="en-US" sz="1100" b="1" baseline="0"/>
                      <a:pPr/>
                      <a:t>[PERCENTAGE]</a:t>
                    </a:fld>
                    <a:endParaRPr lang="en-US" sz="1100" b="1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76C9-AB4D-B0F9-E8AFA558FAD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C271BB6-FE0A-A54A-B272-ED2484DB052A}" type="CATEGORYNAME">
                      <a:rPr lang="en-US" sz="1100" b="1"/>
                      <a:pPr/>
                      <a:t>[CATEGORY NAME]</a:t>
                    </a:fld>
                    <a:r>
                      <a:rPr lang="en-US" sz="1100" b="1" baseline="0"/>
                      <a:t>
</a:t>
                    </a:r>
                    <a:fld id="{8C44538B-4600-4E4F-8711-D05D29C1D6BB}" type="PERCENTAGE">
                      <a:rPr lang="en-US" sz="1100" b="1" baseline="0"/>
                      <a:pPr/>
                      <a:t>[PERCENTAGE]</a:t>
                    </a:fld>
                    <a:endParaRPr lang="en-US" sz="1100" b="1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76C9-AB4D-B0F9-E8AFA558FAD5}"/>
                </c:ext>
              </c:extLst>
            </c:dLbl>
            <c:dLbl>
              <c:idx val="4"/>
              <c:layout>
                <c:manualLayout>
                  <c:x val="-9.2530742979161501E-2"/>
                  <c:y val="1.0416666666666667E-3"/>
                </c:manualLayout>
              </c:layout>
              <c:tx>
                <c:rich>
                  <a:bodyPr/>
                  <a:lstStyle/>
                  <a:p>
                    <a:fld id="{89A4AFF9-3954-D74C-913C-325B7EA6C86B}" type="CATEGORYNAME">
                      <a:rPr lang="en-US" sz="1100" b="1"/>
                      <a:pPr/>
                      <a:t>[CATEGORY NAME]</a:t>
                    </a:fld>
                    <a:r>
                      <a:rPr lang="en-US" sz="1100" b="1" baseline="0"/>
                      <a:t>
</a:t>
                    </a:r>
                    <a:fld id="{595DE6DC-253F-E84F-B6DB-9C5DD8E2CD75}" type="PERCENTAGE">
                      <a:rPr lang="en-US" sz="1100" b="1" baseline="0"/>
                      <a:pPr/>
                      <a:t>[PERCENTAGE]</a:t>
                    </a:fld>
                    <a:endParaRPr lang="en-US" sz="1100" b="1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76C9-AB4D-B0F9-E8AFA558FAD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Sheet2!$A$5:$A$10</c:f>
              <c:strCache>
                <c:ptCount val="5"/>
                <c:pt idx="0">
                  <c:v>BRONX</c:v>
                </c:pt>
                <c:pt idx="1">
                  <c:v>BROOKLYN</c:v>
                </c:pt>
                <c:pt idx="2">
                  <c:v>MANHATTAN</c:v>
                </c:pt>
                <c:pt idx="3">
                  <c:v>QUEENS</c:v>
                </c:pt>
                <c:pt idx="4">
                  <c:v>STATEN IS</c:v>
                </c:pt>
              </c:strCache>
            </c:strRef>
          </c:cat>
          <c:val>
            <c:numRef>
              <c:f>Sheet2!$B$5:$B$10</c:f>
              <c:numCache>
                <c:formatCode>_("$"* #,##0.00_);_("$"* \(#,##0.00\);_("$"* "-"??_);_(@_)</c:formatCode>
                <c:ptCount val="5"/>
                <c:pt idx="0">
                  <c:v>1958320433</c:v>
                </c:pt>
                <c:pt idx="1">
                  <c:v>4272563059</c:v>
                </c:pt>
                <c:pt idx="2">
                  <c:v>4430661821</c:v>
                </c:pt>
                <c:pt idx="3">
                  <c:v>3477330913</c:v>
                </c:pt>
                <c:pt idx="4">
                  <c:v>701398068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6C9-AB4D-B0F9-E8AFA558FA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pattFill prst="pct5">
          <a:fgClr>
            <a:srgbClr val="7030A0"/>
          </a:fgClr>
          <a:bgClr>
            <a:schemeClr val="bg1"/>
          </a:bgClr>
        </a:patt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85404438081603"/>
          <c:y val="9.4813356663750389E-2"/>
          <c:w val="0.25327773801002146"/>
          <c:h val="0.85706291921843103"/>
        </c:manualLayout>
      </c:layout>
      <c:overlay val="0"/>
      <c:spPr>
        <a:blipFill>
          <a:blip xmlns:r="http://schemas.openxmlformats.org/officeDocument/2006/relationships" r:embed="rId3"/>
          <a:tile tx="0" ty="0" sx="100000" sy="100000" flip="none" algn="tl"/>
        </a:blip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0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1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4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0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1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6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8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9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3/29/25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9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splash of colors on a white surface">
            <a:extLst>
              <a:ext uri="{FF2B5EF4-FFF2-40B4-BE49-F238E27FC236}">
                <a16:creationId xmlns:a16="http://schemas.microsoft.com/office/drawing/2014/main" id="{CFEF51B8-C587-8901-4396-818B7E9F4C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397" b="22603"/>
          <a:stretch/>
        </p:blipFill>
        <p:spPr>
          <a:xfrm>
            <a:off x="117985" y="0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D2530F-BCFA-00F0-806E-18AA7CB22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450592"/>
          </a:xfrm>
        </p:spPr>
        <p:txBody>
          <a:bodyPr anchor="t">
            <a:normAutofit/>
          </a:bodyPr>
          <a:lstStyle/>
          <a:p>
            <a:r>
              <a:rPr lang="en-US" sz="6000" dirty="0" err="1">
                <a:solidFill>
                  <a:srgbClr val="FFFFFF"/>
                </a:solidFill>
              </a:rPr>
              <a:t>Datathon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23E5A-6E1D-8E1F-4687-8A8AD1690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en-US" sz="2000" b="0" i="0" dirty="0">
                <a:effectLst/>
                <a:latin typeface="Roboto" panose="02000000000000000000" pitchFamily="2" charset="0"/>
              </a:rPr>
              <a:t>OATH Hearings Division Case Status</a:t>
            </a:r>
          </a:p>
          <a:p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2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35B347-89F9-67E2-4669-C7C5F4B8D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059044"/>
              </p:ext>
            </p:extLst>
          </p:nvPr>
        </p:nvGraphicFramePr>
        <p:xfrm>
          <a:off x="304800" y="1083733"/>
          <a:ext cx="11480800" cy="50630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5445">
                  <a:extLst>
                    <a:ext uri="{9D8B030D-6E8A-4147-A177-3AD203B41FA5}">
                      <a16:colId xmlns:a16="http://schemas.microsoft.com/office/drawing/2014/main" val="2042190229"/>
                    </a:ext>
                  </a:extLst>
                </a:gridCol>
                <a:gridCol w="2537489">
                  <a:extLst>
                    <a:ext uri="{9D8B030D-6E8A-4147-A177-3AD203B41FA5}">
                      <a16:colId xmlns:a16="http://schemas.microsoft.com/office/drawing/2014/main" val="4036917724"/>
                    </a:ext>
                  </a:extLst>
                </a:gridCol>
                <a:gridCol w="3903826">
                  <a:extLst>
                    <a:ext uri="{9D8B030D-6E8A-4147-A177-3AD203B41FA5}">
                      <a16:colId xmlns:a16="http://schemas.microsoft.com/office/drawing/2014/main" val="1209488883"/>
                    </a:ext>
                  </a:extLst>
                </a:gridCol>
                <a:gridCol w="3194040">
                  <a:extLst>
                    <a:ext uri="{9D8B030D-6E8A-4147-A177-3AD203B41FA5}">
                      <a16:colId xmlns:a16="http://schemas.microsoft.com/office/drawing/2014/main" val="4045995295"/>
                    </a:ext>
                  </a:extLst>
                </a:gridCol>
              </a:tblGrid>
              <a:tr h="4290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Row Labels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Sum of Paid Amount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Sum of Total Violation Amount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Sum of Penalty Imposed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12686796"/>
                  </a:ext>
                </a:extLst>
              </a:tr>
              <a:tr h="772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BRONX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105,983,371.00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                1,958,320,433.00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     174,741,105.00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48941316"/>
                  </a:ext>
                </a:extLst>
              </a:tr>
              <a:tr h="772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BROOKLYN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208,353,724.00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                4,272,563,059.00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     322,601,472.00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5003702"/>
                  </a:ext>
                </a:extLst>
              </a:tr>
              <a:tr h="772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MANHATTAN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208,560,840.00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                4,430,661,821.00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     292,802,587.00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49102073"/>
                  </a:ext>
                </a:extLst>
              </a:tr>
              <a:tr h="772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QUEENS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$        162,222,533.00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                3,477,330,913.00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     246,815,411.00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89455853"/>
                  </a:ext>
                </a:extLst>
              </a:tr>
              <a:tr h="772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STATEN IS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27,123,292.00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                    701,398,068.00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        55,353,824.00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6162942"/>
                  </a:ext>
                </a:extLst>
              </a:tr>
              <a:tr h="772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Grand Total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712,243,760.00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             14,840,274,294.00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$                  1,092,314,399.00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19098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16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AB83644-BE72-67BD-BECA-F6A6CCB12A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4321263"/>
              </p:ext>
            </p:extLst>
          </p:nvPr>
        </p:nvGraphicFramePr>
        <p:xfrm>
          <a:off x="1" y="728133"/>
          <a:ext cx="11751732" cy="5875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463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5AD4567-9428-2AB0-A178-D3BCBCF7F1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6694860"/>
              </p:ext>
            </p:extLst>
          </p:nvPr>
        </p:nvGraphicFramePr>
        <p:xfrm>
          <a:off x="396674" y="746508"/>
          <a:ext cx="10955866" cy="5858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27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467D13A-ABB9-2260-AC6A-D8FC461340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6100320"/>
              </p:ext>
            </p:extLst>
          </p:nvPr>
        </p:nvGraphicFramePr>
        <p:xfrm>
          <a:off x="939800" y="1231900"/>
          <a:ext cx="10426700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1460509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109</Words>
  <Application>Microsoft Macintosh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 Narrow</vt:lpstr>
      <vt:lpstr>Arial</vt:lpstr>
      <vt:lpstr>Bierstadt</vt:lpstr>
      <vt:lpstr>Roboto</vt:lpstr>
      <vt:lpstr>GestaltVTI</vt:lpstr>
      <vt:lpstr>Datathon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Mamadou.GadsdenDunn</dc:creator>
  <cp:lastModifiedBy>Mamadou.GadsdenDunn</cp:lastModifiedBy>
  <cp:revision>1</cp:revision>
  <dcterms:created xsi:type="dcterms:W3CDTF">2025-03-29T10:03:14Z</dcterms:created>
  <dcterms:modified xsi:type="dcterms:W3CDTF">2025-03-29T10:32:58Z</dcterms:modified>
</cp:coreProperties>
</file>