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2"/>
    <p:sldId id="265" r:id="rId3"/>
    <p:sldId id="259" r:id="rId4"/>
    <p:sldId id="264" r:id="rId5"/>
    <p:sldId id="262" r:id="rId6"/>
    <p:sldId id="260" r:id="rId7"/>
    <p:sldId id="267" r:id="rId8"/>
    <p:sldId id="268" r:id="rId9"/>
  </p:sldIdLst>
  <p:sldSz cx="12192000" cy="6858000"/>
  <p:notesSz cx="67691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3250" autoAdjust="0"/>
  </p:normalViewPr>
  <p:slideViewPr>
    <p:cSldViewPr snapToGrid="0">
      <p:cViewPr varScale="1">
        <p:scale>
          <a:sx n="54" d="100"/>
          <a:sy n="54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3DD72-6546-4BD7-ADCC-B029E0495AE3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6EF6E-CC78-441F-AEB7-8C95672E7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56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B14C5-8705-488B-B8D7-2EDD43A37B52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67263"/>
            <a:ext cx="541655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63F2-D879-4210-939C-6CC77D48FE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15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These values are time measured in milliseconds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 err="1" smtClean="0"/>
              <a:t>LinkedList</a:t>
            </a:r>
            <a:r>
              <a:rPr lang="en-GB" altLang="en-US" dirty="0" smtClean="0"/>
              <a:t> get method </a:t>
            </a:r>
            <a:endParaRPr lang="en-US" altLang="en-US" dirty="0" smtClean="0"/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smtClean="0">
                <a:latin typeface="Calibri" panose="020F0502020204030204" pitchFamily="34" charset="0"/>
              </a:rPr>
              <a:t>Java LinkedList</a:t>
            </a:r>
          </a:p>
        </p:txBody>
      </p:sp>
    </p:spTree>
    <p:extLst>
      <p:ext uri="{BB962C8B-B14F-4D97-AF65-F5344CB8AC3E}">
        <p14:creationId xmlns:p14="http://schemas.microsoft.com/office/powerpoint/2010/main" val="103712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B63F2-D879-4210-939C-6CC77D48FE8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67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smtClean="0">
                <a:latin typeface="Calibri" panose="020F0502020204030204" pitchFamily="34" charset="0"/>
              </a:rPr>
              <a:t>Java LinkedList</a:t>
            </a:r>
          </a:p>
        </p:txBody>
      </p:sp>
    </p:spTree>
    <p:extLst>
      <p:ext uri="{BB962C8B-B14F-4D97-AF65-F5344CB8AC3E}">
        <p14:creationId xmlns:p14="http://schemas.microsoft.com/office/powerpoint/2010/main" val="87779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D1A3-28F0-49EC-9C2A-9442A53295E0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0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9111-78D7-40BA-89FA-52279C381B76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19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A74-DD26-4255-B524-D120EDB6AB5F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86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BE57-F7ED-4CEC-9065-230FCEE8CF14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76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C957-2845-4177-B0F0-733C20D5D44F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89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2AF9-1BE2-4E72-A1B6-ADDEFC9F6DAA}" type="datetime1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0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DD4-B493-40DC-901B-87C087EE3CFA}" type="datetime1">
              <a:rPr lang="en-IE" smtClean="0"/>
              <a:t>27/09/2018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6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FCF7-9230-4B72-B607-96C1F9BA9219}" type="datetime1">
              <a:rPr lang="en-IE" smtClean="0"/>
              <a:t>27/09/2018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64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219A-C94D-4E80-8D71-85B57671A182}" type="datetime1">
              <a:rPr lang="en-IE" smtClean="0"/>
              <a:t>27/09/2018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067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E767-791B-46F5-884C-9E418A0294AC}" type="datetime1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921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CF16-77E1-41D9-A3D4-58CD72A2DEFB}" type="datetime1">
              <a:rPr lang="en-IE" smtClean="0"/>
              <a:t>27/09/2018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6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6F0-8CA2-4E9F-800A-2826F0359A86}" type="datetime1">
              <a:rPr lang="en-IE" smtClean="0"/>
              <a:t>27/09/2018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D50D-1156-4C72-8432-EFF85689D8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Efficiency of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E" dirty="0"/>
              <a:t> and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E" dirty="0"/>
              <a:t>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8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altLang="en-US" b="1" dirty="0" smtClean="0"/>
              <a:t>Comparison of array,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altLang="en-US" b="1" dirty="0" smtClean="0"/>
              <a:t> and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</a:t>
            </a:r>
            <a:r>
              <a:rPr lang="en-GB" altLang="en-US" b="1" dirty="0" err="1" smtClean="0"/>
              <a:t>t</a:t>
            </a:r>
            <a:r>
              <a:rPr lang="en-GB" altLang="en-US" b="1" dirty="0" smtClean="0"/>
              <a:t> from </a:t>
            </a:r>
          </a:p>
          <a:p>
            <a:pPr lvl="1" eaLnBrk="1" hangingPunct="1">
              <a:buFontTx/>
              <a:buNone/>
            </a:pPr>
            <a:r>
              <a:rPr lang="en-GB" altLang="en-US" b="1" dirty="0" smtClean="0"/>
              <a:t>Choosing between Lists (TIJ3 by </a:t>
            </a:r>
            <a:r>
              <a:rPr lang="en-GB" altLang="en-US" b="1" dirty="0" err="1" smtClean="0"/>
              <a:t>Eckel</a:t>
            </a:r>
            <a:r>
              <a:rPr lang="en-GB" altLang="en-US" b="1" dirty="0" smtClean="0"/>
              <a:t> Chap 11):</a:t>
            </a: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In Lab 1 we had the following </a:t>
            </a:r>
            <a:r>
              <a:rPr lang="en-US" altLang="en-US" dirty="0" smtClean="0"/>
              <a:t>table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It </a:t>
            </a:r>
            <a:r>
              <a:rPr lang="en-US" altLang="en-US" dirty="0" smtClean="0"/>
              <a:t>shows </a:t>
            </a:r>
            <a:r>
              <a:rPr lang="en-US" altLang="en-US" dirty="0" smtClean="0"/>
              <a:t>the time for the different operations:</a:t>
            </a:r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b="1" u="sng" dirty="0" smtClean="0"/>
              <a:t>Type          Get  Iteration   Insert   Remove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array          172          516        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            </a:t>
            </a:r>
            <a:r>
              <a:rPr lang="en-US" altLang="en-US" dirty="0" err="1" smtClean="0"/>
              <a:t>na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   </a:t>
            </a:r>
            <a:r>
              <a:rPr lang="en-US" altLang="en-US" dirty="0" smtClean="0"/>
              <a:t>281        1375       328      30484</a:t>
            </a:r>
          </a:p>
          <a:p>
            <a:pPr eaLnBrk="1" hangingPunct="1">
              <a:buFontTx/>
              <a:buNone/>
            </a:pPr>
            <a:r>
              <a:rPr lang="en-US" altLang="en-US" b="1" dirty="0" err="1" smtClean="0"/>
              <a:t>LinkedList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5828      1047       109            16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Note: Insert and Remove here were in the </a:t>
            </a:r>
            <a:r>
              <a:rPr lang="en-US" altLang="en-US" b="1" u="sng" dirty="0" smtClean="0"/>
              <a:t>middle</a:t>
            </a:r>
            <a:r>
              <a:rPr lang="en-US" altLang="en-US" dirty="0" smtClean="0"/>
              <a:t> of the list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2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Efficiency of </a:t>
            </a:r>
            <a:r>
              <a:rPr lang="en-IE" dirty="0" err="1" smtClean="0"/>
              <a:t>ArrayList</a:t>
            </a:r>
            <a:r>
              <a:rPr lang="en-IE" dirty="0" smtClean="0"/>
              <a:t> </a:t>
            </a:r>
            <a:r>
              <a:rPr lang="en-IE" dirty="0" smtClean="0"/>
              <a:t>and Linked List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u="sng" dirty="0" smtClean="0"/>
              <a:t>Operation</a:t>
            </a:r>
            <a:r>
              <a:rPr lang="en-IE" dirty="0" smtClean="0"/>
              <a:t>			</a:t>
            </a:r>
            <a:r>
              <a:rPr lang="en-IE" u="sng" dirty="0" err="1" smtClean="0"/>
              <a:t>ArrayList</a:t>
            </a:r>
            <a:r>
              <a:rPr lang="en-IE" dirty="0" smtClean="0"/>
              <a:t>		</a:t>
            </a:r>
            <a:r>
              <a:rPr lang="en-IE" u="sng" dirty="0" err="1" smtClean="0"/>
              <a:t>LinkedList</a:t>
            </a:r>
            <a:endParaRPr lang="en-IE" u="sng" dirty="0" smtClean="0"/>
          </a:p>
          <a:p>
            <a:pPr marL="0" indent="0">
              <a:buNone/>
            </a:pPr>
            <a:r>
              <a:rPr lang="en-IE" dirty="0" smtClean="0"/>
              <a:t>Add/remove at end	  O(1) + 		O(1)</a:t>
            </a:r>
          </a:p>
          <a:p>
            <a:pPr marL="0" indent="0">
              <a:buNone/>
            </a:pPr>
            <a:r>
              <a:rPr lang="en-IE" dirty="0" smtClean="0"/>
              <a:t>Add/remove element 	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in the middle		  O(n)			O(1)</a:t>
            </a:r>
          </a:p>
          <a:p>
            <a:pPr marL="0" indent="0">
              <a:buNone/>
            </a:pPr>
            <a:r>
              <a:rPr lang="en-IE" dirty="0" smtClean="0"/>
              <a:t>Access an element 	  O(1)                        O(n)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2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element at end of </a:t>
            </a:r>
            <a:r>
              <a:rPr lang="en-IE" dirty="0" err="1" smtClean="0"/>
              <a:t>ArrayList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Adding the last element in an </a:t>
            </a:r>
            <a:r>
              <a:rPr lang="en-US" sz="3200" dirty="0" err="1" smtClean="0"/>
              <a:t>ArrayList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 takes </a:t>
            </a:r>
            <a:r>
              <a:rPr lang="en-US" sz="3200" b="1" dirty="0" smtClean="0"/>
              <a:t>amortized </a:t>
            </a:r>
            <a:r>
              <a:rPr lang="en-US" sz="3200" i="1" dirty="0" smtClean="0"/>
              <a:t>O</a:t>
            </a:r>
            <a:r>
              <a:rPr lang="en-US" sz="3200" dirty="0" smtClean="0"/>
              <a:t>(1) time – occasionally the </a:t>
            </a:r>
            <a:r>
              <a:rPr lang="en-US" sz="3200" dirty="0" err="1" smtClean="0"/>
              <a:t>ArrayList</a:t>
            </a:r>
            <a:r>
              <a:rPr lang="en-US" sz="3200" dirty="0" smtClean="0"/>
              <a:t> will need to grow in size  </a:t>
            </a:r>
          </a:p>
          <a:p>
            <a:r>
              <a:rPr lang="en-US" sz="3200" dirty="0" smtClean="0"/>
              <a:t>Denoted by </a:t>
            </a:r>
            <a:r>
              <a:rPr lang="en-US" sz="3200" i="1" dirty="0" smtClean="0"/>
              <a:t>O</a:t>
            </a:r>
            <a:r>
              <a:rPr lang="en-US" sz="3200" dirty="0" smtClean="0"/>
              <a:t>(1)+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49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Adding/removing elements from middle of </a:t>
            </a:r>
            <a:r>
              <a:rPr lang="en-US" kern="0" dirty="0" err="1">
                <a:solidFill>
                  <a:prstClr val="black"/>
                </a:solidFill>
                <a:ea typeface="MS PGothic" panose="020B0600070205080204" pitchFamily="34" charset="-128"/>
              </a:rPr>
              <a:t>ArrayList</a:t>
            </a: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/>
            </a:r>
            <a:b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Removal of an element from an array list of size </a:t>
            </a:r>
            <a:r>
              <a:rPr lang="en-US" i="1" kern="0" dirty="0">
                <a:solidFill>
                  <a:prstClr val="black"/>
                </a:solidFill>
                <a:ea typeface="MS PGothic" panose="020B0600070205080204" pitchFamily="34" charset="-128"/>
              </a:rPr>
              <a:t>n</a:t>
            </a: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, </a:t>
            </a:r>
            <a:b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</a:b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 moves, on average, </a:t>
            </a:r>
            <a:r>
              <a:rPr lang="en-US" i="1" kern="0" dirty="0">
                <a:solidFill>
                  <a:prstClr val="black"/>
                </a:solidFill>
                <a:ea typeface="MS PGothic" panose="020B0600070205080204" pitchFamily="34" charset="-128"/>
              </a:rPr>
              <a:t>n</a:t>
            </a: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/2 elements</a:t>
            </a:r>
          </a:p>
          <a:p>
            <a:pPr marL="236538" indent="-236538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 Same argument holds for adding an element</a:t>
            </a:r>
          </a:p>
          <a:p>
            <a:pPr marL="236538" indent="-236538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 Adding and removing elements are </a:t>
            </a:r>
            <a:r>
              <a:rPr lang="en-US" i="1" kern="0" dirty="0">
                <a:solidFill>
                  <a:prstClr val="black"/>
                </a:solidFill>
                <a:ea typeface="MS PGothic" panose="020B0600070205080204" pitchFamily="34" charset="-128"/>
              </a:rPr>
              <a:t>O</a:t>
            </a: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(</a:t>
            </a:r>
            <a:r>
              <a:rPr lang="en-US" i="1" kern="0" dirty="0">
                <a:solidFill>
                  <a:prstClr val="black"/>
                </a:solidFill>
                <a:ea typeface="MS PGothic" panose="020B0600070205080204" pitchFamily="34" charset="-128"/>
              </a:rPr>
              <a:t>n</a:t>
            </a:r>
            <a:r>
              <a:rPr lang="en-US" kern="0" dirty="0">
                <a:solidFill>
                  <a:prstClr val="black"/>
                </a:solidFill>
                <a:ea typeface="MS PGothic" panose="020B0600070205080204" pitchFamily="34" charset="-128"/>
              </a:rPr>
              <a:t>) operations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4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Efficiency of </a:t>
            </a:r>
            <a:r>
              <a:rPr lang="en-IE" dirty="0" err="1" smtClean="0"/>
              <a:t>LinkedList</a:t>
            </a:r>
            <a:r>
              <a:rPr lang="en-IE" dirty="0" smtClean="0"/>
              <a:t>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spcBef>
                <a:spcPts val="1200"/>
              </a:spcBef>
            </a:pPr>
            <a:r>
              <a:rPr lang="en-US" dirty="0"/>
              <a:t>To get the </a:t>
            </a:r>
            <a:r>
              <a:rPr lang="en-US" i="1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element of a linked list, start at the </a:t>
            </a:r>
            <a:br>
              <a:rPr lang="en-US" dirty="0"/>
            </a:br>
            <a:r>
              <a:rPr lang="en-US" dirty="0"/>
              <a:t> beginning of the list and advance the iterator </a:t>
            </a:r>
            <a:r>
              <a:rPr lang="en-US" i="1" dirty="0"/>
              <a:t>k</a:t>
            </a:r>
            <a:br>
              <a:rPr lang="en-US" i="1" dirty="0"/>
            </a:br>
            <a:r>
              <a:rPr lang="en-US" dirty="0"/>
              <a:t> times </a:t>
            </a:r>
            <a:endParaRPr lang="en-US" dirty="0" smtClean="0"/>
          </a:p>
          <a:p>
            <a:pPr marL="693738" lvl="1" indent="-236538">
              <a:spcBef>
                <a:spcPts val="1200"/>
              </a:spcBef>
            </a:pPr>
            <a:r>
              <a:rPr lang="en-US" dirty="0" smtClean="0"/>
              <a:t>k will average out to be n/2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dirty="0" smtClean="0"/>
              <a:t>Therefore this operation will be O(n)</a:t>
            </a:r>
            <a:endParaRPr lang="en-US" dirty="0"/>
          </a:p>
          <a:p>
            <a:pPr marL="236538" indent="-236538">
              <a:spcBef>
                <a:spcPts val="1200"/>
              </a:spcBef>
            </a:pPr>
            <a:r>
              <a:rPr lang="en-US" dirty="0"/>
              <a:t> To add an element at an iterator</a:t>
            </a:r>
            <a:r>
              <a:rPr lang="ja-JP" altLang="en-US" dirty="0"/>
              <a:t>’</a:t>
            </a:r>
            <a:r>
              <a:rPr lang="en-US" altLang="ja-JP" dirty="0"/>
              <a:t>s position, </a:t>
            </a:r>
            <a:r>
              <a:rPr lang="en-US" altLang="ja-JP" dirty="0">
                <a:solidFill>
                  <a:srgbClr val="6E70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br>
              <a:rPr lang="en-US" altLang="ja-JP" dirty="0">
                <a:solidFill>
                  <a:srgbClr val="6E70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solidFill>
                  <a:srgbClr val="6E70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/>
              <a:t>method requires a constant number of steps </a:t>
            </a:r>
            <a:r>
              <a:rPr lang="en-US" altLang="ja-JP" dirty="0">
                <a:latin typeface="Wingdings" panose="05000000000000000000" pitchFamily="2" charset="2"/>
              </a:rPr>
              <a:t>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i="1" dirty="0"/>
              <a:t>O</a:t>
            </a:r>
            <a:r>
              <a:rPr lang="en-US" altLang="ja-JP" dirty="0"/>
              <a:t>(1)</a:t>
            </a:r>
          </a:p>
          <a:p>
            <a:pPr marL="236538" indent="-236538">
              <a:spcBef>
                <a:spcPts val="1200"/>
              </a:spcBef>
            </a:pPr>
            <a:r>
              <a:rPr lang="en-US" dirty="0"/>
              <a:t> Similarly, removing an element at an iterator</a:t>
            </a:r>
            <a:r>
              <a:rPr lang="en-US" altLang="ja-JP" dirty="0"/>
              <a:t>’s</a:t>
            </a:r>
            <a:br>
              <a:rPr lang="en-US" altLang="ja-JP" dirty="0"/>
            </a:br>
            <a:r>
              <a:rPr lang="en-US" altLang="ja-JP" dirty="0"/>
              <a:t> position requires </a:t>
            </a:r>
            <a:r>
              <a:rPr lang="en-US" altLang="ja-JP" i="1" dirty="0"/>
              <a:t>O</a:t>
            </a:r>
            <a:r>
              <a:rPr lang="en-US" altLang="ja-JP" dirty="0"/>
              <a:t>(1) operations</a:t>
            </a:r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D50D-1156-4C72-8432-EFF85689D8A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9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Conclusion:</a:t>
            </a:r>
          </a:p>
          <a:p>
            <a:pPr lvl="1" eaLnBrk="1" hangingPunct="1"/>
            <a:r>
              <a:rPr lang="en-US" altLang="en-US" dirty="0" smtClean="0"/>
              <a:t>Choose an </a:t>
            </a: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as your </a:t>
            </a:r>
            <a:r>
              <a:rPr lang="en-US" altLang="en-US" dirty="0" smtClean="0"/>
              <a:t>default list structure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change to a </a:t>
            </a:r>
            <a:r>
              <a:rPr lang="en-US" altLang="en-US" b="1" dirty="0" err="1" smtClean="0"/>
              <a:t>LinkedList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if you discover performance problems due to many insertions and removals from the middle of the list  </a:t>
            </a:r>
          </a:p>
          <a:p>
            <a:pPr lvl="1" eaLnBrk="1" hangingPunct="1"/>
            <a:r>
              <a:rPr lang="en-US" altLang="en-US" dirty="0" smtClean="0"/>
              <a:t>And of course, if you are working with a fixed sized group of elements, use an </a:t>
            </a:r>
            <a:r>
              <a:rPr lang="en-US" altLang="en-US" b="1" dirty="0" smtClean="0"/>
              <a:t>array</a:t>
            </a:r>
            <a:r>
              <a:rPr lang="en-US" altLang="en-US" dirty="0" smtClean="0"/>
              <a:t>.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0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401F4-A2C2-456C-9596-4C98A4E39C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908050"/>
            <a:ext cx="7772400" cy="518795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common applications of linked lists include </a:t>
            </a:r>
          </a:p>
          <a:p>
            <a:pPr lvl="1" eaLnBrk="1" hangingPunct="1"/>
            <a:r>
              <a:rPr lang="en-US" altLang="en-US" sz="3200"/>
              <a:t>Building stacks and queues</a:t>
            </a:r>
          </a:p>
          <a:p>
            <a:pPr lvl="1" eaLnBrk="1" hangingPunct="1"/>
            <a:r>
              <a:rPr lang="en-GB" altLang="en-US" sz="3200"/>
              <a:t>Tree and graph structures used linked lists (with multiple links between nodes) </a:t>
            </a:r>
            <a:endParaRPr lang="en-US" altLang="en-US" sz="3200"/>
          </a:p>
          <a:p>
            <a:pPr lvl="1" eaLnBrk="1" hangingPunct="1"/>
            <a:r>
              <a:rPr lang="en-GB" altLang="en-US" sz="3200"/>
              <a:t>Used in collision resolution for hash tables</a:t>
            </a:r>
          </a:p>
          <a:p>
            <a:pPr lvl="1" eaLnBrk="1" hangingPunct="1"/>
            <a:r>
              <a:rPr lang="en-US" altLang="en-US" sz="3200"/>
              <a:t>managing relational databases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237</Words>
  <Application>Microsoft Office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Efficiency of ArrayList and LinkedList Operations</vt:lpstr>
      <vt:lpstr>PowerPoint Presentation</vt:lpstr>
      <vt:lpstr>Efficiency of ArrayList and Linked List Operations</vt:lpstr>
      <vt:lpstr>Adding element at end of ArrayList</vt:lpstr>
      <vt:lpstr>Adding/removing elements from middle of ArrayList </vt:lpstr>
      <vt:lpstr>Efficiency of LinkedList operations</vt:lpstr>
      <vt:lpstr>PowerPoint Presentation</vt:lpstr>
      <vt:lpstr>PowerPoint Presentation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Cathryn Casey</dc:creator>
  <cp:lastModifiedBy>Cathryn</cp:lastModifiedBy>
  <cp:revision>11</cp:revision>
  <cp:lastPrinted>2014-09-30T09:20:37Z</cp:lastPrinted>
  <dcterms:created xsi:type="dcterms:W3CDTF">2013-10-01T12:14:50Z</dcterms:created>
  <dcterms:modified xsi:type="dcterms:W3CDTF">2018-09-27T14:37:41Z</dcterms:modified>
</cp:coreProperties>
</file>