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15087600" cy="21396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F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/>
  </p:normalViewPr>
  <p:slideViewPr>
    <p:cSldViewPr snapToGrid="0">
      <p:cViewPr>
        <p:scale>
          <a:sx n="75" d="100"/>
          <a:sy n="75" d="100"/>
        </p:scale>
        <p:origin x="552" y="-6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78D90-0142-47D4-9D6B-4B47BC7F062C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41563" y="1143000"/>
            <a:ext cx="2174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63443-9FAB-4790-B2EC-AEFA07B1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104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1167" rtl="0" eaLnBrk="1" latinLnBrk="0" hangingPunct="1">
      <a:defRPr kumimoji="1" sz="2298" kern="1200">
        <a:solidFill>
          <a:schemeClr val="tx1"/>
        </a:solidFill>
        <a:latin typeface="+mn-lt"/>
        <a:ea typeface="+mn-ea"/>
        <a:cs typeface="+mn-cs"/>
      </a:defRPr>
    </a:lvl1pPr>
    <a:lvl2pPr marL="875584" algn="l" defTabSz="1751167" rtl="0" eaLnBrk="1" latinLnBrk="0" hangingPunct="1">
      <a:defRPr kumimoji="1" sz="2298" kern="1200">
        <a:solidFill>
          <a:schemeClr val="tx1"/>
        </a:solidFill>
        <a:latin typeface="+mn-lt"/>
        <a:ea typeface="+mn-ea"/>
        <a:cs typeface="+mn-cs"/>
      </a:defRPr>
    </a:lvl2pPr>
    <a:lvl3pPr marL="1751167" algn="l" defTabSz="1751167" rtl="0" eaLnBrk="1" latinLnBrk="0" hangingPunct="1">
      <a:defRPr kumimoji="1" sz="2298" kern="1200">
        <a:solidFill>
          <a:schemeClr val="tx1"/>
        </a:solidFill>
        <a:latin typeface="+mn-lt"/>
        <a:ea typeface="+mn-ea"/>
        <a:cs typeface="+mn-cs"/>
      </a:defRPr>
    </a:lvl3pPr>
    <a:lvl4pPr marL="2626751" algn="l" defTabSz="1751167" rtl="0" eaLnBrk="1" latinLnBrk="0" hangingPunct="1">
      <a:defRPr kumimoji="1" sz="2298" kern="1200">
        <a:solidFill>
          <a:schemeClr val="tx1"/>
        </a:solidFill>
        <a:latin typeface="+mn-lt"/>
        <a:ea typeface="+mn-ea"/>
        <a:cs typeface="+mn-cs"/>
      </a:defRPr>
    </a:lvl4pPr>
    <a:lvl5pPr marL="3502335" algn="l" defTabSz="1751167" rtl="0" eaLnBrk="1" latinLnBrk="0" hangingPunct="1">
      <a:defRPr kumimoji="1" sz="2298" kern="1200">
        <a:solidFill>
          <a:schemeClr val="tx1"/>
        </a:solidFill>
        <a:latin typeface="+mn-lt"/>
        <a:ea typeface="+mn-ea"/>
        <a:cs typeface="+mn-cs"/>
      </a:defRPr>
    </a:lvl5pPr>
    <a:lvl6pPr marL="4377919" algn="l" defTabSz="1751167" rtl="0" eaLnBrk="1" latinLnBrk="0" hangingPunct="1">
      <a:defRPr kumimoji="1" sz="2298" kern="1200">
        <a:solidFill>
          <a:schemeClr val="tx1"/>
        </a:solidFill>
        <a:latin typeface="+mn-lt"/>
        <a:ea typeface="+mn-ea"/>
        <a:cs typeface="+mn-cs"/>
      </a:defRPr>
    </a:lvl6pPr>
    <a:lvl7pPr marL="5253502" algn="l" defTabSz="1751167" rtl="0" eaLnBrk="1" latinLnBrk="0" hangingPunct="1">
      <a:defRPr kumimoji="1" sz="2298" kern="1200">
        <a:solidFill>
          <a:schemeClr val="tx1"/>
        </a:solidFill>
        <a:latin typeface="+mn-lt"/>
        <a:ea typeface="+mn-ea"/>
        <a:cs typeface="+mn-cs"/>
      </a:defRPr>
    </a:lvl7pPr>
    <a:lvl8pPr marL="6129086" algn="l" defTabSz="1751167" rtl="0" eaLnBrk="1" latinLnBrk="0" hangingPunct="1">
      <a:defRPr kumimoji="1" sz="2298" kern="1200">
        <a:solidFill>
          <a:schemeClr val="tx1"/>
        </a:solidFill>
        <a:latin typeface="+mn-lt"/>
        <a:ea typeface="+mn-ea"/>
        <a:cs typeface="+mn-cs"/>
      </a:defRPr>
    </a:lvl8pPr>
    <a:lvl9pPr marL="7004670" algn="l" defTabSz="1751167" rtl="0" eaLnBrk="1" latinLnBrk="0" hangingPunct="1">
      <a:defRPr kumimoji="1" sz="22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 have to change the logo to new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40940-EA32-4491-ACB9-A747F9F7CBC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0792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1570" y="3501669"/>
            <a:ext cx="12824460" cy="7449091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5950" y="11238025"/>
            <a:ext cx="11315700" cy="5165824"/>
          </a:xfrm>
        </p:spPr>
        <p:txBody>
          <a:bodyPr/>
          <a:lstStyle>
            <a:lvl1pPr marL="0" indent="0" algn="ctr">
              <a:buNone/>
              <a:defRPr sz="3960"/>
            </a:lvl1pPr>
            <a:lvl2pPr marL="754380" indent="0" algn="ctr">
              <a:buNone/>
              <a:defRPr sz="3300"/>
            </a:lvl2pPr>
            <a:lvl3pPr marL="1508760" indent="0" algn="ctr">
              <a:buNone/>
              <a:defRPr sz="2970"/>
            </a:lvl3pPr>
            <a:lvl4pPr marL="2263140" indent="0" algn="ctr">
              <a:buNone/>
              <a:defRPr sz="2640"/>
            </a:lvl4pPr>
            <a:lvl5pPr marL="3017520" indent="0" algn="ctr">
              <a:buNone/>
              <a:defRPr sz="2640"/>
            </a:lvl5pPr>
            <a:lvl6pPr marL="3771900" indent="0" algn="ctr">
              <a:buNone/>
              <a:defRPr sz="2640"/>
            </a:lvl6pPr>
            <a:lvl7pPr marL="4526280" indent="0" algn="ctr">
              <a:buNone/>
              <a:defRPr sz="2640"/>
            </a:lvl7pPr>
            <a:lvl8pPr marL="5280660" indent="0" algn="ctr">
              <a:buNone/>
              <a:defRPr sz="2640"/>
            </a:lvl8pPr>
            <a:lvl9pPr marL="6035040" indent="0" algn="ctr">
              <a:buNone/>
              <a:defRPr sz="26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A16F-A673-44B7-95F0-1E0452D1BE6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0093-E848-47FF-BB19-76B101762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4666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A16F-A673-44B7-95F0-1E0452D1BE6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0093-E848-47FF-BB19-76B101762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94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97064" y="1139156"/>
            <a:ext cx="3253264" cy="1813239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7273" y="1139156"/>
            <a:ext cx="9571196" cy="1813239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A16F-A673-44B7-95F0-1E0452D1BE6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0093-E848-47FF-BB19-76B101762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7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A16F-A673-44B7-95F0-1E0452D1BE6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0093-E848-47FF-BB19-76B101762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02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415" y="5334229"/>
            <a:ext cx="13013055" cy="8900275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415" y="14318704"/>
            <a:ext cx="13013055" cy="4680445"/>
          </a:xfrm>
        </p:spPr>
        <p:txBody>
          <a:bodyPr/>
          <a:lstStyle>
            <a:lvl1pPr marL="0" indent="0">
              <a:buNone/>
              <a:defRPr sz="3960">
                <a:solidFill>
                  <a:schemeClr val="tx1">
                    <a:tint val="82000"/>
                  </a:schemeClr>
                </a:solidFill>
              </a:defRPr>
            </a:lvl1pPr>
            <a:lvl2pPr marL="754380" indent="0">
              <a:buNone/>
              <a:defRPr sz="3300">
                <a:solidFill>
                  <a:schemeClr val="tx1">
                    <a:tint val="82000"/>
                  </a:schemeClr>
                </a:solidFill>
              </a:defRPr>
            </a:lvl2pPr>
            <a:lvl3pPr marL="1508760" indent="0">
              <a:buNone/>
              <a:defRPr sz="2970">
                <a:solidFill>
                  <a:schemeClr val="tx1">
                    <a:tint val="82000"/>
                  </a:schemeClr>
                </a:solidFill>
              </a:defRPr>
            </a:lvl3pPr>
            <a:lvl4pPr marL="226314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4pPr>
            <a:lvl5pPr marL="301752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5pPr>
            <a:lvl6pPr marL="377190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6pPr>
            <a:lvl7pPr marL="452628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7pPr>
            <a:lvl8pPr marL="528066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8pPr>
            <a:lvl9pPr marL="603504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A16F-A673-44B7-95F0-1E0452D1BE6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0093-E848-47FF-BB19-76B101762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9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7273" y="5695781"/>
            <a:ext cx="6412230" cy="13575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8098" y="5695781"/>
            <a:ext cx="6412230" cy="13575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A16F-A673-44B7-95F0-1E0452D1BE6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0093-E848-47FF-BB19-76B101762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25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1139161"/>
            <a:ext cx="13013055" cy="41356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239" y="5245073"/>
            <a:ext cx="6382761" cy="257052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9239" y="7815602"/>
            <a:ext cx="6382761" cy="114955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8098" y="5245073"/>
            <a:ext cx="6414195" cy="2570529"/>
          </a:xfrm>
        </p:spPr>
        <p:txBody>
          <a:bodyPr anchor="b"/>
          <a:lstStyle>
            <a:lvl1pPr marL="0" indent="0">
              <a:buNone/>
              <a:defRPr sz="3960" b="1"/>
            </a:lvl1pPr>
            <a:lvl2pPr marL="754380" indent="0">
              <a:buNone/>
              <a:defRPr sz="3300" b="1"/>
            </a:lvl2pPr>
            <a:lvl3pPr marL="1508760" indent="0">
              <a:buNone/>
              <a:defRPr sz="2970" b="1"/>
            </a:lvl3pPr>
            <a:lvl4pPr marL="2263140" indent="0">
              <a:buNone/>
              <a:defRPr sz="2640" b="1"/>
            </a:lvl4pPr>
            <a:lvl5pPr marL="3017520" indent="0">
              <a:buNone/>
              <a:defRPr sz="2640" b="1"/>
            </a:lvl5pPr>
            <a:lvl6pPr marL="3771900" indent="0">
              <a:buNone/>
              <a:defRPr sz="2640" b="1"/>
            </a:lvl6pPr>
            <a:lvl7pPr marL="4526280" indent="0">
              <a:buNone/>
              <a:defRPr sz="2640" b="1"/>
            </a:lvl7pPr>
            <a:lvl8pPr marL="5280660" indent="0">
              <a:buNone/>
              <a:defRPr sz="2640" b="1"/>
            </a:lvl8pPr>
            <a:lvl9pPr marL="6035040" indent="0">
              <a:buNone/>
              <a:defRPr sz="26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8098" y="7815602"/>
            <a:ext cx="6414195" cy="114955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A16F-A673-44B7-95F0-1E0452D1BE6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0093-E848-47FF-BB19-76B101762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07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A16F-A673-44B7-95F0-1E0452D1BE6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0093-E848-47FF-BB19-76B101762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791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A16F-A673-44B7-95F0-1E0452D1BE6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0093-E848-47FF-BB19-76B101762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8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1426422"/>
            <a:ext cx="4866144" cy="4992476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195" y="3080679"/>
            <a:ext cx="7638098" cy="15205259"/>
          </a:xfrm>
        </p:spPr>
        <p:txBody>
          <a:bodyPr/>
          <a:lstStyle>
            <a:lvl1pPr>
              <a:defRPr sz="5280"/>
            </a:lvl1pPr>
            <a:lvl2pPr>
              <a:defRPr sz="4620"/>
            </a:lvl2pPr>
            <a:lvl3pPr>
              <a:defRPr sz="396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6418897"/>
            <a:ext cx="4866144" cy="11891802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A16F-A673-44B7-95F0-1E0452D1BE6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0093-E848-47FF-BB19-76B101762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17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238" y="1426422"/>
            <a:ext cx="4866144" cy="4992476"/>
          </a:xfrm>
        </p:spPr>
        <p:txBody>
          <a:bodyPr anchor="b"/>
          <a:lstStyle>
            <a:lvl1pPr>
              <a:defRPr sz="52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14195" y="3080679"/>
            <a:ext cx="7638098" cy="15205259"/>
          </a:xfrm>
        </p:spPr>
        <p:txBody>
          <a:bodyPr anchor="t"/>
          <a:lstStyle>
            <a:lvl1pPr marL="0" indent="0">
              <a:buNone/>
              <a:defRPr sz="5280"/>
            </a:lvl1pPr>
            <a:lvl2pPr marL="754380" indent="0">
              <a:buNone/>
              <a:defRPr sz="4620"/>
            </a:lvl2pPr>
            <a:lvl3pPr marL="1508760" indent="0">
              <a:buNone/>
              <a:defRPr sz="3960"/>
            </a:lvl3pPr>
            <a:lvl4pPr marL="2263140" indent="0">
              <a:buNone/>
              <a:defRPr sz="3300"/>
            </a:lvl4pPr>
            <a:lvl5pPr marL="3017520" indent="0">
              <a:buNone/>
              <a:defRPr sz="3300"/>
            </a:lvl5pPr>
            <a:lvl6pPr marL="3771900" indent="0">
              <a:buNone/>
              <a:defRPr sz="3300"/>
            </a:lvl6pPr>
            <a:lvl7pPr marL="4526280" indent="0">
              <a:buNone/>
              <a:defRPr sz="3300"/>
            </a:lvl7pPr>
            <a:lvl8pPr marL="5280660" indent="0">
              <a:buNone/>
              <a:defRPr sz="3300"/>
            </a:lvl8pPr>
            <a:lvl9pPr marL="6035040" indent="0">
              <a:buNone/>
              <a:defRPr sz="33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9238" y="6418897"/>
            <a:ext cx="4866144" cy="11891802"/>
          </a:xfrm>
        </p:spPr>
        <p:txBody>
          <a:bodyPr/>
          <a:lstStyle>
            <a:lvl1pPr marL="0" indent="0">
              <a:buNone/>
              <a:defRPr sz="2640"/>
            </a:lvl1pPr>
            <a:lvl2pPr marL="754380" indent="0">
              <a:buNone/>
              <a:defRPr sz="2310"/>
            </a:lvl2pPr>
            <a:lvl3pPr marL="1508760" indent="0">
              <a:buNone/>
              <a:defRPr sz="1980"/>
            </a:lvl3pPr>
            <a:lvl4pPr marL="2263140" indent="0">
              <a:buNone/>
              <a:defRPr sz="1650"/>
            </a:lvl4pPr>
            <a:lvl5pPr marL="3017520" indent="0">
              <a:buNone/>
              <a:defRPr sz="1650"/>
            </a:lvl5pPr>
            <a:lvl6pPr marL="3771900" indent="0">
              <a:buNone/>
              <a:defRPr sz="1650"/>
            </a:lvl6pPr>
            <a:lvl7pPr marL="4526280" indent="0">
              <a:buNone/>
              <a:defRPr sz="1650"/>
            </a:lvl7pPr>
            <a:lvl8pPr marL="5280660" indent="0">
              <a:buNone/>
              <a:defRPr sz="1650"/>
            </a:lvl8pPr>
            <a:lvl9pPr marL="6035040" indent="0">
              <a:buNone/>
              <a:defRPr sz="16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7A16F-A673-44B7-95F0-1E0452D1BE6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10093-E848-47FF-BB19-76B101762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40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7273" y="1139161"/>
            <a:ext cx="13013055" cy="4135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273" y="5695781"/>
            <a:ext cx="13013055" cy="13575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7273" y="19831228"/>
            <a:ext cx="3394710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E7A16F-A673-44B7-95F0-1E0452D1BE69}" type="datetimeFigureOut">
              <a:rPr kumimoji="1" lang="ja-JP" altLang="en-US" smtClean="0"/>
              <a:t>2024/11/12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97768" y="19831228"/>
            <a:ext cx="5092065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5618" y="19831228"/>
            <a:ext cx="3394710" cy="113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D10093-E848-47FF-BB19-76B1017629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86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08760" rtl="0" eaLnBrk="1" latinLnBrk="0" hangingPunct="1">
        <a:lnSpc>
          <a:spcPct val="90000"/>
        </a:lnSpc>
        <a:spcBef>
          <a:spcPct val="0"/>
        </a:spcBef>
        <a:buNone/>
        <a:defRPr kumimoji="1" sz="7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190" indent="-377190" algn="l" defTabSz="1508760" rtl="0" eaLnBrk="1" latinLnBrk="0" hangingPunct="1">
        <a:lnSpc>
          <a:spcPct val="90000"/>
        </a:lnSpc>
        <a:spcBef>
          <a:spcPts val="1650"/>
        </a:spcBef>
        <a:buFont typeface="Arial" panose="020B0604020202020204" pitchFamily="34" charset="0"/>
        <a:buChar char="•"/>
        <a:defRPr kumimoji="1" sz="4620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kumimoji="1" sz="3960" kern="1200">
          <a:solidFill>
            <a:schemeClr val="tx1"/>
          </a:solidFill>
          <a:latin typeface="+mn-lt"/>
          <a:ea typeface="+mn-ea"/>
          <a:cs typeface="+mn-cs"/>
        </a:defRPr>
      </a:lvl2pPr>
      <a:lvl3pPr marL="18859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kumimoji="1"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03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kumimoji="1"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39471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kumimoji="1"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414909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kumimoji="1"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90347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kumimoji="1"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65785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kumimoji="1"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412230" indent="-377190" algn="l" defTabSz="150876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kumimoji="1" sz="2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8760" rtl="0" eaLnBrk="1" latinLnBrk="0" hangingPunct="1">
        <a:defRPr kumimoji="1" sz="297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algn="l" defTabSz="1508760" rtl="0" eaLnBrk="1" latinLnBrk="0" hangingPunct="1">
        <a:defRPr kumimoji="1" sz="2970" kern="1200">
          <a:solidFill>
            <a:schemeClr val="tx1"/>
          </a:solidFill>
          <a:latin typeface="+mn-lt"/>
          <a:ea typeface="+mn-ea"/>
          <a:cs typeface="+mn-cs"/>
        </a:defRPr>
      </a:lvl2pPr>
      <a:lvl3pPr marL="1508760" algn="l" defTabSz="1508760" rtl="0" eaLnBrk="1" latinLnBrk="0" hangingPunct="1">
        <a:defRPr kumimoji="1" sz="2970" kern="1200">
          <a:solidFill>
            <a:schemeClr val="tx1"/>
          </a:solidFill>
          <a:latin typeface="+mn-lt"/>
          <a:ea typeface="+mn-ea"/>
          <a:cs typeface="+mn-cs"/>
        </a:defRPr>
      </a:lvl3pPr>
      <a:lvl4pPr marL="2263140" algn="l" defTabSz="1508760" rtl="0" eaLnBrk="1" latinLnBrk="0" hangingPunct="1">
        <a:defRPr kumimoji="1" sz="297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20" algn="l" defTabSz="1508760" rtl="0" eaLnBrk="1" latinLnBrk="0" hangingPunct="1">
        <a:defRPr kumimoji="1" sz="297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algn="l" defTabSz="1508760" rtl="0" eaLnBrk="1" latinLnBrk="0" hangingPunct="1">
        <a:defRPr kumimoji="1" sz="2970" kern="1200">
          <a:solidFill>
            <a:schemeClr val="tx1"/>
          </a:solidFill>
          <a:latin typeface="+mn-lt"/>
          <a:ea typeface="+mn-ea"/>
          <a:cs typeface="+mn-cs"/>
        </a:defRPr>
      </a:lvl6pPr>
      <a:lvl7pPr marL="4526280" algn="l" defTabSz="1508760" rtl="0" eaLnBrk="1" latinLnBrk="0" hangingPunct="1">
        <a:defRPr kumimoji="1" sz="2970" kern="1200">
          <a:solidFill>
            <a:schemeClr val="tx1"/>
          </a:solidFill>
          <a:latin typeface="+mn-lt"/>
          <a:ea typeface="+mn-ea"/>
          <a:cs typeface="+mn-cs"/>
        </a:defRPr>
      </a:lvl7pPr>
      <a:lvl8pPr marL="5280660" algn="l" defTabSz="1508760" rtl="0" eaLnBrk="1" latinLnBrk="0" hangingPunct="1">
        <a:defRPr kumimoji="1" sz="2970" kern="1200">
          <a:solidFill>
            <a:schemeClr val="tx1"/>
          </a:solidFill>
          <a:latin typeface="+mn-lt"/>
          <a:ea typeface="+mn-ea"/>
          <a:cs typeface="+mn-cs"/>
        </a:defRPr>
      </a:lvl8pPr>
      <a:lvl9pPr marL="6035040" algn="l" defTabSz="1508760" rtl="0" eaLnBrk="1" latinLnBrk="0" hangingPunct="1">
        <a:defRPr kumimoji="1" sz="2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4" Type="http://schemas.openxmlformats.org/officeDocument/2006/relationships/image" Target="../media/image2.png"/><Relationship Id="rId9" Type="http://schemas.openxmlformats.org/officeDocument/2006/relationships/image" Target="../media/image7.jp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526E680C-B85F-87AB-75E8-211568FC8B5A}"/>
              </a:ext>
            </a:extLst>
          </p:cNvPr>
          <p:cNvSpPr txBox="1"/>
          <p:nvPr/>
        </p:nvSpPr>
        <p:spPr>
          <a:xfrm>
            <a:off x="4973369" y="2784360"/>
            <a:ext cx="5301555" cy="40556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PhotoElectron</a:t>
            </a:r>
            <a:r>
              <a:rPr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 Diffraction</a:t>
            </a:r>
            <a:endParaRPr lang="en-GB" altLang="ja-JP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2" name="テキスト ボックス 271">
            <a:extLst>
              <a:ext uri="{FF2B5EF4-FFF2-40B4-BE49-F238E27FC236}">
                <a16:creationId xmlns:a16="http://schemas.microsoft.com/office/drawing/2014/main" id="{0D561F4F-13D9-968C-FEEB-7781DB0754A3}"/>
              </a:ext>
            </a:extLst>
          </p:cNvPr>
          <p:cNvSpPr txBox="1"/>
          <p:nvPr/>
        </p:nvSpPr>
        <p:spPr>
          <a:xfrm>
            <a:off x="431439" y="17237719"/>
            <a:ext cx="611791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Computation parameters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6" name="図 125" descr="グラフ, 折れ線グラフ">
            <a:extLst>
              <a:ext uri="{FF2B5EF4-FFF2-40B4-BE49-F238E27FC236}">
                <a16:creationId xmlns:a16="http://schemas.microsoft.com/office/drawing/2014/main" id="{43761EA6-BBB7-2C65-8971-1EF17A4A9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571" y="12724100"/>
            <a:ext cx="3734124" cy="2415749"/>
          </a:xfrm>
          <a:prstGeom prst="rect">
            <a:avLst/>
          </a:prstGeom>
        </p:spPr>
      </p:pic>
      <p:pic>
        <p:nvPicPr>
          <p:cNvPr id="124" name="図 123" descr="グラフ, 折れ線グラフ">
            <a:extLst>
              <a:ext uri="{FF2B5EF4-FFF2-40B4-BE49-F238E27FC236}">
                <a16:creationId xmlns:a16="http://schemas.microsoft.com/office/drawing/2014/main" id="{D205BB88-2741-D897-02B9-C00ECC6BEB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446" y="12732262"/>
            <a:ext cx="3741744" cy="241574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CB7412B-EA04-C4CA-4244-2F7D652C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654" y="-361562"/>
            <a:ext cx="14809136" cy="1040043"/>
          </a:xfrm>
        </p:spPr>
        <p:txBody>
          <a:bodyPr>
            <a:normAutofit/>
          </a:bodyPr>
          <a:lstStyle/>
          <a:p>
            <a:pPr algn="ctr"/>
            <a:r>
              <a:rPr lang="en-US" altLang="ja-JP" sz="2500" b="1" dirty="0">
                <a:latin typeface="Arial" panose="020B0604020202020204" pitchFamily="34" charset="0"/>
                <a:cs typeface="Arial" panose="020B0604020202020204" pitchFamily="34" charset="0"/>
              </a:rPr>
              <a:t>Modeling X-ray photoelectron diffraction forcing/accelerating convergence</a:t>
            </a:r>
            <a:endParaRPr lang="ja-JP" altLang="en-US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字幕 2">
                <a:extLst>
                  <a:ext uri="{FF2B5EF4-FFF2-40B4-BE49-F238E27FC236}">
                    <a16:creationId xmlns:a16="http://schemas.microsoft.com/office/drawing/2014/main" id="{380778BF-D261-A312-CFF2-B3BC6E32CF99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608876" y="685690"/>
                <a:ext cx="11706760" cy="170750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7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Shin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Yasuda</m:t>
                        </m:r>
                      </m:e>
                      <m:sup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ja-JP" sz="2000" b="0" i="0" smtClean="0">
                                <a:latin typeface="Cambria Math" panose="02040503050406030204" pitchFamily="18" charset="0"/>
                              </a:rPr>
                              <m:t>Mariko</m:t>
                            </m:r>
                            <m:r>
                              <m:rPr>
                                <m:nor/>
                              </m:rPr>
                              <a:rPr lang="en-US" altLang="ja-JP" sz="20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ja-JP" sz="20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Terao</m:t>
                            </m:r>
                            <m:r>
                              <m:rPr>
                                <m:nor/>
                              </m:rPr>
                              <a:rPr lang="en-US" altLang="ja-JP" sz="20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altLang="ja-JP" sz="2000" smtClean="0">
                                <a:latin typeface="Arial" panose="020B0604020202020204" pitchFamily="34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Dunseath</m:t>
                            </m:r>
                          </m:e>
                          <m:sup>
                            <m:r>
                              <a:rPr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US" altLang="ja-JP" sz="2000">
                                <a:latin typeface="Arial" panose="020B0604020202020204" pitchFamily="34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Kevin</m:t>
                            </m:r>
                            <m:r>
                              <m:rPr>
                                <m:nor/>
                              </m:rPr>
                              <a:rPr lang="en-US" altLang="ja-JP" sz="2000">
                                <a:latin typeface="Arial" panose="020B0604020202020204" pitchFamily="34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ja-JP" sz="2000">
                                <a:latin typeface="Arial" panose="020B0604020202020204" pitchFamily="34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Dunseath</m:t>
                            </m:r>
                          </m:e>
                          <m:sup>
                            <m:r>
                              <a:rPr lang="en-US" altLang="ja-JP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ja-JP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Sylvain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Tricot</m:t>
                        </m:r>
                      </m:e>
                      <m:sup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ja-JP" sz="20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ja-JP" sz="200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Didier</m:t>
                        </m:r>
                        <m:r>
                          <m:rPr>
                            <m:nor/>
                          </m:rPr>
                          <a:rPr lang="en-US" altLang="ja-JP" sz="200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ja-JP" sz="200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altLang="ja-JP" sz="200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é</m:t>
                        </m:r>
                        <m:r>
                          <m:rPr>
                            <m:nor/>
                          </m:rPr>
                          <a:rPr lang="en-US" altLang="ja-JP" sz="2000"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billeau</m:t>
                        </m:r>
                      </m:e>
                      <m:sup>
                        <m:r>
                          <a:rPr lang="en-US" altLang="ja-JP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altLang="ja-JP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ja-JP" altLang="en-US" dirty="0"/>
              </a:p>
            </p:txBody>
          </p:sp>
        </mc:Choice>
        <mc:Fallback>
          <p:sp>
            <p:nvSpPr>
              <p:cNvPr id="3" name="字幕 2">
                <a:extLst>
                  <a:ext uri="{FF2B5EF4-FFF2-40B4-BE49-F238E27FC236}">
                    <a16:creationId xmlns:a16="http://schemas.microsoft.com/office/drawing/2014/main" id="{380778BF-D261-A312-CFF2-B3BC6E32C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608876" y="685690"/>
                <a:ext cx="11706760" cy="1707505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日付プレースホルダー 19">
            <a:extLst>
              <a:ext uri="{FF2B5EF4-FFF2-40B4-BE49-F238E27FC236}">
                <a16:creationId xmlns:a16="http://schemas.microsoft.com/office/drawing/2014/main" id="{5760CE83-700C-6F9C-9DB1-6F352CD1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469842" y="1764378"/>
            <a:ext cx="2569043" cy="420285"/>
          </a:xfrm>
        </p:spPr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r>
              <a:rPr kumimoji="1" lang="en-US" altLang="ja-JP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November 2024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D52D270-8FD1-D653-258C-8DFF2F5A30E1}"/>
                  </a:ext>
                </a:extLst>
              </p:cNvPr>
              <p:cNvSpPr txBox="1"/>
              <p:nvPr/>
            </p:nvSpPr>
            <p:spPr>
              <a:xfrm>
                <a:off x="2707688" y="1140183"/>
                <a:ext cx="10786480" cy="7699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Pre>
                      <m:sPrePr>
                        <m:ctrlPr>
                          <a:rPr kumimoji="1" lang="en-US" altLang="ja-JP" sz="2000" i="1" smtClean="0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ja-JP" sz="2000" smtClean="0">
                            <a:latin typeface="Cambria Math" panose="02040503050406030204" pitchFamily="18" charset="0"/>
                          </a:rPr>
                          <m:t>Department</m:t>
                        </m:r>
                        <m:r>
                          <a:rPr lang="en-US" altLang="ja-JP" sz="2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ja-JP" sz="2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 smtClean="0">
                            <a:latin typeface="Cambria Math" panose="02040503050406030204" pitchFamily="18" charset="0"/>
                          </a:rPr>
                          <m:t>Material</m:t>
                        </m:r>
                        <m:r>
                          <a:rPr lang="en-US" altLang="ja-JP" sz="2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altLang="ja-JP" sz="2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 smtClean="0">
                            <a:latin typeface="Cambria Math" panose="02040503050406030204" pitchFamily="18" charset="0"/>
                          </a:rPr>
                          <m:t>nanoscience</m:t>
                        </m:r>
                        <m:r>
                          <a:rPr lang="en-US" altLang="ja-JP" sz="200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sz="2000" smtClean="0">
                            <a:latin typeface="Cambria Math" panose="02040503050406030204" pitchFamily="18" charset="0"/>
                          </a:rPr>
                          <m:t>Institue</m:t>
                        </m:r>
                        <m:r>
                          <a:rPr lang="en-US" altLang="ja-JP" sz="2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ja-JP" sz="2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 smtClean="0">
                            <a:latin typeface="Cambria Math" panose="02040503050406030204" pitchFamily="18" charset="0"/>
                          </a:rPr>
                          <m:t>Physics</m:t>
                        </m:r>
                        <m:r>
                          <a:rPr lang="en-US" altLang="ja-JP" sz="200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sz="2000" smtClean="0">
                            <a:latin typeface="Cambria Math" panose="02040503050406030204" pitchFamily="18" charset="0"/>
                          </a:rPr>
                          <m:t>University</m:t>
                        </m:r>
                        <m:r>
                          <a:rPr lang="en-US" altLang="ja-JP" sz="2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ja-JP" sz="2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 smtClean="0">
                            <a:latin typeface="Cambria Math" panose="02040503050406030204" pitchFamily="18" charset="0"/>
                          </a:rPr>
                          <m:t>Rennes</m:t>
                        </m:r>
                      </m:e>
                    </m:sPre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France</a:t>
                </a:r>
              </a:p>
              <a:p>
                <a14:m>
                  <m:oMath xmlns:m="http://schemas.openxmlformats.org/officeDocument/2006/math">
                    <m:sPre>
                      <m:sPrePr>
                        <m:ctrlPr>
                          <a:rPr kumimoji="1" lang="en-US" altLang="ja-JP" sz="2000" i="1">
                            <a:latin typeface="Cambria Math" panose="02040503050406030204" pitchFamily="18" charset="0"/>
                          </a:rPr>
                        </m:ctrlPr>
                      </m:sPrePr>
                      <m:sub/>
                      <m:sup>
                        <m:r>
                          <a:rPr kumimoji="1" lang="en-US" altLang="ja-JP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Department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ja-JP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ja-JP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molecular</m:t>
                        </m:r>
                        <m:r>
                          <m:rPr>
                            <m:nor/>
                          </m:rPr>
                          <a:rPr kumimoji="1" lang="en-US" altLang="ja-JP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kumimoji="1" lang="en-US" altLang="ja-JP" sz="2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physics</m:t>
                        </m:r>
                        <m:r>
                          <a:rPr kumimoji="1" lang="en-US" altLang="ja-JP" sz="2000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Institue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Physics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University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altLang="ja-JP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ja-JP" sz="2000">
                            <a:latin typeface="Cambria Math" panose="02040503050406030204" pitchFamily="18" charset="0"/>
                          </a:rPr>
                          <m:t>Rennes</m:t>
                        </m:r>
                      </m:e>
                    </m:sPre>
                  </m:oMath>
                </a14:m>
                <a:r>
                  <a:rPr kumimoji="1" lang="en-US" altLang="ja-JP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France</a:t>
                </a:r>
                <a:endParaRPr kumimoji="1" lang="ja-JP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D52D270-8FD1-D653-258C-8DFF2F5A3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88" y="1140183"/>
                <a:ext cx="10786480" cy="769954"/>
              </a:xfrm>
              <a:prstGeom prst="rect">
                <a:avLst/>
              </a:prstGeom>
              <a:blipFill>
                <a:blip r:embed="rId6"/>
                <a:stretch>
                  <a:fillRect t="-1587" b="-1269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6F2E5EB1-77D0-73CD-685B-373C706934A9}"/>
              </a:ext>
            </a:extLst>
          </p:cNvPr>
          <p:cNvGrpSpPr/>
          <p:nvPr/>
        </p:nvGrpSpPr>
        <p:grpSpPr>
          <a:xfrm>
            <a:off x="86504" y="214938"/>
            <a:ext cx="1846479" cy="919369"/>
            <a:chOff x="497266" y="5040215"/>
            <a:chExt cx="2743583" cy="1366040"/>
          </a:xfrm>
        </p:grpSpPr>
        <p:pic>
          <p:nvPicPr>
            <p:cNvPr id="6" name="図 5" descr="ロゴ&#10;&#10;自動的に生成された説明">
              <a:extLst>
                <a:ext uri="{FF2B5EF4-FFF2-40B4-BE49-F238E27FC236}">
                  <a16:creationId xmlns:a16="http://schemas.microsoft.com/office/drawing/2014/main" id="{6C561500-9EF6-9904-BCE9-5DF9B4D83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51" y="5735637"/>
              <a:ext cx="2217612" cy="670618"/>
            </a:xfrm>
            <a:prstGeom prst="rect">
              <a:avLst/>
            </a:prstGeom>
          </p:spPr>
        </p:pic>
        <p:pic>
          <p:nvPicPr>
            <p:cNvPr id="10" name="図 9" descr="ロゴ&#10;&#10;自動的に生成された説明">
              <a:extLst>
                <a:ext uri="{FF2B5EF4-FFF2-40B4-BE49-F238E27FC236}">
                  <a16:creationId xmlns:a16="http://schemas.microsoft.com/office/drawing/2014/main" id="{5801107D-16C4-2AA2-CC07-9E5A622298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266" y="5040215"/>
              <a:ext cx="2743583" cy="695422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E8E03F3-D5DC-F892-53AF-0445280EC1D2}"/>
              </a:ext>
            </a:extLst>
          </p:cNvPr>
          <p:cNvGrpSpPr/>
          <p:nvPr/>
        </p:nvGrpSpPr>
        <p:grpSpPr>
          <a:xfrm>
            <a:off x="13136785" y="995761"/>
            <a:ext cx="1758759" cy="650804"/>
            <a:chOff x="8177753" y="7354516"/>
            <a:chExt cx="5833840" cy="2158730"/>
          </a:xfrm>
        </p:grpSpPr>
        <p:pic>
          <p:nvPicPr>
            <p:cNvPr id="7" name="図 6" descr="テキスト&#10;&#10;中程度の精度で">
              <a:extLst>
                <a:ext uri="{FF2B5EF4-FFF2-40B4-BE49-F238E27FC236}">
                  <a16:creationId xmlns:a16="http://schemas.microsoft.com/office/drawing/2014/main" id="{D49B7994-E1CE-5DF0-E44C-C46711DD7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7753" y="7775644"/>
              <a:ext cx="3599688" cy="1618488"/>
            </a:xfrm>
            <a:prstGeom prst="rect">
              <a:avLst/>
            </a:prstGeom>
          </p:spPr>
        </p:pic>
        <p:pic>
          <p:nvPicPr>
            <p:cNvPr id="11" name="図 10" descr="ロゴ&#10;&#10;自動的に生成された説明">
              <a:extLst>
                <a:ext uri="{FF2B5EF4-FFF2-40B4-BE49-F238E27FC236}">
                  <a16:creationId xmlns:a16="http://schemas.microsoft.com/office/drawing/2014/main" id="{BC475A5D-CE7A-C933-89BA-AB5D54B2C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52863" y="7354516"/>
              <a:ext cx="2158730" cy="2158730"/>
            </a:xfrm>
            <a:prstGeom prst="rect">
              <a:avLst/>
            </a:prstGeom>
          </p:spPr>
        </p:pic>
      </p:grpSp>
      <p:pic>
        <p:nvPicPr>
          <p:cNvPr id="13" name="object 14">
            <a:extLst>
              <a:ext uri="{FF2B5EF4-FFF2-40B4-BE49-F238E27FC236}">
                <a16:creationId xmlns:a16="http://schemas.microsoft.com/office/drawing/2014/main" id="{C94E62C7-B823-35AC-5212-C059E34F3119}"/>
              </a:ext>
            </a:extLst>
          </p:cNvPr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792037" y="86053"/>
            <a:ext cx="918648" cy="82211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140C73-1205-C60B-404F-21C0CB6B878E}"/>
              </a:ext>
            </a:extLst>
          </p:cNvPr>
          <p:cNvSpPr txBox="1"/>
          <p:nvPr/>
        </p:nvSpPr>
        <p:spPr>
          <a:xfrm>
            <a:off x="0" y="2216928"/>
            <a:ext cx="15093295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Introduction</a:t>
            </a:r>
            <a:endParaRPr kumimoji="1" lang="ja-JP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51D0206-DCD1-C8D0-67A7-D8A187F13DDA}"/>
              </a:ext>
            </a:extLst>
          </p:cNvPr>
          <p:cNvGrpSpPr/>
          <p:nvPr/>
        </p:nvGrpSpPr>
        <p:grpSpPr>
          <a:xfrm>
            <a:off x="239023" y="3433686"/>
            <a:ext cx="1892680" cy="2032100"/>
            <a:chOff x="8374073" y="2839594"/>
            <a:chExt cx="3230793" cy="3468783"/>
          </a:xfrm>
        </p:grpSpPr>
        <p:grpSp>
          <p:nvGrpSpPr>
            <p:cNvPr id="18" name="Groupe 403">
              <a:extLst>
                <a:ext uri="{FF2B5EF4-FFF2-40B4-BE49-F238E27FC236}">
                  <a16:creationId xmlns:a16="http://schemas.microsoft.com/office/drawing/2014/main" id="{16B8421F-DF3C-471A-9D15-CE3D0CAF6D98}"/>
                </a:ext>
              </a:extLst>
            </p:cNvPr>
            <p:cNvGrpSpPr/>
            <p:nvPr/>
          </p:nvGrpSpPr>
          <p:grpSpPr>
            <a:xfrm>
              <a:off x="8374073" y="2839594"/>
              <a:ext cx="3230793" cy="3468783"/>
              <a:chOff x="5950218" y="2568972"/>
              <a:chExt cx="2104693" cy="2259731"/>
            </a:xfrm>
          </p:grpSpPr>
          <p:sp>
            <p:nvSpPr>
              <p:cNvPr id="23" name="Ellipse 350">
                <a:extLst>
                  <a:ext uri="{FF2B5EF4-FFF2-40B4-BE49-F238E27FC236}">
                    <a16:creationId xmlns:a16="http://schemas.microsoft.com/office/drawing/2014/main" id="{3C19C0D9-166C-2384-0120-FB9D3C9E7D66}"/>
                  </a:ext>
                </a:extLst>
              </p:cNvPr>
              <p:cNvSpPr/>
              <p:nvPr/>
            </p:nvSpPr>
            <p:spPr>
              <a:xfrm>
                <a:off x="6907337" y="3260757"/>
                <a:ext cx="236037" cy="236037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accent1">
                      <a:lumMod val="5000"/>
                      <a:lumOff val="95000"/>
                    </a:schemeClr>
                  </a:gs>
                  <a:gs pos="70000">
                    <a:srgbClr val="C00000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4" name="Connecteur droit avec flèche 352">
                <a:extLst>
                  <a:ext uri="{FF2B5EF4-FFF2-40B4-BE49-F238E27FC236}">
                    <a16:creationId xmlns:a16="http://schemas.microsoft.com/office/drawing/2014/main" id="{E9847FBE-04D1-2724-C296-8AA4E0F035DA}"/>
                  </a:ext>
                </a:extLst>
              </p:cNvPr>
              <p:cNvCxnSpPr/>
              <p:nvPr/>
            </p:nvCxnSpPr>
            <p:spPr>
              <a:xfrm>
                <a:off x="6166229" y="4493191"/>
                <a:ext cx="1092226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" name="ZoneTexte 353">
                <a:extLst>
                  <a:ext uri="{FF2B5EF4-FFF2-40B4-BE49-F238E27FC236}">
                    <a16:creationId xmlns:a16="http://schemas.microsoft.com/office/drawing/2014/main" id="{62A4FA9F-5B1B-5B26-13CA-322599F48835}"/>
                  </a:ext>
                </a:extLst>
              </p:cNvPr>
              <p:cNvSpPr txBox="1"/>
              <p:nvPr/>
            </p:nvSpPr>
            <p:spPr>
              <a:xfrm>
                <a:off x="6143592" y="4459371"/>
                <a:ext cx="12035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/>
                  <a:t>3,905 Å</a:t>
                </a:r>
              </a:p>
            </p:txBody>
          </p:sp>
          <p:cxnSp>
            <p:nvCxnSpPr>
              <p:cNvPr id="26" name="Connecteur droit 354">
                <a:extLst>
                  <a:ext uri="{FF2B5EF4-FFF2-40B4-BE49-F238E27FC236}">
                    <a16:creationId xmlns:a16="http://schemas.microsoft.com/office/drawing/2014/main" id="{EC8C8316-2497-D93B-B16C-1DB9AC95C2B4}"/>
                  </a:ext>
                </a:extLst>
              </p:cNvPr>
              <p:cNvCxnSpPr>
                <a:endCxn id="27" idx="4"/>
              </p:cNvCxnSpPr>
              <p:nvPr/>
            </p:nvCxnSpPr>
            <p:spPr>
              <a:xfrm flipV="1">
                <a:off x="6490077" y="3009713"/>
                <a:ext cx="0" cy="808025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Ellipse 355">
                <a:extLst>
                  <a:ext uri="{FF2B5EF4-FFF2-40B4-BE49-F238E27FC236}">
                    <a16:creationId xmlns:a16="http://schemas.microsoft.com/office/drawing/2014/main" id="{2DF81817-D351-1850-8237-6682084331EF}"/>
                  </a:ext>
                </a:extLst>
              </p:cNvPr>
              <p:cNvSpPr/>
              <p:nvPr/>
            </p:nvSpPr>
            <p:spPr>
              <a:xfrm>
                <a:off x="6269707" y="2568972"/>
                <a:ext cx="440741" cy="440741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accent1">
                      <a:lumMod val="5000"/>
                      <a:lumOff val="95000"/>
                    </a:schemeClr>
                  </a:gs>
                  <a:gs pos="70000">
                    <a:srgbClr val="92D050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356">
                <a:extLst>
                  <a:ext uri="{FF2B5EF4-FFF2-40B4-BE49-F238E27FC236}">
                    <a16:creationId xmlns:a16="http://schemas.microsoft.com/office/drawing/2014/main" id="{B7AF4FA1-CF5E-1911-8E4C-1AEF79F2C6CA}"/>
                  </a:ext>
                </a:extLst>
              </p:cNvPr>
              <p:cNvSpPr/>
              <p:nvPr/>
            </p:nvSpPr>
            <p:spPr>
              <a:xfrm>
                <a:off x="7314953" y="2568972"/>
                <a:ext cx="440741" cy="440741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accent1">
                      <a:lumMod val="5000"/>
                      <a:lumOff val="95000"/>
                    </a:schemeClr>
                  </a:gs>
                  <a:gs pos="70000">
                    <a:srgbClr val="92D050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Ellipse 357">
                <a:extLst>
                  <a:ext uri="{FF2B5EF4-FFF2-40B4-BE49-F238E27FC236}">
                    <a16:creationId xmlns:a16="http://schemas.microsoft.com/office/drawing/2014/main" id="{559E113E-B2DD-6B9E-7EF6-26453BFF6ABB}"/>
                  </a:ext>
                </a:extLst>
              </p:cNvPr>
              <p:cNvSpPr/>
              <p:nvPr/>
            </p:nvSpPr>
            <p:spPr>
              <a:xfrm>
                <a:off x="6269707" y="3690258"/>
                <a:ext cx="440741" cy="440741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accent1">
                      <a:lumMod val="5000"/>
                      <a:lumOff val="95000"/>
                    </a:schemeClr>
                  </a:gs>
                  <a:gs pos="70000">
                    <a:srgbClr val="92D050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358">
                <a:extLst>
                  <a:ext uri="{FF2B5EF4-FFF2-40B4-BE49-F238E27FC236}">
                    <a16:creationId xmlns:a16="http://schemas.microsoft.com/office/drawing/2014/main" id="{1D684EE0-0E3F-66FE-6066-BFAE28666326}"/>
                  </a:ext>
                </a:extLst>
              </p:cNvPr>
              <p:cNvSpPr/>
              <p:nvPr/>
            </p:nvSpPr>
            <p:spPr>
              <a:xfrm>
                <a:off x="7314953" y="3690258"/>
                <a:ext cx="440741" cy="440741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accent1">
                      <a:lumMod val="5000"/>
                      <a:lumOff val="95000"/>
                    </a:schemeClr>
                  </a:gs>
                  <a:gs pos="70000">
                    <a:srgbClr val="92D050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1" name="Connecteur droit 359">
                <a:extLst>
                  <a:ext uri="{FF2B5EF4-FFF2-40B4-BE49-F238E27FC236}">
                    <a16:creationId xmlns:a16="http://schemas.microsoft.com/office/drawing/2014/main" id="{98003ADC-72C9-CF34-FC0C-454799348FB5}"/>
                  </a:ext>
                </a:extLst>
              </p:cNvPr>
              <p:cNvCxnSpPr/>
              <p:nvPr/>
            </p:nvCxnSpPr>
            <p:spPr>
              <a:xfrm flipV="1">
                <a:off x="6166229" y="2859813"/>
                <a:ext cx="229913" cy="188021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Ellipse 360">
                <a:extLst>
                  <a:ext uri="{FF2B5EF4-FFF2-40B4-BE49-F238E27FC236}">
                    <a16:creationId xmlns:a16="http://schemas.microsoft.com/office/drawing/2014/main" id="{7B897606-B377-6F82-2861-4621CEE344BC}"/>
                  </a:ext>
                </a:extLst>
              </p:cNvPr>
              <p:cNvSpPr/>
              <p:nvPr/>
            </p:nvSpPr>
            <p:spPr>
              <a:xfrm>
                <a:off x="5950218" y="2820979"/>
                <a:ext cx="440741" cy="440741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accent1">
                      <a:lumMod val="5000"/>
                      <a:lumOff val="95000"/>
                    </a:schemeClr>
                  </a:gs>
                  <a:gs pos="70000">
                    <a:srgbClr val="92D050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3" name="Connecteur droit 361">
                <a:extLst>
                  <a:ext uri="{FF2B5EF4-FFF2-40B4-BE49-F238E27FC236}">
                    <a16:creationId xmlns:a16="http://schemas.microsoft.com/office/drawing/2014/main" id="{1239C6AC-305F-8D30-66A9-932FBB3B98C7}"/>
                  </a:ext>
                </a:extLst>
              </p:cNvPr>
              <p:cNvCxnSpPr>
                <a:stCxn id="27" idx="6"/>
                <a:endCxn id="28" idx="2"/>
              </p:cNvCxnSpPr>
              <p:nvPr/>
            </p:nvCxnSpPr>
            <p:spPr>
              <a:xfrm>
                <a:off x="6710448" y="2789342"/>
                <a:ext cx="604505" cy="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62">
                <a:extLst>
                  <a:ext uri="{FF2B5EF4-FFF2-40B4-BE49-F238E27FC236}">
                    <a16:creationId xmlns:a16="http://schemas.microsoft.com/office/drawing/2014/main" id="{619E117A-354A-A4C2-78DC-8352CB378C0C}"/>
                  </a:ext>
                </a:extLst>
              </p:cNvPr>
              <p:cNvCxnSpPr/>
              <p:nvPr/>
            </p:nvCxnSpPr>
            <p:spPr>
              <a:xfrm flipV="1">
                <a:off x="7199997" y="2872762"/>
                <a:ext cx="229913" cy="188021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Connecteur droit 363">
                <a:extLst>
                  <a:ext uri="{FF2B5EF4-FFF2-40B4-BE49-F238E27FC236}">
                    <a16:creationId xmlns:a16="http://schemas.microsoft.com/office/drawing/2014/main" id="{3A0C86E7-8A9C-8119-27D5-7EEF9F91BDA4}"/>
                  </a:ext>
                </a:extLst>
              </p:cNvPr>
              <p:cNvCxnSpPr/>
              <p:nvPr/>
            </p:nvCxnSpPr>
            <p:spPr>
              <a:xfrm>
                <a:off x="6396142" y="4162635"/>
                <a:ext cx="604505" cy="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64">
                <a:extLst>
                  <a:ext uri="{FF2B5EF4-FFF2-40B4-BE49-F238E27FC236}">
                    <a16:creationId xmlns:a16="http://schemas.microsoft.com/office/drawing/2014/main" id="{06054AD4-A2D3-A812-FD3A-F302D4A163C9}"/>
                  </a:ext>
                </a:extLst>
              </p:cNvPr>
              <p:cNvCxnSpPr/>
              <p:nvPr/>
            </p:nvCxnSpPr>
            <p:spPr>
              <a:xfrm>
                <a:off x="6710447" y="3908045"/>
                <a:ext cx="604505" cy="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365">
                <a:extLst>
                  <a:ext uri="{FF2B5EF4-FFF2-40B4-BE49-F238E27FC236}">
                    <a16:creationId xmlns:a16="http://schemas.microsoft.com/office/drawing/2014/main" id="{FF57ABE5-2931-ECB2-6013-19A200A741AD}"/>
                  </a:ext>
                </a:extLst>
              </p:cNvPr>
              <p:cNvCxnSpPr/>
              <p:nvPr/>
            </p:nvCxnSpPr>
            <p:spPr>
              <a:xfrm flipV="1">
                <a:off x="6166229" y="3959151"/>
                <a:ext cx="229913" cy="188021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66">
                <a:extLst>
                  <a:ext uri="{FF2B5EF4-FFF2-40B4-BE49-F238E27FC236}">
                    <a16:creationId xmlns:a16="http://schemas.microsoft.com/office/drawing/2014/main" id="{5BC30751-18E1-3573-45BA-844DB208679F}"/>
                  </a:ext>
                </a:extLst>
              </p:cNvPr>
              <p:cNvCxnSpPr/>
              <p:nvPr/>
            </p:nvCxnSpPr>
            <p:spPr>
              <a:xfrm flipV="1">
                <a:off x="7215126" y="3971657"/>
                <a:ext cx="229913" cy="188021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Ellipse 367">
                <a:extLst>
                  <a:ext uri="{FF2B5EF4-FFF2-40B4-BE49-F238E27FC236}">
                    <a16:creationId xmlns:a16="http://schemas.microsoft.com/office/drawing/2014/main" id="{DE198E96-123B-23DA-11DF-3FBCA8801061}"/>
                  </a:ext>
                </a:extLst>
              </p:cNvPr>
              <p:cNvSpPr/>
              <p:nvPr/>
            </p:nvSpPr>
            <p:spPr>
              <a:xfrm>
                <a:off x="5950218" y="3942265"/>
                <a:ext cx="440741" cy="440741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accent1">
                      <a:lumMod val="5000"/>
                      <a:lumOff val="95000"/>
                    </a:schemeClr>
                  </a:gs>
                  <a:gs pos="70000">
                    <a:srgbClr val="92D050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Ellipse 368">
                <a:extLst>
                  <a:ext uri="{FF2B5EF4-FFF2-40B4-BE49-F238E27FC236}">
                    <a16:creationId xmlns:a16="http://schemas.microsoft.com/office/drawing/2014/main" id="{5A48A65E-D826-1F43-CCF8-4362BDB073F3}"/>
                  </a:ext>
                </a:extLst>
              </p:cNvPr>
              <p:cNvSpPr/>
              <p:nvPr/>
            </p:nvSpPr>
            <p:spPr>
              <a:xfrm>
                <a:off x="6995464" y="3942265"/>
                <a:ext cx="440741" cy="440741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accent1">
                      <a:lumMod val="5000"/>
                      <a:lumOff val="95000"/>
                    </a:schemeClr>
                  </a:gs>
                  <a:gs pos="70000">
                    <a:srgbClr val="92D050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1" name="Connecteur droit 369">
                <a:extLst>
                  <a:ext uri="{FF2B5EF4-FFF2-40B4-BE49-F238E27FC236}">
                    <a16:creationId xmlns:a16="http://schemas.microsoft.com/office/drawing/2014/main" id="{102699DC-DBC5-ACA9-E062-36ACAB10DF7F}"/>
                  </a:ext>
                </a:extLst>
              </p:cNvPr>
              <p:cNvCxnSpPr>
                <a:stCxn id="39" idx="0"/>
                <a:endCxn id="32" idx="4"/>
              </p:cNvCxnSpPr>
              <p:nvPr/>
            </p:nvCxnSpPr>
            <p:spPr>
              <a:xfrm flipV="1">
                <a:off x="6170588" y="3261720"/>
                <a:ext cx="0" cy="680545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Connecteur droit 370">
                <a:extLst>
                  <a:ext uri="{FF2B5EF4-FFF2-40B4-BE49-F238E27FC236}">
                    <a16:creationId xmlns:a16="http://schemas.microsoft.com/office/drawing/2014/main" id="{85AEA43C-4FC6-A422-7ECD-B12A663EEB97}"/>
                  </a:ext>
                </a:extLst>
              </p:cNvPr>
              <p:cNvCxnSpPr>
                <a:cxnSpLocks/>
                <a:stCxn id="40" idx="0"/>
                <a:endCxn id="47" idx="4"/>
              </p:cNvCxnSpPr>
              <p:nvPr/>
            </p:nvCxnSpPr>
            <p:spPr>
              <a:xfrm flipV="1">
                <a:off x="7215835" y="3261720"/>
                <a:ext cx="0" cy="680545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Connecteur droit 371">
                <a:extLst>
                  <a:ext uri="{FF2B5EF4-FFF2-40B4-BE49-F238E27FC236}">
                    <a16:creationId xmlns:a16="http://schemas.microsoft.com/office/drawing/2014/main" id="{217D1904-D0DD-7D92-DF57-14298F3ADF6E}"/>
                  </a:ext>
                </a:extLst>
              </p:cNvPr>
              <p:cNvCxnSpPr>
                <a:cxnSpLocks/>
                <a:stCxn id="30" idx="0"/>
                <a:endCxn id="28" idx="4"/>
              </p:cNvCxnSpPr>
              <p:nvPr/>
            </p:nvCxnSpPr>
            <p:spPr>
              <a:xfrm flipV="1">
                <a:off x="7535324" y="3009713"/>
                <a:ext cx="0" cy="680545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Ellipse 372">
                <a:extLst>
                  <a:ext uri="{FF2B5EF4-FFF2-40B4-BE49-F238E27FC236}">
                    <a16:creationId xmlns:a16="http://schemas.microsoft.com/office/drawing/2014/main" id="{94D82F14-6ED2-982C-8CD3-34D94DF09F57}"/>
                  </a:ext>
                </a:extLst>
              </p:cNvPr>
              <p:cNvSpPr/>
              <p:nvPr/>
            </p:nvSpPr>
            <p:spPr>
              <a:xfrm>
                <a:off x="6215998" y="3408514"/>
                <a:ext cx="236037" cy="236037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accent1">
                      <a:lumMod val="5000"/>
                      <a:lumOff val="95000"/>
                    </a:schemeClr>
                  </a:gs>
                  <a:gs pos="70000">
                    <a:srgbClr val="C00000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373">
                <a:extLst>
                  <a:ext uri="{FF2B5EF4-FFF2-40B4-BE49-F238E27FC236}">
                    <a16:creationId xmlns:a16="http://schemas.microsoft.com/office/drawing/2014/main" id="{644069CD-FCF0-FAC1-CA56-1433C77935D8}"/>
                  </a:ext>
                </a:extLst>
              </p:cNvPr>
              <p:cNvSpPr/>
              <p:nvPr/>
            </p:nvSpPr>
            <p:spPr>
              <a:xfrm>
                <a:off x="6738010" y="3918638"/>
                <a:ext cx="236037" cy="236037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accent1">
                      <a:lumMod val="5000"/>
                      <a:lumOff val="95000"/>
                    </a:schemeClr>
                  </a:gs>
                  <a:gs pos="70000">
                    <a:srgbClr val="C00000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6" name="Connecteur droit 375">
                <a:extLst>
                  <a:ext uri="{FF2B5EF4-FFF2-40B4-BE49-F238E27FC236}">
                    <a16:creationId xmlns:a16="http://schemas.microsoft.com/office/drawing/2014/main" id="{403B185E-BB0C-D76D-5429-39A0024E221F}"/>
                  </a:ext>
                </a:extLst>
              </p:cNvPr>
              <p:cNvCxnSpPr>
                <a:stCxn id="32" idx="6"/>
                <a:endCxn id="47" idx="2"/>
              </p:cNvCxnSpPr>
              <p:nvPr/>
            </p:nvCxnSpPr>
            <p:spPr>
              <a:xfrm>
                <a:off x="6390959" y="3041350"/>
                <a:ext cx="604505" cy="0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Ellipse 376">
                <a:extLst>
                  <a:ext uri="{FF2B5EF4-FFF2-40B4-BE49-F238E27FC236}">
                    <a16:creationId xmlns:a16="http://schemas.microsoft.com/office/drawing/2014/main" id="{9E6A15EE-8B35-ADAF-10C5-EABCED35CCE2}"/>
                  </a:ext>
                </a:extLst>
              </p:cNvPr>
              <p:cNvSpPr/>
              <p:nvPr/>
            </p:nvSpPr>
            <p:spPr>
              <a:xfrm>
                <a:off x="6995464" y="2820979"/>
                <a:ext cx="440741" cy="440741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accent1">
                      <a:lumMod val="5000"/>
                      <a:lumOff val="95000"/>
                    </a:schemeClr>
                  </a:gs>
                  <a:gs pos="70000">
                    <a:srgbClr val="92D050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Ellipse 374">
                <a:extLst>
                  <a:ext uri="{FF2B5EF4-FFF2-40B4-BE49-F238E27FC236}">
                    <a16:creationId xmlns:a16="http://schemas.microsoft.com/office/drawing/2014/main" id="{A1C50C1F-584E-6F75-EF2C-1ACA2B6D8F31}"/>
                  </a:ext>
                </a:extLst>
              </p:cNvPr>
              <p:cNvSpPr/>
              <p:nvPr/>
            </p:nvSpPr>
            <p:spPr>
              <a:xfrm>
                <a:off x="7266686" y="3405960"/>
                <a:ext cx="236037" cy="236037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accent1">
                      <a:lumMod val="5000"/>
                      <a:lumOff val="95000"/>
                    </a:schemeClr>
                  </a:gs>
                  <a:gs pos="70000">
                    <a:srgbClr val="C00000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Ellipse 379">
                <a:extLst>
                  <a:ext uri="{FF2B5EF4-FFF2-40B4-BE49-F238E27FC236}">
                    <a16:creationId xmlns:a16="http://schemas.microsoft.com/office/drawing/2014/main" id="{D03423C8-53F9-2D14-B7F7-127C115170F7}"/>
                  </a:ext>
                </a:extLst>
              </p:cNvPr>
              <p:cNvSpPr/>
              <p:nvPr/>
            </p:nvSpPr>
            <p:spPr>
              <a:xfrm>
                <a:off x="6672814" y="3345300"/>
                <a:ext cx="364823" cy="364823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accent1">
                      <a:lumMod val="5000"/>
                      <a:lumOff val="95000"/>
                    </a:schemeClr>
                  </a:gs>
                  <a:gs pos="7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Ellipse 381">
                <a:extLst>
                  <a:ext uri="{FF2B5EF4-FFF2-40B4-BE49-F238E27FC236}">
                    <a16:creationId xmlns:a16="http://schemas.microsoft.com/office/drawing/2014/main" id="{4676EDE5-5A3E-F909-E0ED-131ACC5E4F6A}"/>
                  </a:ext>
                </a:extLst>
              </p:cNvPr>
              <p:cNvSpPr/>
              <p:nvPr/>
            </p:nvSpPr>
            <p:spPr>
              <a:xfrm>
                <a:off x="6576528" y="3510310"/>
                <a:ext cx="236037" cy="236037"/>
              </a:xfrm>
              <a:prstGeom prst="ellipse">
                <a:avLst/>
              </a:prstGeom>
              <a:gradFill flip="none" rotWithShape="1">
                <a:gsLst>
                  <a:gs pos="14000">
                    <a:schemeClr val="accent1">
                      <a:lumMod val="5000"/>
                      <a:lumOff val="95000"/>
                    </a:schemeClr>
                  </a:gs>
                  <a:gs pos="70000">
                    <a:srgbClr val="C00000"/>
                  </a:gs>
                </a:gsLst>
                <a:path path="circle">
                  <a:fillToRect l="50000" t="50000" r="50000" b="50000"/>
                </a:path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grpSp>
            <p:nvGrpSpPr>
              <p:cNvPr id="51" name="Groupe 382">
                <a:extLst>
                  <a:ext uri="{FF2B5EF4-FFF2-40B4-BE49-F238E27FC236}">
                    <a16:creationId xmlns:a16="http://schemas.microsoft.com/office/drawing/2014/main" id="{A8268640-BF80-D523-45AA-FE00B108173A}"/>
                  </a:ext>
                </a:extLst>
              </p:cNvPr>
              <p:cNvGrpSpPr/>
              <p:nvPr/>
            </p:nvGrpSpPr>
            <p:grpSpPr>
              <a:xfrm>
                <a:off x="7429909" y="4157881"/>
                <a:ext cx="625002" cy="509083"/>
                <a:chOff x="4459976" y="5250882"/>
                <a:chExt cx="1225349" cy="998084"/>
              </a:xfrm>
            </p:grpSpPr>
            <p:cxnSp>
              <p:nvCxnSpPr>
                <p:cNvPr id="55" name="Connecteur droit avec flèche 388">
                  <a:extLst>
                    <a:ext uri="{FF2B5EF4-FFF2-40B4-BE49-F238E27FC236}">
                      <a16:creationId xmlns:a16="http://schemas.microsoft.com/office/drawing/2014/main" id="{A65B0555-4187-8320-383F-7E3A7034C66E}"/>
                    </a:ext>
                  </a:extLst>
                </p:cNvPr>
                <p:cNvCxnSpPr/>
                <p:nvPr/>
              </p:nvCxnSpPr>
              <p:spPr>
                <a:xfrm flipV="1">
                  <a:off x="4716016" y="5680517"/>
                  <a:ext cx="0" cy="56844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necteur droit avec flèche 389">
                  <a:extLst>
                    <a:ext uri="{FF2B5EF4-FFF2-40B4-BE49-F238E27FC236}">
                      <a16:creationId xmlns:a16="http://schemas.microsoft.com/office/drawing/2014/main" id="{97292B65-AF95-6A24-3EE7-745B0703D899}"/>
                    </a:ext>
                  </a:extLst>
                </p:cNvPr>
                <p:cNvCxnSpPr/>
                <p:nvPr/>
              </p:nvCxnSpPr>
              <p:spPr>
                <a:xfrm>
                  <a:off x="4704112" y="6229917"/>
                  <a:ext cx="542248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necteur droit avec flèche 390">
                  <a:extLst>
                    <a:ext uri="{FF2B5EF4-FFF2-40B4-BE49-F238E27FC236}">
                      <a16:creationId xmlns:a16="http://schemas.microsoft.com/office/drawing/2014/main" id="{2973B72D-80F0-CE2D-387E-A5FCBA316F04}"/>
                    </a:ext>
                  </a:extLst>
                </p:cNvPr>
                <p:cNvCxnSpPr/>
                <p:nvPr/>
              </p:nvCxnSpPr>
              <p:spPr>
                <a:xfrm flipV="1">
                  <a:off x="4716016" y="5992683"/>
                  <a:ext cx="298898" cy="23062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8" name="ZoneTexte 391">
                  <a:extLst>
                    <a:ext uri="{FF2B5EF4-FFF2-40B4-BE49-F238E27FC236}">
                      <a16:creationId xmlns:a16="http://schemas.microsoft.com/office/drawing/2014/main" id="{79385FB4-CD80-DE6A-3895-62631B22C7D0}"/>
                    </a:ext>
                  </a:extLst>
                </p:cNvPr>
                <p:cNvSpPr txBox="1"/>
                <p:nvPr/>
              </p:nvSpPr>
              <p:spPr>
                <a:xfrm>
                  <a:off x="5159219" y="5917293"/>
                  <a:ext cx="5261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/>
                    <a:t>[100]</a:t>
                  </a:r>
                </a:p>
              </p:txBody>
            </p:sp>
            <p:sp>
              <p:nvSpPr>
                <p:cNvPr id="59" name="ZoneTexte 392">
                  <a:extLst>
                    <a:ext uri="{FF2B5EF4-FFF2-40B4-BE49-F238E27FC236}">
                      <a16:creationId xmlns:a16="http://schemas.microsoft.com/office/drawing/2014/main" id="{6EAB0835-081C-274B-C487-6CE23779BC88}"/>
                    </a:ext>
                  </a:extLst>
                </p:cNvPr>
                <p:cNvSpPr txBox="1"/>
                <p:nvPr/>
              </p:nvSpPr>
              <p:spPr>
                <a:xfrm>
                  <a:off x="4920331" y="5629590"/>
                  <a:ext cx="5261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/>
                    <a:t>[010]</a:t>
                  </a:r>
                </a:p>
              </p:txBody>
            </p:sp>
            <p:sp>
              <p:nvSpPr>
                <p:cNvPr id="60" name="ZoneTexte 393">
                  <a:extLst>
                    <a:ext uri="{FF2B5EF4-FFF2-40B4-BE49-F238E27FC236}">
                      <a16:creationId xmlns:a16="http://schemas.microsoft.com/office/drawing/2014/main" id="{AC795564-2628-705C-FF0C-288F403E965F}"/>
                    </a:ext>
                  </a:extLst>
                </p:cNvPr>
                <p:cNvSpPr txBox="1"/>
                <p:nvPr/>
              </p:nvSpPr>
              <p:spPr>
                <a:xfrm>
                  <a:off x="4459976" y="5250882"/>
                  <a:ext cx="52610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1200" dirty="0"/>
                    <a:t>[001]</a:t>
                  </a:r>
                </a:p>
              </p:txBody>
            </p:sp>
          </p:grpSp>
          <p:sp>
            <p:nvSpPr>
              <p:cNvPr id="52" name="Rectangle 385">
                <a:extLst>
                  <a:ext uri="{FF2B5EF4-FFF2-40B4-BE49-F238E27FC236}">
                    <a16:creationId xmlns:a16="http://schemas.microsoft.com/office/drawing/2014/main" id="{B3589019-0F76-3B28-010E-A985981FA503}"/>
                  </a:ext>
                </a:extLst>
              </p:cNvPr>
              <p:cNvSpPr/>
              <p:nvPr/>
            </p:nvSpPr>
            <p:spPr>
              <a:xfrm>
                <a:off x="7366720" y="2604533"/>
                <a:ext cx="375424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14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Sr</a:t>
                </a:r>
              </a:p>
            </p:txBody>
          </p:sp>
          <p:sp>
            <p:nvSpPr>
              <p:cNvPr id="53" name="Rectangle 386">
                <a:extLst>
                  <a:ext uri="{FF2B5EF4-FFF2-40B4-BE49-F238E27FC236}">
                    <a16:creationId xmlns:a16="http://schemas.microsoft.com/office/drawing/2014/main" id="{A9F54139-1FC8-0345-C99E-24823FEB2853}"/>
                  </a:ext>
                </a:extLst>
              </p:cNvPr>
              <p:cNvSpPr/>
              <p:nvPr/>
            </p:nvSpPr>
            <p:spPr>
              <a:xfrm>
                <a:off x="6706327" y="3349946"/>
                <a:ext cx="340093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14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Ti</a:t>
                </a:r>
              </a:p>
            </p:txBody>
          </p:sp>
          <p:sp>
            <p:nvSpPr>
              <p:cNvPr id="54" name="Rectangle 387">
                <a:extLst>
                  <a:ext uri="{FF2B5EF4-FFF2-40B4-BE49-F238E27FC236}">
                    <a16:creationId xmlns:a16="http://schemas.microsoft.com/office/drawing/2014/main" id="{D5BF38E7-7560-8493-59D0-E6EBFC729B6E}"/>
                  </a:ext>
                </a:extLst>
              </p:cNvPr>
              <p:cNvSpPr/>
              <p:nvPr/>
            </p:nvSpPr>
            <p:spPr>
              <a:xfrm>
                <a:off x="7223360" y="3369743"/>
                <a:ext cx="324127" cy="30777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1400" b="1" dirty="0">
                    <a:ln w="9525">
                      <a:solidFill>
                        <a:schemeClr val="bg1"/>
                      </a:solidFill>
                      <a:prstDash val="solid"/>
                    </a:ln>
                    <a:effectLst>
                      <a:outerShdw blurRad="12700" dist="38100" dir="2700000" algn="tl" rotWithShape="0">
                        <a:schemeClr val="bg1">
                          <a:lumMod val="50000"/>
                        </a:schemeClr>
                      </a:outerShdw>
                    </a:effectLst>
                  </a:rPr>
                  <a:t>O</a:t>
                </a:r>
              </a:p>
            </p:txBody>
          </p:sp>
        </p:grpSp>
        <p:sp>
          <p:nvSpPr>
            <p:cNvPr id="19" name="Ellipse 381">
              <a:extLst>
                <a:ext uri="{FF2B5EF4-FFF2-40B4-BE49-F238E27FC236}">
                  <a16:creationId xmlns:a16="http://schemas.microsoft.com/office/drawing/2014/main" id="{C1C12EAE-4EB6-D3C6-0CBB-A192DCA7DEDC}"/>
                </a:ext>
              </a:extLst>
            </p:cNvPr>
            <p:cNvSpPr/>
            <p:nvPr/>
          </p:nvSpPr>
          <p:spPr>
            <a:xfrm>
              <a:off x="9644497" y="3249789"/>
              <a:ext cx="259319" cy="259319"/>
            </a:xfrm>
            <a:prstGeom prst="ellipse">
              <a:avLst/>
            </a:prstGeom>
            <a:gradFill flip="none" rotWithShape="1">
              <a:gsLst>
                <a:gs pos="14000">
                  <a:schemeClr val="accent1">
                    <a:lumMod val="5000"/>
                    <a:lumOff val="95000"/>
                  </a:schemeClr>
                </a:gs>
                <a:gs pos="70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1" name="Groupe 403">
            <a:extLst>
              <a:ext uri="{FF2B5EF4-FFF2-40B4-BE49-F238E27FC236}">
                <a16:creationId xmlns:a16="http://schemas.microsoft.com/office/drawing/2014/main" id="{C06E204E-8771-612C-9010-42B13F97817E}"/>
              </a:ext>
            </a:extLst>
          </p:cNvPr>
          <p:cNvGrpSpPr/>
          <p:nvPr/>
        </p:nvGrpSpPr>
        <p:grpSpPr>
          <a:xfrm>
            <a:off x="2348813" y="3347656"/>
            <a:ext cx="1985870" cy="2106634"/>
            <a:chOff x="5950218" y="2568972"/>
            <a:chExt cx="2104693" cy="2232683"/>
          </a:xfrm>
        </p:grpSpPr>
        <p:sp>
          <p:nvSpPr>
            <p:cNvPr id="62" name="Ellipse 350">
              <a:extLst>
                <a:ext uri="{FF2B5EF4-FFF2-40B4-BE49-F238E27FC236}">
                  <a16:creationId xmlns:a16="http://schemas.microsoft.com/office/drawing/2014/main" id="{DEB7F05D-9788-996E-89A8-2452AB4F6113}"/>
                </a:ext>
              </a:extLst>
            </p:cNvPr>
            <p:cNvSpPr/>
            <p:nvPr/>
          </p:nvSpPr>
          <p:spPr>
            <a:xfrm>
              <a:off x="6907337" y="3260757"/>
              <a:ext cx="236037" cy="236037"/>
            </a:xfrm>
            <a:prstGeom prst="ellipse">
              <a:avLst/>
            </a:prstGeom>
            <a:gradFill flip="none" rotWithShape="1">
              <a:gsLst>
                <a:gs pos="14000">
                  <a:schemeClr val="accent1">
                    <a:lumMod val="5000"/>
                    <a:lumOff val="95000"/>
                  </a:schemeClr>
                </a:gs>
                <a:gs pos="70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3" name="Connecteur droit 351">
              <a:extLst>
                <a:ext uri="{FF2B5EF4-FFF2-40B4-BE49-F238E27FC236}">
                  <a16:creationId xmlns:a16="http://schemas.microsoft.com/office/drawing/2014/main" id="{B5DC6E83-224D-11B9-FFD9-4F42C7754551}"/>
                </a:ext>
              </a:extLst>
            </p:cNvPr>
            <p:cNvCxnSpPr/>
            <p:nvPr/>
          </p:nvCxnSpPr>
          <p:spPr>
            <a:xfrm flipV="1">
              <a:off x="6317502" y="3391339"/>
              <a:ext cx="381102" cy="132641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Connecteur droit avec flèche 352">
              <a:extLst>
                <a:ext uri="{FF2B5EF4-FFF2-40B4-BE49-F238E27FC236}">
                  <a16:creationId xmlns:a16="http://schemas.microsoft.com/office/drawing/2014/main" id="{B1C77560-5D9F-5580-4A3C-50BEAE02BACE}"/>
                </a:ext>
              </a:extLst>
            </p:cNvPr>
            <p:cNvCxnSpPr/>
            <p:nvPr/>
          </p:nvCxnSpPr>
          <p:spPr>
            <a:xfrm>
              <a:off x="6166229" y="4493191"/>
              <a:ext cx="109222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ZoneTexte 353">
              <a:extLst>
                <a:ext uri="{FF2B5EF4-FFF2-40B4-BE49-F238E27FC236}">
                  <a16:creationId xmlns:a16="http://schemas.microsoft.com/office/drawing/2014/main" id="{9AB26E0F-748A-DA62-5B47-AB38904120F6}"/>
                </a:ext>
              </a:extLst>
            </p:cNvPr>
            <p:cNvSpPr txBox="1"/>
            <p:nvPr/>
          </p:nvSpPr>
          <p:spPr>
            <a:xfrm>
              <a:off x="6299637" y="4490290"/>
              <a:ext cx="956226" cy="311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3,905 Å</a:t>
              </a:r>
            </a:p>
          </p:txBody>
        </p:sp>
        <p:cxnSp>
          <p:nvCxnSpPr>
            <p:cNvPr id="66" name="Connecteur droit 354">
              <a:extLst>
                <a:ext uri="{FF2B5EF4-FFF2-40B4-BE49-F238E27FC236}">
                  <a16:creationId xmlns:a16="http://schemas.microsoft.com/office/drawing/2014/main" id="{EC99FC5B-339C-5B0F-100D-4C8650377429}"/>
                </a:ext>
              </a:extLst>
            </p:cNvPr>
            <p:cNvCxnSpPr>
              <a:endCxn id="67" idx="4"/>
            </p:cNvCxnSpPr>
            <p:nvPr/>
          </p:nvCxnSpPr>
          <p:spPr>
            <a:xfrm flipV="1">
              <a:off x="6490077" y="3009713"/>
              <a:ext cx="0" cy="80802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Ellipse 355">
              <a:extLst>
                <a:ext uri="{FF2B5EF4-FFF2-40B4-BE49-F238E27FC236}">
                  <a16:creationId xmlns:a16="http://schemas.microsoft.com/office/drawing/2014/main" id="{1BD26E0A-0C5E-2E6B-B1D2-A4446F610DE5}"/>
                </a:ext>
              </a:extLst>
            </p:cNvPr>
            <p:cNvSpPr/>
            <p:nvPr/>
          </p:nvSpPr>
          <p:spPr>
            <a:xfrm>
              <a:off x="6269707" y="2568972"/>
              <a:ext cx="440741" cy="440741"/>
            </a:xfrm>
            <a:prstGeom prst="ellipse">
              <a:avLst/>
            </a:prstGeom>
            <a:gradFill flip="none" rotWithShape="1">
              <a:gsLst>
                <a:gs pos="14000">
                  <a:schemeClr val="accent1">
                    <a:lumMod val="5000"/>
                    <a:lumOff val="95000"/>
                  </a:schemeClr>
                </a:gs>
                <a:gs pos="70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Ellipse 356">
              <a:extLst>
                <a:ext uri="{FF2B5EF4-FFF2-40B4-BE49-F238E27FC236}">
                  <a16:creationId xmlns:a16="http://schemas.microsoft.com/office/drawing/2014/main" id="{7AE6A72D-E47C-93DC-0C6A-8BC94BE1898F}"/>
                </a:ext>
              </a:extLst>
            </p:cNvPr>
            <p:cNvSpPr/>
            <p:nvPr/>
          </p:nvSpPr>
          <p:spPr>
            <a:xfrm>
              <a:off x="7314953" y="2568972"/>
              <a:ext cx="440741" cy="440741"/>
            </a:xfrm>
            <a:prstGeom prst="ellipse">
              <a:avLst/>
            </a:prstGeom>
            <a:gradFill flip="none" rotWithShape="1">
              <a:gsLst>
                <a:gs pos="14000">
                  <a:schemeClr val="accent1">
                    <a:lumMod val="5000"/>
                    <a:lumOff val="95000"/>
                  </a:schemeClr>
                </a:gs>
                <a:gs pos="70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Ellipse 357">
              <a:extLst>
                <a:ext uri="{FF2B5EF4-FFF2-40B4-BE49-F238E27FC236}">
                  <a16:creationId xmlns:a16="http://schemas.microsoft.com/office/drawing/2014/main" id="{F33899A2-A799-DEE7-C9EA-DA6E1BD7A8C1}"/>
                </a:ext>
              </a:extLst>
            </p:cNvPr>
            <p:cNvSpPr/>
            <p:nvPr/>
          </p:nvSpPr>
          <p:spPr>
            <a:xfrm>
              <a:off x="6269707" y="3690258"/>
              <a:ext cx="440741" cy="440741"/>
            </a:xfrm>
            <a:prstGeom prst="ellipse">
              <a:avLst/>
            </a:prstGeom>
            <a:gradFill flip="none" rotWithShape="1">
              <a:gsLst>
                <a:gs pos="14000">
                  <a:schemeClr val="accent1">
                    <a:lumMod val="5000"/>
                    <a:lumOff val="95000"/>
                  </a:schemeClr>
                </a:gs>
                <a:gs pos="70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Ellipse 358">
              <a:extLst>
                <a:ext uri="{FF2B5EF4-FFF2-40B4-BE49-F238E27FC236}">
                  <a16:creationId xmlns:a16="http://schemas.microsoft.com/office/drawing/2014/main" id="{7D14A7FF-F8A6-F812-E18D-4F3A9736B219}"/>
                </a:ext>
              </a:extLst>
            </p:cNvPr>
            <p:cNvSpPr/>
            <p:nvPr/>
          </p:nvSpPr>
          <p:spPr>
            <a:xfrm>
              <a:off x="7314953" y="3690258"/>
              <a:ext cx="440741" cy="440741"/>
            </a:xfrm>
            <a:prstGeom prst="ellipse">
              <a:avLst/>
            </a:prstGeom>
            <a:gradFill flip="none" rotWithShape="1">
              <a:gsLst>
                <a:gs pos="14000">
                  <a:schemeClr val="accent1">
                    <a:lumMod val="5000"/>
                    <a:lumOff val="95000"/>
                  </a:schemeClr>
                </a:gs>
                <a:gs pos="70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1" name="Connecteur droit 359">
              <a:extLst>
                <a:ext uri="{FF2B5EF4-FFF2-40B4-BE49-F238E27FC236}">
                  <a16:creationId xmlns:a16="http://schemas.microsoft.com/office/drawing/2014/main" id="{D8ACDFC2-488C-BAFA-69AD-7D590DE85E1E}"/>
                </a:ext>
              </a:extLst>
            </p:cNvPr>
            <p:cNvCxnSpPr/>
            <p:nvPr/>
          </p:nvCxnSpPr>
          <p:spPr>
            <a:xfrm flipV="1">
              <a:off x="6166229" y="2859813"/>
              <a:ext cx="229913" cy="188021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Ellipse 360">
              <a:extLst>
                <a:ext uri="{FF2B5EF4-FFF2-40B4-BE49-F238E27FC236}">
                  <a16:creationId xmlns:a16="http://schemas.microsoft.com/office/drawing/2014/main" id="{C7FC61E5-1B09-E974-BC23-96FCB96C0B02}"/>
                </a:ext>
              </a:extLst>
            </p:cNvPr>
            <p:cNvSpPr/>
            <p:nvPr/>
          </p:nvSpPr>
          <p:spPr>
            <a:xfrm>
              <a:off x="5950218" y="2820979"/>
              <a:ext cx="440741" cy="440741"/>
            </a:xfrm>
            <a:prstGeom prst="ellipse">
              <a:avLst/>
            </a:prstGeom>
            <a:gradFill flip="none" rotWithShape="1">
              <a:gsLst>
                <a:gs pos="14000">
                  <a:schemeClr val="accent1">
                    <a:lumMod val="5000"/>
                    <a:lumOff val="95000"/>
                  </a:schemeClr>
                </a:gs>
                <a:gs pos="70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73" name="Connecteur droit 361">
              <a:extLst>
                <a:ext uri="{FF2B5EF4-FFF2-40B4-BE49-F238E27FC236}">
                  <a16:creationId xmlns:a16="http://schemas.microsoft.com/office/drawing/2014/main" id="{13388A4E-4EE7-B785-3230-A6D5430580EA}"/>
                </a:ext>
              </a:extLst>
            </p:cNvPr>
            <p:cNvCxnSpPr>
              <a:stCxn id="67" idx="6"/>
              <a:endCxn id="68" idx="2"/>
            </p:cNvCxnSpPr>
            <p:nvPr/>
          </p:nvCxnSpPr>
          <p:spPr>
            <a:xfrm>
              <a:off x="6710448" y="2789342"/>
              <a:ext cx="604505" cy="0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eur droit 362">
              <a:extLst>
                <a:ext uri="{FF2B5EF4-FFF2-40B4-BE49-F238E27FC236}">
                  <a16:creationId xmlns:a16="http://schemas.microsoft.com/office/drawing/2014/main" id="{3BEC6EB8-18CB-F429-B87C-8EC9D5631C9A}"/>
                </a:ext>
              </a:extLst>
            </p:cNvPr>
            <p:cNvCxnSpPr/>
            <p:nvPr/>
          </p:nvCxnSpPr>
          <p:spPr>
            <a:xfrm flipV="1">
              <a:off x="7199997" y="2872762"/>
              <a:ext cx="229913" cy="188021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Connecteur droit 363">
              <a:extLst>
                <a:ext uri="{FF2B5EF4-FFF2-40B4-BE49-F238E27FC236}">
                  <a16:creationId xmlns:a16="http://schemas.microsoft.com/office/drawing/2014/main" id="{9620D74E-5284-D8AA-1ECB-FF1AE1F26726}"/>
                </a:ext>
              </a:extLst>
            </p:cNvPr>
            <p:cNvCxnSpPr/>
            <p:nvPr/>
          </p:nvCxnSpPr>
          <p:spPr>
            <a:xfrm>
              <a:off x="6396142" y="4162635"/>
              <a:ext cx="604505" cy="0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eur droit 364">
              <a:extLst>
                <a:ext uri="{FF2B5EF4-FFF2-40B4-BE49-F238E27FC236}">
                  <a16:creationId xmlns:a16="http://schemas.microsoft.com/office/drawing/2014/main" id="{34EA0CB3-A34C-F4A1-2C0C-BE7745E963D2}"/>
                </a:ext>
              </a:extLst>
            </p:cNvPr>
            <p:cNvCxnSpPr/>
            <p:nvPr/>
          </p:nvCxnSpPr>
          <p:spPr>
            <a:xfrm>
              <a:off x="6710447" y="3908045"/>
              <a:ext cx="604505" cy="0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Connecteur droit 365">
              <a:extLst>
                <a:ext uri="{FF2B5EF4-FFF2-40B4-BE49-F238E27FC236}">
                  <a16:creationId xmlns:a16="http://schemas.microsoft.com/office/drawing/2014/main" id="{B566816B-2C51-6C54-4718-B25128D46B6C}"/>
                </a:ext>
              </a:extLst>
            </p:cNvPr>
            <p:cNvCxnSpPr/>
            <p:nvPr/>
          </p:nvCxnSpPr>
          <p:spPr>
            <a:xfrm flipV="1">
              <a:off x="6166229" y="3959151"/>
              <a:ext cx="229913" cy="188021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Connecteur droit 366">
              <a:extLst>
                <a:ext uri="{FF2B5EF4-FFF2-40B4-BE49-F238E27FC236}">
                  <a16:creationId xmlns:a16="http://schemas.microsoft.com/office/drawing/2014/main" id="{F3F2D46D-31DC-882B-3221-EDF4371B57AF}"/>
                </a:ext>
              </a:extLst>
            </p:cNvPr>
            <p:cNvCxnSpPr/>
            <p:nvPr/>
          </p:nvCxnSpPr>
          <p:spPr>
            <a:xfrm flipV="1">
              <a:off x="7215126" y="3971657"/>
              <a:ext cx="229913" cy="188021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Ellipse 367">
              <a:extLst>
                <a:ext uri="{FF2B5EF4-FFF2-40B4-BE49-F238E27FC236}">
                  <a16:creationId xmlns:a16="http://schemas.microsoft.com/office/drawing/2014/main" id="{C7203091-3654-C6A6-C684-A7A3CBBD7D14}"/>
                </a:ext>
              </a:extLst>
            </p:cNvPr>
            <p:cNvSpPr/>
            <p:nvPr/>
          </p:nvSpPr>
          <p:spPr>
            <a:xfrm>
              <a:off x="5950218" y="3942265"/>
              <a:ext cx="440741" cy="440741"/>
            </a:xfrm>
            <a:prstGeom prst="ellipse">
              <a:avLst/>
            </a:prstGeom>
            <a:gradFill flip="none" rotWithShape="1">
              <a:gsLst>
                <a:gs pos="14000">
                  <a:schemeClr val="accent1">
                    <a:lumMod val="5000"/>
                    <a:lumOff val="95000"/>
                  </a:schemeClr>
                </a:gs>
                <a:gs pos="70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Ellipse 368">
              <a:extLst>
                <a:ext uri="{FF2B5EF4-FFF2-40B4-BE49-F238E27FC236}">
                  <a16:creationId xmlns:a16="http://schemas.microsoft.com/office/drawing/2014/main" id="{67BD8F47-DB75-44F2-D841-EDBE0926C358}"/>
                </a:ext>
              </a:extLst>
            </p:cNvPr>
            <p:cNvSpPr/>
            <p:nvPr/>
          </p:nvSpPr>
          <p:spPr>
            <a:xfrm>
              <a:off x="6995464" y="3942265"/>
              <a:ext cx="440741" cy="440741"/>
            </a:xfrm>
            <a:prstGeom prst="ellipse">
              <a:avLst/>
            </a:prstGeom>
            <a:gradFill flip="none" rotWithShape="1">
              <a:gsLst>
                <a:gs pos="14000">
                  <a:schemeClr val="accent1">
                    <a:lumMod val="5000"/>
                    <a:lumOff val="95000"/>
                  </a:schemeClr>
                </a:gs>
                <a:gs pos="70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1" name="Connecteur droit 369">
              <a:extLst>
                <a:ext uri="{FF2B5EF4-FFF2-40B4-BE49-F238E27FC236}">
                  <a16:creationId xmlns:a16="http://schemas.microsoft.com/office/drawing/2014/main" id="{31375C3C-0C4C-BA40-CC92-5B83E72C4296}"/>
                </a:ext>
              </a:extLst>
            </p:cNvPr>
            <p:cNvCxnSpPr>
              <a:stCxn id="79" idx="0"/>
              <a:endCxn id="72" idx="4"/>
            </p:cNvCxnSpPr>
            <p:nvPr/>
          </p:nvCxnSpPr>
          <p:spPr>
            <a:xfrm flipV="1">
              <a:off x="6170588" y="3261720"/>
              <a:ext cx="0" cy="68054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Connecteur droit 370">
              <a:extLst>
                <a:ext uri="{FF2B5EF4-FFF2-40B4-BE49-F238E27FC236}">
                  <a16:creationId xmlns:a16="http://schemas.microsoft.com/office/drawing/2014/main" id="{4674E98C-C101-3F44-CAD1-20FD5D51BEEB}"/>
                </a:ext>
              </a:extLst>
            </p:cNvPr>
            <p:cNvCxnSpPr>
              <a:cxnSpLocks/>
              <a:stCxn id="80" idx="0"/>
              <a:endCxn id="87" idx="4"/>
            </p:cNvCxnSpPr>
            <p:nvPr/>
          </p:nvCxnSpPr>
          <p:spPr>
            <a:xfrm flipV="1">
              <a:off x="7215835" y="3261720"/>
              <a:ext cx="0" cy="68054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Connecteur droit 371">
              <a:extLst>
                <a:ext uri="{FF2B5EF4-FFF2-40B4-BE49-F238E27FC236}">
                  <a16:creationId xmlns:a16="http://schemas.microsoft.com/office/drawing/2014/main" id="{8DB5A752-8FC6-5D97-3832-4544DDC85C76}"/>
                </a:ext>
              </a:extLst>
            </p:cNvPr>
            <p:cNvCxnSpPr>
              <a:cxnSpLocks/>
              <a:stCxn id="70" idx="0"/>
              <a:endCxn id="68" idx="4"/>
            </p:cNvCxnSpPr>
            <p:nvPr/>
          </p:nvCxnSpPr>
          <p:spPr>
            <a:xfrm flipV="1">
              <a:off x="7535324" y="3009713"/>
              <a:ext cx="0" cy="680545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Ellipse 372">
              <a:extLst>
                <a:ext uri="{FF2B5EF4-FFF2-40B4-BE49-F238E27FC236}">
                  <a16:creationId xmlns:a16="http://schemas.microsoft.com/office/drawing/2014/main" id="{0AA5DC53-666A-0842-76E4-776DE46A4213}"/>
                </a:ext>
              </a:extLst>
            </p:cNvPr>
            <p:cNvSpPr/>
            <p:nvPr/>
          </p:nvSpPr>
          <p:spPr>
            <a:xfrm>
              <a:off x="6215998" y="3408514"/>
              <a:ext cx="236037" cy="236037"/>
            </a:xfrm>
            <a:prstGeom prst="ellipse">
              <a:avLst/>
            </a:prstGeom>
            <a:gradFill flip="none" rotWithShape="1">
              <a:gsLst>
                <a:gs pos="14000">
                  <a:schemeClr val="accent1">
                    <a:lumMod val="5000"/>
                    <a:lumOff val="95000"/>
                  </a:schemeClr>
                </a:gs>
                <a:gs pos="70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Ellipse 373">
              <a:extLst>
                <a:ext uri="{FF2B5EF4-FFF2-40B4-BE49-F238E27FC236}">
                  <a16:creationId xmlns:a16="http://schemas.microsoft.com/office/drawing/2014/main" id="{202F5563-41DE-9088-16FB-7E3EFCC7BED3}"/>
                </a:ext>
              </a:extLst>
            </p:cNvPr>
            <p:cNvSpPr/>
            <p:nvPr/>
          </p:nvSpPr>
          <p:spPr>
            <a:xfrm>
              <a:off x="6738010" y="3918638"/>
              <a:ext cx="236037" cy="236037"/>
            </a:xfrm>
            <a:prstGeom prst="ellipse">
              <a:avLst/>
            </a:prstGeom>
            <a:gradFill flip="none" rotWithShape="1">
              <a:gsLst>
                <a:gs pos="14000">
                  <a:schemeClr val="accent1">
                    <a:lumMod val="5000"/>
                    <a:lumOff val="95000"/>
                  </a:schemeClr>
                </a:gs>
                <a:gs pos="70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6" name="Connecteur droit 375">
              <a:extLst>
                <a:ext uri="{FF2B5EF4-FFF2-40B4-BE49-F238E27FC236}">
                  <a16:creationId xmlns:a16="http://schemas.microsoft.com/office/drawing/2014/main" id="{319CA050-7894-0B36-759B-22B32218379C}"/>
                </a:ext>
              </a:extLst>
            </p:cNvPr>
            <p:cNvCxnSpPr>
              <a:stCxn id="72" idx="6"/>
              <a:endCxn id="87" idx="2"/>
            </p:cNvCxnSpPr>
            <p:nvPr/>
          </p:nvCxnSpPr>
          <p:spPr>
            <a:xfrm>
              <a:off x="6390959" y="3041350"/>
              <a:ext cx="604505" cy="0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Ellipse 376">
              <a:extLst>
                <a:ext uri="{FF2B5EF4-FFF2-40B4-BE49-F238E27FC236}">
                  <a16:creationId xmlns:a16="http://schemas.microsoft.com/office/drawing/2014/main" id="{46FA8343-71DA-40F2-FFBE-65A6EE115635}"/>
                </a:ext>
              </a:extLst>
            </p:cNvPr>
            <p:cNvSpPr/>
            <p:nvPr/>
          </p:nvSpPr>
          <p:spPr>
            <a:xfrm>
              <a:off x="6995464" y="2820979"/>
              <a:ext cx="440741" cy="440741"/>
            </a:xfrm>
            <a:prstGeom prst="ellipse">
              <a:avLst/>
            </a:prstGeom>
            <a:gradFill flip="none" rotWithShape="1">
              <a:gsLst>
                <a:gs pos="14000">
                  <a:schemeClr val="accent1">
                    <a:lumMod val="5000"/>
                    <a:lumOff val="95000"/>
                  </a:schemeClr>
                </a:gs>
                <a:gs pos="70000">
                  <a:srgbClr val="92D05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8" name="Connecteur droit 377">
              <a:extLst>
                <a:ext uri="{FF2B5EF4-FFF2-40B4-BE49-F238E27FC236}">
                  <a16:creationId xmlns:a16="http://schemas.microsoft.com/office/drawing/2014/main" id="{5172D2F8-0DD6-2397-B896-7B9048CB7A86}"/>
                </a:ext>
              </a:extLst>
            </p:cNvPr>
            <p:cNvCxnSpPr/>
            <p:nvPr/>
          </p:nvCxnSpPr>
          <p:spPr>
            <a:xfrm>
              <a:off x="7005940" y="3391339"/>
              <a:ext cx="341544" cy="118971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Ellipse 374">
              <a:extLst>
                <a:ext uri="{FF2B5EF4-FFF2-40B4-BE49-F238E27FC236}">
                  <a16:creationId xmlns:a16="http://schemas.microsoft.com/office/drawing/2014/main" id="{A8EDC13B-0575-EC77-E4EB-FD2F54AA53C5}"/>
                </a:ext>
              </a:extLst>
            </p:cNvPr>
            <p:cNvSpPr/>
            <p:nvPr/>
          </p:nvSpPr>
          <p:spPr>
            <a:xfrm>
              <a:off x="7266686" y="3405960"/>
              <a:ext cx="236037" cy="236037"/>
            </a:xfrm>
            <a:prstGeom prst="ellipse">
              <a:avLst/>
            </a:prstGeom>
            <a:gradFill flip="none" rotWithShape="1">
              <a:gsLst>
                <a:gs pos="14000">
                  <a:schemeClr val="accent1">
                    <a:lumMod val="5000"/>
                    <a:lumOff val="95000"/>
                  </a:schemeClr>
                </a:gs>
                <a:gs pos="70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0" name="Connecteur droit 378">
              <a:extLst>
                <a:ext uri="{FF2B5EF4-FFF2-40B4-BE49-F238E27FC236}">
                  <a16:creationId xmlns:a16="http://schemas.microsoft.com/office/drawing/2014/main" id="{817226FA-EC2A-D0A5-A0A1-D7B91867A7C1}"/>
                </a:ext>
              </a:extLst>
            </p:cNvPr>
            <p:cNvCxnSpPr>
              <a:stCxn id="85" idx="0"/>
              <a:endCxn id="91" idx="4"/>
            </p:cNvCxnSpPr>
            <p:nvPr/>
          </p:nvCxnSpPr>
          <p:spPr>
            <a:xfrm flipH="1" flipV="1">
              <a:off x="6854804" y="3499063"/>
              <a:ext cx="1225" cy="419575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Ellipse 379">
              <a:extLst>
                <a:ext uri="{FF2B5EF4-FFF2-40B4-BE49-F238E27FC236}">
                  <a16:creationId xmlns:a16="http://schemas.microsoft.com/office/drawing/2014/main" id="{132DFEB3-977B-5534-955A-F6885FFBAC37}"/>
                </a:ext>
              </a:extLst>
            </p:cNvPr>
            <p:cNvSpPr/>
            <p:nvPr/>
          </p:nvSpPr>
          <p:spPr>
            <a:xfrm>
              <a:off x="6672393" y="3134240"/>
              <a:ext cx="364823" cy="364823"/>
            </a:xfrm>
            <a:prstGeom prst="ellipse">
              <a:avLst/>
            </a:prstGeom>
            <a:gradFill flip="none" rotWithShape="1">
              <a:gsLst>
                <a:gs pos="14000">
                  <a:schemeClr val="accent1">
                    <a:lumMod val="5000"/>
                    <a:lumOff val="95000"/>
                  </a:schemeClr>
                </a:gs>
                <a:gs pos="7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2" name="Connecteur droit 380">
              <a:extLst>
                <a:ext uri="{FF2B5EF4-FFF2-40B4-BE49-F238E27FC236}">
                  <a16:creationId xmlns:a16="http://schemas.microsoft.com/office/drawing/2014/main" id="{86C9E2B1-48C7-3FF7-D2A9-C52CF7B55044}"/>
                </a:ext>
              </a:extLst>
            </p:cNvPr>
            <p:cNvCxnSpPr/>
            <p:nvPr/>
          </p:nvCxnSpPr>
          <p:spPr>
            <a:xfrm flipV="1">
              <a:off x="6698604" y="3428067"/>
              <a:ext cx="113961" cy="205373"/>
            </a:xfrm>
            <a:prstGeom prst="line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Ellipse 381">
              <a:extLst>
                <a:ext uri="{FF2B5EF4-FFF2-40B4-BE49-F238E27FC236}">
                  <a16:creationId xmlns:a16="http://schemas.microsoft.com/office/drawing/2014/main" id="{AC564C20-518D-7AB2-80E2-9690D6963E5D}"/>
                </a:ext>
              </a:extLst>
            </p:cNvPr>
            <p:cNvSpPr/>
            <p:nvPr/>
          </p:nvSpPr>
          <p:spPr>
            <a:xfrm>
              <a:off x="6576528" y="3510310"/>
              <a:ext cx="236037" cy="236037"/>
            </a:xfrm>
            <a:prstGeom prst="ellipse">
              <a:avLst/>
            </a:prstGeom>
            <a:gradFill flip="none" rotWithShape="1">
              <a:gsLst>
                <a:gs pos="14000">
                  <a:schemeClr val="accent1">
                    <a:lumMod val="5000"/>
                    <a:lumOff val="95000"/>
                  </a:schemeClr>
                </a:gs>
                <a:gs pos="70000">
                  <a:srgbClr val="C00000"/>
                </a:gs>
              </a:gsLst>
              <a:path path="circle">
                <a:fillToRect l="50000" t="50000" r="50000" b="50000"/>
              </a:path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4" name="Groupe 382">
              <a:extLst>
                <a:ext uri="{FF2B5EF4-FFF2-40B4-BE49-F238E27FC236}">
                  <a16:creationId xmlns:a16="http://schemas.microsoft.com/office/drawing/2014/main" id="{75B668C7-8458-D28C-68D0-2CE880AF8B06}"/>
                </a:ext>
              </a:extLst>
            </p:cNvPr>
            <p:cNvGrpSpPr/>
            <p:nvPr/>
          </p:nvGrpSpPr>
          <p:grpSpPr>
            <a:xfrm>
              <a:off x="7429909" y="4157881"/>
              <a:ext cx="625002" cy="509083"/>
              <a:chOff x="4459976" y="5250882"/>
              <a:chExt cx="1225349" cy="998084"/>
            </a:xfrm>
          </p:grpSpPr>
          <p:cxnSp>
            <p:nvCxnSpPr>
              <p:cNvPr id="98" name="Connecteur droit avec flèche 388">
                <a:extLst>
                  <a:ext uri="{FF2B5EF4-FFF2-40B4-BE49-F238E27FC236}">
                    <a16:creationId xmlns:a16="http://schemas.microsoft.com/office/drawing/2014/main" id="{B7A6C5D0-01AE-F888-5BA8-5628E4336189}"/>
                  </a:ext>
                </a:extLst>
              </p:cNvPr>
              <p:cNvCxnSpPr/>
              <p:nvPr/>
            </p:nvCxnSpPr>
            <p:spPr>
              <a:xfrm flipV="1">
                <a:off x="4716016" y="5680517"/>
                <a:ext cx="0" cy="56844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avec flèche 389">
                <a:extLst>
                  <a:ext uri="{FF2B5EF4-FFF2-40B4-BE49-F238E27FC236}">
                    <a16:creationId xmlns:a16="http://schemas.microsoft.com/office/drawing/2014/main" id="{145A59A2-16E2-1F47-233D-3DCC199DC326}"/>
                  </a:ext>
                </a:extLst>
              </p:cNvPr>
              <p:cNvCxnSpPr/>
              <p:nvPr/>
            </p:nvCxnSpPr>
            <p:spPr>
              <a:xfrm>
                <a:off x="4704112" y="6229917"/>
                <a:ext cx="542248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Connecteur droit avec flèche 390">
                <a:extLst>
                  <a:ext uri="{FF2B5EF4-FFF2-40B4-BE49-F238E27FC236}">
                    <a16:creationId xmlns:a16="http://schemas.microsoft.com/office/drawing/2014/main" id="{1BE50E08-860A-6A41-00D3-6DC81C955447}"/>
                  </a:ext>
                </a:extLst>
              </p:cNvPr>
              <p:cNvCxnSpPr/>
              <p:nvPr/>
            </p:nvCxnSpPr>
            <p:spPr>
              <a:xfrm flipV="1">
                <a:off x="4716016" y="5992683"/>
                <a:ext cx="298898" cy="23062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1" name="ZoneTexte 391">
                <a:extLst>
                  <a:ext uri="{FF2B5EF4-FFF2-40B4-BE49-F238E27FC236}">
                    <a16:creationId xmlns:a16="http://schemas.microsoft.com/office/drawing/2014/main" id="{66BA5BEA-AA86-0071-8404-AB2AC3260C6E}"/>
                  </a:ext>
                </a:extLst>
              </p:cNvPr>
              <p:cNvSpPr txBox="1"/>
              <p:nvPr/>
            </p:nvSpPr>
            <p:spPr>
              <a:xfrm>
                <a:off x="5159219" y="5917293"/>
                <a:ext cx="526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[100]</a:t>
                </a:r>
              </a:p>
            </p:txBody>
          </p:sp>
          <p:sp>
            <p:nvSpPr>
              <p:cNvPr id="102" name="ZoneTexte 392">
                <a:extLst>
                  <a:ext uri="{FF2B5EF4-FFF2-40B4-BE49-F238E27FC236}">
                    <a16:creationId xmlns:a16="http://schemas.microsoft.com/office/drawing/2014/main" id="{F91C2FDC-4877-F1F8-E61D-C841FDDCCC77}"/>
                  </a:ext>
                </a:extLst>
              </p:cNvPr>
              <p:cNvSpPr txBox="1"/>
              <p:nvPr/>
            </p:nvSpPr>
            <p:spPr>
              <a:xfrm>
                <a:off x="4920331" y="5629590"/>
                <a:ext cx="526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[010]</a:t>
                </a:r>
              </a:p>
            </p:txBody>
          </p:sp>
          <p:sp>
            <p:nvSpPr>
              <p:cNvPr id="103" name="ZoneTexte 393">
                <a:extLst>
                  <a:ext uri="{FF2B5EF4-FFF2-40B4-BE49-F238E27FC236}">
                    <a16:creationId xmlns:a16="http://schemas.microsoft.com/office/drawing/2014/main" id="{236D1417-1853-5090-3894-165DC16BA5CB}"/>
                  </a:ext>
                </a:extLst>
              </p:cNvPr>
              <p:cNvSpPr txBox="1"/>
              <p:nvPr/>
            </p:nvSpPr>
            <p:spPr>
              <a:xfrm>
                <a:off x="4459976" y="5250882"/>
                <a:ext cx="5261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[001]</a:t>
                </a:r>
              </a:p>
            </p:txBody>
          </p:sp>
        </p:grpSp>
        <p:sp>
          <p:nvSpPr>
            <p:cNvPr id="95" name="Rectangle 385">
              <a:extLst>
                <a:ext uri="{FF2B5EF4-FFF2-40B4-BE49-F238E27FC236}">
                  <a16:creationId xmlns:a16="http://schemas.microsoft.com/office/drawing/2014/main" id="{A3B3CE9D-F693-1D96-83C0-96811E1B0BCC}"/>
                </a:ext>
              </a:extLst>
            </p:cNvPr>
            <p:cNvSpPr/>
            <p:nvPr/>
          </p:nvSpPr>
          <p:spPr>
            <a:xfrm>
              <a:off x="7366720" y="2604533"/>
              <a:ext cx="375424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1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Sr</a:t>
              </a:r>
            </a:p>
          </p:txBody>
        </p:sp>
        <p:sp>
          <p:nvSpPr>
            <p:cNvPr id="96" name="Rectangle 386">
              <a:extLst>
                <a:ext uri="{FF2B5EF4-FFF2-40B4-BE49-F238E27FC236}">
                  <a16:creationId xmlns:a16="http://schemas.microsoft.com/office/drawing/2014/main" id="{E73BADC8-22D6-16CB-0F61-2C3CAA32B917}"/>
                </a:ext>
              </a:extLst>
            </p:cNvPr>
            <p:cNvSpPr/>
            <p:nvPr/>
          </p:nvSpPr>
          <p:spPr>
            <a:xfrm>
              <a:off x="6666637" y="3151295"/>
              <a:ext cx="340093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1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Ti</a:t>
              </a:r>
            </a:p>
          </p:txBody>
        </p:sp>
        <p:sp>
          <p:nvSpPr>
            <p:cNvPr id="97" name="Rectangle 387">
              <a:extLst>
                <a:ext uri="{FF2B5EF4-FFF2-40B4-BE49-F238E27FC236}">
                  <a16:creationId xmlns:a16="http://schemas.microsoft.com/office/drawing/2014/main" id="{78A3D823-772B-CD6D-DC94-DCC9F1CF7432}"/>
                </a:ext>
              </a:extLst>
            </p:cNvPr>
            <p:cNvSpPr/>
            <p:nvPr/>
          </p:nvSpPr>
          <p:spPr>
            <a:xfrm>
              <a:off x="7223360" y="3369743"/>
              <a:ext cx="324127" cy="30777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14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</a:p>
          </p:txBody>
        </p:sp>
      </p:grpSp>
      <p:pic>
        <p:nvPicPr>
          <p:cNvPr id="105" name="図 104" descr="グラフ">
            <a:extLst>
              <a:ext uri="{FF2B5EF4-FFF2-40B4-BE49-F238E27FC236}">
                <a16:creationId xmlns:a16="http://schemas.microsoft.com/office/drawing/2014/main" id="{68FF486B-469D-722B-1F9E-E5D4A31217A8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0947" y="3178875"/>
            <a:ext cx="2519974" cy="293044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E7D9CE1-CF85-432C-C6E8-07154DCD06D1}"/>
              </a:ext>
            </a:extLst>
          </p:cNvPr>
          <p:cNvSpPr txBox="1"/>
          <p:nvPr/>
        </p:nvSpPr>
        <p:spPr>
          <a:xfrm>
            <a:off x="-16512" y="6626922"/>
            <a:ext cx="15104112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Theory &amp; Method</a:t>
            </a:r>
            <a:endParaRPr kumimoji="1" lang="ja-JP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DB5A5012-D858-51A0-2A15-69B497C52BBA}"/>
                  </a:ext>
                </a:extLst>
              </p:cNvPr>
              <p:cNvSpPr txBox="1"/>
              <p:nvPr/>
            </p:nvSpPr>
            <p:spPr>
              <a:xfrm>
                <a:off x="78109" y="8094120"/>
                <a:ext cx="5103491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1800" b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ja-JP" sz="1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b="1">
                            <a:latin typeface="Cambria Math" panose="02040503050406030204" pitchFamily="18" charset="0"/>
                          </a:rPr>
                          <m:t>𝐈</m:t>
                        </m:r>
                        <m:r>
                          <a:rPr lang="en-US" altLang="ja-JP" sz="18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1800" b="1" i="0" smtClean="0">
                            <a:latin typeface="Cambria Math" panose="02040503050406030204" pitchFamily="18" charset="0"/>
                          </a:rPr>
                          <m:t>𝐊</m:t>
                        </m:r>
                        <m:r>
                          <a:rPr lang="en-US" altLang="ja-JP" sz="1800" b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18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1800" b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altLang="ja-JP" sz="1800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1800" b="1" i="0" smtClean="0">
                        <a:latin typeface="Cambria Math" panose="02040503050406030204" pitchFamily="18" charset="0"/>
                      </a:rPr>
                      <m:t>𝐈</m:t>
                    </m:r>
                    <m:r>
                      <a:rPr lang="en-US" altLang="ja-JP" sz="1800" b="1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1800" b="1" i="0" smtClean="0">
                            <a:latin typeface="Cambria Math" panose="02040503050406030204" pitchFamily="18" charset="0"/>
                          </a:rPr>
                          <m:t>𝐊</m:t>
                        </m:r>
                        <m:r>
                          <a:rPr lang="en-US" altLang="ja-JP" sz="1800" b="1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sz="1800" b="1" i="0" smtClean="0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  <m:sup>
                        <m:r>
                          <a:rPr lang="en-US" altLang="ja-JP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altLang="ja-JP" sz="1800" b="1" i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altLang="ja-JP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diverges if </a:t>
                </a:r>
                <a14:m>
                  <m:oMath xmlns:m="http://schemas.openxmlformats.org/officeDocument/2006/math">
                    <m:r>
                      <a:rPr lang="ja-JP" altLang="en-US" b="1">
                        <a:latin typeface="Cambria Math" panose="02040503050406030204" pitchFamily="18" charset="0"/>
                      </a:rPr>
                      <m:t>𝛒</m:t>
                    </m:r>
                    <m:d>
                      <m:dPr>
                        <m:ctrlPr>
                          <a:rPr lang="en-US" altLang="ja-JP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1">
                            <a:latin typeface="Cambria Math" panose="02040503050406030204" pitchFamily="18" charset="0"/>
                          </a:rPr>
                          <m:t>𝐊</m:t>
                        </m:r>
                      </m:e>
                    </m:d>
                    <m:r>
                      <a:rPr lang="en-US" altLang="ja-JP" b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ja-JP" b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DB5A5012-D858-51A0-2A15-69B497C52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9" y="8094120"/>
                <a:ext cx="5103491" cy="375552"/>
              </a:xfrm>
              <a:prstGeom prst="rect">
                <a:avLst/>
              </a:prstGeom>
              <a:blipFill>
                <a:blip r:embed="rId13"/>
                <a:stretch>
                  <a:fillRect l="-358" t="-6557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D76EB2E7-B5A8-A28F-C02C-2D0B75D76E70}"/>
                  </a:ext>
                </a:extLst>
              </p:cNvPr>
              <p:cNvSpPr txBox="1"/>
              <p:nvPr/>
            </p:nvSpPr>
            <p:spPr>
              <a:xfrm>
                <a:off x="64470" y="7680289"/>
                <a:ext cx="5403620" cy="652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lang="en-US" altLang="ja-JP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MsSpec</a:t>
                </a:r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 calculating the intensity</a:t>
                </a:r>
                <a:r>
                  <a:rPr lang="en-US" altLang="ja-JP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US" altLang="ja-JP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ja-JP" sz="1800" b="1" dirty="0"/>
                  <a:t>   </a:t>
                </a:r>
                <a14:m>
                  <m:oMath xmlns:m="http://schemas.openxmlformats.org/officeDocument/2006/math">
                    <m:r>
                      <a:rPr lang="en-US" altLang="ja-JP" sz="1800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ja-JP" sz="1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D76EB2E7-B5A8-A28F-C02C-2D0B75D76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70" y="7680289"/>
                <a:ext cx="5403620" cy="652551"/>
              </a:xfrm>
              <a:prstGeom prst="rect">
                <a:avLst/>
              </a:prstGeom>
              <a:blipFill>
                <a:blip r:embed="rId14"/>
                <a:stretch>
                  <a:fillRect l="-1016" t="-56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9141C97C-4F83-4E9C-5400-38B422F42511}"/>
                  </a:ext>
                </a:extLst>
              </p:cNvPr>
              <p:cNvSpPr txBox="1"/>
              <p:nvPr/>
            </p:nvSpPr>
            <p:spPr>
              <a:xfrm>
                <a:off x="77782" y="8493501"/>
                <a:ext cx="5294716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Idea</a:t>
                </a:r>
                <a:r>
                  <a:rPr lang="ja-JP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[2]:</a:t>
                </a:r>
              </a:p>
              <a:p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Mix 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ja-JP" b="1" i="0" smtClean="0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parameter ω:</a:t>
                </a:r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:endParaRPr lang="en-US" altLang="ja-JP" b="1" dirty="0"/>
              </a:p>
              <a:p>
                <a:pPr lvl="1"/>
                <a:endParaRPr lang="en-US" altLang="ja-JP" dirty="0"/>
              </a:p>
              <a:p>
                <a:pPr marL="0" indent="0">
                  <a:buNone/>
                </a:pPr>
                <a:endParaRPr lang="en-US" altLang="ja-JP" b="1" dirty="0"/>
              </a:p>
              <a:p>
                <a:pPr marL="0" indent="0">
                  <a:buNone/>
                </a:pPr>
                <a:endParaRPr lang="en-US" altLang="ja-JP" b="1" dirty="0"/>
              </a:p>
              <a:p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The calculation is as heavy as MI.</a:t>
                </a:r>
              </a:p>
            </p:txBody>
          </p:sp>
        </mc:Choice>
        <mc:Fallback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9141C97C-4F83-4E9C-5400-38B422F42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2" y="8493501"/>
                <a:ext cx="5294716" cy="2308324"/>
              </a:xfrm>
              <a:prstGeom prst="rect">
                <a:avLst/>
              </a:prstGeom>
              <a:blipFill>
                <a:blip r:embed="rId15"/>
                <a:stretch>
                  <a:fillRect l="-1037" t="-1319" b="-31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DB9D81EC-19D7-44E7-B3CC-840D2A7EDFFC}"/>
              </a:ext>
            </a:extLst>
          </p:cNvPr>
          <p:cNvSpPr txBox="1"/>
          <p:nvPr/>
        </p:nvSpPr>
        <p:spPr>
          <a:xfrm>
            <a:off x="172290" y="11222212"/>
            <a:ext cx="56203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[2]   Takatsu, A. </a:t>
            </a:r>
            <a:r>
              <a:rPr lang="en-US" altLang="ja-JP" sz="1200" i="1" dirty="0">
                <a:latin typeface="Arial" panose="020B0604020202020204" pitchFamily="34" charset="0"/>
                <a:cs typeface="Arial" panose="020B0604020202020204" pitchFamily="34" charset="0"/>
              </a:rPr>
              <a:t>et al., Phys. Chem. Chem. 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24 5658–5668 (2022)</a:t>
            </a:r>
            <a:endParaRPr lang="ja-JP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F264A80D-DD73-7561-D8F9-2F579C107A97}"/>
                  </a:ext>
                </a:extLst>
              </p:cNvPr>
              <p:cNvSpPr txBox="1"/>
              <p:nvPr/>
            </p:nvSpPr>
            <p:spPr>
              <a:xfrm>
                <a:off x="-16512" y="9144036"/>
                <a:ext cx="5387861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ja-JP" altLang="en-US" b="1" i="1" smtClean="0">
                          <a:latin typeface="Cambria Math" panose="02040503050406030204" pitchFamily="18" charset="0"/>
                        </a:rPr>
                        <m:t>𝛚</m:t>
                      </m:r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𝐊</m:t>
                      </m:r>
                      <m:r>
                        <a:rPr lang="ja-JP" altLang="en-US" b="1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𝐊</m:t>
                          </m:r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ja-JP" altLang="en-US" b="1" i="0" smtClean="0">
                          <a:latin typeface="Cambria Math" panose="02040503050406030204" pitchFamily="18" charset="0"/>
                        </a:rPr>
                        <m:t>𝛚</m:t>
                      </m:r>
                      <m:r>
                        <a:rPr lang="en-US" altLang="ja-JP" b="1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𝐈</m:t>
                          </m:r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ja-JP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altLang="ja-JP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F264A80D-DD73-7561-D8F9-2F579C107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12" y="9144036"/>
                <a:ext cx="5387861" cy="375552"/>
              </a:xfrm>
              <a:prstGeom prst="rect">
                <a:avLst/>
              </a:prstGeom>
              <a:blipFill>
                <a:blip r:embed="rId16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657E7505-C93C-8D6A-7225-8C6102295336}"/>
                  </a:ext>
                </a:extLst>
              </p:cNvPr>
              <p:cNvSpPr txBox="1"/>
              <p:nvPr/>
            </p:nvSpPr>
            <p:spPr>
              <a:xfrm>
                <a:off x="944833" y="9997747"/>
                <a:ext cx="20376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b="1" i="1" smtClean="0">
                          <a:latin typeface="Cambria Math" panose="02040503050406030204" pitchFamily="18" charset="0"/>
                        </a:rPr>
                        <m:t>𝝆</m:t>
                      </m:r>
                      <m:d>
                        <m:dPr>
                          <m:ctrlPr>
                            <a:rPr lang="en-US" altLang="ja-JP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altLang="ja-JP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657E7505-C93C-8D6A-7225-8C610229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33" y="9997747"/>
                <a:ext cx="2037644" cy="369332"/>
              </a:xfrm>
              <a:prstGeom prst="rect">
                <a:avLst/>
              </a:prstGeom>
              <a:blipFill>
                <a:blip r:embed="rId1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A8708E32-4923-E5D5-E0A7-9C3C75638379}"/>
                  </a:ext>
                </a:extLst>
              </p:cNvPr>
              <p:cNvSpPr txBox="1"/>
              <p:nvPr/>
            </p:nvSpPr>
            <p:spPr>
              <a:xfrm>
                <a:off x="77782" y="9647663"/>
                <a:ext cx="38257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We hope for some</a:t>
                </a:r>
                <a14:m>
                  <m:oMath xmlns:m="http://schemas.openxmlformats.org/officeDocument/2006/math"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ja-JP" altLang="en-US" b="1" i="1" smtClean="0">
                        <a:latin typeface="Cambria Math" panose="02040503050406030204" pitchFamily="18" charset="0"/>
                      </a:rPr>
                      <m:t>𝛚</m:t>
                    </m:r>
                    <m:r>
                      <a:rPr lang="en-US" altLang="ja-JP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parameter:</a:t>
                </a:r>
              </a:p>
            </p:txBody>
          </p:sp>
        </mc:Choice>
        <mc:Fallback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A8708E32-4923-E5D5-E0A7-9C3C75638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2" y="9647663"/>
                <a:ext cx="3825704" cy="369332"/>
              </a:xfrm>
              <a:prstGeom prst="rect">
                <a:avLst/>
              </a:prstGeom>
              <a:blipFill>
                <a:blip r:embed="rId18"/>
                <a:stretch>
                  <a:fillRect l="-1435" t="-10000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80F2F056-F67D-AEAA-4DA6-6C3258D42C53}"/>
              </a:ext>
            </a:extLst>
          </p:cNvPr>
          <p:cNvSpPr txBox="1"/>
          <p:nvPr/>
        </p:nvSpPr>
        <p:spPr>
          <a:xfrm>
            <a:off x="79538" y="10581725"/>
            <a:ext cx="422229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For 1000 atoms, around 3 weeks !</a:t>
            </a:r>
            <a:r>
              <a:rPr lang="en-US" altLang="ja-JP" sz="3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69CCF08D-F291-1D97-6658-36A4E0CB3065}"/>
              </a:ext>
            </a:extLst>
          </p:cNvPr>
          <p:cNvSpPr txBox="1"/>
          <p:nvPr/>
        </p:nvSpPr>
        <p:spPr>
          <a:xfrm>
            <a:off x="0" y="11672902"/>
            <a:ext cx="15087600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Results &amp; Discussion</a:t>
            </a:r>
            <a:endParaRPr kumimoji="1" lang="ja-JP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09086AF8-F597-F003-7F92-CFFD2910D38B}"/>
              </a:ext>
            </a:extLst>
          </p:cNvPr>
          <p:cNvSpPr txBox="1"/>
          <p:nvPr/>
        </p:nvSpPr>
        <p:spPr>
          <a:xfrm>
            <a:off x="8619158" y="7522001"/>
            <a:ext cx="80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X-ray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テキスト ボックス 4">
            <a:extLst>
              <a:ext uri="{FF2B5EF4-FFF2-40B4-BE49-F238E27FC236}">
                <a16:creationId xmlns:a16="http://schemas.microsoft.com/office/drawing/2014/main" id="{0032DCB3-4ADC-07F4-2299-30EF7ACFD65C}"/>
              </a:ext>
            </a:extLst>
          </p:cNvPr>
          <p:cNvSpPr txBox="1"/>
          <p:nvPr/>
        </p:nvSpPr>
        <p:spPr>
          <a:xfrm>
            <a:off x="10785766" y="6003089"/>
            <a:ext cx="4016271" cy="581464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PED calculation for LaAlO</a:t>
            </a:r>
            <a:r>
              <a:rPr lang="en-US" sz="1400" baseline="-25000" dirty="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 (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Mohamed </a:t>
            </a:r>
            <a:r>
              <a:rPr lang="en-US" sz="14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Zanouni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lang="en-US" sz="1400" dirty="0">
                <a:latin typeface="Arial" panose="020B0604020202020204" pitchFamily="34" charset="0"/>
                <a:ea typeface="Arial" panose="020B0604020202020204" pitchFamily="34" charset="0"/>
              </a:rPr>
              <a:t>F</a:t>
            </a:r>
            <a:r>
              <a:rPr lang="en-US" sz="1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aculty of Sciences, Tangiers, Morocco)</a:t>
            </a:r>
            <a:endParaRPr lang="ja-JP" sz="14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E014FF2F-6F22-6CD8-BC52-3C69A74FFFDC}"/>
              </a:ext>
            </a:extLst>
          </p:cNvPr>
          <p:cNvSpPr txBox="1"/>
          <p:nvPr/>
        </p:nvSpPr>
        <p:spPr>
          <a:xfrm>
            <a:off x="12752714" y="3611753"/>
            <a:ext cx="2320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Motivation from this divergence !</a:t>
            </a:r>
          </a:p>
          <a:p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/>
              <a:t>Where it comes from 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/>
              <a:t>How to cure it ?</a:t>
            </a:r>
            <a:endParaRPr kumimoji="1" lang="ja-JP" altLang="en-US" dirty="0"/>
          </a:p>
        </p:txBody>
      </p:sp>
      <p:pic>
        <p:nvPicPr>
          <p:cNvPr id="215" name="図 214" descr="グラフ, 折れ線グラフ">
            <a:extLst>
              <a:ext uri="{FF2B5EF4-FFF2-40B4-BE49-F238E27FC236}">
                <a16:creationId xmlns:a16="http://schemas.microsoft.com/office/drawing/2014/main" id="{582E0866-3435-30F0-6D1A-B3314F8F0AF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897" y="16480176"/>
            <a:ext cx="3869568" cy="2488555"/>
          </a:xfrm>
          <a:prstGeom prst="rect">
            <a:avLst/>
          </a:prstGeom>
        </p:spPr>
      </p:pic>
      <p:pic>
        <p:nvPicPr>
          <p:cNvPr id="216" name="図 215" descr="グラフ, 折れ線グラフ">
            <a:extLst>
              <a:ext uri="{FF2B5EF4-FFF2-40B4-BE49-F238E27FC236}">
                <a16:creationId xmlns:a16="http://schemas.microsoft.com/office/drawing/2014/main" id="{D44B307A-2AB1-BE87-A14C-C6E3E088523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0427" y="16480176"/>
            <a:ext cx="3869568" cy="2487823"/>
          </a:xfrm>
          <a:prstGeom prst="rect">
            <a:avLst/>
          </a:prstGeom>
        </p:spPr>
      </p:pic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A5BB490A-49C0-0336-EBD2-D11FD0CBE6EF}"/>
              </a:ext>
            </a:extLst>
          </p:cNvPr>
          <p:cNvSpPr txBox="1"/>
          <p:nvPr/>
        </p:nvSpPr>
        <p:spPr>
          <a:xfrm>
            <a:off x="8325022" y="11330894"/>
            <a:ext cx="129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O Emitter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0" name="コンテンツ プレースホルダー 6">
            <a:extLst>
              <a:ext uri="{FF2B5EF4-FFF2-40B4-BE49-F238E27FC236}">
                <a16:creationId xmlns:a16="http://schemas.microsoft.com/office/drawing/2014/main" id="{57902A3E-39EF-DFE8-9C6F-7DEC73BC2302}"/>
              </a:ext>
            </a:extLst>
          </p:cNvPr>
          <p:cNvSpPr txBox="1">
            <a:spLocks/>
          </p:cNvSpPr>
          <p:nvPr/>
        </p:nvSpPr>
        <p:spPr>
          <a:xfrm>
            <a:off x="9503314" y="11382174"/>
            <a:ext cx="1620500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35288" indent="-335288" algn="l" defTabSz="1341150" rtl="0" eaLnBrk="1" latinLnBrk="0" hangingPunct="1">
              <a:lnSpc>
                <a:spcPct val="90000"/>
              </a:lnSpc>
              <a:spcBef>
                <a:spcPts val="1467"/>
              </a:spcBef>
              <a:buFont typeface="Arial" panose="020B0604020202020204" pitchFamily="34" charset="0"/>
              <a:buChar char="•"/>
              <a:defRPr kumimoji="1" sz="4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5863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kumimoji="1"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6438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kumimoji="1" sz="29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7013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kumimoji="1"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7589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kumimoji="1"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88164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kumimoji="1"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8739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kumimoji="1"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29314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kumimoji="1"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99890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kumimoji="1"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1688 atoms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8CC7E223-E8A0-D117-2F71-B64236278FD7}"/>
                  </a:ext>
                </a:extLst>
              </p:cNvPr>
              <p:cNvSpPr txBox="1"/>
              <p:nvPr/>
            </p:nvSpPr>
            <p:spPr>
              <a:xfrm>
                <a:off x="11605534" y="8998976"/>
                <a:ext cx="29752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=0.757+0.192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1" name="テキスト ボックス 230">
                <a:extLst>
                  <a:ext uri="{FF2B5EF4-FFF2-40B4-BE49-F238E27FC236}">
                    <a16:creationId xmlns:a16="http://schemas.microsoft.com/office/drawing/2014/main" id="{8CC7E223-E8A0-D117-2F71-B6423627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534" y="8998976"/>
                <a:ext cx="2975284" cy="369332"/>
              </a:xfrm>
              <a:prstGeom prst="rect">
                <a:avLst/>
              </a:prstGeom>
              <a:blipFill>
                <a:blip r:embed="rId2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テキスト ボックス 231">
                <a:extLst>
                  <a:ext uri="{FF2B5EF4-FFF2-40B4-BE49-F238E27FC236}">
                    <a16:creationId xmlns:a16="http://schemas.microsoft.com/office/drawing/2014/main" id="{414F2EC2-2056-FAF6-B20A-806A9909A1EE}"/>
                  </a:ext>
                </a:extLst>
              </p:cNvPr>
              <p:cNvSpPr txBox="1"/>
              <p:nvPr/>
            </p:nvSpPr>
            <p:spPr>
              <a:xfrm>
                <a:off x="11109661" y="11075254"/>
                <a:ext cx="3911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ja-JP" altLang="en-US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=0.708+0.274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2" name="テキスト ボックス 231">
                <a:extLst>
                  <a:ext uri="{FF2B5EF4-FFF2-40B4-BE49-F238E27FC236}">
                    <a16:creationId xmlns:a16="http://schemas.microsoft.com/office/drawing/2014/main" id="{414F2EC2-2056-FAF6-B20A-806A9909A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9661" y="11075254"/>
                <a:ext cx="3911054" cy="369332"/>
              </a:xfrm>
              <a:prstGeom prst="rect">
                <a:avLst/>
              </a:prstGeom>
              <a:blipFill>
                <a:blip r:embed="rId2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0" name="図 249" descr="食品 が含まれている画像&#10;&#10;自動的に生成された説明">
            <a:extLst>
              <a:ext uri="{FF2B5EF4-FFF2-40B4-BE49-F238E27FC236}">
                <a16:creationId xmlns:a16="http://schemas.microsoft.com/office/drawing/2014/main" id="{CA9A9251-CDD1-F69B-73A8-82B57BFBEF2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2859" y="7825060"/>
            <a:ext cx="1572472" cy="1250621"/>
          </a:xfrm>
          <a:prstGeom prst="rect">
            <a:avLst/>
          </a:prstGeom>
        </p:spPr>
      </p:pic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F5010A08-7368-760B-C520-FCCE21B10E42}"/>
              </a:ext>
            </a:extLst>
          </p:cNvPr>
          <p:cNvCxnSpPr>
            <a:cxnSpLocks/>
          </p:cNvCxnSpPr>
          <p:nvPr/>
        </p:nvCxnSpPr>
        <p:spPr>
          <a:xfrm flipV="1">
            <a:off x="9534301" y="7777973"/>
            <a:ext cx="417588" cy="13206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矢印: 右 168">
            <a:extLst>
              <a:ext uri="{FF2B5EF4-FFF2-40B4-BE49-F238E27FC236}">
                <a16:creationId xmlns:a16="http://schemas.microsoft.com/office/drawing/2014/main" id="{7505CC80-72F5-6733-9F47-8912F69789F0}"/>
              </a:ext>
            </a:extLst>
          </p:cNvPr>
          <p:cNvSpPr/>
          <p:nvPr/>
        </p:nvSpPr>
        <p:spPr>
          <a:xfrm rot="2991161">
            <a:off x="8451909" y="7862893"/>
            <a:ext cx="522770" cy="23166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AC79A9A9-462D-4D83-BE9C-4ADB53D418F8}"/>
              </a:ext>
            </a:extLst>
          </p:cNvPr>
          <p:cNvCxnSpPr>
            <a:cxnSpLocks/>
          </p:cNvCxnSpPr>
          <p:nvPr/>
        </p:nvCxnSpPr>
        <p:spPr>
          <a:xfrm flipV="1">
            <a:off x="9119057" y="8792053"/>
            <a:ext cx="473956" cy="363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A9597A55-2D39-7BF9-064A-C2E2E44E1C11}"/>
              </a:ext>
            </a:extLst>
          </p:cNvPr>
          <p:cNvSpPr txBox="1"/>
          <p:nvPr/>
        </p:nvSpPr>
        <p:spPr>
          <a:xfrm>
            <a:off x="8567700" y="9107254"/>
            <a:ext cx="117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Ti Emitter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8" name="図 247" descr="グラフ, バブル チャート&#10;&#10;自動的に生成された説明">
            <a:extLst>
              <a:ext uri="{FF2B5EF4-FFF2-40B4-BE49-F238E27FC236}">
                <a16:creationId xmlns:a16="http://schemas.microsoft.com/office/drawing/2014/main" id="{2377A616-4DCC-B10F-DB28-E6CE04C9035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9919" y="10089913"/>
            <a:ext cx="1620500" cy="1213708"/>
          </a:xfrm>
          <a:prstGeom prst="rect">
            <a:avLst/>
          </a:prstGeom>
        </p:spPr>
      </p:pic>
      <p:sp>
        <p:nvSpPr>
          <p:cNvPr id="225" name="矢印: 右 224">
            <a:extLst>
              <a:ext uri="{FF2B5EF4-FFF2-40B4-BE49-F238E27FC236}">
                <a16:creationId xmlns:a16="http://schemas.microsoft.com/office/drawing/2014/main" id="{80E7AD85-3D9C-5F66-57BA-7B16ECB22D90}"/>
              </a:ext>
            </a:extLst>
          </p:cNvPr>
          <p:cNvSpPr/>
          <p:nvPr/>
        </p:nvSpPr>
        <p:spPr>
          <a:xfrm rot="2991161">
            <a:off x="8593340" y="9895864"/>
            <a:ext cx="507947" cy="22509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15B8B51A-2FE0-C1E1-B95D-B545CB0D7DAB}"/>
              </a:ext>
            </a:extLst>
          </p:cNvPr>
          <p:cNvSpPr txBox="1"/>
          <p:nvPr/>
        </p:nvSpPr>
        <p:spPr>
          <a:xfrm>
            <a:off x="8860634" y="9555994"/>
            <a:ext cx="76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X-ray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7" name="直線矢印コネクタ 226">
            <a:extLst>
              <a:ext uri="{FF2B5EF4-FFF2-40B4-BE49-F238E27FC236}">
                <a16:creationId xmlns:a16="http://schemas.microsoft.com/office/drawing/2014/main" id="{482347AF-CC23-E0F0-AF93-5FED475485C2}"/>
              </a:ext>
            </a:extLst>
          </p:cNvPr>
          <p:cNvCxnSpPr>
            <a:cxnSpLocks/>
          </p:cNvCxnSpPr>
          <p:nvPr/>
        </p:nvCxnSpPr>
        <p:spPr>
          <a:xfrm flipV="1">
            <a:off x="9274687" y="9822359"/>
            <a:ext cx="539150" cy="1503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6B793657-0048-8B7B-7557-C4342E1AD6F6}"/>
              </a:ext>
            </a:extLst>
          </p:cNvPr>
          <p:cNvCxnSpPr>
            <a:cxnSpLocks/>
          </p:cNvCxnSpPr>
          <p:nvPr/>
        </p:nvCxnSpPr>
        <p:spPr>
          <a:xfrm flipV="1">
            <a:off x="8867512" y="11052261"/>
            <a:ext cx="397532" cy="309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375BFC17-5B5A-897E-702E-185E3D272DF2}"/>
              </a:ext>
            </a:extLst>
          </p:cNvPr>
          <p:cNvSpPr txBox="1"/>
          <p:nvPr/>
        </p:nvSpPr>
        <p:spPr>
          <a:xfrm>
            <a:off x="7984143" y="9790928"/>
            <a:ext cx="10941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: Sr</a:t>
            </a:r>
          </a:p>
          <a:p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: Ti</a:t>
            </a:r>
          </a:p>
          <a:p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: O</a:t>
            </a:r>
            <a:endParaRPr kumimoji="1" lang="ja-JP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6" name="図 235">
            <a:extLst>
              <a:ext uri="{FF2B5EF4-FFF2-40B4-BE49-F238E27FC236}">
                <a16:creationId xmlns:a16="http://schemas.microsoft.com/office/drawing/2014/main" id="{7FC45331-3D20-2043-509B-FB2F3C3D66E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701" y="10171194"/>
            <a:ext cx="1793189" cy="460199"/>
          </a:xfrm>
          <a:prstGeom prst="rect">
            <a:avLst/>
          </a:prstGeom>
        </p:spPr>
      </p:pic>
      <p:pic>
        <p:nvPicPr>
          <p:cNvPr id="238" name="図 237" descr="抽象, 挿絵 が含まれている画像&#10;&#10;自動的に生成された説明">
            <a:extLst>
              <a:ext uri="{FF2B5EF4-FFF2-40B4-BE49-F238E27FC236}">
                <a16:creationId xmlns:a16="http://schemas.microsoft.com/office/drawing/2014/main" id="{B68BD9B1-E8C0-184D-EEFF-2A4EC6F47AFC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728" y="9734009"/>
            <a:ext cx="444920" cy="1195307"/>
          </a:xfrm>
          <a:prstGeom prst="rect">
            <a:avLst/>
          </a:prstGeom>
        </p:spPr>
      </p:pic>
      <p:pic>
        <p:nvPicPr>
          <p:cNvPr id="240" name="図 239" descr="グラフ, バブル チャート&#10;&#10;自動的に生成された説明">
            <a:extLst>
              <a:ext uri="{FF2B5EF4-FFF2-40B4-BE49-F238E27FC236}">
                <a16:creationId xmlns:a16="http://schemas.microsoft.com/office/drawing/2014/main" id="{4C2282EA-4B71-5336-0A30-714F0D48D46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701" y="9687624"/>
            <a:ext cx="1375577" cy="1347646"/>
          </a:xfrm>
          <a:prstGeom prst="rect">
            <a:avLst/>
          </a:prstGeom>
        </p:spPr>
      </p:pic>
      <p:pic>
        <p:nvPicPr>
          <p:cNvPr id="242" name="図 241">
            <a:extLst>
              <a:ext uri="{FF2B5EF4-FFF2-40B4-BE49-F238E27FC236}">
                <a16:creationId xmlns:a16="http://schemas.microsoft.com/office/drawing/2014/main" id="{30890BE3-9F0F-E7D6-4990-887F8CD4B8C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253" y="8061046"/>
            <a:ext cx="1636343" cy="338554"/>
          </a:xfrm>
          <a:prstGeom prst="rect">
            <a:avLst/>
          </a:prstGeom>
        </p:spPr>
      </p:pic>
      <p:pic>
        <p:nvPicPr>
          <p:cNvPr id="244" name="図 243" descr="グラフ, 散布図, バブル チャート&#10;&#10;自動的に生成された説明">
            <a:extLst>
              <a:ext uri="{FF2B5EF4-FFF2-40B4-BE49-F238E27FC236}">
                <a16:creationId xmlns:a16="http://schemas.microsoft.com/office/drawing/2014/main" id="{C8603573-4665-1F64-20B1-B1028D589A4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9206" y="7848631"/>
            <a:ext cx="944962" cy="944962"/>
          </a:xfrm>
          <a:prstGeom prst="rect">
            <a:avLst/>
          </a:prstGeom>
        </p:spPr>
      </p:pic>
      <p:pic>
        <p:nvPicPr>
          <p:cNvPr id="246" name="図 245" descr="グラフ, 散布図&#10;&#10;自動的に生成された説明">
            <a:extLst>
              <a:ext uri="{FF2B5EF4-FFF2-40B4-BE49-F238E27FC236}">
                <a16:creationId xmlns:a16="http://schemas.microsoft.com/office/drawing/2014/main" id="{9898B75C-0C99-0E10-7096-C6B8C2C48D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070" y="7768198"/>
            <a:ext cx="1141886" cy="1124585"/>
          </a:xfrm>
          <a:prstGeom prst="rect">
            <a:avLst/>
          </a:prstGeom>
        </p:spPr>
      </p:pic>
      <p:sp>
        <p:nvSpPr>
          <p:cNvPr id="253" name="コンテンツ プレースホルダー 6">
            <a:extLst>
              <a:ext uri="{FF2B5EF4-FFF2-40B4-BE49-F238E27FC236}">
                <a16:creationId xmlns:a16="http://schemas.microsoft.com/office/drawing/2014/main" id="{02E95AD7-98AD-A1ED-BB6A-61EA91E93AE5}"/>
              </a:ext>
            </a:extLst>
          </p:cNvPr>
          <p:cNvSpPr txBox="1">
            <a:spLocks/>
          </p:cNvSpPr>
          <p:nvPr/>
        </p:nvSpPr>
        <p:spPr>
          <a:xfrm>
            <a:off x="9660008" y="9145681"/>
            <a:ext cx="1413638" cy="34323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35288" indent="-335288" algn="l" defTabSz="1341150" rtl="0" eaLnBrk="1" latinLnBrk="0" hangingPunct="1">
              <a:lnSpc>
                <a:spcPct val="90000"/>
              </a:lnSpc>
              <a:spcBef>
                <a:spcPts val="1467"/>
              </a:spcBef>
              <a:buFont typeface="Arial" panose="020B0604020202020204" pitchFamily="34" charset="0"/>
              <a:buChar char="•"/>
              <a:defRPr kumimoji="1" sz="410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5863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kumimoji="1"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676438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kumimoji="1" sz="29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7013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kumimoji="1"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17589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kumimoji="1"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88164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kumimoji="1"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358739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kumimoji="1"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029314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kumimoji="1"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699890" indent="-335288" algn="l" defTabSz="1341150" rtl="0" eaLnBrk="1" latinLnBrk="0" hangingPunct="1">
              <a:lnSpc>
                <a:spcPct val="90000"/>
              </a:lnSpc>
              <a:spcBef>
                <a:spcPts val="733"/>
              </a:spcBef>
              <a:buFont typeface="Arial" panose="020B0604020202020204" pitchFamily="34" charset="0"/>
              <a:buChar char="•"/>
              <a:defRPr kumimoji="1" sz="2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1920 atoms</a:t>
            </a:r>
          </a:p>
        </p:txBody>
      </p:sp>
      <p:pic>
        <p:nvPicPr>
          <p:cNvPr id="255" name="図 254" descr="ダイアグラム">
            <a:extLst>
              <a:ext uri="{FF2B5EF4-FFF2-40B4-BE49-F238E27FC236}">
                <a16:creationId xmlns:a16="http://schemas.microsoft.com/office/drawing/2014/main" id="{EDAA49D7-E303-BC1C-2680-55BF98AB12C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86" y="12595373"/>
            <a:ext cx="3204961" cy="2340465"/>
          </a:xfrm>
          <a:prstGeom prst="rect">
            <a:avLst/>
          </a:prstGeom>
        </p:spPr>
      </p:pic>
      <p:sp>
        <p:nvSpPr>
          <p:cNvPr id="256" name="テキスト ボックス 255">
            <a:extLst>
              <a:ext uri="{FF2B5EF4-FFF2-40B4-BE49-F238E27FC236}">
                <a16:creationId xmlns:a16="http://schemas.microsoft.com/office/drawing/2014/main" id="{A0E6FBC1-40CC-298D-E71F-9F16CAAFBE2E}"/>
              </a:ext>
            </a:extLst>
          </p:cNvPr>
          <p:cNvSpPr txBox="1"/>
          <p:nvPr/>
        </p:nvSpPr>
        <p:spPr>
          <a:xfrm>
            <a:off x="224402" y="14984690"/>
            <a:ext cx="6117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1: Compute *signal for an emitter at each plane</a:t>
            </a:r>
          </a:p>
          <a:p>
            <a:pPr algn="ctr"/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</a:t>
            </a: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2: Sum all signals</a:t>
            </a: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ja-JP" altLang="en-US" dirty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reflects interference phenomena between the planes</a:t>
            </a:r>
          </a:p>
          <a:p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*modulation function                           (vibrational behavior)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E3EEDD92-9E2F-DEC5-FDAD-0ACBCAE2C4D8}"/>
              </a:ext>
            </a:extLst>
          </p:cNvPr>
          <p:cNvSpPr txBox="1"/>
          <p:nvPr/>
        </p:nvSpPr>
        <p:spPr>
          <a:xfrm>
            <a:off x="6957227" y="12237398"/>
            <a:ext cx="8526313" cy="380143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STO cluster with Ti emitter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テキスト ボックス 259">
            <a:extLst>
              <a:ext uri="{FF2B5EF4-FFF2-40B4-BE49-F238E27FC236}">
                <a16:creationId xmlns:a16="http://schemas.microsoft.com/office/drawing/2014/main" id="{C5FE90A7-555E-2F8C-3B60-13657109A1BE}"/>
              </a:ext>
            </a:extLst>
          </p:cNvPr>
          <p:cNvSpPr txBox="1"/>
          <p:nvPr/>
        </p:nvSpPr>
        <p:spPr>
          <a:xfrm>
            <a:off x="6980692" y="15984506"/>
            <a:ext cx="8106908" cy="37790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STO cluster with Ti emitter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FE074528-DFB4-2463-2F0E-FA272E3BE1C3}"/>
              </a:ext>
            </a:extLst>
          </p:cNvPr>
          <p:cNvSpPr txBox="1"/>
          <p:nvPr/>
        </p:nvSpPr>
        <p:spPr>
          <a:xfrm>
            <a:off x="431439" y="12251245"/>
            <a:ext cx="6076981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Computation Trick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8D0C966A-60DA-48EF-65EC-6D62442C0C8F}"/>
              </a:ext>
            </a:extLst>
          </p:cNvPr>
          <p:cNvSpPr txBox="1"/>
          <p:nvPr/>
        </p:nvSpPr>
        <p:spPr>
          <a:xfrm>
            <a:off x="8007498" y="7201775"/>
            <a:ext cx="7124102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Our Method ~ Atomic cone approximation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9AB9357A-C8FB-FA01-E9EE-548DADF41BC9}"/>
              </a:ext>
            </a:extLst>
          </p:cNvPr>
          <p:cNvCxnSpPr>
            <a:cxnSpLocks/>
          </p:cNvCxnSpPr>
          <p:nvPr/>
        </p:nvCxnSpPr>
        <p:spPr>
          <a:xfrm>
            <a:off x="6508420" y="12667500"/>
            <a:ext cx="53425" cy="7206446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91E1EE55-398E-21C3-0483-CA085140D5B4}"/>
              </a:ext>
            </a:extLst>
          </p:cNvPr>
          <p:cNvSpPr txBox="1"/>
          <p:nvPr/>
        </p:nvSpPr>
        <p:spPr>
          <a:xfrm>
            <a:off x="-16512" y="19873946"/>
            <a:ext cx="15118949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Conclusion &amp; Perspectives</a:t>
            </a:r>
            <a:endParaRPr kumimoji="1" lang="ja-JP" altLang="en-U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3" name="テキスト ボックス 272">
            <a:extLst>
              <a:ext uri="{FF2B5EF4-FFF2-40B4-BE49-F238E27FC236}">
                <a16:creationId xmlns:a16="http://schemas.microsoft.com/office/drawing/2014/main" id="{8E4F9788-AE5B-D56C-B4C9-9AD304398863}"/>
              </a:ext>
            </a:extLst>
          </p:cNvPr>
          <p:cNvSpPr txBox="1"/>
          <p:nvPr/>
        </p:nvSpPr>
        <p:spPr>
          <a:xfrm>
            <a:off x="-57223" y="17633894"/>
            <a:ext cx="6879120" cy="2271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Photoelectron kinetic energy: 1019 eV (Ti), 948 eV (O)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ja-JP" sz="1600" dirty="0">
                <a:solidFill>
                  <a:srgbClr val="3E43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 and correlation potential:  H</a:t>
            </a:r>
            <a:r>
              <a:rPr lang="en-US" altLang="ja-JP" sz="1600" b="0" i="0" dirty="0">
                <a:solidFill>
                  <a:srgbClr val="3E434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edin</a:t>
            </a:r>
            <a:r>
              <a:rPr lang="en-US" altLang="ja-JP" sz="1600" dirty="0">
                <a:solidFill>
                  <a:srgbClr val="3E43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</a:t>
            </a:r>
            <a:r>
              <a:rPr lang="en-US" altLang="ja-JP" sz="1600" b="0" i="0" dirty="0">
                <a:solidFill>
                  <a:srgbClr val="3E434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undqvist</a:t>
            </a:r>
            <a:r>
              <a:rPr lang="en-US" altLang="ja-JP" sz="1600" dirty="0">
                <a:solidFill>
                  <a:srgbClr val="3E43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600" b="0" i="0" dirty="0">
                <a:solidFill>
                  <a:srgbClr val="3E434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complex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ja-JP" sz="1600" dirty="0" err="1">
                <a:solidFill>
                  <a:srgbClr val="3E43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Lmax</a:t>
            </a:r>
            <a:r>
              <a:rPr kumimoji="1" lang="en-US" altLang="ja-JP" sz="1600" dirty="0">
                <a:solidFill>
                  <a:srgbClr val="3E43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29 (Sr), 29 (Ti), 29 (O)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ja-JP" sz="1600" dirty="0">
                <a:solidFill>
                  <a:srgbClr val="3E43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Scattering order = 6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1" lang="en-US" altLang="ja-JP" sz="1600" dirty="0">
                <a:solidFill>
                  <a:srgbClr val="3E434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 filtering: Forward (15°), Backward (1°) </a:t>
            </a:r>
          </a:p>
          <a:p>
            <a:pPr>
              <a:lnSpc>
                <a:spcPct val="150000"/>
              </a:lnSpc>
            </a:pPr>
            <a:r>
              <a: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　 → </a:t>
            </a:r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to reduce computational time</a:t>
            </a:r>
            <a:endParaRPr kumimoji="1" lang="ja-JP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4" name="テキスト ボックス 273">
            <a:extLst>
              <a:ext uri="{FF2B5EF4-FFF2-40B4-BE49-F238E27FC236}">
                <a16:creationId xmlns:a16="http://schemas.microsoft.com/office/drawing/2014/main" id="{2163459A-1CD5-436A-EFA8-1D1C1D611C5E}"/>
              </a:ext>
            </a:extLst>
          </p:cNvPr>
          <p:cNvSpPr txBox="1"/>
          <p:nvPr/>
        </p:nvSpPr>
        <p:spPr>
          <a:xfrm>
            <a:off x="28968" y="20461985"/>
            <a:ext cx="15058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We have found out divergence effect on an atomic chain. </a:t>
            </a:r>
            <a:r>
              <a:rPr kumimoji="1"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The divergence effect seems to happen due to backscattering. </a:t>
            </a: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We demonstrated our method- ology simulating theta scans for STO based on atomic chains. More perovskites are to be tested (CTO, BTO,…</a:t>
            </a:r>
            <a:r>
              <a:rPr lang="en-US" altLang="ja-JP" sz="18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altLang="ja-JP" sz="1800" dirty="0">
                <a:latin typeface="Arial" panose="020B0604020202020204" pitchFamily="34" charset="0"/>
                <a:cs typeface="Arial" panose="020B0604020202020204" pitchFamily="34" charset="0"/>
              </a:rPr>
              <a:t>, experimental data are available at the IPR).</a:t>
            </a:r>
          </a:p>
        </p:txBody>
      </p:sp>
      <p:sp>
        <p:nvSpPr>
          <p:cNvPr id="280" name="テキスト ボックス 279">
            <a:extLst>
              <a:ext uri="{FF2B5EF4-FFF2-40B4-BE49-F238E27FC236}">
                <a16:creationId xmlns:a16="http://schemas.microsoft.com/office/drawing/2014/main" id="{56926331-582E-337F-DE8F-4B1929FC1396}"/>
              </a:ext>
            </a:extLst>
          </p:cNvPr>
          <p:cNvSpPr txBox="1"/>
          <p:nvPr/>
        </p:nvSpPr>
        <p:spPr>
          <a:xfrm>
            <a:off x="4529909" y="1850619"/>
            <a:ext cx="715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International symposium on X-ray spectroscopies of synchrotron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図 8" descr="ダイアグラム, 概略図">
            <a:extLst>
              <a:ext uri="{FF2B5EF4-FFF2-40B4-BE49-F238E27FC236}">
                <a16:creationId xmlns:a16="http://schemas.microsoft.com/office/drawing/2014/main" id="{65AF6B95-3871-C611-90D0-C2E201F7562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909" y="3255816"/>
            <a:ext cx="5800534" cy="2871551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C6CCFE9-9D8A-693F-594B-9FBA76E3035E}"/>
              </a:ext>
            </a:extLst>
          </p:cNvPr>
          <p:cNvSpPr txBox="1"/>
          <p:nvPr/>
        </p:nvSpPr>
        <p:spPr>
          <a:xfrm>
            <a:off x="29837" y="5680539"/>
            <a:ext cx="427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Strontium Titanate is of great importance: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en-US" altLang="ja-JP" dirty="0"/>
              <a:t>2 Dimensional Electron Gas (2DEG)</a:t>
            </a:r>
            <a:endParaRPr kumimoji="1" lang="ja-JP" altLang="en-US" dirty="0"/>
          </a:p>
        </p:txBody>
      </p: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7C492557-81BD-5A33-F986-1496B8D3C728}"/>
              </a:ext>
            </a:extLst>
          </p:cNvPr>
          <p:cNvGrpSpPr/>
          <p:nvPr/>
        </p:nvGrpSpPr>
        <p:grpSpPr>
          <a:xfrm>
            <a:off x="7629137" y="9803579"/>
            <a:ext cx="359365" cy="1368283"/>
            <a:chOff x="6948437" y="10009464"/>
            <a:chExt cx="359365" cy="1368283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4D249E08-2F56-BDA1-9C78-05EE9FA0355C}"/>
                </a:ext>
              </a:extLst>
            </p:cNvPr>
            <p:cNvSpPr/>
            <p:nvPr/>
          </p:nvSpPr>
          <p:spPr>
            <a:xfrm>
              <a:off x="6948437" y="10009464"/>
              <a:ext cx="359365" cy="351303"/>
            </a:xfrm>
            <a:prstGeom prst="ellipse">
              <a:avLst/>
            </a:prstGeom>
            <a:solidFill>
              <a:srgbClr val="40F9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3A7237EC-F81A-49DC-C50A-4D05571E9596}"/>
                </a:ext>
              </a:extLst>
            </p:cNvPr>
            <p:cNvSpPr/>
            <p:nvPr/>
          </p:nvSpPr>
          <p:spPr>
            <a:xfrm>
              <a:off x="6960726" y="10583434"/>
              <a:ext cx="324485" cy="31720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2664DEF0-0513-3873-F427-36F2D26DC59B}"/>
                </a:ext>
              </a:extLst>
            </p:cNvPr>
            <p:cNvSpPr/>
            <p:nvPr/>
          </p:nvSpPr>
          <p:spPr>
            <a:xfrm>
              <a:off x="7024974" y="11173479"/>
              <a:ext cx="208956" cy="204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8212DBB1-80B3-F8E6-40BB-5642E2334377}"/>
              </a:ext>
            </a:extLst>
          </p:cNvPr>
          <p:cNvGrpSpPr/>
          <p:nvPr/>
        </p:nvGrpSpPr>
        <p:grpSpPr>
          <a:xfrm>
            <a:off x="7611239" y="8016044"/>
            <a:ext cx="359365" cy="1357064"/>
            <a:chOff x="6948437" y="10009464"/>
            <a:chExt cx="359365" cy="1357064"/>
          </a:xfrm>
        </p:grpSpPr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E741B1C9-66C6-13C0-5DA6-02E6405B7460}"/>
                </a:ext>
              </a:extLst>
            </p:cNvPr>
            <p:cNvSpPr/>
            <p:nvPr/>
          </p:nvSpPr>
          <p:spPr>
            <a:xfrm>
              <a:off x="6948437" y="10009464"/>
              <a:ext cx="359365" cy="351303"/>
            </a:xfrm>
            <a:prstGeom prst="ellipse">
              <a:avLst/>
            </a:prstGeom>
            <a:solidFill>
              <a:srgbClr val="40F92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2235EC54-9A31-F1DC-B398-AD50FAC58C94}"/>
                </a:ext>
              </a:extLst>
            </p:cNvPr>
            <p:cNvSpPr/>
            <p:nvPr/>
          </p:nvSpPr>
          <p:spPr>
            <a:xfrm>
              <a:off x="6960726" y="10583434"/>
              <a:ext cx="324485" cy="31720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68143C2A-4AAE-FD23-DF36-EDAB831CEDCE}"/>
                </a:ext>
              </a:extLst>
            </p:cNvPr>
            <p:cNvSpPr/>
            <p:nvPr/>
          </p:nvSpPr>
          <p:spPr>
            <a:xfrm>
              <a:off x="7033598" y="11162260"/>
              <a:ext cx="208956" cy="20426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CA051BF8-7FDF-6872-5AF2-3AFB2FB28CDA}"/>
              </a:ext>
            </a:extLst>
          </p:cNvPr>
          <p:cNvSpPr txBox="1"/>
          <p:nvPr/>
        </p:nvSpPr>
        <p:spPr>
          <a:xfrm>
            <a:off x="7957898" y="7929907"/>
            <a:ext cx="10941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: Sr</a:t>
            </a:r>
          </a:p>
          <a:p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: Ti</a:t>
            </a:r>
          </a:p>
          <a:p>
            <a:endParaRPr kumimoji="1" lang="en-US" altLang="ja-JP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2000" b="1" dirty="0">
                <a:latin typeface="Arial" panose="020B0604020202020204" pitchFamily="34" charset="0"/>
                <a:cs typeface="Arial" panose="020B0604020202020204" pitchFamily="34" charset="0"/>
              </a:rPr>
              <a:t>: O</a:t>
            </a:r>
            <a:endParaRPr kumimoji="1" lang="ja-JP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86FAFDFA-B0BE-53DD-9B3A-EC854948A8BB}"/>
                  </a:ext>
                </a:extLst>
              </p:cNvPr>
              <p:cNvSpPr txBox="1"/>
              <p:nvPr/>
            </p:nvSpPr>
            <p:spPr>
              <a:xfrm>
                <a:off x="7999908" y="12772954"/>
                <a:ext cx="29034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: Experiment</a:t>
                </a:r>
              </a:p>
              <a:p>
                <a:pPr algn="ctr"/>
                <a:r>
                  <a:rPr kumimoji="1" lang="ja-JP" altLang="en-US" sz="1200" dirty="0"/>
                  <a:t>　　    </a:t>
                </a:r>
                <a:r>
                  <a:rPr kumimoji="1"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: Simulation </a:t>
                </a:r>
                <a:r>
                  <a:rPr kumimoji="1" lang="en-US" altLang="ja-JP" sz="1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kumimoji="1" lang="en-US" altLang="ja-JP" sz="1200" dirty="0"/>
                  <a:t>                     </a:t>
                </a:r>
                <a:r>
                  <a:rPr kumimoji="1"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: Simulation </a:t>
                </a:r>
                <a:r>
                  <a:rPr kumimoji="1" lang="en-US" altLang="ja-JP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193" name="テキスト ボックス 192">
                <a:extLst>
                  <a:ext uri="{FF2B5EF4-FFF2-40B4-BE49-F238E27FC236}">
                    <a16:creationId xmlns:a16="http://schemas.microsoft.com/office/drawing/2014/main" id="{86FAFDFA-B0BE-53DD-9B3A-EC854948A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9908" y="12772954"/>
                <a:ext cx="2903472" cy="923330"/>
              </a:xfrm>
              <a:prstGeom prst="rect">
                <a:avLst/>
              </a:prstGeom>
              <a:blipFill>
                <a:blip r:embed="rId33"/>
                <a:stretch>
                  <a:fillRect t="-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AB1D2142-CC1D-4C21-4D9C-AA96C1EACDDA}"/>
              </a:ext>
            </a:extLst>
          </p:cNvPr>
          <p:cNvGrpSpPr/>
          <p:nvPr/>
        </p:nvGrpSpPr>
        <p:grpSpPr>
          <a:xfrm>
            <a:off x="8867014" y="12861253"/>
            <a:ext cx="118629" cy="459945"/>
            <a:chOff x="9015787" y="12850625"/>
            <a:chExt cx="118629" cy="459945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061ED43-5264-C98D-C432-33AEED98D46D}"/>
                </a:ext>
              </a:extLst>
            </p:cNvPr>
            <p:cNvSpPr/>
            <p:nvPr/>
          </p:nvSpPr>
          <p:spPr>
            <a:xfrm>
              <a:off x="9015787" y="12850625"/>
              <a:ext cx="100982" cy="100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F795852E-D27D-8820-5A8A-4AD5207F3C5D}"/>
                </a:ext>
              </a:extLst>
            </p:cNvPr>
            <p:cNvSpPr/>
            <p:nvPr/>
          </p:nvSpPr>
          <p:spPr>
            <a:xfrm>
              <a:off x="9024121" y="13028046"/>
              <a:ext cx="100982" cy="1004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9293D26F-891B-9663-E736-32E78758CA67}"/>
                </a:ext>
              </a:extLst>
            </p:cNvPr>
            <p:cNvSpPr/>
            <p:nvPr/>
          </p:nvSpPr>
          <p:spPr>
            <a:xfrm>
              <a:off x="9033434" y="13210116"/>
              <a:ext cx="100982" cy="10045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82E553F-A7DF-03AD-EFC5-2A67E5DDD639}"/>
                  </a:ext>
                </a:extLst>
              </p:cNvPr>
              <p:cNvSpPr txBox="1"/>
              <p:nvPr/>
            </p:nvSpPr>
            <p:spPr>
              <a:xfrm>
                <a:off x="12392238" y="12716292"/>
                <a:ext cx="29034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: Experiment</a:t>
                </a:r>
              </a:p>
              <a:p>
                <a:pPr algn="ctr"/>
                <a:r>
                  <a:rPr kumimoji="1" lang="ja-JP" altLang="en-US" sz="1200" dirty="0"/>
                  <a:t>　　     </a:t>
                </a:r>
                <a:r>
                  <a:rPr kumimoji="1"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: Simulation </a:t>
                </a:r>
                <a:r>
                  <a:rPr kumimoji="1" lang="en-US" altLang="ja-JP" sz="1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kumimoji="1" lang="en-US" altLang="ja-JP" sz="1200" dirty="0"/>
                  <a:t>                     </a:t>
                </a:r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82E553F-A7DF-03AD-EFC5-2A67E5DDD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92238" y="12716292"/>
                <a:ext cx="2903472" cy="923330"/>
              </a:xfrm>
              <a:prstGeom prst="rect">
                <a:avLst/>
              </a:prstGeom>
              <a:blipFill>
                <a:blip r:embed="rId34"/>
                <a:stretch>
                  <a:fillRect t="-6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27CE1E37-FBD4-DBCB-564F-3A45EE171B98}"/>
              </a:ext>
            </a:extLst>
          </p:cNvPr>
          <p:cNvGrpSpPr/>
          <p:nvPr/>
        </p:nvGrpSpPr>
        <p:grpSpPr>
          <a:xfrm>
            <a:off x="13287648" y="12817279"/>
            <a:ext cx="109316" cy="277875"/>
            <a:chOff x="9015787" y="12850625"/>
            <a:chExt cx="109316" cy="277875"/>
          </a:xfrm>
        </p:grpSpPr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3668EE34-3E79-0051-E84C-CACFA890610E}"/>
                </a:ext>
              </a:extLst>
            </p:cNvPr>
            <p:cNvSpPr/>
            <p:nvPr/>
          </p:nvSpPr>
          <p:spPr>
            <a:xfrm>
              <a:off x="9015787" y="12850625"/>
              <a:ext cx="100982" cy="100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48DE7644-B2B5-2695-50B6-C9E122FCA978}"/>
                </a:ext>
              </a:extLst>
            </p:cNvPr>
            <p:cNvSpPr/>
            <p:nvPr/>
          </p:nvSpPr>
          <p:spPr>
            <a:xfrm>
              <a:off x="9024121" y="13028046"/>
              <a:ext cx="100982" cy="1004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402CB31A-F6EF-C874-E395-55EBBFCE76D8}"/>
                  </a:ext>
                </a:extLst>
              </p:cNvPr>
              <p:cNvSpPr txBox="1"/>
              <p:nvPr/>
            </p:nvSpPr>
            <p:spPr>
              <a:xfrm>
                <a:off x="8048433" y="16530382"/>
                <a:ext cx="29034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: Experiment</a:t>
                </a:r>
              </a:p>
              <a:p>
                <a:pPr algn="ctr"/>
                <a:r>
                  <a:rPr kumimoji="1" lang="ja-JP" altLang="en-US" sz="1200" dirty="0"/>
                  <a:t>　　    </a:t>
                </a:r>
                <a:r>
                  <a:rPr kumimoji="1"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: Simulation </a:t>
                </a:r>
                <a:r>
                  <a:rPr kumimoji="1" lang="en-US" altLang="ja-JP" sz="1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kumimoji="1" lang="en-US" altLang="ja-JP" sz="1200" dirty="0"/>
                  <a:t>                     </a:t>
                </a:r>
                <a:r>
                  <a:rPr kumimoji="1"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: Simulation </a:t>
                </a:r>
                <a:r>
                  <a:rPr kumimoji="1" lang="en-US" altLang="ja-JP" sz="12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402CB31A-F6EF-C874-E395-55EBBFCE7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433" y="16530382"/>
                <a:ext cx="2903472" cy="923330"/>
              </a:xfrm>
              <a:prstGeom prst="rect">
                <a:avLst/>
              </a:prstGeom>
              <a:blipFill>
                <a:blip r:embed="rId33"/>
                <a:stretch>
                  <a:fillRect t="-13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16B1B8D3-D089-E416-9A5A-1FF83535E8FE}"/>
              </a:ext>
            </a:extLst>
          </p:cNvPr>
          <p:cNvGrpSpPr/>
          <p:nvPr/>
        </p:nvGrpSpPr>
        <p:grpSpPr>
          <a:xfrm>
            <a:off x="8904841" y="16617724"/>
            <a:ext cx="118629" cy="459945"/>
            <a:chOff x="9015787" y="12850625"/>
            <a:chExt cx="118629" cy="459945"/>
          </a:xfrm>
        </p:grpSpPr>
        <p:sp>
          <p:nvSpPr>
            <p:cNvPr id="129" name="正方形/長方形 128">
              <a:extLst>
                <a:ext uri="{FF2B5EF4-FFF2-40B4-BE49-F238E27FC236}">
                  <a16:creationId xmlns:a16="http://schemas.microsoft.com/office/drawing/2014/main" id="{F191BD70-DE68-013A-B8FC-507A9CCE4E4A}"/>
                </a:ext>
              </a:extLst>
            </p:cNvPr>
            <p:cNvSpPr/>
            <p:nvPr/>
          </p:nvSpPr>
          <p:spPr>
            <a:xfrm>
              <a:off x="9015787" y="12850625"/>
              <a:ext cx="100982" cy="100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F39875BC-68E0-7416-062D-F51C95AA7D39}"/>
                </a:ext>
              </a:extLst>
            </p:cNvPr>
            <p:cNvSpPr/>
            <p:nvPr/>
          </p:nvSpPr>
          <p:spPr>
            <a:xfrm>
              <a:off x="9024121" y="13028046"/>
              <a:ext cx="100982" cy="1004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1" name="正方形/長方形 130">
              <a:extLst>
                <a:ext uri="{FF2B5EF4-FFF2-40B4-BE49-F238E27FC236}">
                  <a16:creationId xmlns:a16="http://schemas.microsoft.com/office/drawing/2014/main" id="{BA0878A4-A2C0-BA5C-CCF0-4484C33351A8}"/>
                </a:ext>
              </a:extLst>
            </p:cNvPr>
            <p:cNvSpPr/>
            <p:nvPr/>
          </p:nvSpPr>
          <p:spPr>
            <a:xfrm>
              <a:off x="9033434" y="13210116"/>
              <a:ext cx="100982" cy="10045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2653432-3243-6BBA-0D33-0BB6B8A8F0B2}"/>
                  </a:ext>
                </a:extLst>
              </p:cNvPr>
              <p:cNvSpPr txBox="1"/>
              <p:nvPr/>
            </p:nvSpPr>
            <p:spPr>
              <a:xfrm>
                <a:off x="12333334" y="16527051"/>
                <a:ext cx="290347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: Experiment</a:t>
                </a:r>
              </a:p>
              <a:p>
                <a:pPr algn="ctr"/>
                <a:r>
                  <a:rPr kumimoji="1" lang="ja-JP" altLang="en-US" sz="1200" dirty="0"/>
                  <a:t>　　     </a:t>
                </a:r>
                <a:r>
                  <a:rPr kumimoji="1" lang="en-US" altLang="ja-JP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: Simulation </a:t>
                </a:r>
                <a:r>
                  <a:rPr kumimoji="1" lang="en-US" altLang="ja-JP" sz="12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ja-JP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/>
                <a:r>
                  <a:rPr kumimoji="1" lang="en-US" altLang="ja-JP" sz="1200" dirty="0"/>
                  <a:t>                     </a:t>
                </a:r>
              </a:p>
              <a:p>
                <a:endParaRPr kumimoji="1" lang="ja-JP" altLang="en-US" dirty="0"/>
              </a:p>
            </p:txBody>
          </p:sp>
        </mc:Choice>
        <mc:Fallback>
          <p:sp>
            <p:nvSpPr>
              <p:cNvPr id="132" name="テキスト ボックス 131">
                <a:extLst>
                  <a:ext uri="{FF2B5EF4-FFF2-40B4-BE49-F238E27FC236}">
                    <a16:creationId xmlns:a16="http://schemas.microsoft.com/office/drawing/2014/main" id="{32653432-3243-6BBA-0D33-0BB6B8A8F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3334" y="16527051"/>
                <a:ext cx="2903472" cy="923330"/>
              </a:xfrm>
              <a:prstGeom prst="rect">
                <a:avLst/>
              </a:prstGeom>
              <a:blipFill>
                <a:blip r:embed="rId35"/>
                <a:stretch>
                  <a:fillRect t="-6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CD87E63F-2D75-3978-A934-2B4F258C35DE}"/>
              </a:ext>
            </a:extLst>
          </p:cNvPr>
          <p:cNvGrpSpPr/>
          <p:nvPr/>
        </p:nvGrpSpPr>
        <p:grpSpPr>
          <a:xfrm>
            <a:off x="13232990" y="16624683"/>
            <a:ext cx="109316" cy="277875"/>
            <a:chOff x="9015787" y="12850625"/>
            <a:chExt cx="109316" cy="277875"/>
          </a:xfrm>
        </p:grpSpPr>
        <p:sp>
          <p:nvSpPr>
            <p:cNvPr id="135" name="正方形/長方形 134">
              <a:extLst>
                <a:ext uri="{FF2B5EF4-FFF2-40B4-BE49-F238E27FC236}">
                  <a16:creationId xmlns:a16="http://schemas.microsoft.com/office/drawing/2014/main" id="{A96A9CD2-3D8F-98F0-11CC-ED53486061C7}"/>
                </a:ext>
              </a:extLst>
            </p:cNvPr>
            <p:cNvSpPr/>
            <p:nvPr/>
          </p:nvSpPr>
          <p:spPr>
            <a:xfrm>
              <a:off x="9015787" y="12850625"/>
              <a:ext cx="100982" cy="10045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520337F0-9A2C-B654-6137-59C6D7AA3FD9}"/>
                </a:ext>
              </a:extLst>
            </p:cNvPr>
            <p:cNvSpPr/>
            <p:nvPr/>
          </p:nvSpPr>
          <p:spPr>
            <a:xfrm>
              <a:off x="9024121" y="13028046"/>
              <a:ext cx="100982" cy="10045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7" name="object 15">
            <a:extLst>
              <a:ext uri="{FF2B5EF4-FFF2-40B4-BE49-F238E27FC236}">
                <a16:creationId xmlns:a16="http://schemas.microsoft.com/office/drawing/2014/main" id="{FF4AB1EE-8522-8BDE-A165-9836B90F8F83}"/>
              </a:ext>
            </a:extLst>
          </p:cNvPr>
          <p:cNvSpPr/>
          <p:nvPr/>
        </p:nvSpPr>
        <p:spPr>
          <a:xfrm>
            <a:off x="4891" y="2776589"/>
            <a:ext cx="448807" cy="396733"/>
          </a:xfrm>
          <a:custGeom>
            <a:avLst/>
            <a:gdLst/>
            <a:ahLst/>
            <a:cxnLst/>
            <a:rect l="l" t="t" r="r" b="b"/>
            <a:pathLst>
              <a:path w="13882369" h="2577465">
                <a:moveTo>
                  <a:pt x="13881820" y="0"/>
                </a:moveTo>
                <a:lnTo>
                  <a:pt x="0" y="0"/>
                </a:lnTo>
                <a:lnTo>
                  <a:pt x="0" y="2576844"/>
                </a:lnTo>
                <a:lnTo>
                  <a:pt x="13881820" y="2576844"/>
                </a:lnTo>
                <a:lnTo>
                  <a:pt x="1388182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Ⅰ</a:t>
            </a: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08F8D35D-C89E-453D-DA07-090F803A3B31}"/>
              </a:ext>
            </a:extLst>
          </p:cNvPr>
          <p:cNvSpPr txBox="1"/>
          <p:nvPr/>
        </p:nvSpPr>
        <p:spPr>
          <a:xfrm>
            <a:off x="453698" y="2804293"/>
            <a:ext cx="4092909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Perovskite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object 15">
            <a:extLst>
              <a:ext uri="{FF2B5EF4-FFF2-40B4-BE49-F238E27FC236}">
                <a16:creationId xmlns:a16="http://schemas.microsoft.com/office/drawing/2014/main" id="{0D755532-3730-659E-9609-0989060B0F99}"/>
              </a:ext>
            </a:extLst>
          </p:cNvPr>
          <p:cNvSpPr/>
          <p:nvPr/>
        </p:nvSpPr>
        <p:spPr>
          <a:xfrm>
            <a:off x="4546607" y="2795603"/>
            <a:ext cx="448807" cy="396733"/>
          </a:xfrm>
          <a:custGeom>
            <a:avLst/>
            <a:gdLst/>
            <a:ahLst/>
            <a:cxnLst/>
            <a:rect l="l" t="t" r="r" b="b"/>
            <a:pathLst>
              <a:path w="13882369" h="2577465">
                <a:moveTo>
                  <a:pt x="13881820" y="0"/>
                </a:moveTo>
                <a:lnTo>
                  <a:pt x="0" y="0"/>
                </a:lnTo>
                <a:lnTo>
                  <a:pt x="0" y="2576844"/>
                </a:lnTo>
                <a:lnTo>
                  <a:pt x="13881820" y="2576844"/>
                </a:lnTo>
                <a:lnTo>
                  <a:pt x="1388182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Ⅱ</a:t>
            </a:r>
          </a:p>
        </p:txBody>
      </p:sp>
      <p:sp>
        <p:nvSpPr>
          <p:cNvPr id="143" name="object 15">
            <a:extLst>
              <a:ext uri="{FF2B5EF4-FFF2-40B4-BE49-F238E27FC236}">
                <a16:creationId xmlns:a16="http://schemas.microsoft.com/office/drawing/2014/main" id="{AB555DAA-854D-CF44-DA0A-9A7D148285F1}"/>
              </a:ext>
            </a:extLst>
          </p:cNvPr>
          <p:cNvSpPr/>
          <p:nvPr/>
        </p:nvSpPr>
        <p:spPr>
          <a:xfrm>
            <a:off x="10274924" y="2796045"/>
            <a:ext cx="448807" cy="396733"/>
          </a:xfrm>
          <a:custGeom>
            <a:avLst/>
            <a:gdLst/>
            <a:ahLst/>
            <a:cxnLst/>
            <a:rect l="l" t="t" r="r" b="b"/>
            <a:pathLst>
              <a:path w="13882369" h="2577465">
                <a:moveTo>
                  <a:pt x="13881820" y="0"/>
                </a:moveTo>
                <a:lnTo>
                  <a:pt x="0" y="0"/>
                </a:lnTo>
                <a:lnTo>
                  <a:pt x="0" y="2576844"/>
                </a:lnTo>
                <a:lnTo>
                  <a:pt x="13881820" y="2576844"/>
                </a:lnTo>
                <a:lnTo>
                  <a:pt x="1388182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Ⅲ</a:t>
            </a: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8EC48944-1D8E-BE93-1045-8E04CED0F255}"/>
              </a:ext>
            </a:extLst>
          </p:cNvPr>
          <p:cNvSpPr txBox="1"/>
          <p:nvPr/>
        </p:nvSpPr>
        <p:spPr>
          <a:xfrm>
            <a:off x="10723731" y="2804293"/>
            <a:ext cx="4369564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Simulation and experiment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object 15">
            <a:extLst>
              <a:ext uri="{FF2B5EF4-FFF2-40B4-BE49-F238E27FC236}">
                <a16:creationId xmlns:a16="http://schemas.microsoft.com/office/drawing/2014/main" id="{BFCE4C54-BA2F-53B8-8160-9186AB89CB58}"/>
              </a:ext>
            </a:extLst>
          </p:cNvPr>
          <p:cNvSpPr/>
          <p:nvPr/>
        </p:nvSpPr>
        <p:spPr>
          <a:xfrm>
            <a:off x="0" y="7213564"/>
            <a:ext cx="448807" cy="396733"/>
          </a:xfrm>
          <a:custGeom>
            <a:avLst/>
            <a:gdLst/>
            <a:ahLst/>
            <a:cxnLst/>
            <a:rect l="l" t="t" r="r" b="b"/>
            <a:pathLst>
              <a:path w="13882369" h="2577465">
                <a:moveTo>
                  <a:pt x="13881820" y="0"/>
                </a:moveTo>
                <a:lnTo>
                  <a:pt x="0" y="0"/>
                </a:lnTo>
                <a:lnTo>
                  <a:pt x="0" y="2576844"/>
                </a:lnTo>
                <a:lnTo>
                  <a:pt x="13881820" y="2576844"/>
                </a:lnTo>
                <a:lnTo>
                  <a:pt x="1388182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Ⅰ</a:t>
            </a: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D7C9AAB7-4C14-2F56-6061-6B3F19791D89}"/>
              </a:ext>
            </a:extLst>
          </p:cNvPr>
          <p:cNvSpPr txBox="1"/>
          <p:nvPr/>
        </p:nvSpPr>
        <p:spPr>
          <a:xfrm>
            <a:off x="445294" y="7213804"/>
            <a:ext cx="7120506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Arial" panose="020B0604020202020204" pitchFamily="34" charset="0"/>
                <a:cs typeface="Arial" panose="020B0604020202020204" pitchFamily="34" charset="0"/>
              </a:rPr>
              <a:t>Theory in </a:t>
            </a:r>
            <a:r>
              <a:rPr kumimoji="1" lang="en-US" altLang="ja-JP" b="1" dirty="0" err="1">
                <a:latin typeface="Arial" panose="020B0604020202020204" pitchFamily="34" charset="0"/>
                <a:cs typeface="Arial" panose="020B0604020202020204" pitchFamily="34" charset="0"/>
              </a:rPr>
              <a:t>MsSpec</a:t>
            </a:r>
            <a:endParaRPr kumimoji="1" lang="ja-JP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object 15">
            <a:extLst>
              <a:ext uri="{FF2B5EF4-FFF2-40B4-BE49-F238E27FC236}">
                <a16:creationId xmlns:a16="http://schemas.microsoft.com/office/drawing/2014/main" id="{ABFE9274-628F-52A2-FF61-A139F4E050BD}"/>
              </a:ext>
            </a:extLst>
          </p:cNvPr>
          <p:cNvSpPr/>
          <p:nvPr/>
        </p:nvSpPr>
        <p:spPr>
          <a:xfrm>
            <a:off x="7565800" y="7200103"/>
            <a:ext cx="448807" cy="396733"/>
          </a:xfrm>
          <a:custGeom>
            <a:avLst/>
            <a:gdLst/>
            <a:ahLst/>
            <a:cxnLst/>
            <a:rect l="l" t="t" r="r" b="b"/>
            <a:pathLst>
              <a:path w="13882369" h="2577465">
                <a:moveTo>
                  <a:pt x="13881820" y="0"/>
                </a:moveTo>
                <a:lnTo>
                  <a:pt x="0" y="0"/>
                </a:lnTo>
                <a:lnTo>
                  <a:pt x="0" y="2576844"/>
                </a:lnTo>
                <a:lnTo>
                  <a:pt x="13881820" y="2576844"/>
                </a:lnTo>
                <a:lnTo>
                  <a:pt x="1388182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Ⅱ</a:t>
            </a: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378AFA18-620F-4ACB-0B34-61FAF829804C}"/>
              </a:ext>
            </a:extLst>
          </p:cNvPr>
          <p:cNvSpPr txBox="1"/>
          <p:nvPr/>
        </p:nvSpPr>
        <p:spPr>
          <a:xfrm>
            <a:off x="9977489" y="7467131"/>
            <a:ext cx="3329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kumimoji="1" lang="ja-JP" alt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object 15">
            <a:extLst>
              <a:ext uri="{FF2B5EF4-FFF2-40B4-BE49-F238E27FC236}">
                <a16:creationId xmlns:a16="http://schemas.microsoft.com/office/drawing/2014/main" id="{CE36F8C2-AD7A-C3A9-7205-58B184F685C2}"/>
              </a:ext>
            </a:extLst>
          </p:cNvPr>
          <p:cNvSpPr/>
          <p:nvPr/>
        </p:nvSpPr>
        <p:spPr>
          <a:xfrm>
            <a:off x="4891" y="12252615"/>
            <a:ext cx="448807" cy="396733"/>
          </a:xfrm>
          <a:custGeom>
            <a:avLst/>
            <a:gdLst/>
            <a:ahLst/>
            <a:cxnLst/>
            <a:rect l="l" t="t" r="r" b="b"/>
            <a:pathLst>
              <a:path w="13882369" h="2577465">
                <a:moveTo>
                  <a:pt x="13881820" y="0"/>
                </a:moveTo>
                <a:lnTo>
                  <a:pt x="0" y="0"/>
                </a:lnTo>
                <a:lnTo>
                  <a:pt x="0" y="2576844"/>
                </a:lnTo>
                <a:lnTo>
                  <a:pt x="13881820" y="2576844"/>
                </a:lnTo>
                <a:lnTo>
                  <a:pt x="1388182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Ⅰ</a:t>
            </a:r>
          </a:p>
        </p:txBody>
      </p:sp>
      <p:sp>
        <p:nvSpPr>
          <p:cNvPr id="155" name="object 15">
            <a:extLst>
              <a:ext uri="{FF2B5EF4-FFF2-40B4-BE49-F238E27FC236}">
                <a16:creationId xmlns:a16="http://schemas.microsoft.com/office/drawing/2014/main" id="{9DE97B67-3E93-95D5-7E58-1A33664E22A1}"/>
              </a:ext>
            </a:extLst>
          </p:cNvPr>
          <p:cNvSpPr/>
          <p:nvPr/>
        </p:nvSpPr>
        <p:spPr>
          <a:xfrm>
            <a:off x="-19794" y="17241593"/>
            <a:ext cx="448807" cy="396733"/>
          </a:xfrm>
          <a:custGeom>
            <a:avLst/>
            <a:gdLst/>
            <a:ahLst/>
            <a:cxnLst/>
            <a:rect l="l" t="t" r="r" b="b"/>
            <a:pathLst>
              <a:path w="13882369" h="2577465">
                <a:moveTo>
                  <a:pt x="13881820" y="0"/>
                </a:moveTo>
                <a:lnTo>
                  <a:pt x="0" y="0"/>
                </a:lnTo>
                <a:lnTo>
                  <a:pt x="0" y="2576844"/>
                </a:lnTo>
                <a:lnTo>
                  <a:pt x="13881820" y="2576844"/>
                </a:lnTo>
                <a:lnTo>
                  <a:pt x="1388182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Ⅱ</a:t>
            </a:r>
          </a:p>
        </p:txBody>
      </p:sp>
      <p:sp>
        <p:nvSpPr>
          <p:cNvPr id="157" name="object 15">
            <a:extLst>
              <a:ext uri="{FF2B5EF4-FFF2-40B4-BE49-F238E27FC236}">
                <a16:creationId xmlns:a16="http://schemas.microsoft.com/office/drawing/2014/main" id="{17B54127-1B7F-5CA2-F961-C236B34DBAC8}"/>
              </a:ext>
            </a:extLst>
          </p:cNvPr>
          <p:cNvSpPr/>
          <p:nvPr/>
        </p:nvSpPr>
        <p:spPr>
          <a:xfrm>
            <a:off x="6508420" y="12256489"/>
            <a:ext cx="448807" cy="396733"/>
          </a:xfrm>
          <a:custGeom>
            <a:avLst/>
            <a:gdLst/>
            <a:ahLst/>
            <a:cxnLst/>
            <a:rect l="l" t="t" r="r" b="b"/>
            <a:pathLst>
              <a:path w="13882369" h="2577465">
                <a:moveTo>
                  <a:pt x="13881820" y="0"/>
                </a:moveTo>
                <a:lnTo>
                  <a:pt x="0" y="0"/>
                </a:lnTo>
                <a:lnTo>
                  <a:pt x="0" y="2576844"/>
                </a:lnTo>
                <a:lnTo>
                  <a:pt x="13881820" y="2576844"/>
                </a:lnTo>
                <a:lnTo>
                  <a:pt x="1388182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Ⅲ</a:t>
            </a:r>
          </a:p>
        </p:txBody>
      </p:sp>
      <p:sp>
        <p:nvSpPr>
          <p:cNvPr id="159" name="object 15">
            <a:extLst>
              <a:ext uri="{FF2B5EF4-FFF2-40B4-BE49-F238E27FC236}">
                <a16:creationId xmlns:a16="http://schemas.microsoft.com/office/drawing/2014/main" id="{6EB32E20-B1AD-B0F0-55DB-C9C068E4B665}"/>
              </a:ext>
            </a:extLst>
          </p:cNvPr>
          <p:cNvSpPr/>
          <p:nvPr/>
        </p:nvSpPr>
        <p:spPr>
          <a:xfrm>
            <a:off x="6561845" y="15973096"/>
            <a:ext cx="448807" cy="396733"/>
          </a:xfrm>
          <a:custGeom>
            <a:avLst/>
            <a:gdLst/>
            <a:ahLst/>
            <a:cxnLst/>
            <a:rect l="l" t="t" r="r" b="b"/>
            <a:pathLst>
              <a:path w="13882369" h="2577465">
                <a:moveTo>
                  <a:pt x="13881820" y="0"/>
                </a:moveTo>
                <a:lnTo>
                  <a:pt x="0" y="0"/>
                </a:lnTo>
                <a:lnTo>
                  <a:pt x="0" y="2576844"/>
                </a:lnTo>
                <a:lnTo>
                  <a:pt x="13881820" y="2576844"/>
                </a:lnTo>
                <a:lnTo>
                  <a:pt x="1388182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0" tIns="0" rIns="0" bIns="0" rtlCol="0"/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テキスト ボックス 203">
                <a:extLst>
                  <a:ext uri="{FF2B5EF4-FFF2-40B4-BE49-F238E27FC236}">
                    <a16:creationId xmlns:a16="http://schemas.microsoft.com/office/drawing/2014/main" id="{6D99DECF-0F65-F543-48E3-CF1B3830D2DA}"/>
                  </a:ext>
                </a:extLst>
              </p:cNvPr>
              <p:cNvSpPr txBox="1"/>
              <p:nvPr/>
            </p:nvSpPr>
            <p:spPr>
              <a:xfrm>
                <a:off x="5138361" y="9756247"/>
                <a:ext cx="559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204" name="テキスト ボックス 203">
                <a:extLst>
                  <a:ext uri="{FF2B5EF4-FFF2-40B4-BE49-F238E27FC236}">
                    <a16:creationId xmlns:a16="http://schemas.microsoft.com/office/drawing/2014/main" id="{6D99DECF-0F65-F543-48E3-CF1B3830D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61" y="9756247"/>
                <a:ext cx="559141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9A9AFACC-0F42-28A5-DBF6-7AFC2A4EEBC5}"/>
                  </a:ext>
                </a:extLst>
              </p:cNvPr>
              <p:cNvSpPr txBox="1"/>
              <p:nvPr/>
            </p:nvSpPr>
            <p:spPr>
              <a:xfrm>
                <a:off x="6093216" y="8786248"/>
                <a:ext cx="559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1" lang="ja-JP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6" name="テキスト ボックス 205">
                <a:extLst>
                  <a:ext uri="{FF2B5EF4-FFF2-40B4-BE49-F238E27FC236}">
                    <a16:creationId xmlns:a16="http://schemas.microsoft.com/office/drawing/2014/main" id="{9A9AFACC-0F42-28A5-DBF6-7AFC2A4EE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216" y="8786248"/>
                <a:ext cx="559141" cy="369332"/>
              </a:xfrm>
              <a:prstGeom prst="rect">
                <a:avLst/>
              </a:prstGeom>
              <a:blipFill>
                <a:blip r:embed="rId3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0" name="グループ化 209">
            <a:extLst>
              <a:ext uri="{FF2B5EF4-FFF2-40B4-BE49-F238E27FC236}">
                <a16:creationId xmlns:a16="http://schemas.microsoft.com/office/drawing/2014/main" id="{FF390E8E-223B-DFAB-4FCD-7865C9572657}"/>
              </a:ext>
            </a:extLst>
          </p:cNvPr>
          <p:cNvGrpSpPr/>
          <p:nvPr/>
        </p:nvGrpSpPr>
        <p:grpSpPr>
          <a:xfrm>
            <a:off x="5384056" y="9028843"/>
            <a:ext cx="1775792" cy="2149801"/>
            <a:chOff x="5311924" y="8909236"/>
            <a:chExt cx="1775792" cy="2149801"/>
          </a:xfrm>
        </p:grpSpPr>
        <p:grpSp>
          <p:nvGrpSpPr>
            <p:cNvPr id="161" name="グループ化 160">
              <a:extLst>
                <a:ext uri="{FF2B5EF4-FFF2-40B4-BE49-F238E27FC236}">
                  <a16:creationId xmlns:a16="http://schemas.microsoft.com/office/drawing/2014/main" id="{6E2243F3-C675-643C-5D7A-C1594770D210}"/>
                </a:ext>
              </a:extLst>
            </p:cNvPr>
            <p:cNvGrpSpPr/>
            <p:nvPr/>
          </p:nvGrpSpPr>
          <p:grpSpPr>
            <a:xfrm>
              <a:off x="5311924" y="8909236"/>
              <a:ext cx="1775792" cy="2149801"/>
              <a:chOff x="4120427" y="1462200"/>
              <a:chExt cx="3359983" cy="4067647"/>
            </a:xfrm>
          </p:grpSpPr>
          <p:grpSp>
            <p:nvGrpSpPr>
              <p:cNvPr id="163" name="グループ化 162">
                <a:extLst>
                  <a:ext uri="{FF2B5EF4-FFF2-40B4-BE49-F238E27FC236}">
                    <a16:creationId xmlns:a16="http://schemas.microsoft.com/office/drawing/2014/main" id="{649B4262-559A-71EF-52F1-1B6B524E0BB5}"/>
                  </a:ext>
                </a:extLst>
              </p:cNvPr>
              <p:cNvGrpSpPr/>
              <p:nvPr/>
            </p:nvGrpSpPr>
            <p:grpSpPr>
              <a:xfrm rot="10800000" flipV="1">
                <a:off x="4120427" y="1863706"/>
                <a:ext cx="2836889" cy="3666141"/>
                <a:chOff x="4222656" y="1461254"/>
                <a:chExt cx="2836889" cy="3666141"/>
              </a:xfrm>
            </p:grpSpPr>
            <p:sp>
              <p:nvSpPr>
                <p:cNvPr id="183" name="楕円 182">
                  <a:extLst>
                    <a:ext uri="{FF2B5EF4-FFF2-40B4-BE49-F238E27FC236}">
                      <a16:creationId xmlns:a16="http://schemas.microsoft.com/office/drawing/2014/main" id="{E2FA9A54-3378-B92F-F504-57E64E2E9CEA}"/>
                    </a:ext>
                  </a:extLst>
                </p:cNvPr>
                <p:cNvSpPr/>
                <p:nvPr/>
              </p:nvSpPr>
              <p:spPr>
                <a:xfrm>
                  <a:off x="4222656" y="2801924"/>
                  <a:ext cx="1217904" cy="1254151"/>
                </a:xfrm>
                <a:prstGeom prst="ellipse">
                  <a:avLst/>
                </a:prstGeom>
                <a:solidFill>
                  <a:schemeClr val="accent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4" name="楕円 183">
                  <a:extLst>
                    <a:ext uri="{FF2B5EF4-FFF2-40B4-BE49-F238E27FC236}">
                      <a16:creationId xmlns:a16="http://schemas.microsoft.com/office/drawing/2014/main" id="{DC165934-1880-B3C3-C9A9-75041D3D9D22}"/>
                    </a:ext>
                  </a:extLst>
                </p:cNvPr>
                <p:cNvSpPr/>
                <p:nvPr/>
              </p:nvSpPr>
              <p:spPr>
                <a:xfrm>
                  <a:off x="5836743" y="3873244"/>
                  <a:ext cx="1217904" cy="1254151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5" name="楕円 184">
                  <a:extLst>
                    <a:ext uri="{FF2B5EF4-FFF2-40B4-BE49-F238E27FC236}">
                      <a16:creationId xmlns:a16="http://schemas.microsoft.com/office/drawing/2014/main" id="{41F142F1-3BDC-ADB0-C8F5-A1CB50D10143}"/>
                    </a:ext>
                  </a:extLst>
                </p:cNvPr>
                <p:cNvSpPr/>
                <p:nvPr/>
              </p:nvSpPr>
              <p:spPr>
                <a:xfrm>
                  <a:off x="5605982" y="1461254"/>
                  <a:ext cx="1217904" cy="1254151"/>
                </a:xfrm>
                <a:prstGeom prst="ellipse">
                  <a:avLst/>
                </a:prstGeom>
                <a:solidFill>
                  <a:srgbClr val="7030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86" name="グループ化 185">
                  <a:extLst>
                    <a:ext uri="{FF2B5EF4-FFF2-40B4-BE49-F238E27FC236}">
                      <a16:creationId xmlns:a16="http://schemas.microsoft.com/office/drawing/2014/main" id="{B341FE5D-B9AC-44F0-2DF2-848D345D7C45}"/>
                    </a:ext>
                  </a:extLst>
                </p:cNvPr>
                <p:cNvGrpSpPr/>
                <p:nvPr/>
              </p:nvGrpSpPr>
              <p:grpSpPr>
                <a:xfrm>
                  <a:off x="5299977" y="3836501"/>
                  <a:ext cx="639091" cy="402997"/>
                  <a:chOff x="7468782" y="1994923"/>
                  <a:chExt cx="797726" cy="576736"/>
                </a:xfrm>
              </p:grpSpPr>
              <p:cxnSp>
                <p:nvCxnSpPr>
                  <p:cNvPr id="202" name="直線矢印コネクタ 201">
                    <a:extLst>
                      <a:ext uri="{FF2B5EF4-FFF2-40B4-BE49-F238E27FC236}">
                        <a16:creationId xmlns:a16="http://schemas.microsoft.com/office/drawing/2014/main" id="{F24EFCE0-7449-01FF-E72D-E161D955BD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609720" y="2116333"/>
                    <a:ext cx="656788" cy="455326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3" name="二等辺三角形 202">
                    <a:extLst>
                      <a:ext uri="{FF2B5EF4-FFF2-40B4-BE49-F238E27FC236}">
                        <a16:creationId xmlns:a16="http://schemas.microsoft.com/office/drawing/2014/main" id="{4EF8AEE0-9908-69E3-7B7F-0310CAF485DA}"/>
                      </a:ext>
                    </a:extLst>
                  </p:cNvPr>
                  <p:cNvSpPr/>
                  <p:nvPr/>
                </p:nvSpPr>
                <p:spPr>
                  <a:xfrm rot="18196436">
                    <a:off x="7480490" y="1983215"/>
                    <a:ext cx="186813" cy="210230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grpSp>
              <p:nvGrpSpPr>
                <p:cNvPr id="187" name="グループ化 186">
                  <a:extLst>
                    <a:ext uri="{FF2B5EF4-FFF2-40B4-BE49-F238E27FC236}">
                      <a16:creationId xmlns:a16="http://schemas.microsoft.com/office/drawing/2014/main" id="{25776868-2032-1E8F-F42E-E9D62524869F}"/>
                    </a:ext>
                  </a:extLst>
                </p:cNvPr>
                <p:cNvGrpSpPr/>
                <p:nvPr/>
              </p:nvGrpSpPr>
              <p:grpSpPr>
                <a:xfrm rot="3363762">
                  <a:off x="5873944" y="2980096"/>
                  <a:ext cx="977958" cy="625646"/>
                  <a:chOff x="7468782" y="1994923"/>
                  <a:chExt cx="797726" cy="576736"/>
                </a:xfrm>
              </p:grpSpPr>
              <p:cxnSp>
                <p:nvCxnSpPr>
                  <p:cNvPr id="200" name="直線矢印コネクタ 199">
                    <a:extLst>
                      <a:ext uri="{FF2B5EF4-FFF2-40B4-BE49-F238E27FC236}">
                        <a16:creationId xmlns:a16="http://schemas.microsoft.com/office/drawing/2014/main" id="{85E8787A-8BBB-AD21-8941-17DBA1634F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609720" y="2116333"/>
                    <a:ext cx="656788" cy="455326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1" name="二等辺三角形 200">
                    <a:extLst>
                      <a:ext uri="{FF2B5EF4-FFF2-40B4-BE49-F238E27FC236}">
                        <a16:creationId xmlns:a16="http://schemas.microsoft.com/office/drawing/2014/main" id="{4DF17508-6A6F-9CFE-4590-643785A95CED}"/>
                      </a:ext>
                    </a:extLst>
                  </p:cNvPr>
                  <p:cNvSpPr/>
                  <p:nvPr/>
                </p:nvSpPr>
                <p:spPr>
                  <a:xfrm rot="18196436">
                    <a:off x="7480490" y="1983215"/>
                    <a:ext cx="186813" cy="210230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</p:grpSp>
            <p:sp>
              <p:nvSpPr>
                <p:cNvPr id="188" name="円弧 187">
                  <a:extLst>
                    <a:ext uri="{FF2B5EF4-FFF2-40B4-BE49-F238E27FC236}">
                      <a16:creationId xmlns:a16="http://schemas.microsoft.com/office/drawing/2014/main" id="{7EE5C7D9-7F33-73E7-2CBD-7C05B2A4710C}"/>
                    </a:ext>
                  </a:extLst>
                </p:cNvPr>
                <p:cNvSpPr/>
                <p:nvPr/>
              </p:nvSpPr>
              <p:spPr>
                <a:xfrm rot="15392917">
                  <a:off x="5852959" y="3792122"/>
                  <a:ext cx="907410" cy="1085956"/>
                </a:xfrm>
                <a:prstGeom prst="arc">
                  <a:avLst>
                    <a:gd name="adj1" fmla="val 16200000"/>
                    <a:gd name="adj2" fmla="val 20467984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9" name="円弧 188">
                  <a:extLst>
                    <a:ext uri="{FF2B5EF4-FFF2-40B4-BE49-F238E27FC236}">
                      <a16:creationId xmlns:a16="http://schemas.microsoft.com/office/drawing/2014/main" id="{5BB49BF8-8F1A-4372-DB9E-D13B477166AF}"/>
                    </a:ext>
                  </a:extLst>
                </p:cNvPr>
                <p:cNvSpPr/>
                <p:nvPr/>
              </p:nvSpPr>
              <p:spPr>
                <a:xfrm rot="15392917">
                  <a:off x="5593306" y="3666747"/>
                  <a:ext cx="907410" cy="1085956"/>
                </a:xfrm>
                <a:prstGeom prst="arc">
                  <a:avLst>
                    <a:gd name="adj1" fmla="val 16200000"/>
                    <a:gd name="adj2" fmla="val 20467984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0" name="円弧 189">
                  <a:extLst>
                    <a:ext uri="{FF2B5EF4-FFF2-40B4-BE49-F238E27FC236}">
                      <a16:creationId xmlns:a16="http://schemas.microsoft.com/office/drawing/2014/main" id="{31227EE2-5ADB-557B-10D8-E20036B57760}"/>
                    </a:ext>
                  </a:extLst>
                </p:cNvPr>
                <p:cNvSpPr/>
                <p:nvPr/>
              </p:nvSpPr>
              <p:spPr>
                <a:xfrm rot="15392917">
                  <a:off x="5717843" y="3751909"/>
                  <a:ext cx="907410" cy="1085956"/>
                </a:xfrm>
                <a:prstGeom prst="arc">
                  <a:avLst>
                    <a:gd name="adj1" fmla="val 16200000"/>
                    <a:gd name="adj2" fmla="val 20467984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1" name="円弧 190">
                  <a:extLst>
                    <a:ext uri="{FF2B5EF4-FFF2-40B4-BE49-F238E27FC236}">
                      <a16:creationId xmlns:a16="http://schemas.microsoft.com/office/drawing/2014/main" id="{457D59B0-C70E-B0E5-9231-B44C6620590A}"/>
                    </a:ext>
                  </a:extLst>
                </p:cNvPr>
                <p:cNvSpPr/>
                <p:nvPr/>
              </p:nvSpPr>
              <p:spPr>
                <a:xfrm rot="18600841">
                  <a:off x="6062862" y="3634732"/>
                  <a:ext cx="907410" cy="1085956"/>
                </a:xfrm>
                <a:prstGeom prst="arc">
                  <a:avLst>
                    <a:gd name="adj1" fmla="val 16200000"/>
                    <a:gd name="adj2" fmla="val 20467984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2" name="円弧 191">
                  <a:extLst>
                    <a:ext uri="{FF2B5EF4-FFF2-40B4-BE49-F238E27FC236}">
                      <a16:creationId xmlns:a16="http://schemas.microsoft.com/office/drawing/2014/main" id="{54D4AF13-7A3E-48D1-2182-F9D0A04D19DD}"/>
                    </a:ext>
                  </a:extLst>
                </p:cNvPr>
                <p:cNvSpPr/>
                <p:nvPr/>
              </p:nvSpPr>
              <p:spPr>
                <a:xfrm rot="18600841">
                  <a:off x="6041305" y="3320573"/>
                  <a:ext cx="907410" cy="1085956"/>
                </a:xfrm>
                <a:prstGeom prst="arc">
                  <a:avLst>
                    <a:gd name="adj1" fmla="val 16200000"/>
                    <a:gd name="adj2" fmla="val 20467984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" name="円弧 193">
                  <a:extLst>
                    <a:ext uri="{FF2B5EF4-FFF2-40B4-BE49-F238E27FC236}">
                      <a16:creationId xmlns:a16="http://schemas.microsoft.com/office/drawing/2014/main" id="{1EAE45A4-6322-973D-0CC7-C6F60F2BB2AA}"/>
                    </a:ext>
                  </a:extLst>
                </p:cNvPr>
                <p:cNvSpPr/>
                <p:nvPr/>
              </p:nvSpPr>
              <p:spPr>
                <a:xfrm rot="18600841">
                  <a:off x="6062862" y="3164236"/>
                  <a:ext cx="907410" cy="1085956"/>
                </a:xfrm>
                <a:prstGeom prst="arc">
                  <a:avLst>
                    <a:gd name="adj1" fmla="val 16200000"/>
                    <a:gd name="adj2" fmla="val 20467984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5" name="円弧 194">
                  <a:extLst>
                    <a:ext uri="{FF2B5EF4-FFF2-40B4-BE49-F238E27FC236}">
                      <a16:creationId xmlns:a16="http://schemas.microsoft.com/office/drawing/2014/main" id="{31141CF0-97BF-02CF-921A-EB0A92064A42}"/>
                    </a:ext>
                  </a:extLst>
                </p:cNvPr>
                <p:cNvSpPr/>
                <p:nvPr/>
              </p:nvSpPr>
              <p:spPr>
                <a:xfrm rot="18600841">
                  <a:off x="6032304" y="3021225"/>
                  <a:ext cx="907410" cy="1085956"/>
                </a:xfrm>
                <a:prstGeom prst="arc">
                  <a:avLst>
                    <a:gd name="adj1" fmla="val 16200000"/>
                    <a:gd name="adj2" fmla="val 20467984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96" name="円弧 195">
                  <a:extLst>
                    <a:ext uri="{FF2B5EF4-FFF2-40B4-BE49-F238E27FC236}">
                      <a16:creationId xmlns:a16="http://schemas.microsoft.com/office/drawing/2014/main" id="{AA15B526-AF09-F44F-CF4D-5FCED4F93EE5}"/>
                    </a:ext>
                  </a:extLst>
                </p:cNvPr>
                <p:cNvSpPr/>
                <p:nvPr/>
              </p:nvSpPr>
              <p:spPr>
                <a:xfrm rot="18600841">
                  <a:off x="6062862" y="3473893"/>
                  <a:ext cx="907410" cy="1085956"/>
                </a:xfrm>
                <a:prstGeom prst="arc">
                  <a:avLst>
                    <a:gd name="adj1" fmla="val 16200000"/>
                    <a:gd name="adj2" fmla="val 20467984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97" name="グループ化 196">
                  <a:extLst>
                    <a:ext uri="{FF2B5EF4-FFF2-40B4-BE49-F238E27FC236}">
                      <a16:creationId xmlns:a16="http://schemas.microsoft.com/office/drawing/2014/main" id="{905DBBC8-C15A-70F2-A279-BB455550D01B}"/>
                    </a:ext>
                  </a:extLst>
                </p:cNvPr>
                <p:cNvGrpSpPr/>
                <p:nvPr/>
              </p:nvGrpSpPr>
              <p:grpSpPr>
                <a:xfrm rot="6215908">
                  <a:off x="5218459" y="2547310"/>
                  <a:ext cx="639091" cy="402997"/>
                  <a:chOff x="7468782" y="1994923"/>
                  <a:chExt cx="797726" cy="576736"/>
                </a:xfrm>
              </p:grpSpPr>
              <p:cxnSp>
                <p:nvCxnSpPr>
                  <p:cNvPr id="198" name="直線矢印コネクタ 197">
                    <a:extLst>
                      <a:ext uri="{FF2B5EF4-FFF2-40B4-BE49-F238E27FC236}">
                        <a16:creationId xmlns:a16="http://schemas.microsoft.com/office/drawing/2014/main" id="{F72A99CD-145E-A8A5-A296-5AA502E8A4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609720" y="2116333"/>
                    <a:ext cx="656788" cy="455326"/>
                  </a:xfrm>
                  <a:prstGeom prst="straightConnector1">
                    <a:avLst/>
                  </a:prstGeom>
                  <a:ln w="19050" cap="flat" cmpd="sng" algn="ctr">
                    <a:solidFill>
                      <a:schemeClr val="dk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9" name="二等辺三角形 198">
                    <a:extLst>
                      <a:ext uri="{FF2B5EF4-FFF2-40B4-BE49-F238E27FC236}">
                        <a16:creationId xmlns:a16="http://schemas.microsoft.com/office/drawing/2014/main" id="{E021C629-490E-E0DF-8BDD-9D886404CF50}"/>
                      </a:ext>
                    </a:extLst>
                  </p:cNvPr>
                  <p:cNvSpPr/>
                  <p:nvPr/>
                </p:nvSpPr>
                <p:spPr>
                  <a:xfrm rot="18196436">
                    <a:off x="7480490" y="1983215"/>
                    <a:ext cx="186813" cy="210230"/>
                  </a:xfrm>
                  <a:prstGeom prst="triangl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</p:grpSp>
          <p:cxnSp>
            <p:nvCxnSpPr>
              <p:cNvPr id="164" name="直線矢印コネクタ 163">
                <a:extLst>
                  <a:ext uri="{FF2B5EF4-FFF2-40B4-BE49-F238E27FC236}">
                    <a16:creationId xmlns:a16="http://schemas.microsoft.com/office/drawing/2014/main" id="{2A915D01-1D2E-7E26-7160-4CFF2E255B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8646" y="1678256"/>
                <a:ext cx="1512903" cy="556264"/>
              </a:xfrm>
              <a:prstGeom prst="straightConnector1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66" name="円弧 165">
                <a:extLst>
                  <a:ext uri="{FF2B5EF4-FFF2-40B4-BE49-F238E27FC236}">
                    <a16:creationId xmlns:a16="http://schemas.microsoft.com/office/drawing/2014/main" id="{264C24B0-0BC7-637A-1B98-8DEC5DC91E2B}"/>
                  </a:ext>
                </a:extLst>
              </p:cNvPr>
              <p:cNvSpPr/>
              <p:nvPr/>
            </p:nvSpPr>
            <p:spPr>
              <a:xfrm rot="17172379" flipV="1">
                <a:off x="4825448" y="1774777"/>
                <a:ext cx="907410" cy="1085956"/>
              </a:xfrm>
              <a:prstGeom prst="arc">
                <a:avLst>
                  <a:gd name="adj1" fmla="val 16200000"/>
                  <a:gd name="adj2" fmla="val 2046798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7" name="円弧 166">
                <a:extLst>
                  <a:ext uri="{FF2B5EF4-FFF2-40B4-BE49-F238E27FC236}">
                    <a16:creationId xmlns:a16="http://schemas.microsoft.com/office/drawing/2014/main" id="{1EF56B06-4B72-B225-EB91-A5DC026E9967}"/>
                  </a:ext>
                </a:extLst>
              </p:cNvPr>
              <p:cNvSpPr/>
              <p:nvPr/>
            </p:nvSpPr>
            <p:spPr>
              <a:xfrm rot="17172379" flipV="1">
                <a:off x="5016323" y="1682499"/>
                <a:ext cx="907410" cy="1085956"/>
              </a:xfrm>
              <a:prstGeom prst="arc">
                <a:avLst>
                  <a:gd name="adj1" fmla="val 16200000"/>
                  <a:gd name="adj2" fmla="val 2046798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4" name="円弧 173">
                <a:extLst>
                  <a:ext uri="{FF2B5EF4-FFF2-40B4-BE49-F238E27FC236}">
                    <a16:creationId xmlns:a16="http://schemas.microsoft.com/office/drawing/2014/main" id="{49CF8E9F-BFB5-932B-F293-84E30938C419}"/>
                  </a:ext>
                </a:extLst>
              </p:cNvPr>
              <p:cNvSpPr/>
              <p:nvPr/>
            </p:nvSpPr>
            <p:spPr>
              <a:xfrm rot="17172379" flipV="1">
                <a:off x="5453937" y="1529179"/>
                <a:ext cx="907410" cy="1085956"/>
              </a:xfrm>
              <a:prstGeom prst="arc">
                <a:avLst>
                  <a:gd name="adj1" fmla="val 16200000"/>
                  <a:gd name="adj2" fmla="val 2046798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5" name="円弧 174">
                <a:extLst>
                  <a:ext uri="{FF2B5EF4-FFF2-40B4-BE49-F238E27FC236}">
                    <a16:creationId xmlns:a16="http://schemas.microsoft.com/office/drawing/2014/main" id="{11E3151D-3BCA-1491-0DE1-933D8066B187}"/>
                  </a:ext>
                </a:extLst>
              </p:cNvPr>
              <p:cNvSpPr/>
              <p:nvPr/>
            </p:nvSpPr>
            <p:spPr>
              <a:xfrm rot="17172379" flipV="1">
                <a:off x="5237448" y="1634407"/>
                <a:ext cx="907410" cy="1085956"/>
              </a:xfrm>
              <a:prstGeom prst="arc">
                <a:avLst>
                  <a:gd name="adj1" fmla="val 16200000"/>
                  <a:gd name="adj2" fmla="val 2046798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6" name="円弧 175">
                <a:extLst>
                  <a:ext uri="{FF2B5EF4-FFF2-40B4-BE49-F238E27FC236}">
                    <a16:creationId xmlns:a16="http://schemas.microsoft.com/office/drawing/2014/main" id="{15CEBCE1-30BE-DAEB-6919-4289BC0F238F}"/>
                  </a:ext>
                </a:extLst>
              </p:cNvPr>
              <p:cNvSpPr/>
              <p:nvPr/>
            </p:nvSpPr>
            <p:spPr>
              <a:xfrm rot="17172379" flipV="1">
                <a:off x="5674316" y="1445489"/>
                <a:ext cx="907410" cy="1085956"/>
              </a:xfrm>
              <a:prstGeom prst="arc">
                <a:avLst>
                  <a:gd name="adj1" fmla="val 16200000"/>
                  <a:gd name="adj2" fmla="val 2046798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7" name="円弧 176">
                <a:extLst>
                  <a:ext uri="{FF2B5EF4-FFF2-40B4-BE49-F238E27FC236}">
                    <a16:creationId xmlns:a16="http://schemas.microsoft.com/office/drawing/2014/main" id="{42F88850-E460-073E-CF9A-F04FE9CD7AF0}"/>
                  </a:ext>
                </a:extLst>
              </p:cNvPr>
              <p:cNvSpPr/>
              <p:nvPr/>
            </p:nvSpPr>
            <p:spPr>
              <a:xfrm rot="17172379" flipV="1">
                <a:off x="5915328" y="1372927"/>
                <a:ext cx="907410" cy="1085956"/>
              </a:xfrm>
              <a:prstGeom prst="arc">
                <a:avLst>
                  <a:gd name="adj1" fmla="val 16200000"/>
                  <a:gd name="adj2" fmla="val 20467984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9" name="二等辺三角形 178">
                <a:extLst>
                  <a:ext uri="{FF2B5EF4-FFF2-40B4-BE49-F238E27FC236}">
                    <a16:creationId xmlns:a16="http://schemas.microsoft.com/office/drawing/2014/main" id="{D22CA15D-361C-0791-255D-C78950BEEEFD}"/>
                  </a:ext>
                </a:extLst>
              </p:cNvPr>
              <p:cNvSpPr/>
              <p:nvPr/>
            </p:nvSpPr>
            <p:spPr>
              <a:xfrm rot="14889845" flipV="1">
                <a:off x="7063994" y="1506157"/>
                <a:ext cx="202656" cy="257727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cxnSp>
            <p:nvCxnSpPr>
              <p:cNvPr id="181" name="直線矢印コネクタ 180">
                <a:extLst>
                  <a:ext uri="{FF2B5EF4-FFF2-40B4-BE49-F238E27FC236}">
                    <a16:creationId xmlns:a16="http://schemas.microsoft.com/office/drawing/2014/main" id="{6036B4B2-C043-3044-42DC-B9F257760A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1284" y="1944101"/>
                <a:ext cx="598792" cy="1308640"/>
              </a:xfrm>
              <a:prstGeom prst="straightConnector1">
                <a:avLst/>
              </a:prstGeom>
              <a:ln w="19050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82" name="二等辺三角形 181">
                <a:extLst>
                  <a:ext uri="{FF2B5EF4-FFF2-40B4-BE49-F238E27FC236}">
                    <a16:creationId xmlns:a16="http://schemas.microsoft.com/office/drawing/2014/main" id="{988E3808-B88A-E0FA-607D-67E311827A56}"/>
                  </a:ext>
                </a:extLst>
              </p:cNvPr>
              <p:cNvSpPr/>
              <p:nvPr/>
            </p:nvSpPr>
            <p:spPr>
              <a:xfrm rot="12517972" flipV="1">
                <a:off x="7277754" y="1706722"/>
                <a:ext cx="202656" cy="257728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テキスト ボックス 204">
                  <a:extLst>
                    <a:ext uri="{FF2B5EF4-FFF2-40B4-BE49-F238E27FC236}">
                      <a16:creationId xmlns:a16="http://schemas.microsoft.com/office/drawing/2014/main" id="{21979658-0983-C67E-7CC3-4C16FF50323B}"/>
                    </a:ext>
                  </a:extLst>
                </p:cNvPr>
                <p:cNvSpPr txBox="1"/>
                <p:nvPr/>
              </p:nvSpPr>
              <p:spPr>
                <a:xfrm>
                  <a:off x="6059339" y="10561307"/>
                  <a:ext cx="5591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b>
                            <m:r>
                              <a:rPr kumimoji="1" lang="en-US" altLang="ja-JP" b="1" i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205" name="テキスト ボックス 204">
                  <a:extLst>
                    <a:ext uri="{FF2B5EF4-FFF2-40B4-BE49-F238E27FC236}">
                      <a16:creationId xmlns:a16="http://schemas.microsoft.com/office/drawing/2014/main" id="{21979658-0983-C67E-7CC3-4C16FF5032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9339" y="10561307"/>
                  <a:ext cx="559141" cy="369332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テキスト ボックス 206">
                  <a:extLst>
                    <a:ext uri="{FF2B5EF4-FFF2-40B4-BE49-F238E27FC236}">
                      <a16:creationId xmlns:a16="http://schemas.microsoft.com/office/drawing/2014/main" id="{D9216392-A355-A46C-BC64-98C7B251DAA7}"/>
                    </a:ext>
                  </a:extLst>
                </p:cNvPr>
                <p:cNvSpPr txBox="1"/>
                <p:nvPr/>
              </p:nvSpPr>
              <p:spPr>
                <a:xfrm>
                  <a:off x="5478148" y="9247627"/>
                  <a:ext cx="559141" cy="3701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207" name="テキスト ボックス 206">
                  <a:extLst>
                    <a:ext uri="{FF2B5EF4-FFF2-40B4-BE49-F238E27FC236}">
                      <a16:creationId xmlns:a16="http://schemas.microsoft.com/office/drawing/2014/main" id="{D9216392-A355-A46C-BC64-98C7B251DA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8148" y="9247627"/>
                  <a:ext cx="559141" cy="370166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D5ECD73-139D-0B99-8B95-13AF4FBF7B06}"/>
                    </a:ext>
                  </a:extLst>
                </p:cNvPr>
                <p:cNvSpPr txBox="1"/>
                <p:nvPr/>
              </p:nvSpPr>
              <p:spPr>
                <a:xfrm>
                  <a:off x="6204161" y="9986111"/>
                  <a:ext cx="559141" cy="3701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208" name="テキスト ボックス 207">
                  <a:extLst>
                    <a:ext uri="{FF2B5EF4-FFF2-40B4-BE49-F238E27FC236}">
                      <a16:creationId xmlns:a16="http://schemas.microsoft.com/office/drawing/2014/main" id="{9D5ECD73-139D-0B99-8B95-13AF4FBF7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61" y="9986111"/>
                  <a:ext cx="559141" cy="370166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テキスト ボックス 208">
                  <a:extLst>
                    <a:ext uri="{FF2B5EF4-FFF2-40B4-BE49-F238E27FC236}">
                      <a16:creationId xmlns:a16="http://schemas.microsoft.com/office/drawing/2014/main" id="{735C50CF-686D-0769-D711-AAF269A2AD70}"/>
                    </a:ext>
                  </a:extLst>
                </p:cNvPr>
                <p:cNvSpPr txBox="1"/>
                <p:nvPr/>
              </p:nvSpPr>
              <p:spPr>
                <a:xfrm>
                  <a:off x="5382141" y="10535310"/>
                  <a:ext cx="559141" cy="3701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oMath>
                    </m:oMathPara>
                  </a14:m>
                  <a:endParaRPr kumimoji="1" lang="ja-JP" altLang="en-US" b="1" dirty="0"/>
                </a:p>
              </p:txBody>
            </p:sp>
          </mc:Choice>
          <mc:Fallback>
            <p:sp>
              <p:nvSpPr>
                <p:cNvPr id="209" name="テキスト ボックス 208">
                  <a:extLst>
                    <a:ext uri="{FF2B5EF4-FFF2-40B4-BE49-F238E27FC236}">
                      <a16:creationId xmlns:a16="http://schemas.microsoft.com/office/drawing/2014/main" id="{735C50CF-686D-0769-D711-AAF269A2A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2141" y="10535310"/>
                  <a:ext cx="559141" cy="370166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1" name="グループ化 210">
            <a:extLst>
              <a:ext uri="{FF2B5EF4-FFF2-40B4-BE49-F238E27FC236}">
                <a16:creationId xmlns:a16="http://schemas.microsoft.com/office/drawing/2014/main" id="{27007995-5D9E-9239-18BE-7D2E891A5E12}"/>
              </a:ext>
            </a:extLst>
          </p:cNvPr>
          <p:cNvGrpSpPr/>
          <p:nvPr/>
        </p:nvGrpSpPr>
        <p:grpSpPr>
          <a:xfrm rot="849494">
            <a:off x="6886397" y="8526819"/>
            <a:ext cx="840137" cy="840137"/>
            <a:chOff x="9771234" y="1527774"/>
            <a:chExt cx="2170131" cy="2170131"/>
          </a:xfrm>
        </p:grpSpPr>
        <p:sp>
          <p:nvSpPr>
            <p:cNvPr id="212" name="Arc 139">
              <a:extLst>
                <a:ext uri="{FF2B5EF4-FFF2-40B4-BE49-F238E27FC236}">
                  <a16:creationId xmlns:a16="http://schemas.microsoft.com/office/drawing/2014/main" id="{9AAD962B-9B44-9FAD-38F2-A18828459879}"/>
                </a:ext>
              </a:extLst>
            </p:cNvPr>
            <p:cNvSpPr/>
            <p:nvPr/>
          </p:nvSpPr>
          <p:spPr>
            <a:xfrm rot="18000000" flipV="1">
              <a:off x="10195347" y="2290856"/>
              <a:ext cx="2170131" cy="643968"/>
            </a:xfrm>
            <a:prstGeom prst="arc">
              <a:avLst>
                <a:gd name="adj1" fmla="val 5921533"/>
                <a:gd name="adj2" fmla="val 9709279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3" name="Arc 140">
              <a:extLst>
                <a:ext uri="{FF2B5EF4-FFF2-40B4-BE49-F238E27FC236}">
                  <a16:creationId xmlns:a16="http://schemas.microsoft.com/office/drawing/2014/main" id="{BE0C68E2-EEC1-C411-261F-7C1E000CD1DB}"/>
                </a:ext>
              </a:extLst>
            </p:cNvPr>
            <p:cNvSpPr/>
            <p:nvPr/>
          </p:nvSpPr>
          <p:spPr>
            <a:xfrm rot="19800000">
              <a:off x="9771234" y="1866744"/>
              <a:ext cx="2170131" cy="643968"/>
            </a:xfrm>
            <a:prstGeom prst="arc">
              <a:avLst>
                <a:gd name="adj1" fmla="val 5921533"/>
                <a:gd name="adj2" fmla="val 9709279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Arc 141">
              <a:extLst>
                <a:ext uri="{FF2B5EF4-FFF2-40B4-BE49-F238E27FC236}">
                  <a16:creationId xmlns:a16="http://schemas.microsoft.com/office/drawing/2014/main" id="{D969FFB3-A295-CF6E-81E6-3A6A28BC8B0D}"/>
                </a:ext>
              </a:extLst>
            </p:cNvPr>
            <p:cNvSpPr/>
            <p:nvPr/>
          </p:nvSpPr>
          <p:spPr>
            <a:xfrm rot="2700000">
              <a:off x="10423602" y="2372810"/>
              <a:ext cx="720055" cy="643968"/>
            </a:xfrm>
            <a:prstGeom prst="arc">
              <a:avLst>
                <a:gd name="adj1" fmla="val 3181783"/>
                <a:gd name="adj2" fmla="val 771002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Ellipse 142">
              <a:extLst>
                <a:ext uri="{FF2B5EF4-FFF2-40B4-BE49-F238E27FC236}">
                  <a16:creationId xmlns:a16="http://schemas.microsoft.com/office/drawing/2014/main" id="{F1836CD3-6F60-EA81-8430-6B373C73C22F}"/>
                </a:ext>
              </a:extLst>
            </p:cNvPr>
            <p:cNvSpPr/>
            <p:nvPr/>
          </p:nvSpPr>
          <p:spPr>
            <a:xfrm rot="18900000">
              <a:off x="10540236" y="2746532"/>
              <a:ext cx="107328" cy="27598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Ellipse 143">
              <a:extLst>
                <a:ext uri="{FF2B5EF4-FFF2-40B4-BE49-F238E27FC236}">
                  <a16:creationId xmlns:a16="http://schemas.microsoft.com/office/drawing/2014/main" id="{46B32AA9-1675-0A78-C863-5C5F105D8DAE}"/>
                </a:ext>
              </a:extLst>
            </p:cNvPr>
            <p:cNvSpPr/>
            <p:nvPr/>
          </p:nvSpPr>
          <p:spPr>
            <a:xfrm rot="18900000">
              <a:off x="10535873" y="2775813"/>
              <a:ext cx="58409" cy="15978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7E158F4D-98B2-AD7D-8256-FBB9611984C1}"/>
                  </a:ext>
                </a:extLst>
              </p:cNvPr>
              <p:cNvSpPr txBox="1"/>
              <p:nvPr/>
            </p:nvSpPr>
            <p:spPr>
              <a:xfrm>
                <a:off x="5121724" y="7865244"/>
                <a:ext cx="2350988" cy="92333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b="1" dirty="0"/>
                  <a:t>*</a:t>
                </a:r>
                <a14:m>
                  <m:oMath xmlns:m="http://schemas.openxmlformats.org/officeDocument/2006/math"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𝐊</m:t>
                    </m:r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kumimoji="1" lang="en-US" altLang="ja-JP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e>
                      <m:sub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𝐓</m:t>
                    </m:r>
                  </m:oMath>
                </a14:m>
                <a:endParaRPr kumimoji="1" lang="en-US" altLang="ja-JP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e>
                      <m:sub>
                        <m:r>
                          <a:rPr kumimoji="1" lang="en-US" altLang="ja-JP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kumimoji="1" lang="en-US" altLang="ja-JP" b="1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en-US" altLang="ja-JP" b="1" dirty="0"/>
                  <a:t> Free propagator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kumimoji="1" lang="en-US" altLang="ja-JP" b="1" dirty="0"/>
                  <a:t>: T-matrix</a:t>
                </a:r>
                <a:endParaRPr kumimoji="1" lang="ja-JP" altLang="en-US" b="1" dirty="0"/>
              </a:p>
            </p:txBody>
          </p:sp>
        </mc:Choice>
        <mc:Fallback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7E158F4D-98B2-AD7D-8256-FBB961198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724" y="7865244"/>
                <a:ext cx="2350988" cy="923330"/>
              </a:xfrm>
              <a:prstGeom prst="rect">
                <a:avLst/>
              </a:prstGeom>
              <a:blipFill>
                <a:blip r:embed="rId42"/>
                <a:stretch>
                  <a:fillRect l="-2073" t="-2632" b="-98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テキスト ボックス 223">
                <a:extLst>
                  <a:ext uri="{FF2B5EF4-FFF2-40B4-BE49-F238E27FC236}">
                    <a16:creationId xmlns:a16="http://schemas.microsoft.com/office/drawing/2014/main" id="{8228EB0A-748B-FCC7-BF38-12F3E928031B}"/>
                  </a:ext>
                </a:extLst>
              </p:cNvPr>
              <p:cNvSpPr txBox="1"/>
              <p:nvPr/>
            </p:nvSpPr>
            <p:spPr>
              <a:xfrm>
                <a:off x="5077569" y="11146228"/>
                <a:ext cx="1945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kumimoji="1" lang="en-US" altLang="ja-JP" b="1" i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kumimoji="1" lang="en-US" altLang="ja-JP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r>
                            <a:rPr kumimoji="1" lang="en-US" altLang="ja-JP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kumimoji="1" lang="en-US" altLang="ja-JP" b="1" i="0" smtClean="0">
                          <a:latin typeface="Cambria Math" panose="02040503050406030204" pitchFamily="18" charset="0"/>
                        </a:rPr>
                        <m:t>𝐓</m:t>
                      </m:r>
                      <m:r>
                        <a:rPr kumimoji="1" lang="en-US" altLang="ja-JP" b="1" i="0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224" name="テキスト ボックス 223">
                <a:extLst>
                  <a:ext uri="{FF2B5EF4-FFF2-40B4-BE49-F238E27FC236}">
                    <a16:creationId xmlns:a16="http://schemas.microsoft.com/office/drawing/2014/main" id="{8228EB0A-748B-FCC7-BF38-12F3E9280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569" y="11146228"/>
                <a:ext cx="1945326" cy="369332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8CE97E99-16F3-C480-0065-F6AE7806B23E}"/>
                  </a:ext>
                </a:extLst>
              </p:cNvPr>
              <p:cNvSpPr txBox="1"/>
              <p:nvPr/>
            </p:nvSpPr>
            <p:spPr>
              <a:xfrm>
                <a:off x="2422956" y="16490814"/>
                <a:ext cx="1645997" cy="657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800" b="1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𝝌</m:t>
                      </m:r>
                      <m:r>
                        <a:rPr kumimoji="1" lang="en-US" altLang="ja-JP" sz="1800" b="1" i="0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800" b="1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ja-JP" sz="1800" b="1" i="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𝐈</m:t>
                          </m:r>
                          <m:r>
                            <a:rPr kumimoji="1" lang="en-US" altLang="ja-JP" sz="1800" b="1" i="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800" b="1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1" i="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kumimoji="1" lang="en-US" altLang="ja-JP" sz="1800" b="1" i="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𝐝𝐢𝐫𝐞𝐜𝐭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sz="1800" b="1" i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800" b="1" i="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𝐈</m:t>
                              </m:r>
                            </m:e>
                            <m:sub>
                              <m:r>
                                <a:rPr kumimoji="1" lang="en-US" altLang="ja-JP" sz="1800" b="1" i="0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𝐝𝐢𝐫𝐞𝐜𝐭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b="1" dirty="0"/>
              </a:p>
            </p:txBody>
          </p:sp>
        </mc:Choice>
        <mc:Fallback>
          <p:sp>
            <p:nvSpPr>
              <p:cNvPr id="235" name="テキスト ボックス 234">
                <a:extLst>
                  <a:ext uri="{FF2B5EF4-FFF2-40B4-BE49-F238E27FC236}">
                    <a16:creationId xmlns:a16="http://schemas.microsoft.com/office/drawing/2014/main" id="{8CE97E99-16F3-C480-0065-F6AE7806B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956" y="16490814"/>
                <a:ext cx="1645997" cy="65755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87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/>
    </p:bld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500</Words>
  <Application>Microsoft Office PowerPoint</Application>
  <PresentationFormat>ユーザー設定</PresentationFormat>
  <Paragraphs>123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游ゴシック</vt:lpstr>
      <vt:lpstr>Aptos</vt:lpstr>
      <vt:lpstr>Aptos Display</vt:lpstr>
      <vt:lpstr>Arial</vt:lpstr>
      <vt:lpstr>Cambria Math</vt:lpstr>
      <vt:lpstr>Wingdings</vt:lpstr>
      <vt:lpstr>Office テーマ</vt:lpstr>
      <vt:lpstr>Modeling X-ray photoelectron diffraction forcing/accelerating convergence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Shin YASUDA</dc:creator>
  <cp:lastModifiedBy>Shin YASUDA</cp:lastModifiedBy>
  <cp:revision>7</cp:revision>
  <dcterms:created xsi:type="dcterms:W3CDTF">2024-11-08T22:49:18Z</dcterms:created>
  <dcterms:modified xsi:type="dcterms:W3CDTF">2024-11-12T03:11:51Z</dcterms:modified>
</cp:coreProperties>
</file>