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Lst>
  <p:sldSz cx="15087600" cy="213963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F9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694"/>
  </p:normalViewPr>
  <p:slideViewPr>
    <p:cSldViewPr snapToGrid="0">
      <p:cViewPr varScale="1">
        <p:scale>
          <a:sx n="25" d="100"/>
          <a:sy n="25" d="100"/>
        </p:scale>
        <p:origin x="266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778D90-0142-47D4-9D6B-4B47BC7F062C}"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2341563" y="1143000"/>
            <a:ext cx="21748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D63443-9FAB-4790-B2EC-AEFA07B159B2}"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1751330" rtl="0" eaLnBrk="1" latinLnBrk="0" hangingPunct="1">
      <a:defRPr kumimoji="1" sz="2300" kern="1200">
        <a:solidFill>
          <a:schemeClr val="tx1"/>
        </a:solidFill>
        <a:latin typeface="+mn-lt"/>
        <a:ea typeface="+mn-ea"/>
        <a:cs typeface="+mn-cs"/>
      </a:defRPr>
    </a:lvl1pPr>
    <a:lvl2pPr marL="875665" algn="l" defTabSz="1751330" rtl="0" eaLnBrk="1" latinLnBrk="0" hangingPunct="1">
      <a:defRPr kumimoji="1" sz="2300" kern="1200">
        <a:solidFill>
          <a:schemeClr val="tx1"/>
        </a:solidFill>
        <a:latin typeface="+mn-lt"/>
        <a:ea typeface="+mn-ea"/>
        <a:cs typeface="+mn-cs"/>
      </a:defRPr>
    </a:lvl2pPr>
    <a:lvl3pPr marL="1751330" algn="l" defTabSz="1751330" rtl="0" eaLnBrk="1" latinLnBrk="0" hangingPunct="1">
      <a:defRPr kumimoji="1" sz="2300" kern="1200">
        <a:solidFill>
          <a:schemeClr val="tx1"/>
        </a:solidFill>
        <a:latin typeface="+mn-lt"/>
        <a:ea typeface="+mn-ea"/>
        <a:cs typeface="+mn-cs"/>
      </a:defRPr>
    </a:lvl3pPr>
    <a:lvl4pPr marL="2626995" algn="l" defTabSz="1751330" rtl="0" eaLnBrk="1" latinLnBrk="0" hangingPunct="1">
      <a:defRPr kumimoji="1" sz="2300" kern="1200">
        <a:solidFill>
          <a:schemeClr val="tx1"/>
        </a:solidFill>
        <a:latin typeface="+mn-lt"/>
        <a:ea typeface="+mn-ea"/>
        <a:cs typeface="+mn-cs"/>
      </a:defRPr>
    </a:lvl4pPr>
    <a:lvl5pPr marL="3502025" algn="l" defTabSz="1751330" rtl="0" eaLnBrk="1" latinLnBrk="0" hangingPunct="1">
      <a:defRPr kumimoji="1" sz="2300" kern="1200">
        <a:solidFill>
          <a:schemeClr val="tx1"/>
        </a:solidFill>
        <a:latin typeface="+mn-lt"/>
        <a:ea typeface="+mn-ea"/>
        <a:cs typeface="+mn-cs"/>
      </a:defRPr>
    </a:lvl5pPr>
    <a:lvl6pPr marL="4377690" algn="l" defTabSz="1751330" rtl="0" eaLnBrk="1" latinLnBrk="0" hangingPunct="1">
      <a:defRPr kumimoji="1" sz="2300" kern="1200">
        <a:solidFill>
          <a:schemeClr val="tx1"/>
        </a:solidFill>
        <a:latin typeface="+mn-lt"/>
        <a:ea typeface="+mn-ea"/>
        <a:cs typeface="+mn-cs"/>
      </a:defRPr>
    </a:lvl6pPr>
    <a:lvl7pPr marL="5253355" algn="l" defTabSz="1751330" rtl="0" eaLnBrk="1" latinLnBrk="0" hangingPunct="1">
      <a:defRPr kumimoji="1" sz="2300" kern="1200">
        <a:solidFill>
          <a:schemeClr val="tx1"/>
        </a:solidFill>
        <a:latin typeface="+mn-lt"/>
        <a:ea typeface="+mn-ea"/>
        <a:cs typeface="+mn-cs"/>
      </a:defRPr>
    </a:lvl7pPr>
    <a:lvl8pPr marL="6129020" algn="l" defTabSz="1751330" rtl="0" eaLnBrk="1" latinLnBrk="0" hangingPunct="1">
      <a:defRPr kumimoji="1" sz="2300" kern="1200">
        <a:solidFill>
          <a:schemeClr val="tx1"/>
        </a:solidFill>
        <a:latin typeface="+mn-lt"/>
        <a:ea typeface="+mn-ea"/>
        <a:cs typeface="+mn-cs"/>
      </a:defRPr>
    </a:lvl8pPr>
    <a:lvl9pPr marL="7004685" algn="l" defTabSz="1751330" rtl="0" eaLnBrk="1" latinLnBrk="0" hangingPunct="1">
      <a:defRPr kumimoji="1" sz="2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 have to change the logo to </a:t>
            </a:r>
            <a:r>
              <a:rPr kumimoji="1" lang="en-US" altLang="ja-JP" dirty="0" err="1"/>
              <a:t>newSTO</a:t>
            </a:r>
            <a:r>
              <a:rPr kumimoji="1" lang="ja-JP" altLang="en-US" dirty="0"/>
              <a:t>の名前、</a:t>
            </a:r>
            <a:r>
              <a:rPr kumimoji="1" lang="en-US" altLang="ja-JP" dirty="0"/>
              <a:t>O</a:t>
            </a:r>
            <a:r>
              <a:rPr kumimoji="1" lang="ja-JP" altLang="en-US" dirty="0"/>
              <a:t>がない。</a:t>
            </a:r>
            <a:endParaRPr kumimoji="1" lang="en-US" altLang="ja-JP" dirty="0"/>
          </a:p>
          <a:p>
            <a:r>
              <a:rPr kumimoji="1" lang="en-US" altLang="ja-JP" dirty="0"/>
              <a:t>Normal </a:t>
            </a:r>
            <a:r>
              <a:rPr kumimoji="1" lang="en-US" altLang="ja-JP" dirty="0" err="1"/>
              <a:t>vecotr</a:t>
            </a:r>
            <a:r>
              <a:rPr kumimoji="1" lang="ja-JP" altLang="en-US" dirty="0"/>
              <a:t>の色</a:t>
            </a:r>
            <a:endParaRPr kumimoji="1" lang="en-US" altLang="ja-JP" dirty="0"/>
          </a:p>
          <a:p>
            <a:r>
              <a:rPr kumimoji="1" lang="ja-JP" altLang="en-US" dirty="0"/>
              <a:t>平均自由行程で</a:t>
            </a:r>
            <a:r>
              <a:rPr kumimoji="1" lang="en-US" altLang="ja-JP" dirty="0"/>
              <a:t>1000</a:t>
            </a:r>
            <a:r>
              <a:rPr kumimoji="1" lang="ja-JP" altLang="en-US" dirty="0"/>
              <a:t>個ほしい</a:t>
            </a:r>
            <a:endParaRPr kumimoji="1" lang="en-US" altLang="ja-JP" dirty="0"/>
          </a:p>
          <a:p>
            <a:r>
              <a:rPr kumimoji="1" lang="ja-JP" altLang="en-US" dirty="0"/>
              <a:t>鎖の前方散乱や香蘭散乱に発散の原因があるとにらんでいる</a:t>
            </a:r>
            <a:endParaRPr kumimoji="1" lang="en-US" altLang="ja-JP" dirty="0"/>
          </a:p>
          <a:p>
            <a:r>
              <a:rPr kumimoji="1" lang="en-US" altLang="ja-JP" dirty="0"/>
              <a:t>Cluster</a:t>
            </a:r>
            <a:r>
              <a:rPr kumimoji="1" lang="ja-JP" altLang="en-US" dirty="0"/>
              <a:t>の図の</a:t>
            </a:r>
            <a:r>
              <a:rPr kumimoji="1" lang="en-US" altLang="ja-JP" dirty="0"/>
              <a:t>reference</a:t>
            </a:r>
            <a:endParaRPr kumimoji="1" lang="en-US" altLang="ja-JP" dirty="0"/>
          </a:p>
          <a:p>
            <a:endParaRPr kumimoji="1" lang="en-US" altLang="ja-JP" dirty="0"/>
          </a:p>
          <a:p>
            <a:r>
              <a:rPr kumimoji="1" lang="en-US" altLang="ja-JP" dirty="0" err="1"/>
              <a:t>Lmax</a:t>
            </a:r>
            <a:r>
              <a:rPr kumimoji="1" lang="ja-JP" altLang="en-US" dirty="0"/>
              <a:t>見積もり</a:t>
            </a:r>
            <a:endParaRPr kumimoji="1" lang="en-US" altLang="ja-JP" dirty="0"/>
          </a:p>
          <a:p>
            <a:r>
              <a:rPr kumimoji="1" lang="en-US" altLang="ja-JP" dirty="0"/>
              <a:t>Scattering </a:t>
            </a:r>
            <a:r>
              <a:rPr kumimoji="1" lang="ja-JP" altLang="en-US" dirty="0"/>
              <a:t>を変えて収束性を確かめる</a:t>
            </a:r>
            <a:endParaRPr kumimoji="1" lang="en-US" altLang="ja-JP" dirty="0"/>
          </a:p>
          <a:p>
            <a:r>
              <a:rPr kumimoji="1" lang="en-US" altLang="ja-JP" dirty="0"/>
              <a:t>100</a:t>
            </a:r>
            <a:r>
              <a:rPr kumimoji="1" lang="ja-JP" altLang="en-US" dirty="0"/>
              <a:t>個のクラスターの図もやる</a:t>
            </a:r>
            <a:endParaRPr kumimoji="1" lang="en-US" altLang="ja-JP"/>
          </a:p>
          <a:p>
            <a:endParaRPr kumimoji="1" lang="en-US" altLang="ja-JP" dirty="0"/>
          </a:p>
          <a:p>
            <a:endParaRPr kumimoji="1" lang="en-US" altLang="ja-JP" dirty="0"/>
          </a:p>
          <a:p>
            <a:br>
              <a:rPr kumimoji="1" lang="en-US" altLang="ja-JP" dirty="0"/>
            </a:br>
            <a:endParaRPr kumimoji="1" lang="ja-JP" altLang="en-US" dirty="0"/>
          </a:p>
        </p:txBody>
      </p:sp>
      <p:sp>
        <p:nvSpPr>
          <p:cNvPr id="4" name="スライド番号プレースホルダー 3"/>
          <p:cNvSpPr>
            <a:spLocks noGrp="1"/>
          </p:cNvSpPr>
          <p:nvPr>
            <p:ph type="sldNum" sz="quarter" idx="5"/>
          </p:nvPr>
        </p:nvSpPr>
        <p:spPr/>
        <p:txBody>
          <a:bodyPr/>
          <a:lstStyle/>
          <a:p>
            <a:fld id="{0C240940-EA32-4491-ACB9-A747F9F7CBC8}" type="slidenum">
              <a:rPr kumimoji="1" lang="ja-JP" altLang="en-US" smtClean="0"/>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1570" y="3501669"/>
            <a:ext cx="12824460" cy="7449091"/>
          </a:xfrm>
        </p:spPr>
        <p:txBody>
          <a:bodyPr anchor="b"/>
          <a:lstStyle>
            <a:lvl1pPr algn="ctr">
              <a:defRPr sz="9900"/>
            </a:lvl1pPr>
          </a:lstStyle>
          <a:p>
            <a:r>
              <a:rPr lang="ja-JP" altLang="en-US"/>
              <a:t>マスター タイトルの書式設定</a:t>
            </a:r>
            <a:endParaRPr lang="en-US" dirty="0"/>
          </a:p>
        </p:txBody>
      </p:sp>
      <p:sp>
        <p:nvSpPr>
          <p:cNvPr id="3" name="Subtitle 2"/>
          <p:cNvSpPr>
            <a:spLocks noGrp="1"/>
          </p:cNvSpPr>
          <p:nvPr>
            <p:ph type="subTitle" idx="1"/>
          </p:nvPr>
        </p:nvSpPr>
        <p:spPr>
          <a:xfrm>
            <a:off x="1885950" y="11238025"/>
            <a:ext cx="11315700" cy="5165824"/>
          </a:xfrm>
        </p:spPr>
        <p:txBody>
          <a:bodyPr/>
          <a:lstStyle>
            <a:lvl1pPr marL="0" indent="0" algn="ctr">
              <a:buNone/>
              <a:defRPr sz="3960"/>
            </a:lvl1pPr>
            <a:lvl2pPr marL="754380" indent="0" algn="ctr">
              <a:buNone/>
              <a:defRPr sz="3300"/>
            </a:lvl2pPr>
            <a:lvl3pPr marL="1508760" indent="0" algn="ctr">
              <a:buNone/>
              <a:defRPr sz="2970"/>
            </a:lvl3pPr>
            <a:lvl4pPr marL="2263140" indent="0" algn="ctr">
              <a:buNone/>
              <a:defRPr sz="2640"/>
            </a:lvl4pPr>
            <a:lvl5pPr marL="3017520" indent="0" algn="ctr">
              <a:buNone/>
              <a:defRPr sz="2640"/>
            </a:lvl5pPr>
            <a:lvl6pPr marL="3771900" indent="0" algn="ctr">
              <a:buNone/>
              <a:defRPr sz="2640"/>
            </a:lvl6pPr>
            <a:lvl7pPr marL="4526280" indent="0" algn="ctr">
              <a:buNone/>
              <a:defRPr sz="2640"/>
            </a:lvl7pPr>
            <a:lvl8pPr marL="5280660" indent="0" algn="ctr">
              <a:buNone/>
              <a:defRPr sz="2640"/>
            </a:lvl8pPr>
            <a:lvl9pPr marL="6035040" indent="0" algn="ctr">
              <a:buNone/>
              <a:defRPr sz="264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BE7A16F-A673-44B7-95F0-1E0452D1BE69}" type="datetimeFigureOut">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0D10093-E848-47FF-BB19-76B1017629E2}" type="slidenum">
              <a:rPr kumimoji="1" lang="ja-JP" altLang="en-US" smtClean="0"/>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BE7A16F-A673-44B7-95F0-1E0452D1BE69}" type="datetimeFigureOut">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0D10093-E848-47FF-BB19-76B1017629E2}" type="slidenum">
              <a:rPr kumimoji="1" lang="ja-JP" altLang="en-US" smtClean="0"/>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97064" y="1139156"/>
            <a:ext cx="3253264" cy="18132396"/>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7273" y="1139156"/>
            <a:ext cx="9571196" cy="18132396"/>
          </a:xfrm>
        </p:spPr>
        <p:txBody>
          <a:bodyPr vert="eaVert"/>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BE7A16F-A673-44B7-95F0-1E0452D1BE69}" type="datetimeFigureOut">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0D10093-E848-47FF-BB19-76B1017629E2}" type="slidenum">
              <a:rPr kumimoji="1" lang="ja-JP" altLang="en-US" smtClean="0"/>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BE7A16F-A673-44B7-95F0-1E0452D1BE69}" type="datetimeFigureOut">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0D10093-E848-47FF-BB19-76B1017629E2}" type="slidenum">
              <a:rPr kumimoji="1" lang="ja-JP" altLang="en-US" smtClean="0"/>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29415" y="5334229"/>
            <a:ext cx="13013055" cy="8900275"/>
          </a:xfrm>
        </p:spPr>
        <p:txBody>
          <a:bodyPr anchor="b"/>
          <a:lstStyle>
            <a:lvl1pPr>
              <a:defRPr sz="99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29415" y="14318704"/>
            <a:ext cx="13013055" cy="4680445"/>
          </a:xfrm>
        </p:spPr>
        <p:txBody>
          <a:bodyPr/>
          <a:lstStyle>
            <a:lvl1pPr marL="0" indent="0">
              <a:buNone/>
              <a:defRPr sz="3960">
                <a:solidFill>
                  <a:schemeClr val="tx1">
                    <a:tint val="82000"/>
                  </a:schemeClr>
                </a:solidFill>
              </a:defRPr>
            </a:lvl1pPr>
            <a:lvl2pPr marL="754380" indent="0">
              <a:buNone/>
              <a:defRPr sz="3300">
                <a:solidFill>
                  <a:schemeClr val="tx1">
                    <a:tint val="82000"/>
                  </a:schemeClr>
                </a:solidFill>
              </a:defRPr>
            </a:lvl2pPr>
            <a:lvl3pPr marL="1508760" indent="0">
              <a:buNone/>
              <a:defRPr sz="2970">
                <a:solidFill>
                  <a:schemeClr val="tx1">
                    <a:tint val="82000"/>
                  </a:schemeClr>
                </a:solidFill>
              </a:defRPr>
            </a:lvl3pPr>
            <a:lvl4pPr marL="2263140" indent="0">
              <a:buNone/>
              <a:defRPr sz="2640">
                <a:solidFill>
                  <a:schemeClr val="tx1">
                    <a:tint val="82000"/>
                  </a:schemeClr>
                </a:solidFill>
              </a:defRPr>
            </a:lvl4pPr>
            <a:lvl5pPr marL="3017520" indent="0">
              <a:buNone/>
              <a:defRPr sz="2640">
                <a:solidFill>
                  <a:schemeClr val="tx1">
                    <a:tint val="82000"/>
                  </a:schemeClr>
                </a:solidFill>
              </a:defRPr>
            </a:lvl5pPr>
            <a:lvl6pPr marL="3771900" indent="0">
              <a:buNone/>
              <a:defRPr sz="2640">
                <a:solidFill>
                  <a:schemeClr val="tx1">
                    <a:tint val="82000"/>
                  </a:schemeClr>
                </a:solidFill>
              </a:defRPr>
            </a:lvl6pPr>
            <a:lvl7pPr marL="4526280" indent="0">
              <a:buNone/>
              <a:defRPr sz="2640">
                <a:solidFill>
                  <a:schemeClr val="tx1">
                    <a:tint val="82000"/>
                  </a:schemeClr>
                </a:solidFill>
              </a:defRPr>
            </a:lvl7pPr>
            <a:lvl8pPr marL="5280660" indent="0">
              <a:buNone/>
              <a:defRPr sz="2640">
                <a:solidFill>
                  <a:schemeClr val="tx1">
                    <a:tint val="82000"/>
                  </a:schemeClr>
                </a:solidFill>
              </a:defRPr>
            </a:lvl8pPr>
            <a:lvl9pPr marL="6035040" indent="0">
              <a:buNone/>
              <a:defRPr sz="2640">
                <a:solidFill>
                  <a:schemeClr val="tx1">
                    <a:tint val="82000"/>
                  </a:schemeClr>
                </a:solidFill>
              </a:defRPr>
            </a:lvl9pPr>
          </a:lstStyle>
          <a:p>
            <a:pPr lvl="0"/>
            <a:r>
              <a:rPr lang="ja-JP" altLang="en-US"/>
              <a:t>マスター テキストの書式設定</a:t>
            </a:r>
            <a:endParaRPr lang="ja-JP" altLang="en-US"/>
          </a:p>
        </p:txBody>
      </p:sp>
      <p:sp>
        <p:nvSpPr>
          <p:cNvPr id="4" name="Date Placeholder 3"/>
          <p:cNvSpPr>
            <a:spLocks noGrp="1"/>
          </p:cNvSpPr>
          <p:nvPr>
            <p:ph type="dt" sz="half" idx="10"/>
          </p:nvPr>
        </p:nvSpPr>
        <p:spPr/>
        <p:txBody>
          <a:bodyPr/>
          <a:lstStyle/>
          <a:p>
            <a:fld id="{CBE7A16F-A673-44B7-95F0-1E0452D1BE69}" type="datetimeFigureOut">
              <a:rPr kumimoji="1" lang="ja-JP" altLang="en-US" smtClean="0"/>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0D10093-E848-47FF-BB19-76B1017629E2}"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7273" y="5695781"/>
            <a:ext cx="6412230" cy="13575772"/>
          </a:xfrm>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38098" y="5695781"/>
            <a:ext cx="6412230" cy="13575772"/>
          </a:xfrm>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BE7A16F-A673-44B7-95F0-1E0452D1BE69}" type="datetimeFigureOut">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0D10093-E848-47FF-BB19-76B1017629E2}"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39238" y="1139161"/>
            <a:ext cx="13013055" cy="4135634"/>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239" y="5245073"/>
            <a:ext cx="6382761" cy="2570529"/>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ja-JP" altLang="en-US"/>
              <a:t>マスター テキストの書式設定</a:t>
            </a:r>
            <a:endParaRPr lang="ja-JP" altLang="en-US"/>
          </a:p>
        </p:txBody>
      </p:sp>
      <p:sp>
        <p:nvSpPr>
          <p:cNvPr id="4" name="Content Placeholder 3"/>
          <p:cNvSpPr>
            <a:spLocks noGrp="1"/>
          </p:cNvSpPr>
          <p:nvPr>
            <p:ph sz="half" idx="2"/>
          </p:nvPr>
        </p:nvSpPr>
        <p:spPr>
          <a:xfrm>
            <a:off x="1039239" y="7815602"/>
            <a:ext cx="6382761" cy="11495573"/>
          </a:xfrm>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38098" y="5245073"/>
            <a:ext cx="6414195" cy="2570529"/>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ja-JP" altLang="en-US"/>
              <a:t>マスター テキストの書式設定</a:t>
            </a:r>
            <a:endParaRPr lang="ja-JP" altLang="en-US"/>
          </a:p>
        </p:txBody>
      </p:sp>
      <p:sp>
        <p:nvSpPr>
          <p:cNvPr id="6" name="Content Placeholder 5"/>
          <p:cNvSpPr>
            <a:spLocks noGrp="1"/>
          </p:cNvSpPr>
          <p:nvPr>
            <p:ph sz="quarter" idx="4"/>
          </p:nvPr>
        </p:nvSpPr>
        <p:spPr>
          <a:xfrm>
            <a:off x="7638098" y="7815602"/>
            <a:ext cx="6414195" cy="11495573"/>
          </a:xfrm>
        </p:spPr>
        <p:txBody>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BE7A16F-A673-44B7-95F0-1E0452D1BE69}" type="datetimeFigureOut">
              <a:rPr kumimoji="1" lang="ja-JP" altLang="en-US" smtClean="0"/>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0D10093-E848-47FF-BB19-76B1017629E2}" type="slidenum">
              <a:rPr kumimoji="1" lang="ja-JP" altLang="en-US" smtClean="0"/>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BE7A16F-A673-44B7-95F0-1E0452D1BE69}" type="datetimeFigureOut">
              <a:rPr kumimoji="1" lang="ja-JP" altLang="en-US" smtClean="0"/>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0D10093-E848-47FF-BB19-76B1017629E2}"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E7A16F-A673-44B7-95F0-1E0452D1BE69}" type="datetimeFigureOut">
              <a:rPr kumimoji="1" lang="ja-JP" altLang="en-US" smtClean="0"/>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0D10093-E848-47FF-BB19-76B1017629E2}" type="slidenum">
              <a:rPr kumimoji="1" lang="ja-JP" altLang="en-US" smtClean="0"/>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39238" y="1426422"/>
            <a:ext cx="4866144" cy="4992476"/>
          </a:xfrm>
        </p:spPr>
        <p:txBody>
          <a:bodyPr anchor="b"/>
          <a:lstStyle>
            <a:lvl1pPr>
              <a:defRPr sz="5280"/>
            </a:lvl1pPr>
          </a:lstStyle>
          <a:p>
            <a:r>
              <a:rPr lang="ja-JP" altLang="en-US"/>
              <a:t>マスター タイトルの書式設定</a:t>
            </a:r>
            <a:endParaRPr lang="en-US" dirty="0"/>
          </a:p>
        </p:txBody>
      </p:sp>
      <p:sp>
        <p:nvSpPr>
          <p:cNvPr id="3" name="Content Placeholder 2"/>
          <p:cNvSpPr>
            <a:spLocks noGrp="1"/>
          </p:cNvSpPr>
          <p:nvPr>
            <p:ph idx="1"/>
          </p:nvPr>
        </p:nvSpPr>
        <p:spPr>
          <a:xfrm>
            <a:off x="6414195" y="3080679"/>
            <a:ext cx="7638098" cy="15205259"/>
          </a:xfrm>
        </p:spPr>
        <p:txBody>
          <a:bodyPr/>
          <a:lstStyle>
            <a:lvl1pPr>
              <a:defRPr sz="5280"/>
            </a:lvl1pPr>
            <a:lvl2pPr>
              <a:defRPr sz="4620"/>
            </a:lvl2pPr>
            <a:lvl3pPr>
              <a:defRPr sz="3960"/>
            </a:lvl3pPr>
            <a:lvl4pPr>
              <a:defRPr sz="3300"/>
            </a:lvl4pPr>
            <a:lvl5pPr>
              <a:defRPr sz="3300"/>
            </a:lvl5pPr>
            <a:lvl6pPr>
              <a:defRPr sz="3300"/>
            </a:lvl6pPr>
            <a:lvl7pPr>
              <a:defRPr sz="3300"/>
            </a:lvl7pPr>
            <a:lvl8pPr>
              <a:defRPr sz="3300"/>
            </a:lvl8pPr>
            <a:lvl9pPr>
              <a:defRPr sz="3300"/>
            </a:lvl9p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39238" y="6418897"/>
            <a:ext cx="4866144" cy="11891802"/>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ja-JP" altLang="en-US"/>
              <a:t>マスター テキストの書式設定</a:t>
            </a:r>
            <a:endParaRPr lang="ja-JP" altLang="en-US"/>
          </a:p>
        </p:txBody>
      </p:sp>
      <p:sp>
        <p:nvSpPr>
          <p:cNvPr id="5" name="Date Placeholder 4"/>
          <p:cNvSpPr>
            <a:spLocks noGrp="1"/>
          </p:cNvSpPr>
          <p:nvPr>
            <p:ph type="dt" sz="half" idx="10"/>
          </p:nvPr>
        </p:nvSpPr>
        <p:spPr/>
        <p:txBody>
          <a:bodyPr/>
          <a:lstStyle/>
          <a:p>
            <a:fld id="{CBE7A16F-A673-44B7-95F0-1E0452D1BE69}" type="datetimeFigureOut">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0D10093-E848-47FF-BB19-76B1017629E2}" type="slidenum">
              <a:rPr kumimoji="1" lang="ja-JP" altLang="en-US" smtClean="0"/>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39238" y="1426422"/>
            <a:ext cx="4866144" cy="4992476"/>
          </a:xfrm>
        </p:spPr>
        <p:txBody>
          <a:bodyPr anchor="b"/>
          <a:lstStyle>
            <a:lvl1pPr>
              <a:defRPr sz="5280"/>
            </a:lvl1pPr>
          </a:lstStyle>
          <a:p>
            <a:r>
              <a:rPr lang="ja-JP" altLang="en-US"/>
              <a:t>マスター タイトルの書式設定</a:t>
            </a:r>
            <a:endParaRPr lang="en-US" dirty="0"/>
          </a:p>
        </p:txBody>
      </p:sp>
      <p:sp>
        <p:nvSpPr>
          <p:cNvPr id="3" name="Picture Placeholder 2"/>
          <p:cNvSpPr>
            <a:spLocks noGrp="1" noChangeAspect="1"/>
          </p:cNvSpPr>
          <p:nvPr>
            <p:ph type="pic" idx="1" hasCustomPrompt="1"/>
          </p:nvPr>
        </p:nvSpPr>
        <p:spPr>
          <a:xfrm>
            <a:off x="6414195" y="3080679"/>
            <a:ext cx="7638098" cy="15205259"/>
          </a:xfrm>
        </p:spPr>
        <p:txBody>
          <a:bodyPr anchor="t"/>
          <a:lstStyle>
            <a:lvl1pPr marL="0" indent="0">
              <a:buNone/>
              <a:defRPr sz="5280"/>
            </a:lvl1pPr>
            <a:lvl2pPr marL="754380" indent="0">
              <a:buNone/>
              <a:defRPr sz="4620"/>
            </a:lvl2pPr>
            <a:lvl3pPr marL="1508760" indent="0">
              <a:buNone/>
              <a:defRPr sz="3960"/>
            </a:lvl3pPr>
            <a:lvl4pPr marL="2263140" indent="0">
              <a:buNone/>
              <a:defRPr sz="3300"/>
            </a:lvl4pPr>
            <a:lvl5pPr marL="3017520" indent="0">
              <a:buNone/>
              <a:defRPr sz="3300"/>
            </a:lvl5pPr>
            <a:lvl6pPr marL="3771900" indent="0">
              <a:buNone/>
              <a:defRPr sz="3300"/>
            </a:lvl6pPr>
            <a:lvl7pPr marL="4526280" indent="0">
              <a:buNone/>
              <a:defRPr sz="3300"/>
            </a:lvl7pPr>
            <a:lvl8pPr marL="5280660" indent="0">
              <a:buNone/>
              <a:defRPr sz="3300"/>
            </a:lvl8pPr>
            <a:lvl9pPr marL="6035040" indent="0">
              <a:buNone/>
              <a:defRPr sz="33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39238" y="6418897"/>
            <a:ext cx="4866144" cy="11891802"/>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ja-JP" altLang="en-US"/>
              <a:t>マスター テキストの書式設定</a:t>
            </a:r>
            <a:endParaRPr lang="ja-JP" altLang="en-US"/>
          </a:p>
        </p:txBody>
      </p:sp>
      <p:sp>
        <p:nvSpPr>
          <p:cNvPr id="5" name="Date Placeholder 4"/>
          <p:cNvSpPr>
            <a:spLocks noGrp="1"/>
          </p:cNvSpPr>
          <p:nvPr>
            <p:ph type="dt" sz="half" idx="10"/>
          </p:nvPr>
        </p:nvSpPr>
        <p:spPr/>
        <p:txBody>
          <a:bodyPr/>
          <a:lstStyle/>
          <a:p>
            <a:fld id="{CBE7A16F-A673-44B7-95F0-1E0452D1BE69}" type="datetimeFigureOut">
              <a:rPr kumimoji="1" lang="ja-JP" altLang="en-US" smtClean="0"/>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0D10093-E848-47FF-BB19-76B1017629E2}" type="slidenum">
              <a:rPr kumimoji="1" lang="ja-JP" altLang="en-US" smtClean="0"/>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7273" y="1139161"/>
            <a:ext cx="13013055" cy="4135634"/>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7273" y="5695781"/>
            <a:ext cx="13013055" cy="13575772"/>
          </a:xfrm>
          <a:prstGeom prst="rect">
            <a:avLst/>
          </a:prstGeom>
        </p:spPr>
        <p:txBody>
          <a:bodyPr vert="horz" lIns="91440" tIns="45720" rIns="91440" bIns="45720" rtlCol="0">
            <a:normAutofit/>
          </a:bodyPr>
          <a:lstStyle/>
          <a:p>
            <a:pPr lvl="0"/>
            <a:r>
              <a:rPr lang="ja-JP" altLang="en-US"/>
              <a:t>マスター テキストの書式設定</a:t>
            </a:r>
            <a:endParaRPr lang="ja-JP" altLang="en-US"/>
          </a:p>
          <a:p>
            <a:pPr lvl="1"/>
            <a:r>
              <a:rPr lang="ja-JP" altLang="en-US"/>
              <a:t>第 </a:t>
            </a:r>
            <a:r>
              <a:rPr lang="en-US" altLang="ja-JP"/>
              <a:t>2 </a:t>
            </a:r>
            <a:r>
              <a:rPr lang="ja-JP" altLang="en-US"/>
              <a:t>レベル</a:t>
            </a:r>
            <a:endParaRPr lang="ja-JP" altLang="en-US"/>
          </a:p>
          <a:p>
            <a:pPr lvl="2"/>
            <a:r>
              <a:rPr lang="ja-JP" altLang="en-US"/>
              <a:t>第 </a:t>
            </a:r>
            <a:r>
              <a:rPr lang="en-US" altLang="ja-JP"/>
              <a:t>3 </a:t>
            </a:r>
            <a:r>
              <a:rPr lang="ja-JP" altLang="en-US"/>
              <a:t>レベル</a:t>
            </a:r>
            <a:endParaRPr lang="ja-JP" altLang="en-US"/>
          </a:p>
          <a:p>
            <a:pPr lvl="3"/>
            <a:r>
              <a:rPr lang="ja-JP" altLang="en-US"/>
              <a:t>第 </a:t>
            </a:r>
            <a:r>
              <a:rPr lang="en-US" altLang="ja-JP"/>
              <a:t>4 </a:t>
            </a:r>
            <a:r>
              <a:rPr lang="ja-JP" altLang="en-US"/>
              <a:t>レベル</a:t>
            </a:r>
            <a:endParaRPr lang="ja-JP" altLang="en-US"/>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7273" y="19831228"/>
            <a:ext cx="3394710" cy="1139156"/>
          </a:xfrm>
          <a:prstGeom prst="rect">
            <a:avLst/>
          </a:prstGeom>
        </p:spPr>
        <p:txBody>
          <a:bodyPr vert="horz" lIns="91440" tIns="45720" rIns="91440" bIns="45720" rtlCol="0" anchor="ctr"/>
          <a:lstStyle>
            <a:lvl1pPr algn="l">
              <a:defRPr sz="1980">
                <a:solidFill>
                  <a:schemeClr val="tx1">
                    <a:tint val="82000"/>
                  </a:schemeClr>
                </a:solidFill>
              </a:defRPr>
            </a:lvl1pPr>
          </a:lstStyle>
          <a:p>
            <a:fld id="{CBE7A16F-A673-44B7-95F0-1E0452D1BE69}" type="datetimeFigureOut">
              <a:rPr kumimoji="1" lang="ja-JP" altLang="en-US" smtClean="0"/>
            </a:fld>
            <a:endParaRPr kumimoji="1" lang="ja-JP" altLang="en-US"/>
          </a:p>
        </p:txBody>
      </p:sp>
      <p:sp>
        <p:nvSpPr>
          <p:cNvPr id="5" name="Footer Placeholder 4"/>
          <p:cNvSpPr>
            <a:spLocks noGrp="1"/>
          </p:cNvSpPr>
          <p:nvPr>
            <p:ph type="ftr" sz="quarter" idx="3"/>
          </p:nvPr>
        </p:nvSpPr>
        <p:spPr>
          <a:xfrm>
            <a:off x="4997768" y="19831228"/>
            <a:ext cx="5092065" cy="1139156"/>
          </a:xfrm>
          <a:prstGeom prst="rect">
            <a:avLst/>
          </a:prstGeom>
        </p:spPr>
        <p:txBody>
          <a:bodyPr vert="horz" lIns="91440" tIns="45720" rIns="91440" bIns="45720" rtlCol="0" anchor="ctr"/>
          <a:lstStyle>
            <a:lvl1pPr algn="ctr">
              <a:defRPr sz="198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10655618" y="19831228"/>
            <a:ext cx="3394710" cy="1139156"/>
          </a:xfrm>
          <a:prstGeom prst="rect">
            <a:avLst/>
          </a:prstGeom>
        </p:spPr>
        <p:txBody>
          <a:bodyPr vert="horz" lIns="91440" tIns="45720" rIns="91440" bIns="45720" rtlCol="0" anchor="ctr"/>
          <a:lstStyle>
            <a:lvl1pPr algn="r">
              <a:defRPr sz="1980">
                <a:solidFill>
                  <a:schemeClr val="tx1">
                    <a:tint val="82000"/>
                  </a:schemeClr>
                </a:solidFill>
              </a:defRPr>
            </a:lvl1pPr>
          </a:lstStyle>
          <a:p>
            <a:fld id="{A0D10093-E848-47FF-BB19-76B1017629E2}"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508760" rtl="0" eaLnBrk="1" latinLnBrk="0" hangingPunct="1">
        <a:lnSpc>
          <a:spcPct val="90000"/>
        </a:lnSpc>
        <a:spcBef>
          <a:spcPct val="0"/>
        </a:spcBef>
        <a:buNone/>
        <a:defRPr kumimoji="1" sz="7260" kern="1200">
          <a:solidFill>
            <a:schemeClr val="tx1"/>
          </a:solidFill>
          <a:latin typeface="+mj-lt"/>
          <a:ea typeface="+mj-ea"/>
          <a:cs typeface="+mj-cs"/>
        </a:defRPr>
      </a:lvl1pPr>
    </p:titleStyle>
    <p:bodyStyle>
      <a:lvl1pPr marL="377190" indent="-377190" algn="l" defTabSz="1508760" rtl="0" eaLnBrk="1" latinLnBrk="0" hangingPunct="1">
        <a:lnSpc>
          <a:spcPct val="90000"/>
        </a:lnSpc>
        <a:spcBef>
          <a:spcPts val="1650"/>
        </a:spcBef>
        <a:buFont typeface="Arial" panose="02080604020202020204" pitchFamily="34" charset="0"/>
        <a:buChar char="•"/>
        <a:defRPr kumimoji="1" sz="4620" kern="1200">
          <a:solidFill>
            <a:schemeClr val="tx1"/>
          </a:solidFill>
          <a:latin typeface="+mn-lt"/>
          <a:ea typeface="+mn-ea"/>
          <a:cs typeface="+mn-cs"/>
        </a:defRPr>
      </a:lvl1pPr>
      <a:lvl2pPr marL="1131570" indent="-377190" algn="l" defTabSz="1508760" rtl="0" eaLnBrk="1" latinLnBrk="0" hangingPunct="1">
        <a:lnSpc>
          <a:spcPct val="90000"/>
        </a:lnSpc>
        <a:spcBef>
          <a:spcPts val="825"/>
        </a:spcBef>
        <a:buFont typeface="Arial" panose="02080604020202020204" pitchFamily="34" charset="0"/>
        <a:buChar char="•"/>
        <a:defRPr kumimoji="1" sz="3960" kern="1200">
          <a:solidFill>
            <a:schemeClr val="tx1"/>
          </a:solidFill>
          <a:latin typeface="+mn-lt"/>
          <a:ea typeface="+mn-ea"/>
          <a:cs typeface="+mn-cs"/>
        </a:defRPr>
      </a:lvl2pPr>
      <a:lvl3pPr marL="1885950" indent="-377190" algn="l" defTabSz="1508760" rtl="0" eaLnBrk="1" latinLnBrk="0" hangingPunct="1">
        <a:lnSpc>
          <a:spcPct val="90000"/>
        </a:lnSpc>
        <a:spcBef>
          <a:spcPts val="825"/>
        </a:spcBef>
        <a:buFont typeface="Arial" panose="02080604020202020204" pitchFamily="34" charset="0"/>
        <a:buChar char="•"/>
        <a:defRPr kumimoji="1" sz="3300" kern="1200">
          <a:solidFill>
            <a:schemeClr val="tx1"/>
          </a:solidFill>
          <a:latin typeface="+mn-lt"/>
          <a:ea typeface="+mn-ea"/>
          <a:cs typeface="+mn-cs"/>
        </a:defRPr>
      </a:lvl3pPr>
      <a:lvl4pPr marL="2640330" indent="-377190" algn="l" defTabSz="1508760" rtl="0" eaLnBrk="1" latinLnBrk="0" hangingPunct="1">
        <a:lnSpc>
          <a:spcPct val="90000"/>
        </a:lnSpc>
        <a:spcBef>
          <a:spcPts val="825"/>
        </a:spcBef>
        <a:buFont typeface="Arial" panose="02080604020202020204" pitchFamily="34" charset="0"/>
        <a:buChar char="•"/>
        <a:defRPr kumimoji="1" sz="2970" kern="1200">
          <a:solidFill>
            <a:schemeClr val="tx1"/>
          </a:solidFill>
          <a:latin typeface="+mn-lt"/>
          <a:ea typeface="+mn-ea"/>
          <a:cs typeface="+mn-cs"/>
        </a:defRPr>
      </a:lvl4pPr>
      <a:lvl5pPr marL="3394710" indent="-377190" algn="l" defTabSz="1508760" rtl="0" eaLnBrk="1" latinLnBrk="0" hangingPunct="1">
        <a:lnSpc>
          <a:spcPct val="90000"/>
        </a:lnSpc>
        <a:spcBef>
          <a:spcPts val="825"/>
        </a:spcBef>
        <a:buFont typeface="Arial" panose="02080604020202020204" pitchFamily="34" charset="0"/>
        <a:buChar char="•"/>
        <a:defRPr kumimoji="1" sz="2970" kern="1200">
          <a:solidFill>
            <a:schemeClr val="tx1"/>
          </a:solidFill>
          <a:latin typeface="+mn-lt"/>
          <a:ea typeface="+mn-ea"/>
          <a:cs typeface="+mn-cs"/>
        </a:defRPr>
      </a:lvl5pPr>
      <a:lvl6pPr marL="4149090" indent="-377190" algn="l" defTabSz="1508760" rtl="0" eaLnBrk="1" latinLnBrk="0" hangingPunct="1">
        <a:lnSpc>
          <a:spcPct val="90000"/>
        </a:lnSpc>
        <a:spcBef>
          <a:spcPts val="825"/>
        </a:spcBef>
        <a:buFont typeface="Arial" panose="02080604020202020204" pitchFamily="34" charset="0"/>
        <a:buChar char="•"/>
        <a:defRPr kumimoji="1" sz="2970" kern="1200">
          <a:solidFill>
            <a:schemeClr val="tx1"/>
          </a:solidFill>
          <a:latin typeface="+mn-lt"/>
          <a:ea typeface="+mn-ea"/>
          <a:cs typeface="+mn-cs"/>
        </a:defRPr>
      </a:lvl6pPr>
      <a:lvl7pPr marL="4903470" indent="-377190" algn="l" defTabSz="1508760" rtl="0" eaLnBrk="1" latinLnBrk="0" hangingPunct="1">
        <a:lnSpc>
          <a:spcPct val="90000"/>
        </a:lnSpc>
        <a:spcBef>
          <a:spcPts val="825"/>
        </a:spcBef>
        <a:buFont typeface="Arial" panose="02080604020202020204" pitchFamily="34" charset="0"/>
        <a:buChar char="•"/>
        <a:defRPr kumimoji="1" sz="2970" kern="1200">
          <a:solidFill>
            <a:schemeClr val="tx1"/>
          </a:solidFill>
          <a:latin typeface="+mn-lt"/>
          <a:ea typeface="+mn-ea"/>
          <a:cs typeface="+mn-cs"/>
        </a:defRPr>
      </a:lvl7pPr>
      <a:lvl8pPr marL="5657850" indent="-377190" algn="l" defTabSz="1508760" rtl="0" eaLnBrk="1" latinLnBrk="0" hangingPunct="1">
        <a:lnSpc>
          <a:spcPct val="90000"/>
        </a:lnSpc>
        <a:spcBef>
          <a:spcPts val="825"/>
        </a:spcBef>
        <a:buFont typeface="Arial" panose="02080604020202020204" pitchFamily="34" charset="0"/>
        <a:buChar char="•"/>
        <a:defRPr kumimoji="1" sz="2970" kern="1200">
          <a:solidFill>
            <a:schemeClr val="tx1"/>
          </a:solidFill>
          <a:latin typeface="+mn-lt"/>
          <a:ea typeface="+mn-ea"/>
          <a:cs typeface="+mn-cs"/>
        </a:defRPr>
      </a:lvl8pPr>
      <a:lvl9pPr marL="6412230" indent="-377190" algn="l" defTabSz="1508760" rtl="0" eaLnBrk="1" latinLnBrk="0" hangingPunct="1">
        <a:lnSpc>
          <a:spcPct val="90000"/>
        </a:lnSpc>
        <a:spcBef>
          <a:spcPts val="825"/>
        </a:spcBef>
        <a:buFont typeface="Arial" panose="02080604020202020204" pitchFamily="34" charset="0"/>
        <a:buChar char="•"/>
        <a:defRPr kumimoji="1" sz="2970" kern="1200">
          <a:solidFill>
            <a:schemeClr val="tx1"/>
          </a:solidFill>
          <a:latin typeface="+mn-lt"/>
          <a:ea typeface="+mn-ea"/>
          <a:cs typeface="+mn-cs"/>
        </a:defRPr>
      </a:lvl9pPr>
    </p:bodyStyle>
    <p:otherStyle>
      <a:defPPr>
        <a:defRPr lang="en-US"/>
      </a:defPPr>
      <a:lvl1pPr marL="0" algn="l" defTabSz="1508760" rtl="0" eaLnBrk="1" latinLnBrk="0" hangingPunct="1">
        <a:defRPr kumimoji="1" sz="2970" kern="1200">
          <a:solidFill>
            <a:schemeClr val="tx1"/>
          </a:solidFill>
          <a:latin typeface="+mn-lt"/>
          <a:ea typeface="+mn-ea"/>
          <a:cs typeface="+mn-cs"/>
        </a:defRPr>
      </a:lvl1pPr>
      <a:lvl2pPr marL="754380" algn="l" defTabSz="1508760" rtl="0" eaLnBrk="1" latinLnBrk="0" hangingPunct="1">
        <a:defRPr kumimoji="1" sz="2970" kern="1200">
          <a:solidFill>
            <a:schemeClr val="tx1"/>
          </a:solidFill>
          <a:latin typeface="+mn-lt"/>
          <a:ea typeface="+mn-ea"/>
          <a:cs typeface="+mn-cs"/>
        </a:defRPr>
      </a:lvl2pPr>
      <a:lvl3pPr marL="1508760" algn="l" defTabSz="1508760" rtl="0" eaLnBrk="1" latinLnBrk="0" hangingPunct="1">
        <a:defRPr kumimoji="1" sz="2970" kern="1200">
          <a:solidFill>
            <a:schemeClr val="tx1"/>
          </a:solidFill>
          <a:latin typeface="+mn-lt"/>
          <a:ea typeface="+mn-ea"/>
          <a:cs typeface="+mn-cs"/>
        </a:defRPr>
      </a:lvl3pPr>
      <a:lvl4pPr marL="2263140" algn="l" defTabSz="1508760" rtl="0" eaLnBrk="1" latinLnBrk="0" hangingPunct="1">
        <a:defRPr kumimoji="1" sz="2970" kern="1200">
          <a:solidFill>
            <a:schemeClr val="tx1"/>
          </a:solidFill>
          <a:latin typeface="+mn-lt"/>
          <a:ea typeface="+mn-ea"/>
          <a:cs typeface="+mn-cs"/>
        </a:defRPr>
      </a:lvl4pPr>
      <a:lvl5pPr marL="3017520" algn="l" defTabSz="1508760" rtl="0" eaLnBrk="1" latinLnBrk="0" hangingPunct="1">
        <a:defRPr kumimoji="1" sz="2970" kern="1200">
          <a:solidFill>
            <a:schemeClr val="tx1"/>
          </a:solidFill>
          <a:latin typeface="+mn-lt"/>
          <a:ea typeface="+mn-ea"/>
          <a:cs typeface="+mn-cs"/>
        </a:defRPr>
      </a:lvl5pPr>
      <a:lvl6pPr marL="3771900" algn="l" defTabSz="1508760" rtl="0" eaLnBrk="1" latinLnBrk="0" hangingPunct="1">
        <a:defRPr kumimoji="1" sz="2970" kern="1200">
          <a:solidFill>
            <a:schemeClr val="tx1"/>
          </a:solidFill>
          <a:latin typeface="+mn-lt"/>
          <a:ea typeface="+mn-ea"/>
          <a:cs typeface="+mn-cs"/>
        </a:defRPr>
      </a:lvl6pPr>
      <a:lvl7pPr marL="4526280" algn="l" defTabSz="1508760" rtl="0" eaLnBrk="1" latinLnBrk="0" hangingPunct="1">
        <a:defRPr kumimoji="1" sz="2970" kern="1200">
          <a:solidFill>
            <a:schemeClr val="tx1"/>
          </a:solidFill>
          <a:latin typeface="+mn-lt"/>
          <a:ea typeface="+mn-ea"/>
          <a:cs typeface="+mn-cs"/>
        </a:defRPr>
      </a:lvl7pPr>
      <a:lvl8pPr marL="5280660" algn="l" defTabSz="1508760" rtl="0" eaLnBrk="1" latinLnBrk="0" hangingPunct="1">
        <a:defRPr kumimoji="1" sz="2970" kern="1200">
          <a:solidFill>
            <a:schemeClr val="tx1"/>
          </a:solidFill>
          <a:latin typeface="+mn-lt"/>
          <a:ea typeface="+mn-ea"/>
          <a:cs typeface="+mn-cs"/>
        </a:defRPr>
      </a:lvl8pPr>
      <a:lvl9pPr marL="6035040" algn="l" defTabSz="1508760" rtl="0" eaLnBrk="1" latinLnBrk="0" hangingPunct="1">
        <a:defRPr kumimoji="1" sz="29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5" Type="http://schemas.openxmlformats.org/officeDocument/2006/relationships/notesSlide" Target="../notesSlides/notesSlide1.xml"/><Relationship Id="rId34" Type="http://schemas.openxmlformats.org/officeDocument/2006/relationships/slideLayout" Target="../slideLayouts/slideLayout1.xml"/><Relationship Id="rId33" Type="http://schemas.openxmlformats.org/officeDocument/2006/relationships/image" Target="../media/image33.png"/><Relationship Id="rId32" Type="http://schemas.openxmlformats.org/officeDocument/2006/relationships/image" Target="../media/image32.png"/><Relationship Id="rId31" Type="http://schemas.openxmlformats.org/officeDocument/2006/relationships/image" Target="../media/image31.png"/><Relationship Id="rId30" Type="http://schemas.openxmlformats.org/officeDocument/2006/relationships/image" Target="../media/image30.png"/><Relationship Id="rId3" Type="http://schemas.openxmlformats.org/officeDocument/2006/relationships/image" Target="../media/image3.png"/><Relationship Id="rId29" Type="http://schemas.openxmlformats.org/officeDocument/2006/relationships/image" Target="../media/image29.png"/><Relationship Id="rId28" Type="http://schemas.openxmlformats.org/officeDocument/2006/relationships/image" Target="../media/image28.png"/><Relationship Id="rId27" Type="http://schemas.openxmlformats.org/officeDocument/2006/relationships/image" Target="../media/image27.png"/><Relationship Id="rId26" Type="http://schemas.openxmlformats.org/officeDocument/2006/relationships/image" Target="../media/image26.png"/><Relationship Id="rId25" Type="http://schemas.openxmlformats.org/officeDocument/2006/relationships/image" Target="../media/image25.png"/><Relationship Id="rId24" Type="http://schemas.openxmlformats.org/officeDocument/2006/relationships/image" Target="../media/image24.png"/><Relationship Id="rId23" Type="http://schemas.openxmlformats.org/officeDocument/2006/relationships/image" Target="../media/image23.png"/><Relationship Id="rId22" Type="http://schemas.openxmlformats.org/officeDocument/2006/relationships/image" Target="../media/image22.png"/><Relationship Id="rId21" Type="http://schemas.openxmlformats.org/officeDocument/2006/relationships/image" Target="../media/image21.png"/><Relationship Id="rId20" Type="http://schemas.openxmlformats.org/officeDocument/2006/relationships/image" Target="../media/image20.png"/><Relationship Id="rId2" Type="http://schemas.openxmlformats.org/officeDocument/2006/relationships/image" Target="../media/image2.png"/><Relationship Id="rId19" Type="http://schemas.openxmlformats.org/officeDocument/2006/relationships/image" Target="../media/image19.png"/><Relationship Id="rId18" Type="http://schemas.openxmlformats.org/officeDocument/2006/relationships/image" Target="../media/image18.png"/><Relationship Id="rId17" Type="http://schemas.openxmlformats.org/officeDocument/2006/relationships/image" Target="../media/image17.png"/><Relationship Id="rId16" Type="http://schemas.openxmlformats.org/officeDocument/2006/relationships/image" Target="../media/image16.png"/><Relationship Id="rId15" Type="http://schemas.openxmlformats.org/officeDocument/2006/relationships/image" Target="../media/image15.png"/><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 name="図 265" descr="グラフ, バブル チャート&#10;&#10;自動的に生成された説明"/>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47857" y="9841583"/>
            <a:ext cx="1719002" cy="1452460"/>
          </a:xfrm>
          <a:prstGeom prst="rect">
            <a:avLst/>
          </a:prstGeom>
        </p:spPr>
      </p:pic>
      <p:pic>
        <p:nvPicPr>
          <p:cNvPr id="258" name="図 257" descr="ダイアグラム&#10;&#10;自動的に生成された説明"/>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8676" y="9671044"/>
            <a:ext cx="2513919" cy="1554480"/>
          </a:xfrm>
          <a:prstGeom prst="rect">
            <a:avLst/>
          </a:prstGeom>
        </p:spPr>
      </p:pic>
      <p:pic>
        <p:nvPicPr>
          <p:cNvPr id="251" name="図 250" descr="ダイアグラム"/>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3574" y="7780805"/>
            <a:ext cx="2234496" cy="1558951"/>
          </a:xfrm>
          <a:prstGeom prst="rect">
            <a:avLst/>
          </a:prstGeom>
        </p:spPr>
      </p:pic>
      <p:sp>
        <p:nvSpPr>
          <p:cNvPr id="141" name="テキスト ボックス 140"/>
          <p:cNvSpPr txBox="1"/>
          <p:nvPr/>
        </p:nvSpPr>
        <p:spPr>
          <a:xfrm>
            <a:off x="4973369" y="2784360"/>
            <a:ext cx="5301555" cy="405560"/>
          </a:xfrm>
          <a:prstGeom prst="rect">
            <a:avLst/>
          </a:prstGeom>
          <a:solidFill>
            <a:schemeClr val="bg2"/>
          </a:solidFill>
        </p:spPr>
        <p:txBody>
          <a:bodyPr wrap="square" rtlCol="0">
            <a:spAutoFit/>
          </a:bodyPr>
          <a:lstStyle/>
          <a:p>
            <a:pPr>
              <a:lnSpc>
                <a:spcPct val="120000"/>
              </a:lnSpc>
            </a:pPr>
            <a:r>
              <a:rPr lang="en-US" altLang="ja-JP" b="1" dirty="0">
                <a:latin typeface="Arial" panose="02080604020202020204" pitchFamily="34" charset="0"/>
                <a:cs typeface="Arial" panose="02080604020202020204" pitchFamily="34" charset="0"/>
              </a:rPr>
              <a:t>Photo Electron Diffraction</a:t>
            </a:r>
            <a:endParaRPr lang="en-GB" altLang="ja-JP" sz="1800" dirty="0">
              <a:latin typeface="Arial" panose="02080604020202020204" pitchFamily="34" charset="0"/>
              <a:cs typeface="Arial" panose="02080604020202020204" pitchFamily="34" charset="0"/>
            </a:endParaRPr>
          </a:p>
        </p:txBody>
      </p:sp>
      <p:sp>
        <p:nvSpPr>
          <p:cNvPr id="2" name="タイトル 1"/>
          <p:cNvSpPr>
            <a:spLocks noGrp="1"/>
          </p:cNvSpPr>
          <p:nvPr>
            <p:ph type="ctrTitle"/>
          </p:nvPr>
        </p:nvSpPr>
        <p:spPr>
          <a:xfrm>
            <a:off x="324654" y="-361562"/>
            <a:ext cx="14809136" cy="1040043"/>
          </a:xfrm>
        </p:spPr>
        <p:txBody>
          <a:bodyPr>
            <a:normAutofit/>
          </a:bodyPr>
          <a:lstStyle/>
          <a:p>
            <a:pPr algn="ctr"/>
            <a:r>
              <a:rPr lang="en-US" altLang="ja-JP" sz="2500" b="1" dirty="0">
                <a:latin typeface="Arial" panose="02080604020202020204" pitchFamily="34" charset="0"/>
                <a:cs typeface="Arial" panose="02080604020202020204" pitchFamily="34" charset="0"/>
              </a:rPr>
              <a:t>Modeling X-ray photoelectron diffraction forcing/accelerating convergence</a:t>
            </a:r>
            <a:endParaRPr lang="ja-JP" altLang="en-US" sz="2500" dirty="0">
              <a:latin typeface="Arial" panose="02080604020202020204" pitchFamily="34" charset="0"/>
              <a:cs typeface="Arial" panose="02080604020202020204" pitchFamily="34" charset="0"/>
            </a:endParaRPr>
          </a:p>
        </p:txBody>
      </p:sp>
      <p:sp>
        <p:nvSpPr>
          <p:cNvPr id="3" name="字幕 2"/>
          <p:cNvSpPr>
            <a:spLocks noGrp="1"/>
          </p:cNvSpPr>
          <p:nvPr>
            <p:ph type="subTitle" idx="1"/>
          </p:nvPr>
        </p:nvSpPr>
        <p:spPr>
          <a:xfrm>
            <a:off x="1608876" y="685690"/>
            <a:ext cx="11706760" cy="1707505"/>
          </a:xfrm>
        </p:spPr>
        <p:txBody>
          <a:bodyPr>
            <a:normAutofit/>
          </a:bodyPr>
          <a:lstStyle/>
          <a:p>
            <a:pPr>
              <a:lnSpc>
                <a:spcPct val="170000"/>
              </a:lnSpc>
            </a:pPr>
            <a:r>
              <a:rPr lang="en-US" altLang="ja-JP" sz="1800" dirty="0">
                <a:latin typeface="Arial" panose="02080604020202020204" pitchFamily="34" charset="0"/>
                <a:cs typeface="Arial" panose="02080604020202020204" pitchFamily="34" charset="0"/>
              </a:rPr>
              <a:t>Shin Yasuda</a:t>
            </a:r>
            <a:r>
              <a:rPr lang="en-US" altLang="ja-JP" sz="1800" baseline="30000" dirty="0">
                <a:latin typeface="Arial" panose="02080604020202020204" pitchFamily="34" charset="0"/>
                <a:cs typeface="Arial" panose="02080604020202020204" pitchFamily="34" charset="0"/>
              </a:rPr>
              <a:t>1</a:t>
            </a:r>
            <a:r>
              <a:rPr lang="en-US" altLang="ja-JP" sz="1800" dirty="0">
                <a:latin typeface="Arial" panose="02080604020202020204" pitchFamily="34" charset="0"/>
                <a:cs typeface="Arial" panose="02080604020202020204" pitchFamily="34" charset="0"/>
              </a:rPr>
              <a:t>, Mariko Terao−Dunseath</a:t>
            </a:r>
            <a:r>
              <a:rPr lang="en-US" altLang="ja-JP" sz="1800" baseline="30000" dirty="0">
                <a:latin typeface="Arial" panose="02080604020202020204" pitchFamily="34" charset="0"/>
                <a:cs typeface="Arial" panose="02080604020202020204" pitchFamily="34" charset="0"/>
              </a:rPr>
              <a:t>2</a:t>
            </a:r>
            <a:r>
              <a:rPr lang="en-US" altLang="ja-JP" sz="1800" dirty="0">
                <a:latin typeface="Arial" panose="02080604020202020204" pitchFamily="34" charset="0"/>
                <a:cs typeface="Arial" panose="02080604020202020204" pitchFamily="34" charset="0"/>
              </a:rPr>
              <a:t>, Kevin Dunseath</a:t>
            </a:r>
            <a:r>
              <a:rPr lang="en-US" altLang="ja-JP" sz="1800" baseline="30000" dirty="0">
                <a:latin typeface="Arial" panose="02080604020202020204" pitchFamily="34" charset="0"/>
                <a:cs typeface="Arial" panose="02080604020202020204" pitchFamily="34" charset="0"/>
              </a:rPr>
              <a:t>2</a:t>
            </a:r>
            <a:r>
              <a:rPr lang="en-US" altLang="ja-JP" sz="1800" dirty="0">
                <a:latin typeface="Arial" panose="02080604020202020204" pitchFamily="34" charset="0"/>
                <a:cs typeface="Arial" panose="02080604020202020204" pitchFamily="34" charset="0"/>
              </a:rPr>
              <a:t>, Sylvain Tricot</a:t>
            </a:r>
            <a:r>
              <a:rPr lang="en-US" altLang="ja-JP" sz="1800" baseline="30000" dirty="0">
                <a:latin typeface="Arial" panose="02080604020202020204" pitchFamily="34" charset="0"/>
                <a:cs typeface="Arial" panose="02080604020202020204" pitchFamily="34" charset="0"/>
              </a:rPr>
              <a:t>1</a:t>
            </a:r>
            <a:r>
              <a:rPr lang="en-US" altLang="ja-JP" sz="1800" dirty="0">
                <a:latin typeface="Arial" panose="02080604020202020204" pitchFamily="34" charset="0"/>
                <a:cs typeface="Arial" panose="02080604020202020204" pitchFamily="34" charset="0"/>
              </a:rPr>
              <a:t>, Didier Sébilleau</a:t>
            </a:r>
            <a:r>
              <a:rPr lang="en-US" altLang="ja-JP" sz="1800" baseline="30000" dirty="0">
                <a:latin typeface="Arial" panose="02080604020202020204" pitchFamily="34" charset="0"/>
                <a:cs typeface="Arial" panose="02080604020202020204" pitchFamily="34" charset="0"/>
              </a:rPr>
              <a:t>1</a:t>
            </a:r>
            <a:endParaRPr lang="en-US" altLang="ja-JP" sz="1800" baseline="30000" dirty="0">
              <a:latin typeface="Arial" panose="02080604020202020204" pitchFamily="34" charset="0"/>
              <a:cs typeface="Arial" panose="02080604020202020204" pitchFamily="34" charset="0"/>
            </a:endParaRPr>
          </a:p>
          <a:p>
            <a:endParaRPr lang="ja-JP" altLang="en-US" dirty="0"/>
          </a:p>
        </p:txBody>
      </p:sp>
      <p:sp>
        <p:nvSpPr>
          <p:cNvPr id="20" name="日付プレースホルダー 19"/>
          <p:cNvSpPr>
            <a:spLocks noGrp="1"/>
          </p:cNvSpPr>
          <p:nvPr>
            <p:ph type="dt" sz="half" idx="10"/>
          </p:nvPr>
        </p:nvSpPr>
        <p:spPr>
          <a:xfrm>
            <a:off x="12469842" y="1764378"/>
            <a:ext cx="2569043" cy="420285"/>
          </a:xfrm>
        </p:spPr>
        <p:txBody>
          <a:bodyPr/>
          <a:lstStyle/>
          <a:p>
            <a:r>
              <a:rPr kumimoji="1" lang="en-US" altLang="ja-JP" dirty="0">
                <a:latin typeface="Arial" panose="02080604020202020204" pitchFamily="34" charset="0"/>
                <a:cs typeface="Arial" panose="02080604020202020204" pitchFamily="34" charset="0"/>
              </a:rPr>
              <a:t>28</a:t>
            </a:r>
            <a:r>
              <a:rPr kumimoji="1" lang="en-US" altLang="ja-JP" baseline="30000" dirty="0">
                <a:latin typeface="Arial" panose="02080604020202020204" pitchFamily="34" charset="0"/>
                <a:cs typeface="Arial" panose="02080604020202020204" pitchFamily="34" charset="0"/>
              </a:rPr>
              <a:t>th</a:t>
            </a:r>
            <a:r>
              <a:rPr kumimoji="1" lang="en-US" altLang="ja-JP" dirty="0">
                <a:latin typeface="Arial" panose="02080604020202020204" pitchFamily="34" charset="0"/>
                <a:cs typeface="Arial" panose="02080604020202020204" pitchFamily="34" charset="0"/>
              </a:rPr>
              <a:t> November 2024</a:t>
            </a:r>
            <a:endParaRPr kumimoji="1" lang="ja-JP" altLang="en-US" dirty="0">
              <a:latin typeface="Arial" panose="02080604020202020204" pitchFamily="34" charset="0"/>
              <a:cs typeface="Arial" panose="02080604020202020204" pitchFamily="34" charset="0"/>
            </a:endParaRPr>
          </a:p>
        </p:txBody>
      </p:sp>
      <p:sp>
        <p:nvSpPr>
          <p:cNvPr id="4" name="テキスト ボックス 3"/>
          <p:cNvSpPr txBox="1"/>
          <p:nvPr/>
        </p:nvSpPr>
        <p:spPr>
          <a:xfrm>
            <a:off x="2707688" y="1140183"/>
            <a:ext cx="10786480" cy="646331"/>
          </a:xfrm>
          <a:prstGeom prst="rect">
            <a:avLst/>
          </a:prstGeom>
          <a:noFill/>
        </p:spPr>
        <p:txBody>
          <a:bodyPr wrap="square" rtlCol="0">
            <a:spAutoFit/>
          </a:bodyPr>
          <a:lstStyle/>
          <a:p>
            <a:r>
              <a:rPr kumimoji="1" lang="en-GB" altLang="ja-JP" baseline="30000" dirty="0">
                <a:latin typeface="Arial" panose="02080604020202020204" pitchFamily="34" charset="0"/>
                <a:cs typeface="Arial" panose="02080604020202020204" pitchFamily="34" charset="0"/>
              </a:rPr>
              <a:t>1</a:t>
            </a:r>
            <a:r>
              <a:rPr kumimoji="1" lang="en-GB" altLang="ja-JP" dirty="0">
                <a:latin typeface="Arial" panose="02080604020202020204" pitchFamily="34" charset="0"/>
                <a:cs typeface="Arial" panose="02080604020202020204" pitchFamily="34" charset="0"/>
              </a:rPr>
              <a:t>Department of Material and nanoscience, Institute of Physics, University of Rennes, France</a:t>
            </a:r>
            <a:endParaRPr kumimoji="1" lang="en-GB" altLang="ja-JP" dirty="0">
              <a:latin typeface="Arial" panose="02080604020202020204" pitchFamily="34" charset="0"/>
              <a:cs typeface="Arial" panose="02080604020202020204" pitchFamily="34" charset="0"/>
            </a:endParaRPr>
          </a:p>
          <a:p>
            <a:r>
              <a:rPr kumimoji="1" lang="en-GB" altLang="ja-JP" baseline="30000" dirty="0">
                <a:latin typeface="Arial" panose="02080604020202020204" pitchFamily="34" charset="0"/>
                <a:cs typeface="Arial" panose="02080604020202020204" pitchFamily="34" charset="0"/>
              </a:rPr>
              <a:t>2</a:t>
            </a:r>
            <a:r>
              <a:rPr kumimoji="1" lang="en-GB" altLang="ja-JP" dirty="0">
                <a:latin typeface="Arial" panose="02080604020202020204" pitchFamily="34" charset="0"/>
                <a:cs typeface="Arial" panose="02080604020202020204" pitchFamily="34" charset="0"/>
              </a:rPr>
              <a:t>Department of molecular physics, Institute of Physics, University of Rennes, France</a:t>
            </a:r>
            <a:endParaRPr kumimoji="1" lang="en-GB" altLang="ja-JP" dirty="0">
              <a:latin typeface="Arial" panose="02080604020202020204" pitchFamily="34" charset="0"/>
              <a:cs typeface="Arial" panose="02080604020202020204" pitchFamily="34" charset="0"/>
            </a:endParaRPr>
          </a:p>
        </p:txBody>
      </p:sp>
      <p:grpSp>
        <p:nvGrpSpPr>
          <p:cNvPr id="16" name="グループ化 15"/>
          <p:cNvGrpSpPr/>
          <p:nvPr/>
        </p:nvGrpSpPr>
        <p:grpSpPr>
          <a:xfrm>
            <a:off x="86504" y="214938"/>
            <a:ext cx="1846479" cy="919369"/>
            <a:chOff x="497266" y="5040215"/>
            <a:chExt cx="2743583" cy="1366040"/>
          </a:xfrm>
        </p:grpSpPr>
        <p:pic>
          <p:nvPicPr>
            <p:cNvPr id="6" name="図 5" descr="ロゴ&#10;&#10;自動的に生成された説明"/>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251" y="5735637"/>
              <a:ext cx="2217612" cy="670618"/>
            </a:xfrm>
            <a:prstGeom prst="rect">
              <a:avLst/>
            </a:prstGeom>
          </p:spPr>
        </p:pic>
        <p:pic>
          <p:nvPicPr>
            <p:cNvPr id="10" name="図 9" descr="ロゴ&#10;&#10;自動的に生成された説明"/>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266" y="5040215"/>
              <a:ext cx="2743583" cy="695422"/>
            </a:xfrm>
            <a:prstGeom prst="rect">
              <a:avLst/>
            </a:prstGeom>
          </p:spPr>
        </p:pic>
      </p:grpSp>
      <p:grpSp>
        <p:nvGrpSpPr>
          <p:cNvPr id="12" name="グループ化 11"/>
          <p:cNvGrpSpPr/>
          <p:nvPr/>
        </p:nvGrpSpPr>
        <p:grpSpPr>
          <a:xfrm>
            <a:off x="13136785" y="995761"/>
            <a:ext cx="1758759" cy="650804"/>
            <a:chOff x="8177753" y="7354516"/>
            <a:chExt cx="5833840" cy="2158730"/>
          </a:xfrm>
        </p:grpSpPr>
        <p:pic>
          <p:nvPicPr>
            <p:cNvPr id="7" name="図 6" descr="テキスト&#10;&#10;中程度の精度で"/>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7753" y="7775644"/>
              <a:ext cx="3599688" cy="1618488"/>
            </a:xfrm>
            <a:prstGeom prst="rect">
              <a:avLst/>
            </a:prstGeom>
          </p:spPr>
        </p:pic>
        <p:pic>
          <p:nvPicPr>
            <p:cNvPr id="11" name="図 10" descr="ロゴ&#10;&#10;自動的に生成された説明"/>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52863" y="7354516"/>
              <a:ext cx="2158730" cy="2158730"/>
            </a:xfrm>
            <a:prstGeom prst="rect">
              <a:avLst/>
            </a:prstGeom>
          </p:spPr>
        </p:pic>
      </p:grpSp>
      <p:pic>
        <p:nvPicPr>
          <p:cNvPr id="13" name="object 14"/>
          <p:cNvPicPr/>
          <p:nvPr/>
        </p:nvPicPr>
        <p:blipFill>
          <a:blip r:embed="rId8" cstate="print"/>
          <a:stretch>
            <a:fillRect/>
          </a:stretch>
        </p:blipFill>
        <p:spPr>
          <a:xfrm>
            <a:off x="13792037" y="86053"/>
            <a:ext cx="918648" cy="822119"/>
          </a:xfrm>
          <a:prstGeom prst="rect">
            <a:avLst/>
          </a:prstGeom>
        </p:spPr>
      </p:pic>
      <p:sp>
        <p:nvSpPr>
          <p:cNvPr id="5" name="テキスト ボックス 4"/>
          <p:cNvSpPr txBox="1"/>
          <p:nvPr/>
        </p:nvSpPr>
        <p:spPr>
          <a:xfrm>
            <a:off x="0" y="2216928"/>
            <a:ext cx="15093295" cy="584775"/>
          </a:xfrm>
          <a:prstGeom prst="rect">
            <a:avLst/>
          </a:prstGeom>
          <a:solidFill>
            <a:schemeClr val="accent1">
              <a:lumMod val="60000"/>
              <a:lumOff val="40000"/>
            </a:schemeClr>
          </a:solidFill>
        </p:spPr>
        <p:txBody>
          <a:bodyPr wrap="square" rtlCol="0">
            <a:spAutoFit/>
          </a:bodyPr>
          <a:lstStyle/>
          <a:p>
            <a:pPr algn="ctr"/>
            <a:r>
              <a:rPr kumimoji="1" lang="en-US" altLang="ja-JP" sz="3200" b="1" dirty="0">
                <a:solidFill>
                  <a:schemeClr val="bg1"/>
                </a:solidFill>
                <a:latin typeface="Arial" panose="02080604020202020204" pitchFamily="34" charset="0"/>
                <a:cs typeface="Arial" panose="02080604020202020204" pitchFamily="34" charset="0"/>
              </a:rPr>
              <a:t>1. Introduction</a:t>
            </a:r>
            <a:endParaRPr kumimoji="1" lang="ja-JP" altLang="en-US" sz="3200" b="1" dirty="0">
              <a:solidFill>
                <a:schemeClr val="bg1"/>
              </a:solidFill>
              <a:latin typeface="Arial" panose="02080604020202020204" pitchFamily="34" charset="0"/>
              <a:cs typeface="Arial" panose="02080604020202020204" pitchFamily="34" charset="0"/>
            </a:endParaRPr>
          </a:p>
        </p:txBody>
      </p:sp>
      <p:grpSp>
        <p:nvGrpSpPr>
          <p:cNvPr id="17" name="グループ化 16"/>
          <p:cNvGrpSpPr/>
          <p:nvPr/>
        </p:nvGrpSpPr>
        <p:grpSpPr>
          <a:xfrm>
            <a:off x="239023" y="3433686"/>
            <a:ext cx="1892680" cy="2069305"/>
            <a:chOff x="8374073" y="2839594"/>
            <a:chExt cx="3230793" cy="3532291"/>
          </a:xfrm>
        </p:grpSpPr>
        <p:grpSp>
          <p:nvGrpSpPr>
            <p:cNvPr id="18" name="Groupe 403"/>
            <p:cNvGrpSpPr/>
            <p:nvPr/>
          </p:nvGrpSpPr>
          <p:grpSpPr>
            <a:xfrm>
              <a:off x="8374073" y="2839594"/>
              <a:ext cx="3230793" cy="3532291"/>
              <a:chOff x="5950218" y="2568972"/>
              <a:chExt cx="2104693" cy="2301103"/>
            </a:xfrm>
          </p:grpSpPr>
          <p:sp>
            <p:nvSpPr>
              <p:cNvPr id="23" name="Ellipse 350"/>
              <p:cNvSpPr/>
              <p:nvPr/>
            </p:nvSpPr>
            <p:spPr>
              <a:xfrm>
                <a:off x="6907337" y="3260757"/>
                <a:ext cx="236037" cy="236037"/>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avec flèche 352"/>
              <p:cNvCxnSpPr/>
              <p:nvPr/>
            </p:nvCxnSpPr>
            <p:spPr>
              <a:xfrm>
                <a:off x="6166229" y="4493191"/>
                <a:ext cx="109222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5" name="ZoneTexte 353"/>
              <p:cNvSpPr txBox="1"/>
              <p:nvPr/>
            </p:nvSpPr>
            <p:spPr>
              <a:xfrm>
                <a:off x="6143592" y="4459371"/>
                <a:ext cx="1203593" cy="410704"/>
              </a:xfrm>
              <a:prstGeom prst="rect">
                <a:avLst/>
              </a:prstGeom>
              <a:noFill/>
            </p:spPr>
            <p:txBody>
              <a:bodyPr wrap="square" rtlCol="0">
                <a:spAutoFit/>
              </a:bodyPr>
              <a:lstStyle/>
              <a:p>
                <a:pPr algn="ctr"/>
                <a:r>
                  <a:rPr lang="fr-FR" dirty="0"/>
                  <a:t>3.905 Å</a:t>
                </a:r>
                <a:endParaRPr lang="fr-FR" dirty="0"/>
              </a:p>
            </p:txBody>
          </p:sp>
          <p:cxnSp>
            <p:nvCxnSpPr>
              <p:cNvPr id="26" name="Connecteur droit 354"/>
              <p:cNvCxnSpPr>
                <a:endCxn id="27" idx="4"/>
              </p:cNvCxnSpPr>
              <p:nvPr/>
            </p:nvCxnSpPr>
            <p:spPr>
              <a:xfrm flipV="1">
                <a:off x="6490077" y="3009713"/>
                <a:ext cx="0" cy="808025"/>
              </a:xfrm>
              <a:prstGeom prst="line">
                <a:avLst/>
              </a:prstGeom>
              <a:ln w="31750"/>
            </p:spPr>
            <p:style>
              <a:lnRef idx="1">
                <a:schemeClr val="dk1"/>
              </a:lnRef>
              <a:fillRef idx="0">
                <a:schemeClr val="dk1"/>
              </a:fillRef>
              <a:effectRef idx="0">
                <a:schemeClr val="dk1"/>
              </a:effectRef>
              <a:fontRef idx="minor">
                <a:schemeClr val="tx1"/>
              </a:fontRef>
            </p:style>
          </p:cxnSp>
          <p:sp>
            <p:nvSpPr>
              <p:cNvPr id="27" name="Ellipse 355"/>
              <p:cNvSpPr/>
              <p:nvPr/>
            </p:nvSpPr>
            <p:spPr>
              <a:xfrm>
                <a:off x="6269707" y="2568972"/>
                <a:ext cx="440741" cy="440741"/>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356"/>
              <p:cNvSpPr/>
              <p:nvPr/>
            </p:nvSpPr>
            <p:spPr>
              <a:xfrm>
                <a:off x="7314953" y="2568972"/>
                <a:ext cx="440741" cy="440741"/>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357"/>
              <p:cNvSpPr/>
              <p:nvPr/>
            </p:nvSpPr>
            <p:spPr>
              <a:xfrm>
                <a:off x="6269707" y="3690258"/>
                <a:ext cx="440741" cy="440741"/>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358"/>
              <p:cNvSpPr/>
              <p:nvPr/>
            </p:nvSpPr>
            <p:spPr>
              <a:xfrm>
                <a:off x="7314953" y="3690258"/>
                <a:ext cx="440741" cy="440741"/>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59"/>
              <p:cNvCxnSpPr/>
              <p:nvPr/>
            </p:nvCxnSpPr>
            <p:spPr>
              <a:xfrm flipV="1">
                <a:off x="6166229" y="2859813"/>
                <a:ext cx="229913" cy="188021"/>
              </a:xfrm>
              <a:prstGeom prst="line">
                <a:avLst/>
              </a:prstGeom>
              <a:ln w="31750"/>
            </p:spPr>
            <p:style>
              <a:lnRef idx="1">
                <a:schemeClr val="dk1"/>
              </a:lnRef>
              <a:fillRef idx="0">
                <a:schemeClr val="dk1"/>
              </a:fillRef>
              <a:effectRef idx="0">
                <a:schemeClr val="dk1"/>
              </a:effectRef>
              <a:fontRef idx="minor">
                <a:schemeClr val="tx1"/>
              </a:fontRef>
            </p:style>
          </p:cxnSp>
          <p:sp>
            <p:nvSpPr>
              <p:cNvPr id="32" name="Ellipse 360"/>
              <p:cNvSpPr/>
              <p:nvPr/>
            </p:nvSpPr>
            <p:spPr>
              <a:xfrm>
                <a:off x="5950218" y="2820979"/>
                <a:ext cx="440741" cy="440741"/>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Connecteur droit 361"/>
              <p:cNvCxnSpPr>
                <a:stCxn id="27" idx="6"/>
                <a:endCxn id="28" idx="2"/>
              </p:cNvCxnSpPr>
              <p:nvPr/>
            </p:nvCxnSpPr>
            <p:spPr>
              <a:xfrm>
                <a:off x="6710448" y="2789342"/>
                <a:ext cx="604505"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34" name="Connecteur droit 362"/>
              <p:cNvCxnSpPr/>
              <p:nvPr/>
            </p:nvCxnSpPr>
            <p:spPr>
              <a:xfrm flipV="1">
                <a:off x="7199997" y="2872762"/>
                <a:ext cx="229913" cy="188021"/>
              </a:xfrm>
              <a:prstGeom prst="line">
                <a:avLst/>
              </a:prstGeom>
              <a:ln w="31750"/>
            </p:spPr>
            <p:style>
              <a:lnRef idx="1">
                <a:schemeClr val="dk1"/>
              </a:lnRef>
              <a:fillRef idx="0">
                <a:schemeClr val="dk1"/>
              </a:fillRef>
              <a:effectRef idx="0">
                <a:schemeClr val="dk1"/>
              </a:effectRef>
              <a:fontRef idx="minor">
                <a:schemeClr val="tx1"/>
              </a:fontRef>
            </p:style>
          </p:cxnSp>
          <p:cxnSp>
            <p:nvCxnSpPr>
              <p:cNvPr id="35" name="Connecteur droit 363"/>
              <p:cNvCxnSpPr/>
              <p:nvPr/>
            </p:nvCxnSpPr>
            <p:spPr>
              <a:xfrm>
                <a:off x="6396142" y="4162635"/>
                <a:ext cx="604505"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36" name="Connecteur droit 364"/>
              <p:cNvCxnSpPr/>
              <p:nvPr/>
            </p:nvCxnSpPr>
            <p:spPr>
              <a:xfrm>
                <a:off x="6710447" y="3908045"/>
                <a:ext cx="604505"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37" name="Connecteur droit 365"/>
              <p:cNvCxnSpPr/>
              <p:nvPr/>
            </p:nvCxnSpPr>
            <p:spPr>
              <a:xfrm flipV="1">
                <a:off x="6166229" y="3959151"/>
                <a:ext cx="229913" cy="188021"/>
              </a:xfrm>
              <a:prstGeom prst="line">
                <a:avLst/>
              </a:prstGeom>
              <a:ln w="31750"/>
            </p:spPr>
            <p:style>
              <a:lnRef idx="1">
                <a:schemeClr val="dk1"/>
              </a:lnRef>
              <a:fillRef idx="0">
                <a:schemeClr val="dk1"/>
              </a:fillRef>
              <a:effectRef idx="0">
                <a:schemeClr val="dk1"/>
              </a:effectRef>
              <a:fontRef idx="minor">
                <a:schemeClr val="tx1"/>
              </a:fontRef>
            </p:style>
          </p:cxnSp>
          <p:cxnSp>
            <p:nvCxnSpPr>
              <p:cNvPr id="38" name="Connecteur droit 366"/>
              <p:cNvCxnSpPr/>
              <p:nvPr/>
            </p:nvCxnSpPr>
            <p:spPr>
              <a:xfrm flipV="1">
                <a:off x="7215126" y="3971657"/>
                <a:ext cx="229913" cy="188021"/>
              </a:xfrm>
              <a:prstGeom prst="line">
                <a:avLst/>
              </a:prstGeom>
              <a:ln w="31750"/>
            </p:spPr>
            <p:style>
              <a:lnRef idx="1">
                <a:schemeClr val="dk1"/>
              </a:lnRef>
              <a:fillRef idx="0">
                <a:schemeClr val="dk1"/>
              </a:fillRef>
              <a:effectRef idx="0">
                <a:schemeClr val="dk1"/>
              </a:effectRef>
              <a:fontRef idx="minor">
                <a:schemeClr val="tx1"/>
              </a:fontRef>
            </p:style>
          </p:cxnSp>
          <p:sp>
            <p:nvSpPr>
              <p:cNvPr id="39" name="Ellipse 367"/>
              <p:cNvSpPr/>
              <p:nvPr/>
            </p:nvSpPr>
            <p:spPr>
              <a:xfrm>
                <a:off x="5950218" y="3942265"/>
                <a:ext cx="440741" cy="440741"/>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Ellipse 368"/>
              <p:cNvSpPr/>
              <p:nvPr/>
            </p:nvSpPr>
            <p:spPr>
              <a:xfrm>
                <a:off x="6995464" y="3942265"/>
                <a:ext cx="440741" cy="440741"/>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1" name="Connecteur droit 369"/>
              <p:cNvCxnSpPr>
                <a:stCxn id="39" idx="0"/>
                <a:endCxn id="32" idx="4"/>
              </p:cNvCxnSpPr>
              <p:nvPr/>
            </p:nvCxnSpPr>
            <p:spPr>
              <a:xfrm flipV="1">
                <a:off x="6170588" y="3261720"/>
                <a:ext cx="0" cy="680545"/>
              </a:xfrm>
              <a:prstGeom prst="line">
                <a:avLst/>
              </a:prstGeom>
              <a:ln w="31750"/>
            </p:spPr>
            <p:style>
              <a:lnRef idx="1">
                <a:schemeClr val="dk1"/>
              </a:lnRef>
              <a:fillRef idx="0">
                <a:schemeClr val="dk1"/>
              </a:fillRef>
              <a:effectRef idx="0">
                <a:schemeClr val="dk1"/>
              </a:effectRef>
              <a:fontRef idx="minor">
                <a:schemeClr val="tx1"/>
              </a:fontRef>
            </p:style>
          </p:cxnSp>
          <p:cxnSp>
            <p:nvCxnSpPr>
              <p:cNvPr id="42" name="Connecteur droit 370"/>
              <p:cNvCxnSpPr>
                <a:stCxn id="40" idx="0"/>
                <a:endCxn id="47" idx="4"/>
              </p:cNvCxnSpPr>
              <p:nvPr/>
            </p:nvCxnSpPr>
            <p:spPr>
              <a:xfrm flipV="1">
                <a:off x="7215835" y="3261720"/>
                <a:ext cx="0" cy="680545"/>
              </a:xfrm>
              <a:prstGeom prst="line">
                <a:avLst/>
              </a:prstGeom>
              <a:ln w="31750"/>
            </p:spPr>
            <p:style>
              <a:lnRef idx="1">
                <a:schemeClr val="dk1"/>
              </a:lnRef>
              <a:fillRef idx="0">
                <a:schemeClr val="dk1"/>
              </a:fillRef>
              <a:effectRef idx="0">
                <a:schemeClr val="dk1"/>
              </a:effectRef>
              <a:fontRef idx="minor">
                <a:schemeClr val="tx1"/>
              </a:fontRef>
            </p:style>
          </p:cxnSp>
          <p:cxnSp>
            <p:nvCxnSpPr>
              <p:cNvPr id="43" name="Connecteur droit 371"/>
              <p:cNvCxnSpPr>
                <a:stCxn id="30" idx="0"/>
                <a:endCxn id="28" idx="4"/>
              </p:cNvCxnSpPr>
              <p:nvPr/>
            </p:nvCxnSpPr>
            <p:spPr>
              <a:xfrm flipV="1">
                <a:off x="7535324" y="3009713"/>
                <a:ext cx="0" cy="680545"/>
              </a:xfrm>
              <a:prstGeom prst="line">
                <a:avLst/>
              </a:prstGeom>
              <a:ln w="31750"/>
            </p:spPr>
            <p:style>
              <a:lnRef idx="1">
                <a:schemeClr val="dk1"/>
              </a:lnRef>
              <a:fillRef idx="0">
                <a:schemeClr val="dk1"/>
              </a:fillRef>
              <a:effectRef idx="0">
                <a:schemeClr val="dk1"/>
              </a:effectRef>
              <a:fontRef idx="minor">
                <a:schemeClr val="tx1"/>
              </a:fontRef>
            </p:style>
          </p:cxnSp>
          <p:sp>
            <p:nvSpPr>
              <p:cNvPr id="44" name="Ellipse 372"/>
              <p:cNvSpPr/>
              <p:nvPr/>
            </p:nvSpPr>
            <p:spPr>
              <a:xfrm>
                <a:off x="6215998" y="3408514"/>
                <a:ext cx="236037" cy="236037"/>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373"/>
              <p:cNvSpPr/>
              <p:nvPr/>
            </p:nvSpPr>
            <p:spPr>
              <a:xfrm>
                <a:off x="6738010" y="3918638"/>
                <a:ext cx="236037" cy="236037"/>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6" name="Connecteur droit 375"/>
              <p:cNvCxnSpPr>
                <a:stCxn id="32" idx="6"/>
                <a:endCxn id="47" idx="2"/>
              </p:cNvCxnSpPr>
              <p:nvPr/>
            </p:nvCxnSpPr>
            <p:spPr>
              <a:xfrm>
                <a:off x="6390959" y="3041350"/>
                <a:ext cx="604505" cy="0"/>
              </a:xfrm>
              <a:prstGeom prst="line">
                <a:avLst/>
              </a:prstGeom>
              <a:ln w="31750"/>
            </p:spPr>
            <p:style>
              <a:lnRef idx="1">
                <a:schemeClr val="dk1"/>
              </a:lnRef>
              <a:fillRef idx="0">
                <a:schemeClr val="dk1"/>
              </a:fillRef>
              <a:effectRef idx="0">
                <a:schemeClr val="dk1"/>
              </a:effectRef>
              <a:fontRef idx="minor">
                <a:schemeClr val="tx1"/>
              </a:fontRef>
            </p:style>
          </p:cxnSp>
          <p:sp>
            <p:nvSpPr>
              <p:cNvPr id="47" name="Ellipse 376"/>
              <p:cNvSpPr/>
              <p:nvPr/>
            </p:nvSpPr>
            <p:spPr>
              <a:xfrm>
                <a:off x="6995464" y="2820979"/>
                <a:ext cx="440741" cy="440741"/>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374"/>
              <p:cNvSpPr/>
              <p:nvPr/>
            </p:nvSpPr>
            <p:spPr>
              <a:xfrm>
                <a:off x="7266686" y="3405960"/>
                <a:ext cx="236037" cy="236037"/>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379"/>
              <p:cNvSpPr/>
              <p:nvPr/>
            </p:nvSpPr>
            <p:spPr>
              <a:xfrm>
                <a:off x="6672814" y="3345300"/>
                <a:ext cx="364823" cy="364823"/>
              </a:xfrm>
              <a:prstGeom prst="ellipse">
                <a:avLst/>
              </a:prstGeom>
              <a:gradFill flip="none" rotWithShape="1">
                <a:gsLst>
                  <a:gs pos="14000">
                    <a:schemeClr val="accent1">
                      <a:lumMod val="5000"/>
                      <a:lumOff val="95000"/>
                    </a:schemeClr>
                  </a:gs>
                  <a:gs pos="70000">
                    <a:srgbClr val="0070C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381"/>
              <p:cNvSpPr/>
              <p:nvPr/>
            </p:nvSpPr>
            <p:spPr>
              <a:xfrm>
                <a:off x="6576528" y="3510310"/>
                <a:ext cx="236037" cy="236037"/>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51" name="Groupe 382"/>
              <p:cNvGrpSpPr/>
              <p:nvPr/>
            </p:nvGrpSpPr>
            <p:grpSpPr>
              <a:xfrm>
                <a:off x="7429909" y="4157881"/>
                <a:ext cx="625002" cy="509083"/>
                <a:chOff x="4459976" y="5250882"/>
                <a:chExt cx="1225349" cy="998084"/>
              </a:xfrm>
            </p:grpSpPr>
            <p:cxnSp>
              <p:nvCxnSpPr>
                <p:cNvPr id="55" name="Connecteur droit avec flèche 388"/>
                <p:cNvCxnSpPr/>
                <p:nvPr/>
              </p:nvCxnSpPr>
              <p:spPr>
                <a:xfrm flipV="1">
                  <a:off x="4716016" y="5680517"/>
                  <a:ext cx="0" cy="56844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6" name="Connecteur droit avec flèche 389"/>
                <p:cNvCxnSpPr/>
                <p:nvPr/>
              </p:nvCxnSpPr>
              <p:spPr>
                <a:xfrm>
                  <a:off x="4704112" y="6229917"/>
                  <a:ext cx="54224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7" name="Connecteur droit avec flèche 390"/>
                <p:cNvCxnSpPr/>
                <p:nvPr/>
              </p:nvCxnSpPr>
              <p:spPr>
                <a:xfrm flipV="1">
                  <a:off x="4716016" y="5992683"/>
                  <a:ext cx="298898" cy="2306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8" name="ZoneTexte 391"/>
                <p:cNvSpPr txBox="1"/>
                <p:nvPr/>
              </p:nvSpPr>
              <p:spPr>
                <a:xfrm>
                  <a:off x="5159219" y="5917293"/>
                  <a:ext cx="526106" cy="276999"/>
                </a:xfrm>
                <a:prstGeom prst="rect">
                  <a:avLst/>
                </a:prstGeom>
                <a:noFill/>
              </p:spPr>
              <p:txBody>
                <a:bodyPr wrap="none" rtlCol="0">
                  <a:spAutoFit/>
                </a:bodyPr>
                <a:lstStyle/>
                <a:p>
                  <a:r>
                    <a:rPr lang="fr-FR" sz="1200" dirty="0"/>
                    <a:t>[100]</a:t>
                  </a:r>
                  <a:endParaRPr lang="fr-FR" sz="1200" dirty="0"/>
                </a:p>
              </p:txBody>
            </p:sp>
            <p:sp>
              <p:nvSpPr>
                <p:cNvPr id="59" name="ZoneTexte 392"/>
                <p:cNvSpPr txBox="1"/>
                <p:nvPr/>
              </p:nvSpPr>
              <p:spPr>
                <a:xfrm>
                  <a:off x="4920331" y="5629590"/>
                  <a:ext cx="526106" cy="276999"/>
                </a:xfrm>
                <a:prstGeom prst="rect">
                  <a:avLst/>
                </a:prstGeom>
                <a:noFill/>
              </p:spPr>
              <p:txBody>
                <a:bodyPr wrap="none" rtlCol="0">
                  <a:spAutoFit/>
                </a:bodyPr>
                <a:lstStyle/>
                <a:p>
                  <a:r>
                    <a:rPr lang="fr-FR" sz="1200" dirty="0"/>
                    <a:t>[010]</a:t>
                  </a:r>
                  <a:endParaRPr lang="fr-FR" sz="1200" dirty="0"/>
                </a:p>
              </p:txBody>
            </p:sp>
            <p:sp>
              <p:nvSpPr>
                <p:cNvPr id="60" name="ZoneTexte 393"/>
                <p:cNvSpPr txBox="1"/>
                <p:nvPr/>
              </p:nvSpPr>
              <p:spPr>
                <a:xfrm>
                  <a:off x="4459976" y="5250882"/>
                  <a:ext cx="526106" cy="276999"/>
                </a:xfrm>
                <a:prstGeom prst="rect">
                  <a:avLst/>
                </a:prstGeom>
                <a:noFill/>
              </p:spPr>
              <p:txBody>
                <a:bodyPr wrap="none" rtlCol="0">
                  <a:spAutoFit/>
                </a:bodyPr>
                <a:lstStyle/>
                <a:p>
                  <a:r>
                    <a:rPr lang="fr-FR" sz="1200" dirty="0"/>
                    <a:t>[001]</a:t>
                  </a:r>
                  <a:endParaRPr lang="fr-FR" sz="1200" dirty="0"/>
                </a:p>
              </p:txBody>
            </p:sp>
          </p:grpSp>
          <p:sp>
            <p:nvSpPr>
              <p:cNvPr id="52" name="Rectangle 385"/>
              <p:cNvSpPr/>
              <p:nvPr/>
            </p:nvSpPr>
            <p:spPr>
              <a:xfrm>
                <a:off x="7366720" y="2604533"/>
                <a:ext cx="375424" cy="307777"/>
              </a:xfrm>
              <a:prstGeom prst="rect">
                <a:avLst/>
              </a:prstGeom>
              <a:noFill/>
            </p:spPr>
            <p:txBody>
              <a:bodyPr wrap="none" lIns="91440" tIns="45720" rIns="91440" bIns="45720">
                <a:spAutoFit/>
              </a:bodyPr>
              <a:lstStyle/>
              <a:p>
                <a:pPr algn="ctr"/>
                <a:r>
                  <a:rPr lang="fr-FR" sz="1400" b="1" dirty="0">
                    <a:ln w="9525">
                      <a:solidFill>
                        <a:schemeClr val="bg1"/>
                      </a:solidFill>
                      <a:prstDash val="solid"/>
                    </a:ln>
                    <a:effectLst>
                      <a:outerShdw blurRad="12700" dist="38100" dir="2700000" algn="tl" rotWithShape="0">
                        <a:schemeClr val="bg1">
                          <a:lumMod val="50000"/>
                        </a:schemeClr>
                      </a:outerShdw>
                    </a:effectLst>
                  </a:rPr>
                  <a:t>Sr</a:t>
                </a:r>
                <a:endParaRPr lang="fr-FR" sz="1400" b="1" dirty="0">
                  <a:ln w="9525">
                    <a:solidFill>
                      <a:schemeClr val="bg1"/>
                    </a:solidFill>
                    <a:prstDash val="solid"/>
                  </a:ln>
                  <a:effectLst>
                    <a:outerShdw blurRad="12700" dist="38100" dir="2700000" algn="tl" rotWithShape="0">
                      <a:schemeClr val="bg1">
                        <a:lumMod val="50000"/>
                      </a:schemeClr>
                    </a:outerShdw>
                  </a:effectLst>
                </a:endParaRPr>
              </a:p>
            </p:txBody>
          </p:sp>
          <p:sp>
            <p:nvSpPr>
              <p:cNvPr id="53" name="Rectangle 386"/>
              <p:cNvSpPr/>
              <p:nvPr/>
            </p:nvSpPr>
            <p:spPr>
              <a:xfrm>
                <a:off x="6706327" y="3349946"/>
                <a:ext cx="340093" cy="307777"/>
              </a:xfrm>
              <a:prstGeom prst="rect">
                <a:avLst/>
              </a:prstGeom>
              <a:noFill/>
            </p:spPr>
            <p:txBody>
              <a:bodyPr wrap="none" lIns="91440" tIns="45720" rIns="91440" bIns="45720">
                <a:spAutoFit/>
              </a:bodyPr>
              <a:lstStyle/>
              <a:p>
                <a:pPr algn="ctr"/>
                <a:r>
                  <a:rPr lang="fr-FR" sz="1400" b="1" dirty="0">
                    <a:ln w="9525">
                      <a:solidFill>
                        <a:schemeClr val="bg1"/>
                      </a:solidFill>
                      <a:prstDash val="solid"/>
                    </a:ln>
                    <a:effectLst>
                      <a:outerShdw blurRad="12700" dist="38100" dir="2700000" algn="tl" rotWithShape="0">
                        <a:schemeClr val="bg1">
                          <a:lumMod val="50000"/>
                        </a:schemeClr>
                      </a:outerShdw>
                    </a:effectLst>
                  </a:rPr>
                  <a:t>Ti</a:t>
                </a:r>
                <a:endParaRPr lang="fr-FR" sz="1400" b="1" dirty="0">
                  <a:ln w="9525">
                    <a:solidFill>
                      <a:schemeClr val="bg1"/>
                    </a:solidFill>
                    <a:prstDash val="solid"/>
                  </a:ln>
                  <a:effectLst>
                    <a:outerShdw blurRad="12700" dist="38100" dir="2700000" algn="tl" rotWithShape="0">
                      <a:schemeClr val="bg1">
                        <a:lumMod val="50000"/>
                      </a:schemeClr>
                    </a:outerShdw>
                  </a:effectLst>
                </a:endParaRPr>
              </a:p>
            </p:txBody>
          </p:sp>
          <p:sp>
            <p:nvSpPr>
              <p:cNvPr id="54" name="Rectangle 387"/>
              <p:cNvSpPr/>
              <p:nvPr/>
            </p:nvSpPr>
            <p:spPr>
              <a:xfrm>
                <a:off x="7223360" y="3369743"/>
                <a:ext cx="324127" cy="307777"/>
              </a:xfrm>
              <a:prstGeom prst="rect">
                <a:avLst/>
              </a:prstGeom>
              <a:noFill/>
            </p:spPr>
            <p:txBody>
              <a:bodyPr wrap="none" lIns="91440" tIns="45720" rIns="91440" bIns="45720">
                <a:spAutoFit/>
              </a:bodyPr>
              <a:lstStyle/>
              <a:p>
                <a:pPr algn="ctr"/>
                <a:r>
                  <a:rPr lang="fr-FR" sz="1400" b="1" dirty="0">
                    <a:ln w="9525">
                      <a:solidFill>
                        <a:schemeClr val="bg1"/>
                      </a:solidFill>
                      <a:prstDash val="solid"/>
                    </a:ln>
                    <a:effectLst>
                      <a:outerShdw blurRad="12700" dist="38100" dir="2700000" algn="tl" rotWithShape="0">
                        <a:schemeClr val="bg1">
                          <a:lumMod val="50000"/>
                        </a:schemeClr>
                      </a:outerShdw>
                    </a:effectLst>
                  </a:rPr>
                  <a:t>O</a:t>
                </a:r>
                <a:endParaRPr lang="fr-FR" sz="1400" b="1" dirty="0">
                  <a:ln w="9525">
                    <a:solidFill>
                      <a:schemeClr val="bg1"/>
                    </a:solidFill>
                    <a:prstDash val="solid"/>
                  </a:ln>
                  <a:effectLst>
                    <a:outerShdw blurRad="12700" dist="38100" dir="2700000" algn="tl" rotWithShape="0">
                      <a:schemeClr val="bg1">
                        <a:lumMod val="50000"/>
                      </a:schemeClr>
                    </a:outerShdw>
                  </a:effectLst>
                </a:endParaRPr>
              </a:p>
            </p:txBody>
          </p:sp>
        </p:grpSp>
        <p:sp>
          <p:nvSpPr>
            <p:cNvPr id="19" name="Ellipse 381"/>
            <p:cNvSpPr/>
            <p:nvPr/>
          </p:nvSpPr>
          <p:spPr>
            <a:xfrm>
              <a:off x="9644497" y="3249789"/>
              <a:ext cx="259319" cy="259319"/>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61" name="Groupe 403"/>
          <p:cNvGrpSpPr/>
          <p:nvPr/>
        </p:nvGrpSpPr>
        <p:grpSpPr>
          <a:xfrm>
            <a:off x="2348813" y="3347656"/>
            <a:ext cx="1985870" cy="2182181"/>
            <a:chOff x="5950218" y="2568972"/>
            <a:chExt cx="2104693" cy="2312750"/>
          </a:xfrm>
        </p:grpSpPr>
        <p:sp>
          <p:nvSpPr>
            <p:cNvPr id="62" name="Ellipse 350"/>
            <p:cNvSpPr/>
            <p:nvPr/>
          </p:nvSpPr>
          <p:spPr>
            <a:xfrm>
              <a:off x="6907337" y="3260757"/>
              <a:ext cx="236037" cy="236037"/>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3" name="Connecteur droit 351"/>
            <p:cNvCxnSpPr/>
            <p:nvPr/>
          </p:nvCxnSpPr>
          <p:spPr>
            <a:xfrm flipV="1">
              <a:off x="6317502" y="3391339"/>
              <a:ext cx="381102" cy="132641"/>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64" name="Connecteur droit avec flèche 352"/>
            <p:cNvCxnSpPr/>
            <p:nvPr/>
          </p:nvCxnSpPr>
          <p:spPr>
            <a:xfrm>
              <a:off x="6166229" y="4493191"/>
              <a:ext cx="109222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5" name="ZoneTexte 353"/>
            <p:cNvSpPr txBox="1"/>
            <p:nvPr/>
          </p:nvSpPr>
          <p:spPr>
            <a:xfrm>
              <a:off x="6299637" y="4490291"/>
              <a:ext cx="1093056" cy="391431"/>
            </a:xfrm>
            <a:prstGeom prst="rect">
              <a:avLst/>
            </a:prstGeom>
            <a:noFill/>
          </p:spPr>
          <p:txBody>
            <a:bodyPr wrap="square" rtlCol="0">
              <a:spAutoFit/>
            </a:bodyPr>
            <a:lstStyle/>
            <a:p>
              <a:pPr algn="ctr"/>
              <a:r>
                <a:rPr lang="fr-FR" dirty="0"/>
                <a:t>3.905 Å</a:t>
              </a:r>
              <a:endParaRPr lang="fr-FR" dirty="0"/>
            </a:p>
          </p:txBody>
        </p:sp>
        <p:cxnSp>
          <p:nvCxnSpPr>
            <p:cNvPr id="66" name="Connecteur droit 354"/>
            <p:cNvCxnSpPr>
              <a:endCxn id="67" idx="4"/>
            </p:cNvCxnSpPr>
            <p:nvPr/>
          </p:nvCxnSpPr>
          <p:spPr>
            <a:xfrm flipV="1">
              <a:off x="6490077" y="3009713"/>
              <a:ext cx="0" cy="808025"/>
            </a:xfrm>
            <a:prstGeom prst="line">
              <a:avLst/>
            </a:prstGeom>
            <a:ln w="31750"/>
          </p:spPr>
          <p:style>
            <a:lnRef idx="1">
              <a:schemeClr val="dk1"/>
            </a:lnRef>
            <a:fillRef idx="0">
              <a:schemeClr val="dk1"/>
            </a:fillRef>
            <a:effectRef idx="0">
              <a:schemeClr val="dk1"/>
            </a:effectRef>
            <a:fontRef idx="minor">
              <a:schemeClr val="tx1"/>
            </a:fontRef>
          </p:style>
        </p:cxnSp>
        <p:sp>
          <p:nvSpPr>
            <p:cNvPr id="67" name="Ellipse 355"/>
            <p:cNvSpPr/>
            <p:nvPr/>
          </p:nvSpPr>
          <p:spPr>
            <a:xfrm>
              <a:off x="6269707" y="2568972"/>
              <a:ext cx="440741" cy="440741"/>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8" name="Ellipse 356"/>
            <p:cNvSpPr/>
            <p:nvPr/>
          </p:nvSpPr>
          <p:spPr>
            <a:xfrm>
              <a:off x="7314953" y="2568972"/>
              <a:ext cx="440741" cy="440741"/>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Ellipse 357"/>
            <p:cNvSpPr/>
            <p:nvPr/>
          </p:nvSpPr>
          <p:spPr>
            <a:xfrm>
              <a:off x="6269707" y="3690258"/>
              <a:ext cx="440741" cy="440741"/>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Ellipse 358"/>
            <p:cNvSpPr/>
            <p:nvPr/>
          </p:nvSpPr>
          <p:spPr>
            <a:xfrm>
              <a:off x="7314953" y="3690258"/>
              <a:ext cx="440741" cy="440741"/>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1" name="Connecteur droit 359"/>
            <p:cNvCxnSpPr/>
            <p:nvPr/>
          </p:nvCxnSpPr>
          <p:spPr>
            <a:xfrm flipV="1">
              <a:off x="6166229" y="2859813"/>
              <a:ext cx="229913" cy="188021"/>
            </a:xfrm>
            <a:prstGeom prst="line">
              <a:avLst/>
            </a:prstGeom>
            <a:ln w="31750"/>
          </p:spPr>
          <p:style>
            <a:lnRef idx="1">
              <a:schemeClr val="dk1"/>
            </a:lnRef>
            <a:fillRef idx="0">
              <a:schemeClr val="dk1"/>
            </a:fillRef>
            <a:effectRef idx="0">
              <a:schemeClr val="dk1"/>
            </a:effectRef>
            <a:fontRef idx="minor">
              <a:schemeClr val="tx1"/>
            </a:fontRef>
          </p:style>
        </p:cxnSp>
        <p:sp>
          <p:nvSpPr>
            <p:cNvPr id="72" name="Ellipse 360"/>
            <p:cNvSpPr/>
            <p:nvPr/>
          </p:nvSpPr>
          <p:spPr>
            <a:xfrm>
              <a:off x="5950218" y="2820979"/>
              <a:ext cx="440741" cy="440741"/>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73" name="Connecteur droit 361"/>
            <p:cNvCxnSpPr>
              <a:stCxn id="67" idx="6"/>
              <a:endCxn id="68" idx="2"/>
            </p:cNvCxnSpPr>
            <p:nvPr/>
          </p:nvCxnSpPr>
          <p:spPr>
            <a:xfrm>
              <a:off x="6710448" y="2789342"/>
              <a:ext cx="604505"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74" name="Connecteur droit 362"/>
            <p:cNvCxnSpPr/>
            <p:nvPr/>
          </p:nvCxnSpPr>
          <p:spPr>
            <a:xfrm flipV="1">
              <a:off x="7199997" y="2872762"/>
              <a:ext cx="229913" cy="188021"/>
            </a:xfrm>
            <a:prstGeom prst="line">
              <a:avLst/>
            </a:prstGeom>
            <a:ln w="31750"/>
          </p:spPr>
          <p:style>
            <a:lnRef idx="1">
              <a:schemeClr val="dk1"/>
            </a:lnRef>
            <a:fillRef idx="0">
              <a:schemeClr val="dk1"/>
            </a:fillRef>
            <a:effectRef idx="0">
              <a:schemeClr val="dk1"/>
            </a:effectRef>
            <a:fontRef idx="minor">
              <a:schemeClr val="tx1"/>
            </a:fontRef>
          </p:style>
        </p:cxnSp>
        <p:cxnSp>
          <p:nvCxnSpPr>
            <p:cNvPr id="75" name="Connecteur droit 363"/>
            <p:cNvCxnSpPr/>
            <p:nvPr/>
          </p:nvCxnSpPr>
          <p:spPr>
            <a:xfrm>
              <a:off x="6396142" y="4162635"/>
              <a:ext cx="604505"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76" name="Connecteur droit 364"/>
            <p:cNvCxnSpPr/>
            <p:nvPr/>
          </p:nvCxnSpPr>
          <p:spPr>
            <a:xfrm>
              <a:off x="6710447" y="3908045"/>
              <a:ext cx="604505"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77" name="Connecteur droit 365"/>
            <p:cNvCxnSpPr/>
            <p:nvPr/>
          </p:nvCxnSpPr>
          <p:spPr>
            <a:xfrm flipV="1">
              <a:off x="6166229" y="3959151"/>
              <a:ext cx="229913" cy="188021"/>
            </a:xfrm>
            <a:prstGeom prst="line">
              <a:avLst/>
            </a:prstGeom>
            <a:ln w="31750"/>
          </p:spPr>
          <p:style>
            <a:lnRef idx="1">
              <a:schemeClr val="dk1"/>
            </a:lnRef>
            <a:fillRef idx="0">
              <a:schemeClr val="dk1"/>
            </a:fillRef>
            <a:effectRef idx="0">
              <a:schemeClr val="dk1"/>
            </a:effectRef>
            <a:fontRef idx="minor">
              <a:schemeClr val="tx1"/>
            </a:fontRef>
          </p:style>
        </p:cxnSp>
        <p:cxnSp>
          <p:nvCxnSpPr>
            <p:cNvPr id="78" name="Connecteur droit 366"/>
            <p:cNvCxnSpPr/>
            <p:nvPr/>
          </p:nvCxnSpPr>
          <p:spPr>
            <a:xfrm flipV="1">
              <a:off x="7215126" y="3971657"/>
              <a:ext cx="229913" cy="188021"/>
            </a:xfrm>
            <a:prstGeom prst="line">
              <a:avLst/>
            </a:prstGeom>
            <a:ln w="31750"/>
          </p:spPr>
          <p:style>
            <a:lnRef idx="1">
              <a:schemeClr val="dk1"/>
            </a:lnRef>
            <a:fillRef idx="0">
              <a:schemeClr val="dk1"/>
            </a:fillRef>
            <a:effectRef idx="0">
              <a:schemeClr val="dk1"/>
            </a:effectRef>
            <a:fontRef idx="minor">
              <a:schemeClr val="tx1"/>
            </a:fontRef>
          </p:style>
        </p:cxnSp>
        <p:sp>
          <p:nvSpPr>
            <p:cNvPr id="79" name="Ellipse 367"/>
            <p:cNvSpPr/>
            <p:nvPr/>
          </p:nvSpPr>
          <p:spPr>
            <a:xfrm>
              <a:off x="5950218" y="3942265"/>
              <a:ext cx="440741" cy="440741"/>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Ellipse 368"/>
            <p:cNvSpPr/>
            <p:nvPr/>
          </p:nvSpPr>
          <p:spPr>
            <a:xfrm>
              <a:off x="6995464" y="3942265"/>
              <a:ext cx="440741" cy="440741"/>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1" name="Connecteur droit 369"/>
            <p:cNvCxnSpPr>
              <a:stCxn id="79" idx="0"/>
              <a:endCxn id="72" idx="4"/>
            </p:cNvCxnSpPr>
            <p:nvPr/>
          </p:nvCxnSpPr>
          <p:spPr>
            <a:xfrm flipV="1">
              <a:off x="6170588" y="3261720"/>
              <a:ext cx="0" cy="680545"/>
            </a:xfrm>
            <a:prstGeom prst="line">
              <a:avLst/>
            </a:prstGeom>
            <a:ln w="31750"/>
          </p:spPr>
          <p:style>
            <a:lnRef idx="1">
              <a:schemeClr val="dk1"/>
            </a:lnRef>
            <a:fillRef idx="0">
              <a:schemeClr val="dk1"/>
            </a:fillRef>
            <a:effectRef idx="0">
              <a:schemeClr val="dk1"/>
            </a:effectRef>
            <a:fontRef idx="minor">
              <a:schemeClr val="tx1"/>
            </a:fontRef>
          </p:style>
        </p:cxnSp>
        <p:cxnSp>
          <p:nvCxnSpPr>
            <p:cNvPr id="82" name="Connecteur droit 370"/>
            <p:cNvCxnSpPr>
              <a:stCxn id="80" idx="0"/>
              <a:endCxn id="87" idx="4"/>
            </p:cNvCxnSpPr>
            <p:nvPr/>
          </p:nvCxnSpPr>
          <p:spPr>
            <a:xfrm flipV="1">
              <a:off x="7215835" y="3261720"/>
              <a:ext cx="0" cy="680545"/>
            </a:xfrm>
            <a:prstGeom prst="line">
              <a:avLst/>
            </a:prstGeom>
            <a:ln w="31750"/>
          </p:spPr>
          <p:style>
            <a:lnRef idx="1">
              <a:schemeClr val="dk1"/>
            </a:lnRef>
            <a:fillRef idx="0">
              <a:schemeClr val="dk1"/>
            </a:fillRef>
            <a:effectRef idx="0">
              <a:schemeClr val="dk1"/>
            </a:effectRef>
            <a:fontRef idx="minor">
              <a:schemeClr val="tx1"/>
            </a:fontRef>
          </p:style>
        </p:cxnSp>
        <p:cxnSp>
          <p:nvCxnSpPr>
            <p:cNvPr id="83" name="Connecteur droit 371"/>
            <p:cNvCxnSpPr>
              <a:stCxn id="70" idx="0"/>
              <a:endCxn id="68" idx="4"/>
            </p:cNvCxnSpPr>
            <p:nvPr/>
          </p:nvCxnSpPr>
          <p:spPr>
            <a:xfrm flipV="1">
              <a:off x="7535324" y="3009713"/>
              <a:ext cx="0" cy="680545"/>
            </a:xfrm>
            <a:prstGeom prst="line">
              <a:avLst/>
            </a:prstGeom>
            <a:ln w="31750"/>
          </p:spPr>
          <p:style>
            <a:lnRef idx="1">
              <a:schemeClr val="dk1"/>
            </a:lnRef>
            <a:fillRef idx="0">
              <a:schemeClr val="dk1"/>
            </a:fillRef>
            <a:effectRef idx="0">
              <a:schemeClr val="dk1"/>
            </a:effectRef>
            <a:fontRef idx="minor">
              <a:schemeClr val="tx1"/>
            </a:fontRef>
          </p:style>
        </p:cxnSp>
        <p:sp>
          <p:nvSpPr>
            <p:cNvPr id="84" name="Ellipse 372"/>
            <p:cNvSpPr/>
            <p:nvPr/>
          </p:nvSpPr>
          <p:spPr>
            <a:xfrm>
              <a:off x="6215998" y="3408514"/>
              <a:ext cx="236037" cy="236037"/>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Ellipse 373"/>
            <p:cNvSpPr/>
            <p:nvPr/>
          </p:nvSpPr>
          <p:spPr>
            <a:xfrm>
              <a:off x="6738010" y="3918638"/>
              <a:ext cx="236037" cy="236037"/>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6" name="Connecteur droit 375"/>
            <p:cNvCxnSpPr>
              <a:stCxn id="72" idx="6"/>
              <a:endCxn id="87" idx="2"/>
            </p:cNvCxnSpPr>
            <p:nvPr/>
          </p:nvCxnSpPr>
          <p:spPr>
            <a:xfrm>
              <a:off x="6390959" y="3041350"/>
              <a:ext cx="604505" cy="0"/>
            </a:xfrm>
            <a:prstGeom prst="line">
              <a:avLst/>
            </a:prstGeom>
            <a:ln w="31750"/>
          </p:spPr>
          <p:style>
            <a:lnRef idx="1">
              <a:schemeClr val="dk1"/>
            </a:lnRef>
            <a:fillRef idx="0">
              <a:schemeClr val="dk1"/>
            </a:fillRef>
            <a:effectRef idx="0">
              <a:schemeClr val="dk1"/>
            </a:effectRef>
            <a:fontRef idx="minor">
              <a:schemeClr val="tx1"/>
            </a:fontRef>
          </p:style>
        </p:cxnSp>
        <p:sp>
          <p:nvSpPr>
            <p:cNvPr id="87" name="Ellipse 376"/>
            <p:cNvSpPr/>
            <p:nvPr/>
          </p:nvSpPr>
          <p:spPr>
            <a:xfrm>
              <a:off x="6995464" y="2820979"/>
              <a:ext cx="440741" cy="440741"/>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8" name="Connecteur droit 377"/>
            <p:cNvCxnSpPr/>
            <p:nvPr/>
          </p:nvCxnSpPr>
          <p:spPr>
            <a:xfrm>
              <a:off x="7005940" y="3391339"/>
              <a:ext cx="341544" cy="118971"/>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89" name="Ellipse 374"/>
            <p:cNvSpPr/>
            <p:nvPr/>
          </p:nvSpPr>
          <p:spPr>
            <a:xfrm>
              <a:off x="7266686" y="3405960"/>
              <a:ext cx="236037" cy="236037"/>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0" name="Connecteur droit 378"/>
            <p:cNvCxnSpPr>
              <a:stCxn id="85" idx="0"/>
              <a:endCxn id="91" idx="4"/>
            </p:cNvCxnSpPr>
            <p:nvPr/>
          </p:nvCxnSpPr>
          <p:spPr>
            <a:xfrm flipH="1" flipV="1">
              <a:off x="6854804" y="3499063"/>
              <a:ext cx="1225" cy="419575"/>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91" name="Ellipse 379"/>
            <p:cNvSpPr/>
            <p:nvPr/>
          </p:nvSpPr>
          <p:spPr>
            <a:xfrm>
              <a:off x="6672393" y="3134240"/>
              <a:ext cx="364823" cy="364823"/>
            </a:xfrm>
            <a:prstGeom prst="ellipse">
              <a:avLst/>
            </a:prstGeom>
            <a:gradFill flip="none" rotWithShape="1">
              <a:gsLst>
                <a:gs pos="14000">
                  <a:schemeClr val="accent1">
                    <a:lumMod val="5000"/>
                    <a:lumOff val="95000"/>
                  </a:schemeClr>
                </a:gs>
                <a:gs pos="70000">
                  <a:srgbClr val="0070C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2" name="Connecteur droit 380"/>
            <p:cNvCxnSpPr/>
            <p:nvPr/>
          </p:nvCxnSpPr>
          <p:spPr>
            <a:xfrm flipV="1">
              <a:off x="6698604" y="3428067"/>
              <a:ext cx="113961" cy="205373"/>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93" name="Ellipse 381"/>
            <p:cNvSpPr/>
            <p:nvPr/>
          </p:nvSpPr>
          <p:spPr>
            <a:xfrm>
              <a:off x="6576528" y="3510310"/>
              <a:ext cx="236037" cy="236037"/>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94" name="Groupe 382"/>
            <p:cNvGrpSpPr/>
            <p:nvPr/>
          </p:nvGrpSpPr>
          <p:grpSpPr>
            <a:xfrm>
              <a:off x="7429909" y="4157881"/>
              <a:ext cx="625002" cy="509083"/>
              <a:chOff x="4459976" y="5250882"/>
              <a:chExt cx="1225349" cy="998084"/>
            </a:xfrm>
          </p:grpSpPr>
          <p:cxnSp>
            <p:nvCxnSpPr>
              <p:cNvPr id="98" name="Connecteur droit avec flèche 388"/>
              <p:cNvCxnSpPr/>
              <p:nvPr/>
            </p:nvCxnSpPr>
            <p:spPr>
              <a:xfrm flipV="1">
                <a:off x="4716016" y="5680517"/>
                <a:ext cx="0" cy="56844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9" name="Connecteur droit avec flèche 389"/>
              <p:cNvCxnSpPr/>
              <p:nvPr/>
            </p:nvCxnSpPr>
            <p:spPr>
              <a:xfrm>
                <a:off x="4704112" y="6229917"/>
                <a:ext cx="54224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0" name="Connecteur droit avec flèche 390"/>
              <p:cNvCxnSpPr/>
              <p:nvPr/>
            </p:nvCxnSpPr>
            <p:spPr>
              <a:xfrm flipV="1">
                <a:off x="4716016" y="5992683"/>
                <a:ext cx="298898" cy="23062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01" name="ZoneTexte 391"/>
              <p:cNvSpPr txBox="1"/>
              <p:nvPr/>
            </p:nvSpPr>
            <p:spPr>
              <a:xfrm>
                <a:off x="5159219" y="5917293"/>
                <a:ext cx="526106" cy="276999"/>
              </a:xfrm>
              <a:prstGeom prst="rect">
                <a:avLst/>
              </a:prstGeom>
              <a:noFill/>
            </p:spPr>
            <p:txBody>
              <a:bodyPr wrap="none" rtlCol="0">
                <a:spAutoFit/>
              </a:bodyPr>
              <a:lstStyle/>
              <a:p>
                <a:r>
                  <a:rPr lang="fr-FR" sz="1200" dirty="0"/>
                  <a:t>[100]</a:t>
                </a:r>
                <a:endParaRPr lang="fr-FR" sz="1200" dirty="0"/>
              </a:p>
            </p:txBody>
          </p:sp>
          <p:sp>
            <p:nvSpPr>
              <p:cNvPr id="102" name="ZoneTexte 392"/>
              <p:cNvSpPr txBox="1"/>
              <p:nvPr/>
            </p:nvSpPr>
            <p:spPr>
              <a:xfrm>
                <a:off x="4920331" y="5629590"/>
                <a:ext cx="526106" cy="276999"/>
              </a:xfrm>
              <a:prstGeom prst="rect">
                <a:avLst/>
              </a:prstGeom>
              <a:noFill/>
            </p:spPr>
            <p:txBody>
              <a:bodyPr wrap="none" rtlCol="0">
                <a:spAutoFit/>
              </a:bodyPr>
              <a:lstStyle/>
              <a:p>
                <a:r>
                  <a:rPr lang="fr-FR" sz="1200" dirty="0"/>
                  <a:t>[010]</a:t>
                </a:r>
                <a:endParaRPr lang="fr-FR" sz="1200" dirty="0"/>
              </a:p>
            </p:txBody>
          </p:sp>
          <p:sp>
            <p:nvSpPr>
              <p:cNvPr id="103" name="ZoneTexte 393"/>
              <p:cNvSpPr txBox="1"/>
              <p:nvPr/>
            </p:nvSpPr>
            <p:spPr>
              <a:xfrm>
                <a:off x="4459976" y="5250882"/>
                <a:ext cx="526106" cy="276999"/>
              </a:xfrm>
              <a:prstGeom prst="rect">
                <a:avLst/>
              </a:prstGeom>
              <a:noFill/>
            </p:spPr>
            <p:txBody>
              <a:bodyPr wrap="none" rtlCol="0">
                <a:spAutoFit/>
              </a:bodyPr>
              <a:lstStyle/>
              <a:p>
                <a:r>
                  <a:rPr lang="fr-FR" sz="1200" dirty="0"/>
                  <a:t>[001]</a:t>
                </a:r>
                <a:endParaRPr lang="fr-FR" sz="1200" dirty="0"/>
              </a:p>
            </p:txBody>
          </p:sp>
        </p:grpSp>
        <p:sp>
          <p:nvSpPr>
            <p:cNvPr id="95" name="Rectangle 385"/>
            <p:cNvSpPr/>
            <p:nvPr/>
          </p:nvSpPr>
          <p:spPr>
            <a:xfrm>
              <a:off x="7366720" y="2604533"/>
              <a:ext cx="375424" cy="307777"/>
            </a:xfrm>
            <a:prstGeom prst="rect">
              <a:avLst/>
            </a:prstGeom>
            <a:noFill/>
          </p:spPr>
          <p:txBody>
            <a:bodyPr wrap="none" lIns="91440" tIns="45720" rIns="91440" bIns="45720">
              <a:spAutoFit/>
            </a:bodyPr>
            <a:lstStyle/>
            <a:p>
              <a:pPr algn="ctr"/>
              <a:r>
                <a:rPr lang="fr-FR" sz="1400" b="1" dirty="0">
                  <a:ln w="9525">
                    <a:solidFill>
                      <a:schemeClr val="bg1"/>
                    </a:solidFill>
                    <a:prstDash val="solid"/>
                  </a:ln>
                  <a:effectLst>
                    <a:outerShdw blurRad="12700" dist="38100" dir="2700000" algn="tl" rotWithShape="0">
                      <a:schemeClr val="bg1">
                        <a:lumMod val="50000"/>
                      </a:schemeClr>
                    </a:outerShdw>
                  </a:effectLst>
                </a:rPr>
                <a:t>Sr</a:t>
              </a:r>
              <a:endParaRPr lang="fr-FR" sz="1400" b="1" dirty="0">
                <a:ln w="9525">
                  <a:solidFill>
                    <a:schemeClr val="bg1"/>
                  </a:solidFill>
                  <a:prstDash val="solid"/>
                </a:ln>
                <a:effectLst>
                  <a:outerShdw blurRad="12700" dist="38100" dir="2700000" algn="tl" rotWithShape="0">
                    <a:schemeClr val="bg1">
                      <a:lumMod val="50000"/>
                    </a:schemeClr>
                  </a:outerShdw>
                </a:effectLst>
              </a:endParaRPr>
            </a:p>
          </p:txBody>
        </p:sp>
        <p:sp>
          <p:nvSpPr>
            <p:cNvPr id="96" name="Rectangle 386"/>
            <p:cNvSpPr/>
            <p:nvPr/>
          </p:nvSpPr>
          <p:spPr>
            <a:xfrm>
              <a:off x="6666637" y="3151295"/>
              <a:ext cx="340093" cy="307777"/>
            </a:xfrm>
            <a:prstGeom prst="rect">
              <a:avLst/>
            </a:prstGeom>
            <a:noFill/>
          </p:spPr>
          <p:txBody>
            <a:bodyPr wrap="none" lIns="91440" tIns="45720" rIns="91440" bIns="45720">
              <a:spAutoFit/>
            </a:bodyPr>
            <a:lstStyle/>
            <a:p>
              <a:pPr algn="ctr"/>
              <a:r>
                <a:rPr lang="fr-FR" sz="1400" b="1" dirty="0">
                  <a:ln w="9525">
                    <a:solidFill>
                      <a:schemeClr val="bg1"/>
                    </a:solidFill>
                    <a:prstDash val="solid"/>
                  </a:ln>
                  <a:effectLst>
                    <a:outerShdw blurRad="12700" dist="38100" dir="2700000" algn="tl" rotWithShape="0">
                      <a:schemeClr val="bg1">
                        <a:lumMod val="50000"/>
                      </a:schemeClr>
                    </a:outerShdw>
                  </a:effectLst>
                </a:rPr>
                <a:t>Ti</a:t>
              </a:r>
              <a:endParaRPr lang="fr-FR" sz="1400" b="1" dirty="0">
                <a:ln w="9525">
                  <a:solidFill>
                    <a:schemeClr val="bg1"/>
                  </a:solidFill>
                  <a:prstDash val="solid"/>
                </a:ln>
                <a:effectLst>
                  <a:outerShdw blurRad="12700" dist="38100" dir="2700000" algn="tl" rotWithShape="0">
                    <a:schemeClr val="bg1">
                      <a:lumMod val="50000"/>
                    </a:schemeClr>
                  </a:outerShdw>
                </a:effectLst>
              </a:endParaRPr>
            </a:p>
          </p:txBody>
        </p:sp>
        <p:sp>
          <p:nvSpPr>
            <p:cNvPr id="97" name="Rectangle 387"/>
            <p:cNvSpPr/>
            <p:nvPr/>
          </p:nvSpPr>
          <p:spPr>
            <a:xfrm>
              <a:off x="7223360" y="3369743"/>
              <a:ext cx="324127" cy="307777"/>
            </a:xfrm>
            <a:prstGeom prst="rect">
              <a:avLst/>
            </a:prstGeom>
            <a:noFill/>
          </p:spPr>
          <p:txBody>
            <a:bodyPr wrap="none" lIns="91440" tIns="45720" rIns="91440" bIns="45720">
              <a:spAutoFit/>
            </a:bodyPr>
            <a:lstStyle/>
            <a:p>
              <a:pPr algn="ctr"/>
              <a:r>
                <a:rPr lang="fr-FR" sz="1400" b="1" dirty="0">
                  <a:ln w="9525">
                    <a:solidFill>
                      <a:schemeClr val="bg1"/>
                    </a:solidFill>
                    <a:prstDash val="solid"/>
                  </a:ln>
                  <a:effectLst>
                    <a:outerShdw blurRad="12700" dist="38100" dir="2700000" algn="tl" rotWithShape="0">
                      <a:schemeClr val="bg1">
                        <a:lumMod val="50000"/>
                      </a:schemeClr>
                    </a:outerShdw>
                  </a:effectLst>
                </a:rPr>
                <a:t>O</a:t>
              </a:r>
              <a:endParaRPr lang="fr-FR" sz="1400" b="1" dirty="0">
                <a:ln w="9525">
                  <a:solidFill>
                    <a:schemeClr val="bg1"/>
                  </a:solidFill>
                  <a:prstDash val="solid"/>
                </a:ln>
                <a:effectLst>
                  <a:outerShdw blurRad="12700" dist="38100" dir="2700000" algn="tl" rotWithShape="0">
                    <a:schemeClr val="bg1">
                      <a:lumMod val="50000"/>
                    </a:schemeClr>
                  </a:outerShdw>
                </a:effectLst>
              </a:endParaRPr>
            </a:p>
          </p:txBody>
        </p:sp>
      </p:grpSp>
      <p:pic>
        <p:nvPicPr>
          <p:cNvPr id="105" name="図 104" descr="グラフ"/>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420947" y="3178875"/>
            <a:ext cx="2519974" cy="2930444"/>
          </a:xfrm>
          <a:prstGeom prst="rect">
            <a:avLst/>
          </a:prstGeom>
          <a:noFill/>
          <a:ln>
            <a:noFill/>
          </a:ln>
        </p:spPr>
      </p:pic>
      <p:sp>
        <p:nvSpPr>
          <p:cNvPr id="106" name="テキスト ボックス 105"/>
          <p:cNvSpPr txBox="1"/>
          <p:nvPr/>
        </p:nvSpPr>
        <p:spPr>
          <a:xfrm>
            <a:off x="0" y="6626922"/>
            <a:ext cx="15087600" cy="584775"/>
          </a:xfrm>
          <a:prstGeom prst="rect">
            <a:avLst/>
          </a:prstGeom>
          <a:solidFill>
            <a:schemeClr val="accent1">
              <a:lumMod val="60000"/>
              <a:lumOff val="40000"/>
            </a:schemeClr>
          </a:solidFill>
        </p:spPr>
        <p:txBody>
          <a:bodyPr wrap="square" rtlCol="0">
            <a:spAutoFit/>
          </a:bodyPr>
          <a:lstStyle/>
          <a:p>
            <a:pPr algn="ctr"/>
            <a:r>
              <a:rPr kumimoji="1" lang="en-US" altLang="ja-JP" sz="3200" b="1" dirty="0">
                <a:solidFill>
                  <a:schemeClr val="bg1"/>
                </a:solidFill>
                <a:latin typeface="Arial" panose="02080604020202020204" pitchFamily="34" charset="0"/>
                <a:cs typeface="Arial" panose="02080604020202020204" pitchFamily="34" charset="0"/>
              </a:rPr>
              <a:t>2. Theory &amp; Method</a:t>
            </a:r>
            <a:endParaRPr kumimoji="1" lang="ja-JP" altLang="en-US" sz="3200" b="1" dirty="0">
              <a:solidFill>
                <a:schemeClr val="bg1"/>
              </a:solidFill>
              <a:latin typeface="Arial" panose="02080604020202020204" pitchFamily="34" charset="0"/>
              <a:cs typeface="Arial" panose="02080604020202020204" pitchFamily="34" charset="0"/>
            </a:endParaRPr>
          </a:p>
        </p:txBody>
      </p:sp>
      <mc:AlternateContent xmlns:mc="http://schemas.openxmlformats.org/markup-compatibility/2006">
        <mc:Choice xmlns:a14="http://schemas.microsoft.com/office/drawing/2010/main" Requires="a14">
          <p:sp>
            <p:nvSpPr>
              <p:cNvPr id="158" name="テキスト ボックス 157"/>
              <p:cNvSpPr txBox="1"/>
              <p:nvPr/>
            </p:nvSpPr>
            <p:spPr>
              <a:xfrm>
                <a:off x="78109" y="8094120"/>
                <a:ext cx="5103491" cy="375552"/>
              </a:xfrm>
              <a:prstGeom prst="rect">
                <a:avLst/>
              </a:prstGeom>
              <a:noFill/>
            </p:spPr>
            <p:txBody>
              <a:bodyPr wrap="square">
                <a:spAutoFit/>
              </a:bodyPr>
              <a:lstStyle/>
              <a:p>
                <a14:m>
                  <m:oMath xmlns:m="http://schemas.openxmlformats.org/officeDocument/2006/math">
                    <m:r>
                      <a:rPr lang="en-US" altLang="ja-JP" sz="1800" b="1" smtClean="0">
                        <a:latin typeface="Cambria Math" panose="02040503050406030204" pitchFamily="18" charset="0"/>
                      </a:rPr>
                      <m:t>(</m:t>
                    </m:r>
                    <m:sSup>
                      <m:sSupPr>
                        <m:ctrlPr>
                          <a:rPr lang="en-US" altLang="ja-JP" sz="1800" b="1" i="1">
                            <a:latin typeface="Cambria Math" panose="02040503050406030204" pitchFamily="18" charset="0"/>
                          </a:rPr>
                        </m:ctrlPr>
                      </m:sSupPr>
                      <m:e>
                        <m:r>
                          <a:rPr lang="en-US" altLang="ja-JP" sz="1800" b="1">
                            <a:latin typeface="Cambria Math" panose="02040503050406030204" pitchFamily="18" charset="0"/>
                          </a:rPr>
                          <m:t>𝐈</m:t>
                        </m:r>
                        <m:r>
                          <a:rPr lang="en-US" altLang="ja-JP" sz="1800" b="1">
                            <a:latin typeface="Cambria Math" panose="02040503050406030204" pitchFamily="18" charset="0"/>
                          </a:rPr>
                          <m:t>−</m:t>
                        </m:r>
                        <m:r>
                          <a:rPr lang="en-US" altLang="ja-JP" sz="1800" b="1" i="0" smtClean="0">
                            <a:latin typeface="Cambria Math" panose="02040503050406030204" pitchFamily="18" charset="0"/>
                          </a:rPr>
                          <m:t>𝐊</m:t>
                        </m:r>
                        <m:r>
                          <a:rPr lang="en-US" altLang="ja-JP" sz="1800" b="1">
                            <a:latin typeface="Cambria Math" panose="02040503050406030204" pitchFamily="18" charset="0"/>
                          </a:rPr>
                          <m:t>)</m:t>
                        </m:r>
                      </m:e>
                      <m:sup>
                        <m:r>
                          <a:rPr lang="en-US" altLang="ja-JP" sz="1800" b="1">
                            <a:latin typeface="Cambria Math" panose="02040503050406030204" pitchFamily="18" charset="0"/>
                          </a:rPr>
                          <m:t>−</m:t>
                        </m:r>
                        <m:r>
                          <a:rPr lang="en-US" altLang="ja-JP" sz="1800" b="1">
                            <a:latin typeface="Cambria Math" panose="02040503050406030204" pitchFamily="18" charset="0"/>
                          </a:rPr>
                          <m:t>𝟏</m:t>
                        </m:r>
                      </m:sup>
                    </m:sSup>
                    <m:r>
                      <a:rPr lang="en-US" altLang="ja-JP" sz="1800" b="1" i="0" smtClean="0">
                        <a:latin typeface="Cambria Math" panose="02040503050406030204" pitchFamily="18" charset="0"/>
                      </a:rPr>
                      <m:t>=</m:t>
                    </m:r>
                    <m:r>
                      <a:rPr lang="en-US" altLang="ja-JP" sz="1800" b="1" i="0" smtClean="0">
                        <a:latin typeface="Cambria Math" panose="02040503050406030204" pitchFamily="18" charset="0"/>
                      </a:rPr>
                      <m:t>𝐈</m:t>
                    </m:r>
                    <m:r>
                      <a:rPr lang="en-US" altLang="ja-JP" sz="1800" b="1" i="0" smtClean="0">
                        <a:latin typeface="Cambria Math" panose="02040503050406030204" pitchFamily="18" charset="0"/>
                      </a:rPr>
                      <m:t>+</m:t>
                    </m:r>
                    <m:sSup>
                      <m:sSupPr>
                        <m:ctrlPr>
                          <a:rPr lang="en-US" altLang="ja-JP" sz="1800" b="1" i="1" smtClean="0">
                            <a:latin typeface="Cambria Math" panose="02040503050406030204" pitchFamily="18" charset="0"/>
                          </a:rPr>
                        </m:ctrlPr>
                      </m:sSupPr>
                      <m:e>
                        <m:r>
                          <a:rPr lang="en-US" altLang="ja-JP" sz="1800" b="1" i="0" smtClean="0">
                            <a:latin typeface="Cambria Math" panose="02040503050406030204" pitchFamily="18" charset="0"/>
                          </a:rPr>
                          <m:t>𝐊</m:t>
                        </m:r>
                        <m:r>
                          <a:rPr lang="en-US" altLang="ja-JP" sz="1800" b="1" i="0" smtClean="0">
                            <a:latin typeface="Cambria Math" panose="02040503050406030204" pitchFamily="18" charset="0"/>
                          </a:rPr>
                          <m:t>+</m:t>
                        </m:r>
                        <m:r>
                          <a:rPr lang="en-US" altLang="ja-JP" sz="1800" b="1" i="0" smtClean="0">
                            <a:latin typeface="Cambria Math" panose="02040503050406030204" pitchFamily="18" charset="0"/>
                          </a:rPr>
                          <m:t>𝐊</m:t>
                        </m:r>
                      </m:e>
                      <m:sup>
                        <m:r>
                          <a:rPr lang="en-US" altLang="ja-JP" sz="1800" b="1" i="1" smtClean="0">
                            <a:latin typeface="Cambria Math" panose="02040503050406030204" pitchFamily="18" charset="0"/>
                          </a:rPr>
                          <m:t>𝟐</m:t>
                        </m:r>
                      </m:sup>
                    </m:sSup>
                    <m:r>
                      <a:rPr lang="en-US" altLang="ja-JP" sz="1800" b="1" i="0" smtClean="0">
                        <a:latin typeface="Cambria Math" panose="02040503050406030204" pitchFamily="18" charset="0"/>
                      </a:rPr>
                      <m:t>+…</m:t>
                    </m:r>
                  </m:oMath>
                </a14:m>
                <a:r>
                  <a:rPr lang="en-US" altLang="ja-JP" sz="1800" dirty="0">
                    <a:latin typeface="Arial" panose="02080604020202020204" pitchFamily="34" charset="0"/>
                    <a:cs typeface="Arial" panose="02080604020202020204" pitchFamily="34" charset="0"/>
                  </a:rPr>
                  <a:t> </a:t>
                </a:r>
                <a:r>
                  <a:rPr lang="en-US" altLang="ja-JP" dirty="0">
                    <a:solidFill>
                      <a:srgbClr val="FF0000"/>
                    </a:solidFill>
                    <a:latin typeface="Arial" panose="02080604020202020204" pitchFamily="34" charset="0"/>
                    <a:cs typeface="Arial" panose="02080604020202020204" pitchFamily="34" charset="0"/>
                  </a:rPr>
                  <a:t>diverges if </a:t>
                </a:r>
                <a14:m>
                  <m:oMath xmlns:m="http://schemas.openxmlformats.org/officeDocument/2006/math">
                    <m:r>
                      <a:rPr lang="ja-JP" altLang="en-US" b="1">
                        <a:latin typeface="Cambria Math" panose="02040503050406030204" pitchFamily="18" charset="0"/>
                      </a:rPr>
                      <m:t>𝛒</m:t>
                    </m:r>
                    <m:d>
                      <m:dPr>
                        <m:ctrlPr>
                          <a:rPr lang="en-US" altLang="ja-JP" b="1" i="1">
                            <a:latin typeface="Cambria Math" panose="02040503050406030204" pitchFamily="18" charset="0"/>
                          </a:rPr>
                        </m:ctrlPr>
                      </m:dPr>
                      <m:e>
                        <m:r>
                          <a:rPr lang="en-US" altLang="ja-JP" b="1">
                            <a:latin typeface="Cambria Math" panose="02040503050406030204" pitchFamily="18" charset="0"/>
                          </a:rPr>
                          <m:t>𝐊</m:t>
                        </m:r>
                      </m:e>
                    </m:d>
                    <m:r>
                      <a:rPr lang="en-US" altLang="ja-JP" b="1" i="0" smtClean="0">
                        <a:latin typeface="Cambria Math" panose="02040503050406030204" pitchFamily="18" charset="0"/>
                      </a:rPr>
                      <m:t>&gt;</m:t>
                    </m:r>
                    <m:r>
                      <a:rPr lang="en-US" altLang="ja-JP" b="1">
                        <a:latin typeface="Cambria Math" panose="02040503050406030204" pitchFamily="18" charset="0"/>
                      </a:rPr>
                      <m:t>𝟏</m:t>
                    </m:r>
                  </m:oMath>
                </a14:m>
                <a:endParaRPr lang="ja-JP" altLang="en-US" dirty="0">
                  <a:latin typeface="Arial" panose="02080604020202020204" pitchFamily="34" charset="0"/>
                  <a:cs typeface="Arial" panose="02080604020202020204" pitchFamily="34" charset="0"/>
                </a:endParaRPr>
              </a:p>
            </p:txBody>
          </p:sp>
        </mc:Choice>
        <mc:Fallback>
          <p:sp>
            <p:nvSpPr>
              <p:cNvPr id="158" name="テキスト ボックス 157"/>
              <p:cNvSpPr txBox="1">
                <a:spLocks noRot="1" noChangeAspect="1" noMove="1" noResize="1" noEditPoints="1" noAdjustHandles="1" noChangeArrowheads="1" noChangeShapeType="1" noTextEdit="1"/>
              </p:cNvSpPr>
              <p:nvPr/>
            </p:nvSpPr>
            <p:spPr>
              <a:xfrm>
                <a:off x="78109" y="8094120"/>
                <a:ext cx="5103491" cy="375552"/>
              </a:xfrm>
              <a:prstGeom prst="rect">
                <a:avLst/>
              </a:prstGeom>
              <a:blipFill rotWithShape="1">
                <a:blip r:embed="rId10"/>
                <a:stretch>
                  <a:fillRect t="-109" b="-6339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48" name="テキスト ボックス 147"/>
              <p:cNvSpPr txBox="1"/>
              <p:nvPr/>
            </p:nvSpPr>
            <p:spPr>
              <a:xfrm>
                <a:off x="64470" y="7680289"/>
                <a:ext cx="5403620" cy="652551"/>
              </a:xfrm>
              <a:prstGeom prst="rect">
                <a:avLst/>
              </a:prstGeom>
              <a:noFill/>
            </p:spPr>
            <p:txBody>
              <a:bodyPr wrap="square">
                <a:spAutoFit/>
              </a:bodyPr>
              <a:lstStyle/>
              <a:p>
                <a:r>
                  <a:rPr lang="en-US" altLang="ja-JP" dirty="0">
                    <a:latin typeface="Arial" panose="02080604020202020204" pitchFamily="34" charset="0"/>
                    <a:cs typeface="Arial" panose="02080604020202020204" pitchFamily="34" charset="0"/>
                  </a:rPr>
                  <a:t>In </a:t>
                </a:r>
                <a:r>
                  <a:rPr lang="en-US" altLang="ja-JP" dirty="0" err="1">
                    <a:latin typeface="Arial" panose="02080604020202020204" pitchFamily="34" charset="0"/>
                    <a:cs typeface="Arial" panose="02080604020202020204" pitchFamily="34" charset="0"/>
                  </a:rPr>
                  <a:t>MsSpec</a:t>
                </a:r>
                <a:r>
                  <a:rPr lang="ja-JP" altLang="en-US" dirty="0">
                    <a:latin typeface="Arial" panose="02080604020202020204" pitchFamily="34" charset="0"/>
                    <a:cs typeface="Arial" panose="02080604020202020204" pitchFamily="34" charset="0"/>
                  </a:rPr>
                  <a:t> </a:t>
                </a:r>
                <a:r>
                  <a:rPr lang="en-US" altLang="ja-JP" dirty="0">
                    <a:latin typeface="Arial" panose="02080604020202020204" pitchFamily="34" charset="0"/>
                    <a:cs typeface="Arial" panose="02080604020202020204" pitchFamily="34" charset="0"/>
                  </a:rPr>
                  <a:t>[1] calculating the intensity</a:t>
                </a:r>
                <a:r>
                  <a:rPr lang="en-US" altLang="ja-JP" sz="1800" dirty="0">
                    <a:latin typeface="Arial" panose="02080604020202020204" pitchFamily="34" charset="0"/>
                    <a:cs typeface="Arial" panose="02080604020202020204" pitchFamily="34" charset="0"/>
                  </a:rPr>
                  <a:t>:</a:t>
                </a:r>
                <a:endParaRPr lang="en-US" altLang="ja-JP" dirty="0">
                  <a:latin typeface="Arial" panose="02080604020202020204" pitchFamily="34" charset="0"/>
                  <a:cs typeface="Arial" panose="02080604020202020204" pitchFamily="34" charset="0"/>
                </a:endParaRPr>
              </a:p>
              <a:p>
                <a:r>
                  <a:rPr lang="en-US" altLang="ja-JP" sz="1800" b="1" dirty="0"/>
                  <a:t>   </a:t>
                </a:r>
                <a14:m>
                  <m:oMath xmlns:m="http://schemas.openxmlformats.org/officeDocument/2006/math">
                    <m:r>
                      <a:rPr lang="en-US" altLang="ja-JP" sz="1800" b="1" i="0" smtClean="0">
                        <a:latin typeface="Cambria Math" panose="02040503050406030204" pitchFamily="18" charset="0"/>
                      </a:rPr>
                      <m:t> </m:t>
                    </m:r>
                  </m:oMath>
                </a14:m>
                <a:endParaRPr lang="en-US" altLang="ja-JP" sz="1800" dirty="0">
                  <a:solidFill>
                    <a:srgbClr val="FF0000"/>
                  </a:solidFill>
                </a:endParaRPr>
              </a:p>
            </p:txBody>
          </p:sp>
        </mc:Choice>
        <mc:Fallback>
          <p:sp>
            <p:nvSpPr>
              <p:cNvPr id="148" name="テキスト ボックス 147"/>
              <p:cNvSpPr txBox="1">
                <a:spLocks noRot="1" noChangeAspect="1" noMove="1" noResize="1" noEditPoints="1" noAdjustHandles="1" noChangeArrowheads="1" noChangeShapeType="1" noTextEdit="1"/>
              </p:cNvSpPr>
              <p:nvPr/>
            </p:nvSpPr>
            <p:spPr>
              <a:xfrm>
                <a:off x="64470" y="7680289"/>
                <a:ext cx="5403620" cy="652551"/>
              </a:xfrm>
              <a:prstGeom prst="rect">
                <a:avLst/>
              </a:prstGeom>
              <a:blipFill rotWithShape="1">
                <a:blip r:embed="rId11"/>
                <a:stretch>
                  <a:fillRect l="-6" t="-92" r="2" b="57"/>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50" name="テキスト ボックス 149"/>
              <p:cNvSpPr txBox="1"/>
              <p:nvPr/>
            </p:nvSpPr>
            <p:spPr>
              <a:xfrm>
                <a:off x="77782" y="8493501"/>
                <a:ext cx="5469340" cy="2308324"/>
              </a:xfrm>
              <a:prstGeom prst="rect">
                <a:avLst/>
              </a:prstGeom>
              <a:noFill/>
            </p:spPr>
            <p:txBody>
              <a:bodyPr wrap="square">
                <a:spAutoFit/>
              </a:bodyPr>
              <a:lstStyle/>
              <a:p>
                <a:r>
                  <a:rPr lang="en-US" altLang="ja-JP" dirty="0">
                    <a:latin typeface="Arial" panose="02080604020202020204" pitchFamily="34" charset="0"/>
                    <a:cs typeface="Arial" panose="02080604020202020204" pitchFamily="34" charset="0"/>
                  </a:rPr>
                  <a:t>Idea</a:t>
                </a:r>
                <a:r>
                  <a:rPr lang="ja-JP" altLang="en-US" dirty="0">
                    <a:latin typeface="Arial" panose="02080604020202020204" pitchFamily="34" charset="0"/>
                    <a:cs typeface="Arial" panose="02080604020202020204" pitchFamily="34" charset="0"/>
                  </a:rPr>
                  <a:t> </a:t>
                </a:r>
                <a:r>
                  <a:rPr lang="en-US" altLang="ja-JP" dirty="0">
                    <a:latin typeface="Arial" panose="02080604020202020204" pitchFamily="34" charset="0"/>
                    <a:cs typeface="Arial" panose="02080604020202020204" pitchFamily="34" charset="0"/>
                  </a:rPr>
                  <a:t>[2]:</a:t>
                </a:r>
                <a:endParaRPr lang="en-US" altLang="ja-JP" dirty="0">
                  <a:latin typeface="Arial" panose="02080604020202020204" pitchFamily="34" charset="0"/>
                  <a:cs typeface="Arial" panose="02080604020202020204" pitchFamily="34" charset="0"/>
                </a:endParaRPr>
              </a:p>
              <a:p>
                <a:r>
                  <a:rPr lang="en-US" altLang="ja-JP" dirty="0">
                    <a:latin typeface="Arial" panose="02080604020202020204" pitchFamily="34" charset="0"/>
                    <a:cs typeface="Arial" panose="02080604020202020204" pitchFamily="34" charset="0"/>
                  </a:rPr>
                  <a:t>Mix </a:t>
                </a:r>
                <a14:m>
                  <m:oMath xmlns:m="http://schemas.openxmlformats.org/officeDocument/2006/math">
                    <m:r>
                      <a:rPr lang="en-US" altLang="ja-JP" b="1" i="0" smtClean="0">
                        <a:latin typeface="Cambria Math" panose="02040503050406030204" pitchFamily="18" charset="0"/>
                      </a:rPr>
                      <m:t>𝐈</m:t>
                    </m:r>
                  </m:oMath>
                </a14:m>
                <a:r>
                  <a:rPr lang="en-US" altLang="ja-JP" dirty="0">
                    <a:latin typeface="Arial" panose="02080604020202020204" pitchFamily="34" charset="0"/>
                    <a:cs typeface="Arial" panose="02080604020202020204" pitchFamily="34" charset="0"/>
                  </a:rPr>
                  <a:t> and </a:t>
                </a:r>
                <a14:m>
                  <m:oMath xmlns:m="http://schemas.openxmlformats.org/officeDocument/2006/math">
                    <m:r>
                      <a:rPr lang="en-US" altLang="ja-JP" b="1" i="0" smtClean="0">
                        <a:latin typeface="Cambria Math" panose="02040503050406030204" pitchFamily="18" charset="0"/>
                      </a:rPr>
                      <m:t>𝐊</m:t>
                    </m:r>
                  </m:oMath>
                </a14:m>
                <a:r>
                  <a:rPr lang="en-US" altLang="ja-JP" dirty="0">
                    <a:latin typeface="Arial" panose="02080604020202020204" pitchFamily="34" charset="0"/>
                    <a:cs typeface="Arial" panose="02080604020202020204" pitchFamily="34" charset="0"/>
                  </a:rPr>
                  <a:t> with parameter ω:</a:t>
                </a:r>
                <a:endParaRPr lang="en-US" altLang="ja-JP" dirty="0">
                  <a:latin typeface="Arial" panose="02080604020202020204" pitchFamily="34" charset="0"/>
                  <a:cs typeface="Arial" panose="02080604020202020204" pitchFamily="34" charset="0"/>
                </a:endParaRPr>
              </a:p>
              <a:p>
                <a:pPr marL="0" indent="0">
                  <a:buNone/>
                </a:pPr>
                <a:endParaRPr lang="en-US" altLang="ja-JP" dirty="0"/>
              </a:p>
              <a:p>
                <a:pPr marL="0" indent="0">
                  <a:buNone/>
                </a:pPr>
                <a:endParaRPr lang="en-US" altLang="ja-JP" b="1" dirty="0"/>
              </a:p>
              <a:p>
                <a:pPr lvl="1"/>
                <a:endParaRPr lang="en-US" altLang="ja-JP" dirty="0"/>
              </a:p>
              <a:p>
                <a:pPr marL="0" indent="0">
                  <a:buNone/>
                </a:pPr>
                <a:endParaRPr lang="en-US" altLang="ja-JP" b="1" dirty="0"/>
              </a:p>
              <a:p>
                <a:pPr marL="0" indent="0">
                  <a:buNone/>
                </a:pPr>
                <a:endParaRPr lang="en-US" altLang="ja-JP" b="1" dirty="0"/>
              </a:p>
              <a:p>
                <a:r>
                  <a:rPr lang="en-US" altLang="ja-JP" dirty="0">
                    <a:latin typeface="Arial" panose="02080604020202020204" pitchFamily="34" charset="0"/>
                    <a:cs typeface="Arial" panose="02080604020202020204" pitchFamily="34" charset="0"/>
                  </a:rPr>
                  <a:t>The calculation is as heavy as MI (Matrix Inversion).</a:t>
                </a:r>
                <a:endParaRPr lang="en-US" altLang="ja-JP" dirty="0">
                  <a:latin typeface="Arial" panose="02080604020202020204" pitchFamily="34" charset="0"/>
                  <a:cs typeface="Arial" panose="02080604020202020204" pitchFamily="34" charset="0"/>
                </a:endParaRPr>
              </a:p>
            </p:txBody>
          </p:sp>
        </mc:Choice>
        <mc:Fallback>
          <p:sp>
            <p:nvSpPr>
              <p:cNvPr id="150" name="テキスト ボックス 149"/>
              <p:cNvSpPr txBox="1">
                <a:spLocks noRot="1" noChangeAspect="1" noMove="1" noResize="1" noEditPoints="1" noAdjustHandles="1" noChangeArrowheads="1" noChangeShapeType="1" noTextEdit="1"/>
              </p:cNvSpPr>
              <p:nvPr/>
            </p:nvSpPr>
            <p:spPr>
              <a:xfrm>
                <a:off x="77782" y="8493501"/>
                <a:ext cx="5469340" cy="2308324"/>
              </a:xfrm>
              <a:prstGeom prst="rect">
                <a:avLst/>
              </a:prstGeom>
              <a:blipFill rotWithShape="1">
                <a:blip r:embed="rId12"/>
                <a:stretch>
                  <a:fillRect l="-6" t="-16" r="7" b="21"/>
                </a:stretch>
              </a:blipFill>
            </p:spPr>
            <p:txBody>
              <a:bodyPr/>
              <a:lstStyle/>
              <a:p>
                <a:r>
                  <a:rPr lang="en-US" altLang="en-US">
                    <a:noFill/>
                  </a:rPr>
                  <a:t> </a:t>
                </a:r>
              </a:p>
            </p:txBody>
          </p:sp>
        </mc:Fallback>
      </mc:AlternateContent>
      <p:sp>
        <p:nvSpPr>
          <p:cNvPr id="152" name="テキスト ボックス 151"/>
          <p:cNvSpPr txBox="1"/>
          <p:nvPr/>
        </p:nvSpPr>
        <p:spPr>
          <a:xfrm>
            <a:off x="-3514" y="11166209"/>
            <a:ext cx="5403620" cy="492443"/>
          </a:xfrm>
          <a:prstGeom prst="rect">
            <a:avLst/>
          </a:prstGeom>
          <a:noFill/>
        </p:spPr>
        <p:txBody>
          <a:bodyPr wrap="square">
            <a:spAutoFit/>
          </a:bodyPr>
          <a:lstStyle/>
          <a:p>
            <a:r>
              <a:rPr lang="en-US" altLang="ja-JP" sz="1300" dirty="0">
                <a:latin typeface="Arial" panose="02080604020202020204" pitchFamily="34" charset="0"/>
                <a:cs typeface="Arial" panose="02080604020202020204" pitchFamily="34" charset="0"/>
              </a:rPr>
              <a:t>[1] </a:t>
            </a:r>
            <a:r>
              <a:rPr lang="fr-FR" altLang="ja-JP" sz="1300" dirty="0">
                <a:effectLst/>
                <a:latin typeface="Arial" panose="02080604020202020204" pitchFamily="34" charset="0"/>
                <a:ea typeface="MS Mincho" panose="02020609040205080304" pitchFamily="49" charset="-128"/>
                <a:cs typeface="Arial" panose="02080604020202020204" pitchFamily="34" charset="0"/>
              </a:rPr>
              <a:t>D. Sébilleau </a:t>
            </a:r>
            <a:r>
              <a:rPr lang="fr-FR" altLang="ja-JP" sz="1300" i="1" dirty="0">
                <a:effectLst/>
                <a:latin typeface="Arial" panose="02080604020202020204" pitchFamily="34" charset="0"/>
                <a:ea typeface="MS Mincho" panose="02020609040205080304" pitchFamily="49" charset="-128"/>
                <a:cs typeface="Arial" panose="02080604020202020204" pitchFamily="34" charset="0"/>
              </a:rPr>
              <a:t>et al., Comput. Phys. Commun.</a:t>
            </a:r>
            <a:r>
              <a:rPr lang="fr-FR" altLang="ja-JP" sz="1300" dirty="0">
                <a:effectLst/>
                <a:latin typeface="Arial" panose="02080604020202020204" pitchFamily="34" charset="0"/>
                <a:ea typeface="MS Mincho" panose="02020609040205080304" pitchFamily="49" charset="-128"/>
                <a:cs typeface="Arial" panose="02080604020202020204" pitchFamily="34" charset="0"/>
              </a:rPr>
              <a:t> </a:t>
            </a:r>
            <a:r>
              <a:rPr lang="fr-FR" altLang="ja-JP" sz="1300" b="1" dirty="0">
                <a:effectLst/>
                <a:latin typeface="Arial" panose="02080604020202020204" pitchFamily="34" charset="0"/>
                <a:ea typeface="MS Mincho" panose="02020609040205080304" pitchFamily="49" charset="-128"/>
                <a:cs typeface="Arial" panose="02080604020202020204" pitchFamily="34" charset="0"/>
              </a:rPr>
              <a:t>182</a:t>
            </a:r>
            <a:r>
              <a:rPr lang="fr-FR" altLang="ja-JP" sz="1300" dirty="0">
                <a:effectLst/>
                <a:latin typeface="Arial" panose="02080604020202020204" pitchFamily="34" charset="0"/>
                <a:ea typeface="MS Mincho" panose="02020609040205080304" pitchFamily="49" charset="-128"/>
                <a:cs typeface="Arial" panose="02080604020202020204" pitchFamily="34" charset="0"/>
              </a:rPr>
              <a:t>, 2567-2579 (2001).</a:t>
            </a:r>
            <a:br>
              <a:rPr lang="en-US" altLang="ja-JP" sz="1300" dirty="0">
                <a:latin typeface="Arial" panose="02080604020202020204" pitchFamily="34" charset="0"/>
                <a:cs typeface="Arial" panose="02080604020202020204" pitchFamily="34" charset="0"/>
              </a:rPr>
            </a:br>
            <a:r>
              <a:rPr lang="en-US" altLang="ja-JP" sz="1300" dirty="0">
                <a:latin typeface="Arial" panose="02080604020202020204" pitchFamily="34" charset="0"/>
                <a:cs typeface="Arial" panose="02080604020202020204" pitchFamily="34" charset="0"/>
              </a:rPr>
              <a:t>[2] A. Takatsu, </a:t>
            </a:r>
            <a:r>
              <a:rPr lang="en-US" altLang="ja-JP" sz="1300" i="1" dirty="0">
                <a:latin typeface="Arial" panose="02080604020202020204" pitchFamily="34" charset="0"/>
                <a:cs typeface="Arial" panose="02080604020202020204" pitchFamily="34" charset="0"/>
              </a:rPr>
              <a:t>et al., Phys. Chem. Chem. </a:t>
            </a:r>
            <a:r>
              <a:rPr lang="en-US" altLang="ja-JP" sz="1300" b="1" dirty="0">
                <a:latin typeface="Arial" panose="02080604020202020204" pitchFamily="34" charset="0"/>
                <a:cs typeface="Arial" panose="02080604020202020204" pitchFamily="34" charset="0"/>
              </a:rPr>
              <a:t>24</a:t>
            </a:r>
            <a:r>
              <a:rPr lang="en-US" altLang="ja-JP" sz="1300" dirty="0">
                <a:latin typeface="Arial" panose="02080604020202020204" pitchFamily="34" charset="0"/>
                <a:cs typeface="Arial" panose="02080604020202020204" pitchFamily="34" charset="0"/>
              </a:rPr>
              <a:t>, 5658–5668 (2022).</a:t>
            </a:r>
            <a:endParaRPr lang="ja-JP" altLang="en-US" sz="1300" dirty="0"/>
          </a:p>
        </p:txBody>
      </p:sp>
      <mc:AlternateContent xmlns:mc="http://schemas.openxmlformats.org/markup-compatibility/2006">
        <mc:Choice xmlns:a14="http://schemas.microsoft.com/office/drawing/2010/main" Requires="a14">
          <p:sp>
            <p:nvSpPr>
              <p:cNvPr id="154" name="テキスト ボックス 153"/>
              <p:cNvSpPr txBox="1"/>
              <p:nvPr/>
            </p:nvSpPr>
            <p:spPr>
              <a:xfrm>
                <a:off x="-16512" y="9144036"/>
                <a:ext cx="5387861" cy="37555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0" smtClean="0">
                              <a:latin typeface="Cambria Math" panose="02040503050406030204" pitchFamily="18" charset="0"/>
                            </a:rPr>
                            <m:t>𝐆</m:t>
                          </m:r>
                        </m:e>
                        <m:sub>
                          <m:r>
                            <a:rPr lang="en-US" altLang="ja-JP" b="1" i="1" smtClean="0">
                              <a:latin typeface="Cambria Math" panose="02040503050406030204" pitchFamily="18" charset="0"/>
                            </a:rPr>
                            <m:t>𝟏</m:t>
                          </m:r>
                        </m:sub>
                      </m:sSub>
                      <m:r>
                        <a:rPr lang="en-US" altLang="ja-JP" b="1" i="0" smtClean="0">
                          <a:latin typeface="Cambria Math" panose="02040503050406030204" pitchFamily="18" charset="0"/>
                        </a:rPr>
                        <m:t>= </m:t>
                      </m:r>
                      <m:d>
                        <m:dPr>
                          <m:ctrlPr>
                            <a:rPr lang="en-US" altLang="ja-JP" b="1" i="1" smtClean="0">
                              <a:latin typeface="Cambria Math" panose="02040503050406030204" pitchFamily="18" charset="0"/>
                            </a:rPr>
                          </m:ctrlPr>
                        </m:dPr>
                        <m:e>
                          <m:r>
                            <a:rPr lang="en-US" altLang="ja-JP" b="1" i="1" smtClean="0">
                              <a:latin typeface="Cambria Math" panose="02040503050406030204" pitchFamily="18" charset="0"/>
                            </a:rPr>
                            <m:t>𝟏</m:t>
                          </m:r>
                          <m:r>
                            <a:rPr lang="en-US" altLang="ja-JP" b="1" i="1" smtClean="0">
                              <a:latin typeface="Cambria Math" panose="02040503050406030204" pitchFamily="18" charset="0"/>
                            </a:rPr>
                            <m:t>−</m:t>
                          </m:r>
                          <m:r>
                            <a:rPr lang="en-US" altLang="ja-JP" b="1" i="1" smtClean="0">
                              <a:latin typeface="Cambria Math" panose="02040503050406030204" pitchFamily="18" charset="0"/>
                              <a:ea typeface="Cambria Math" panose="02040503050406030204" pitchFamily="18" charset="0"/>
                            </a:rPr>
                            <m:t>𝝎</m:t>
                          </m:r>
                        </m:e>
                      </m:d>
                      <m:r>
                        <a:rPr lang="en-US" altLang="ja-JP" b="1" i="0" smtClean="0">
                          <a:latin typeface="Cambria Math" panose="02040503050406030204" pitchFamily="18" charset="0"/>
                        </a:rPr>
                        <m:t>𝐈</m:t>
                      </m:r>
                      <m:r>
                        <a:rPr lang="en-US" altLang="ja-JP" b="1" i="0" smtClean="0">
                          <a:latin typeface="Cambria Math" panose="02040503050406030204" pitchFamily="18" charset="0"/>
                        </a:rPr>
                        <m:t>+</m:t>
                      </m:r>
                      <m:r>
                        <a:rPr lang="ja-JP" altLang="en-US" b="1" i="1" smtClean="0">
                          <a:latin typeface="Cambria Math" panose="02040503050406030204" pitchFamily="18" charset="0"/>
                        </a:rPr>
                        <m:t>𝛚</m:t>
                      </m:r>
                      <m:r>
                        <a:rPr lang="en-US" altLang="ja-JP" b="1" i="0" smtClean="0">
                          <a:latin typeface="Cambria Math" panose="02040503050406030204" pitchFamily="18" charset="0"/>
                        </a:rPr>
                        <m:t>𝐊</m:t>
                      </m:r>
                      <m:r>
                        <a:rPr lang="ja-JP" altLang="en-US" b="1" i="1">
                          <a:latin typeface="Cambria Math" panose="02040503050406030204" pitchFamily="18" charset="0"/>
                        </a:rPr>
                        <m:t>⇒</m:t>
                      </m:r>
                      <m:r>
                        <a:rPr lang="en-US" altLang="ja-JP" b="1" i="0" smtClean="0">
                          <a:latin typeface="Cambria Math" panose="02040503050406030204" pitchFamily="18" charset="0"/>
                        </a:rPr>
                        <m:t>(</m:t>
                      </m:r>
                      <m:sSup>
                        <m:sSupPr>
                          <m:ctrlPr>
                            <a:rPr lang="en-US" altLang="ja-JP" b="1" i="1" smtClean="0">
                              <a:latin typeface="Cambria Math" panose="02040503050406030204" pitchFamily="18" charset="0"/>
                            </a:rPr>
                          </m:ctrlPr>
                        </m:sSupPr>
                        <m:e>
                          <m:r>
                            <a:rPr lang="en-US" altLang="ja-JP" b="1" i="0" smtClean="0">
                              <a:latin typeface="Cambria Math" panose="02040503050406030204" pitchFamily="18" charset="0"/>
                            </a:rPr>
                            <m:t>𝐈</m:t>
                          </m:r>
                          <m:r>
                            <a:rPr lang="en-US" altLang="ja-JP" b="1" i="0" smtClean="0">
                              <a:latin typeface="Cambria Math" panose="02040503050406030204" pitchFamily="18" charset="0"/>
                            </a:rPr>
                            <m:t>−</m:t>
                          </m:r>
                          <m:r>
                            <a:rPr lang="en-US" altLang="ja-JP" b="1" i="0" smtClean="0">
                              <a:latin typeface="Cambria Math" panose="02040503050406030204" pitchFamily="18" charset="0"/>
                            </a:rPr>
                            <m:t>𝐊</m:t>
                          </m:r>
                          <m:r>
                            <a:rPr lang="en-US" altLang="ja-JP" b="1" i="0" smtClean="0">
                              <a:latin typeface="Cambria Math" panose="02040503050406030204" pitchFamily="18" charset="0"/>
                            </a:rPr>
                            <m:t>)</m:t>
                          </m:r>
                        </m:e>
                        <m:sup>
                          <m:r>
                            <a:rPr lang="en-US" altLang="ja-JP" b="1" i="0" smtClean="0">
                              <a:latin typeface="Cambria Math" panose="02040503050406030204" pitchFamily="18" charset="0"/>
                            </a:rPr>
                            <m:t>−</m:t>
                          </m:r>
                          <m:r>
                            <a:rPr lang="en-US" altLang="ja-JP" b="1" i="0" smtClean="0">
                              <a:latin typeface="Cambria Math" panose="02040503050406030204" pitchFamily="18" charset="0"/>
                            </a:rPr>
                            <m:t>𝟏</m:t>
                          </m:r>
                        </m:sup>
                      </m:sSup>
                      <m:r>
                        <a:rPr lang="en-US" altLang="ja-JP" b="1" i="1" smtClean="0">
                          <a:latin typeface="Cambria Math" panose="02040503050406030204" pitchFamily="18" charset="0"/>
                        </a:rPr>
                        <m:t>=</m:t>
                      </m:r>
                      <m:r>
                        <a:rPr lang="ja-JP" altLang="en-US" b="1" i="0" smtClean="0">
                          <a:latin typeface="Cambria Math" panose="02040503050406030204" pitchFamily="18" charset="0"/>
                        </a:rPr>
                        <m:t>𝛚</m:t>
                      </m:r>
                      <m:r>
                        <a:rPr lang="en-US" altLang="ja-JP" b="1" i="0" smtClean="0">
                          <a:latin typeface="Cambria Math" panose="02040503050406030204" pitchFamily="18" charset="0"/>
                        </a:rPr>
                        <m:t>(</m:t>
                      </m:r>
                      <m:sSup>
                        <m:sSupPr>
                          <m:ctrlPr>
                            <a:rPr lang="en-US" altLang="ja-JP" b="1" i="1" smtClean="0">
                              <a:latin typeface="Cambria Math" panose="02040503050406030204" pitchFamily="18" charset="0"/>
                            </a:rPr>
                          </m:ctrlPr>
                        </m:sSupPr>
                        <m:e>
                          <m:r>
                            <a:rPr lang="en-US" altLang="ja-JP" b="1" i="0" smtClean="0">
                              <a:latin typeface="Cambria Math" panose="02040503050406030204" pitchFamily="18" charset="0"/>
                            </a:rPr>
                            <m:t>𝐈</m:t>
                          </m:r>
                          <m:r>
                            <a:rPr lang="en-US" altLang="ja-JP" b="1" i="0"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i="1">
                                  <a:latin typeface="Cambria Math" panose="02040503050406030204" pitchFamily="18" charset="0"/>
                                </a:rPr>
                                <m:t>𝑮</m:t>
                              </m:r>
                            </m:e>
                            <m:sub>
                              <m:r>
                                <a:rPr lang="en-US" altLang="ja-JP" b="1" i="1">
                                  <a:latin typeface="Cambria Math" panose="02040503050406030204" pitchFamily="18" charset="0"/>
                                </a:rPr>
                                <m:t>𝟏</m:t>
                              </m:r>
                            </m:sub>
                          </m:sSub>
                          <m:r>
                            <a:rPr lang="en-US" altLang="ja-JP" b="1" i="0" smtClean="0">
                              <a:latin typeface="Cambria Math" panose="02040503050406030204" pitchFamily="18" charset="0"/>
                            </a:rPr>
                            <m:t>)</m:t>
                          </m:r>
                        </m:e>
                        <m:sup>
                          <m:r>
                            <a:rPr lang="en-US" altLang="ja-JP" b="1" i="0" smtClean="0">
                              <a:latin typeface="Cambria Math" panose="02040503050406030204" pitchFamily="18" charset="0"/>
                            </a:rPr>
                            <m:t>−</m:t>
                          </m:r>
                          <m:r>
                            <a:rPr lang="en-US" altLang="ja-JP" b="1" i="0" smtClean="0">
                              <a:latin typeface="Cambria Math" panose="02040503050406030204" pitchFamily="18" charset="0"/>
                            </a:rPr>
                            <m:t>𝟏</m:t>
                          </m:r>
                        </m:sup>
                      </m:sSup>
                    </m:oMath>
                  </m:oMathPara>
                </a14:m>
                <a:endParaRPr lang="en-US" altLang="ja-JP" b="1" dirty="0">
                  <a:latin typeface="Arial" panose="02080604020202020204" pitchFamily="34" charset="0"/>
                  <a:cs typeface="Arial" panose="02080604020202020204" pitchFamily="34" charset="0"/>
                </a:endParaRPr>
              </a:p>
            </p:txBody>
          </p:sp>
        </mc:Choice>
        <mc:Fallback>
          <p:sp>
            <p:nvSpPr>
              <p:cNvPr id="154" name="テキスト ボックス 153"/>
              <p:cNvSpPr txBox="1">
                <a:spLocks noRot="1" noChangeAspect="1" noMove="1" noResize="1" noEditPoints="1" noAdjustHandles="1" noChangeArrowheads="1" noChangeShapeType="1" noTextEdit="1"/>
              </p:cNvSpPr>
              <p:nvPr/>
            </p:nvSpPr>
            <p:spPr>
              <a:xfrm>
                <a:off x="-16512" y="9144036"/>
                <a:ext cx="5387861" cy="375552"/>
              </a:xfrm>
              <a:prstGeom prst="rect">
                <a:avLst/>
              </a:prstGeom>
              <a:blipFill rotWithShape="1">
                <a:blip r:embed="rId13"/>
                <a:stretch>
                  <a:fillRect t="-10" r="10" b="-61635"/>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56" name="テキスト ボックス 155"/>
              <p:cNvSpPr txBox="1"/>
              <p:nvPr/>
            </p:nvSpPr>
            <p:spPr>
              <a:xfrm>
                <a:off x="944833" y="9997747"/>
                <a:ext cx="2037644"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ja-JP" altLang="en-US" b="1" i="0" smtClean="0">
                          <a:latin typeface="Cambria Math" panose="02040503050406030204" pitchFamily="18" charset="0"/>
                        </a:rPr>
                        <m:t>𝛒</m:t>
                      </m:r>
                      <m:d>
                        <m:dPr>
                          <m:ctrlPr>
                            <a:rPr lang="en-US" altLang="ja-JP" b="1" i="1" smtClean="0">
                              <a:latin typeface="Cambria Math" panose="02040503050406030204" pitchFamily="18" charset="0"/>
                            </a:rPr>
                          </m:ctrlPr>
                        </m:dPr>
                        <m:e>
                          <m:sSub>
                            <m:sSubPr>
                              <m:ctrlPr>
                                <a:rPr lang="en-US" altLang="ja-JP" b="1" i="1" smtClean="0">
                                  <a:latin typeface="Cambria Math" panose="02040503050406030204" pitchFamily="18" charset="0"/>
                                </a:rPr>
                              </m:ctrlPr>
                            </m:sSubPr>
                            <m:e>
                              <m:r>
                                <a:rPr lang="en-US" altLang="ja-JP" b="1" i="0" smtClean="0">
                                  <a:latin typeface="Cambria Math" panose="02040503050406030204" pitchFamily="18" charset="0"/>
                                </a:rPr>
                                <m:t>𝐆</m:t>
                              </m:r>
                            </m:e>
                            <m:sub>
                              <m:r>
                                <a:rPr lang="en-US" altLang="ja-JP" b="1" i="0" smtClean="0">
                                  <a:latin typeface="Cambria Math" panose="02040503050406030204" pitchFamily="18" charset="0"/>
                                </a:rPr>
                                <m:t>𝟏</m:t>
                              </m:r>
                            </m:sub>
                          </m:sSub>
                        </m:e>
                      </m:d>
                      <m:r>
                        <a:rPr lang="en-US" altLang="ja-JP" b="1" i="1" smtClean="0">
                          <a:latin typeface="Cambria Math" panose="02040503050406030204" pitchFamily="18" charset="0"/>
                        </a:rPr>
                        <m:t>&lt;</m:t>
                      </m:r>
                      <m:r>
                        <a:rPr lang="en-US" altLang="ja-JP" b="1" i="1" smtClean="0">
                          <a:latin typeface="Cambria Math" panose="02040503050406030204" pitchFamily="18" charset="0"/>
                        </a:rPr>
                        <m:t>𝟏</m:t>
                      </m:r>
                    </m:oMath>
                  </m:oMathPara>
                </a14:m>
                <a:endParaRPr lang="ja-JP" altLang="en-US" dirty="0">
                  <a:latin typeface="Arial" panose="02080604020202020204" pitchFamily="34" charset="0"/>
                  <a:cs typeface="Arial" panose="02080604020202020204" pitchFamily="34" charset="0"/>
                </a:endParaRPr>
              </a:p>
            </p:txBody>
          </p:sp>
        </mc:Choice>
        <mc:Fallback>
          <p:sp>
            <p:nvSpPr>
              <p:cNvPr id="156" name="テキスト ボックス 155"/>
              <p:cNvSpPr txBox="1">
                <a:spLocks noRot="1" noChangeAspect="1" noMove="1" noResize="1" noEditPoints="1" noAdjustHandles="1" noChangeArrowheads="1" noChangeShapeType="1" noTextEdit="1"/>
              </p:cNvSpPr>
              <p:nvPr/>
            </p:nvSpPr>
            <p:spPr>
              <a:xfrm>
                <a:off x="944833" y="9997747"/>
                <a:ext cx="2037644" cy="369332"/>
              </a:xfrm>
              <a:prstGeom prst="rect">
                <a:avLst/>
              </a:prstGeom>
              <a:blipFill rotWithShape="1">
                <a:blip r:embed="rId14"/>
                <a:stretch>
                  <a:fillRect l="-29" t="-83" r="25" b="1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60" name="テキスト ボックス 159"/>
              <p:cNvSpPr txBox="1"/>
              <p:nvPr/>
            </p:nvSpPr>
            <p:spPr>
              <a:xfrm>
                <a:off x="77782" y="9647663"/>
                <a:ext cx="3825704" cy="369332"/>
              </a:xfrm>
              <a:prstGeom prst="rect">
                <a:avLst/>
              </a:prstGeom>
              <a:noFill/>
            </p:spPr>
            <p:txBody>
              <a:bodyPr wrap="square">
                <a:spAutoFit/>
              </a:bodyPr>
              <a:lstStyle/>
              <a:p>
                <a:pPr marL="0" indent="0">
                  <a:buNone/>
                </a:pPr>
                <a:r>
                  <a:rPr lang="en-US" altLang="ja-JP" dirty="0">
                    <a:latin typeface="Arial" panose="02080604020202020204" pitchFamily="34" charset="0"/>
                    <a:cs typeface="Arial" panose="02080604020202020204" pitchFamily="34" charset="0"/>
                  </a:rPr>
                  <a:t>We hope for some</a:t>
                </a:r>
                <a14:m>
                  <m:oMath xmlns:m="http://schemas.openxmlformats.org/officeDocument/2006/math">
                    <m:r>
                      <a:rPr lang="en-US" altLang="ja-JP" b="0" i="0" smtClean="0">
                        <a:latin typeface="Cambria Math" panose="02040503050406030204" pitchFamily="18" charset="0"/>
                      </a:rPr>
                      <m:t> </m:t>
                    </m:r>
                    <m:r>
                      <a:rPr lang="ja-JP" altLang="en-US" b="1" i="1" smtClean="0">
                        <a:latin typeface="Cambria Math" panose="02040503050406030204" pitchFamily="18" charset="0"/>
                      </a:rPr>
                      <m:t>𝛚</m:t>
                    </m:r>
                    <m:r>
                      <a:rPr lang="en-US" altLang="ja-JP" b="1" i="1" smtClean="0">
                        <a:latin typeface="Cambria Math" panose="02040503050406030204" pitchFamily="18" charset="0"/>
                      </a:rPr>
                      <m:t> </m:t>
                    </m:r>
                  </m:oMath>
                </a14:m>
                <a:r>
                  <a:rPr lang="en-US" altLang="ja-JP" dirty="0">
                    <a:latin typeface="Arial" panose="02080604020202020204" pitchFamily="34" charset="0"/>
                    <a:cs typeface="Arial" panose="02080604020202020204" pitchFamily="34" charset="0"/>
                  </a:rPr>
                  <a:t>parameter:</a:t>
                </a:r>
                <a:endParaRPr lang="en-US" altLang="ja-JP" dirty="0">
                  <a:latin typeface="Arial" panose="02080604020202020204" pitchFamily="34" charset="0"/>
                  <a:cs typeface="Arial" panose="02080604020202020204" pitchFamily="34" charset="0"/>
                </a:endParaRPr>
              </a:p>
            </p:txBody>
          </p:sp>
        </mc:Choice>
        <mc:Fallback>
          <p:sp>
            <p:nvSpPr>
              <p:cNvPr id="160" name="テキスト ボックス 159"/>
              <p:cNvSpPr txBox="1">
                <a:spLocks noRot="1" noChangeAspect="1" noMove="1" noResize="1" noEditPoints="1" noAdjustHandles="1" noChangeArrowheads="1" noChangeShapeType="1" noTextEdit="1"/>
              </p:cNvSpPr>
              <p:nvPr/>
            </p:nvSpPr>
            <p:spPr>
              <a:xfrm>
                <a:off x="77782" y="9647663"/>
                <a:ext cx="3825704" cy="369332"/>
              </a:xfrm>
              <a:prstGeom prst="rect">
                <a:avLst/>
              </a:prstGeom>
              <a:blipFill rotWithShape="1">
                <a:blip r:embed="rId15"/>
                <a:stretch>
                  <a:fillRect l="-8" t="-29" r="4" b="137"/>
                </a:stretch>
              </a:blipFill>
            </p:spPr>
            <p:txBody>
              <a:bodyPr/>
              <a:lstStyle/>
              <a:p>
                <a:r>
                  <a:rPr lang="en-US" altLang="en-US">
                    <a:noFill/>
                  </a:rPr>
                  <a:t> </a:t>
                </a:r>
              </a:p>
            </p:txBody>
          </p:sp>
        </mc:Fallback>
      </mc:AlternateContent>
      <p:sp>
        <p:nvSpPr>
          <p:cNvPr id="162" name="テキスト ボックス 161"/>
          <p:cNvSpPr txBox="1"/>
          <p:nvPr/>
        </p:nvSpPr>
        <p:spPr>
          <a:xfrm>
            <a:off x="79538" y="10581725"/>
            <a:ext cx="4222298" cy="630942"/>
          </a:xfrm>
          <a:prstGeom prst="rect">
            <a:avLst/>
          </a:prstGeom>
          <a:noFill/>
        </p:spPr>
        <p:txBody>
          <a:bodyPr wrap="square">
            <a:spAutoFit/>
          </a:bodyPr>
          <a:lstStyle/>
          <a:p>
            <a:pPr marL="285750" indent="-285750">
              <a:buFont typeface="Wingdings" panose="05000000000000000000" pitchFamily="2" charset="2"/>
              <a:buChar char="ü"/>
            </a:pPr>
            <a:r>
              <a:rPr lang="en-US" altLang="ja-JP" dirty="0">
                <a:latin typeface="Arial" panose="02080604020202020204" pitchFamily="34" charset="0"/>
                <a:cs typeface="Arial" panose="02080604020202020204" pitchFamily="34" charset="0"/>
              </a:rPr>
              <a:t>For 1000 atoms, around 3 weeks !</a:t>
            </a:r>
            <a:r>
              <a:rPr lang="en-US" altLang="ja-JP" sz="3500" dirty="0">
                <a:latin typeface="Arial" panose="02080604020202020204" pitchFamily="34" charset="0"/>
                <a:cs typeface="Arial" panose="02080604020202020204" pitchFamily="34" charset="0"/>
              </a:rPr>
              <a:t> </a:t>
            </a:r>
            <a:endParaRPr lang="en-US" altLang="ja-JP" sz="3500" dirty="0">
              <a:latin typeface="Arial" panose="02080604020202020204" pitchFamily="34" charset="0"/>
              <a:cs typeface="Arial" panose="02080604020202020204" pitchFamily="34" charset="0"/>
            </a:endParaRPr>
          </a:p>
        </p:txBody>
      </p:sp>
      <p:sp>
        <p:nvSpPr>
          <p:cNvPr id="165" name="テキスト ボックス 164"/>
          <p:cNvSpPr txBox="1"/>
          <p:nvPr/>
        </p:nvSpPr>
        <p:spPr>
          <a:xfrm>
            <a:off x="0" y="11672902"/>
            <a:ext cx="15087600" cy="584775"/>
          </a:xfrm>
          <a:prstGeom prst="rect">
            <a:avLst/>
          </a:prstGeom>
          <a:solidFill>
            <a:schemeClr val="accent1">
              <a:lumMod val="60000"/>
              <a:lumOff val="40000"/>
            </a:schemeClr>
          </a:solidFill>
        </p:spPr>
        <p:txBody>
          <a:bodyPr wrap="square" rtlCol="0">
            <a:spAutoFit/>
          </a:bodyPr>
          <a:lstStyle/>
          <a:p>
            <a:r>
              <a:rPr kumimoji="1" lang="en-US" altLang="ja-JP" sz="3200" b="1" dirty="0">
                <a:solidFill>
                  <a:schemeClr val="bg1"/>
                </a:solidFill>
                <a:latin typeface="Arial" panose="02080604020202020204" pitchFamily="34" charset="0"/>
                <a:cs typeface="Arial" panose="02080604020202020204" pitchFamily="34" charset="0"/>
              </a:rPr>
              <a:t>3. Computational details                4. Results &amp; Discussion </a:t>
            </a:r>
            <a:endParaRPr kumimoji="1" lang="ja-JP" altLang="en-US" sz="3200" b="1" dirty="0">
              <a:solidFill>
                <a:schemeClr val="bg1"/>
              </a:solidFill>
              <a:latin typeface="Arial" panose="02080604020202020204" pitchFamily="34" charset="0"/>
              <a:cs typeface="Arial" panose="02080604020202020204" pitchFamily="34" charset="0"/>
            </a:endParaRPr>
          </a:p>
        </p:txBody>
      </p:sp>
      <p:sp>
        <p:nvSpPr>
          <p:cNvPr id="170" name="テキスト ボックス 169"/>
          <p:cNvSpPr txBox="1"/>
          <p:nvPr/>
        </p:nvSpPr>
        <p:spPr>
          <a:xfrm>
            <a:off x="9381691" y="7522161"/>
            <a:ext cx="808587" cy="369332"/>
          </a:xfrm>
          <a:prstGeom prst="rect">
            <a:avLst/>
          </a:prstGeom>
          <a:noFill/>
        </p:spPr>
        <p:txBody>
          <a:bodyPr wrap="square" rtlCol="0">
            <a:spAutoFit/>
          </a:bodyPr>
          <a:lstStyle/>
          <a:p>
            <a:r>
              <a:rPr kumimoji="1" lang="en-US" altLang="ja-JP" dirty="0">
                <a:latin typeface="Arial" panose="02080604020202020204" pitchFamily="34" charset="0"/>
                <a:cs typeface="Arial" panose="02080604020202020204" pitchFamily="34" charset="0"/>
              </a:rPr>
              <a:t>X-ray</a:t>
            </a:r>
            <a:endParaRPr kumimoji="1" lang="ja-JP" altLang="en-US" dirty="0">
              <a:latin typeface="Arial" panose="02080604020202020204" pitchFamily="34" charset="0"/>
              <a:cs typeface="Arial" panose="02080604020202020204" pitchFamily="34" charset="0"/>
            </a:endParaRPr>
          </a:p>
        </p:txBody>
      </p:sp>
      <p:sp>
        <p:nvSpPr>
          <p:cNvPr id="178" name="テキスト ボックス 4"/>
          <p:cNvSpPr txBox="1"/>
          <p:nvPr/>
        </p:nvSpPr>
        <p:spPr>
          <a:xfrm>
            <a:off x="10723731" y="5978431"/>
            <a:ext cx="4253119" cy="581464"/>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noAutofit/>
          </a:bodyPr>
          <a:lstStyle/>
          <a:p>
            <a:r>
              <a:rPr lang="en-US" sz="1500" dirty="0">
                <a:effectLst/>
                <a:latin typeface="Arial" panose="02080604020202020204" pitchFamily="34" charset="0"/>
                <a:ea typeface="Arial" panose="02080604020202020204" pitchFamily="34" charset="0"/>
              </a:rPr>
              <a:t>PED calculation for LaAlO</a:t>
            </a:r>
            <a:r>
              <a:rPr lang="en-US" sz="1500" baseline="-25000" dirty="0">
                <a:latin typeface="Arial" panose="02080604020202020204" pitchFamily="34" charset="0"/>
                <a:ea typeface="Arial" panose="02080604020202020204" pitchFamily="34" charset="0"/>
              </a:rPr>
              <a:t>3</a:t>
            </a:r>
            <a:r>
              <a:rPr lang="en-US" sz="1500" dirty="0">
                <a:latin typeface="Arial" panose="02080604020202020204" pitchFamily="34" charset="0"/>
                <a:ea typeface="Arial" panose="02080604020202020204" pitchFamily="34" charset="0"/>
              </a:rPr>
              <a:t> (</a:t>
            </a:r>
            <a:r>
              <a:rPr lang="en-US" sz="1500" dirty="0">
                <a:effectLst/>
                <a:latin typeface="Arial" panose="02080604020202020204" pitchFamily="34" charset="0"/>
                <a:ea typeface="Arial" panose="02080604020202020204" pitchFamily="34" charset="0"/>
              </a:rPr>
              <a:t>Mohamed </a:t>
            </a:r>
            <a:r>
              <a:rPr lang="en-US" sz="1500" dirty="0" err="1">
                <a:effectLst/>
                <a:latin typeface="Arial" panose="02080604020202020204" pitchFamily="34" charset="0"/>
                <a:ea typeface="Arial" panose="02080604020202020204" pitchFamily="34" charset="0"/>
              </a:rPr>
              <a:t>Zanouni</a:t>
            </a:r>
            <a:r>
              <a:rPr lang="en-US" sz="1500" dirty="0">
                <a:effectLst/>
                <a:latin typeface="Arial" panose="02080604020202020204" pitchFamily="34" charset="0"/>
                <a:ea typeface="Arial" panose="02080604020202020204" pitchFamily="34" charset="0"/>
              </a:rPr>
              <a:t>, </a:t>
            </a:r>
            <a:r>
              <a:rPr lang="en-US" sz="1500" dirty="0">
                <a:latin typeface="Arial" panose="02080604020202020204" pitchFamily="34" charset="0"/>
                <a:ea typeface="Arial" panose="02080604020202020204" pitchFamily="34" charset="0"/>
              </a:rPr>
              <a:t>F</a:t>
            </a:r>
            <a:r>
              <a:rPr lang="en-US" sz="1500" dirty="0">
                <a:effectLst/>
                <a:latin typeface="Arial" panose="02080604020202020204" pitchFamily="34" charset="0"/>
                <a:ea typeface="Arial" panose="02080604020202020204" pitchFamily="34" charset="0"/>
              </a:rPr>
              <a:t>aculty of Sciences, Tangiers, Morocco)</a:t>
            </a:r>
            <a:endParaRPr lang="ja-JP" sz="1500" dirty="0">
              <a:effectLst/>
              <a:latin typeface="Arial" panose="02080604020202020204" pitchFamily="34" charset="0"/>
              <a:ea typeface="Arial" panose="02080604020202020204" pitchFamily="34" charset="0"/>
            </a:endParaRPr>
          </a:p>
        </p:txBody>
      </p:sp>
      <p:sp>
        <p:nvSpPr>
          <p:cNvPr id="180" name="テキスト ボックス 179"/>
          <p:cNvSpPr txBox="1"/>
          <p:nvPr/>
        </p:nvSpPr>
        <p:spPr>
          <a:xfrm>
            <a:off x="12752714" y="3611753"/>
            <a:ext cx="2320886" cy="1754326"/>
          </a:xfrm>
          <a:prstGeom prst="rect">
            <a:avLst/>
          </a:prstGeom>
          <a:noFill/>
        </p:spPr>
        <p:txBody>
          <a:bodyPr wrap="square" rtlCol="0">
            <a:spAutoFit/>
          </a:bodyPr>
          <a:lstStyle/>
          <a:p>
            <a:r>
              <a:rPr kumimoji="1" lang="en-US" altLang="ja-JP" dirty="0">
                <a:latin typeface="Arial" panose="02080604020202020204" pitchFamily="34" charset="0"/>
                <a:cs typeface="Arial" panose="02080604020202020204" pitchFamily="34" charset="0"/>
              </a:rPr>
              <a:t>Motivation from this divergence !</a:t>
            </a:r>
            <a:endParaRPr kumimoji="1" lang="en-US" altLang="ja-JP" dirty="0">
              <a:latin typeface="Arial" panose="02080604020202020204" pitchFamily="34" charset="0"/>
              <a:cs typeface="Arial" panose="02080604020202020204" pitchFamily="34" charset="0"/>
            </a:endParaRPr>
          </a:p>
          <a:p>
            <a:endParaRPr kumimoji="1" lang="en-US" altLang="ja-JP" dirty="0">
              <a:latin typeface="Arial" panose="02080604020202020204" pitchFamily="34" charset="0"/>
              <a:cs typeface="Arial" panose="02080604020202020204" pitchFamily="34" charset="0"/>
            </a:endParaRPr>
          </a:p>
          <a:p>
            <a:pPr marL="285750" indent="-285750">
              <a:buFont typeface="Wingdings" panose="05000000000000000000" pitchFamily="2" charset="2"/>
              <a:buChar char="ü"/>
            </a:pPr>
            <a:r>
              <a:rPr kumimoji="1" lang="en-US" altLang="ja-JP" dirty="0">
                <a:latin typeface="Arial" panose="02080604020202020204" pitchFamily="34" charset="0"/>
                <a:cs typeface="Arial" panose="02080604020202020204" pitchFamily="34" charset="0"/>
              </a:rPr>
              <a:t>Where it comes from ?</a:t>
            </a:r>
            <a:endParaRPr kumimoji="1" lang="en-US" altLang="ja-JP" dirty="0">
              <a:latin typeface="Arial" panose="02080604020202020204" pitchFamily="34" charset="0"/>
              <a:cs typeface="Arial" panose="02080604020202020204" pitchFamily="34" charset="0"/>
            </a:endParaRPr>
          </a:p>
          <a:p>
            <a:pPr marL="285750" indent="-285750">
              <a:buFont typeface="Wingdings" panose="05000000000000000000" pitchFamily="2" charset="2"/>
              <a:buChar char="ü"/>
            </a:pPr>
            <a:r>
              <a:rPr kumimoji="1" lang="en-US" altLang="ja-JP" dirty="0">
                <a:latin typeface="Arial" panose="02080604020202020204" pitchFamily="34" charset="0"/>
                <a:cs typeface="Arial" panose="02080604020202020204" pitchFamily="34" charset="0"/>
              </a:rPr>
              <a:t>How to cure it ?</a:t>
            </a:r>
            <a:endParaRPr kumimoji="1" lang="ja-JP" altLang="en-US" dirty="0">
              <a:latin typeface="Arial" panose="02080604020202020204" pitchFamily="34" charset="0"/>
              <a:cs typeface="Arial" panose="02080604020202020204" pitchFamily="34" charset="0"/>
            </a:endParaRPr>
          </a:p>
        </p:txBody>
      </p:sp>
      <p:sp>
        <p:nvSpPr>
          <p:cNvPr id="229" name="テキスト ボックス 228"/>
          <p:cNvSpPr txBox="1"/>
          <p:nvPr/>
        </p:nvSpPr>
        <p:spPr>
          <a:xfrm>
            <a:off x="8865765" y="11253453"/>
            <a:ext cx="1290682" cy="369332"/>
          </a:xfrm>
          <a:prstGeom prst="rect">
            <a:avLst/>
          </a:prstGeom>
          <a:noFill/>
        </p:spPr>
        <p:txBody>
          <a:bodyPr wrap="square" rtlCol="0">
            <a:spAutoFit/>
          </a:bodyPr>
          <a:lstStyle/>
          <a:p>
            <a:r>
              <a:rPr kumimoji="1" lang="en-US" altLang="ja-JP" dirty="0">
                <a:latin typeface="Arial" panose="02080604020202020204" pitchFamily="34" charset="0"/>
                <a:cs typeface="Arial" panose="02080604020202020204" pitchFamily="34" charset="0"/>
              </a:rPr>
              <a:t>O Emitter</a:t>
            </a:r>
            <a:endParaRPr kumimoji="1" lang="ja-JP" altLang="en-US" dirty="0">
              <a:latin typeface="Arial" panose="02080604020202020204" pitchFamily="34" charset="0"/>
              <a:cs typeface="Arial" panose="02080604020202020204" pitchFamily="34" charset="0"/>
            </a:endParaRPr>
          </a:p>
        </p:txBody>
      </p:sp>
      <p:sp>
        <p:nvSpPr>
          <p:cNvPr id="230" name="コンテンツ プレースホルダー 6"/>
          <p:cNvSpPr txBox="1"/>
          <p:nvPr/>
        </p:nvSpPr>
        <p:spPr>
          <a:xfrm>
            <a:off x="10267183" y="11329603"/>
            <a:ext cx="1620500" cy="341632"/>
          </a:xfrm>
          <a:prstGeom prst="rect">
            <a:avLst/>
          </a:prstGeom>
          <a:noFill/>
        </p:spPr>
        <p:txBody>
          <a:bodyPr vert="horz" wrap="square" lIns="91440" tIns="45720" rIns="91440" bIns="45720" rtlCol="0">
            <a:spAutoFit/>
          </a:bodyPr>
          <a:lstStyle>
            <a:lvl1pPr marL="335280" indent="-335280" algn="l" defTabSz="1341120" rtl="0" eaLnBrk="1" latinLnBrk="0" hangingPunct="1">
              <a:lnSpc>
                <a:spcPct val="90000"/>
              </a:lnSpc>
              <a:spcBef>
                <a:spcPts val="1465"/>
              </a:spcBef>
              <a:buFont typeface="Arial" panose="02080604020202020204" pitchFamily="34" charset="0"/>
              <a:buChar char="•"/>
              <a:defRPr kumimoji="1" sz="4105" kern="1200">
                <a:solidFill>
                  <a:schemeClr val="tx1"/>
                </a:solidFill>
                <a:latin typeface="+mn-lt"/>
                <a:ea typeface="+mn-ea"/>
                <a:cs typeface="+mn-cs"/>
              </a:defRPr>
            </a:lvl1pPr>
            <a:lvl2pPr marL="1005840" indent="-335280" algn="l" defTabSz="1341120" rtl="0" eaLnBrk="1" latinLnBrk="0" hangingPunct="1">
              <a:lnSpc>
                <a:spcPct val="90000"/>
              </a:lnSpc>
              <a:spcBef>
                <a:spcPts val="735"/>
              </a:spcBef>
              <a:buFont typeface="Arial" panose="02080604020202020204" pitchFamily="34" charset="0"/>
              <a:buChar char="•"/>
              <a:defRPr kumimoji="1" sz="3520" kern="1200">
                <a:solidFill>
                  <a:schemeClr val="tx1"/>
                </a:solidFill>
                <a:latin typeface="+mn-lt"/>
                <a:ea typeface="+mn-ea"/>
                <a:cs typeface="+mn-cs"/>
              </a:defRPr>
            </a:lvl2pPr>
            <a:lvl3pPr marL="1676400" indent="-335280" algn="l" defTabSz="1341120" rtl="0" eaLnBrk="1" latinLnBrk="0" hangingPunct="1">
              <a:lnSpc>
                <a:spcPct val="90000"/>
              </a:lnSpc>
              <a:spcBef>
                <a:spcPts val="735"/>
              </a:spcBef>
              <a:buFont typeface="Arial" panose="02080604020202020204" pitchFamily="34" charset="0"/>
              <a:buChar char="•"/>
              <a:defRPr kumimoji="1" sz="2935" kern="1200">
                <a:solidFill>
                  <a:schemeClr val="tx1"/>
                </a:solidFill>
                <a:latin typeface="+mn-lt"/>
                <a:ea typeface="+mn-ea"/>
                <a:cs typeface="+mn-cs"/>
              </a:defRPr>
            </a:lvl3pPr>
            <a:lvl4pPr marL="2346960" indent="-335280" algn="l" defTabSz="1341120" rtl="0" eaLnBrk="1" latinLnBrk="0" hangingPunct="1">
              <a:lnSpc>
                <a:spcPct val="90000"/>
              </a:lnSpc>
              <a:spcBef>
                <a:spcPts val="735"/>
              </a:spcBef>
              <a:buFont typeface="Arial" panose="02080604020202020204" pitchFamily="34" charset="0"/>
              <a:buChar char="•"/>
              <a:defRPr kumimoji="1" sz="2640" kern="1200">
                <a:solidFill>
                  <a:schemeClr val="tx1"/>
                </a:solidFill>
                <a:latin typeface="+mn-lt"/>
                <a:ea typeface="+mn-ea"/>
                <a:cs typeface="+mn-cs"/>
              </a:defRPr>
            </a:lvl4pPr>
            <a:lvl5pPr marL="3017520" indent="-335280" algn="l" defTabSz="1341120" rtl="0" eaLnBrk="1" latinLnBrk="0" hangingPunct="1">
              <a:lnSpc>
                <a:spcPct val="90000"/>
              </a:lnSpc>
              <a:spcBef>
                <a:spcPts val="735"/>
              </a:spcBef>
              <a:buFont typeface="Arial" panose="02080604020202020204" pitchFamily="34" charset="0"/>
              <a:buChar char="•"/>
              <a:defRPr kumimoji="1" sz="2640" kern="1200">
                <a:solidFill>
                  <a:schemeClr val="tx1"/>
                </a:solidFill>
                <a:latin typeface="+mn-lt"/>
                <a:ea typeface="+mn-ea"/>
                <a:cs typeface="+mn-cs"/>
              </a:defRPr>
            </a:lvl5pPr>
            <a:lvl6pPr marL="3688080" indent="-335280" algn="l" defTabSz="1341120" rtl="0" eaLnBrk="1" latinLnBrk="0" hangingPunct="1">
              <a:lnSpc>
                <a:spcPct val="90000"/>
              </a:lnSpc>
              <a:spcBef>
                <a:spcPts val="735"/>
              </a:spcBef>
              <a:buFont typeface="Arial" panose="02080604020202020204" pitchFamily="34" charset="0"/>
              <a:buChar char="•"/>
              <a:defRPr kumimoji="1" sz="2640" kern="1200">
                <a:solidFill>
                  <a:schemeClr val="tx1"/>
                </a:solidFill>
                <a:latin typeface="+mn-lt"/>
                <a:ea typeface="+mn-ea"/>
                <a:cs typeface="+mn-cs"/>
              </a:defRPr>
            </a:lvl6pPr>
            <a:lvl7pPr marL="4358640" indent="-335280" algn="l" defTabSz="1341120" rtl="0" eaLnBrk="1" latinLnBrk="0" hangingPunct="1">
              <a:lnSpc>
                <a:spcPct val="90000"/>
              </a:lnSpc>
              <a:spcBef>
                <a:spcPts val="735"/>
              </a:spcBef>
              <a:buFont typeface="Arial" panose="02080604020202020204" pitchFamily="34" charset="0"/>
              <a:buChar char="•"/>
              <a:defRPr kumimoji="1" sz="2640" kern="1200">
                <a:solidFill>
                  <a:schemeClr val="tx1"/>
                </a:solidFill>
                <a:latin typeface="+mn-lt"/>
                <a:ea typeface="+mn-ea"/>
                <a:cs typeface="+mn-cs"/>
              </a:defRPr>
            </a:lvl7pPr>
            <a:lvl8pPr marL="5029200" indent="-335280" algn="l" defTabSz="1341120" rtl="0" eaLnBrk="1" latinLnBrk="0" hangingPunct="1">
              <a:lnSpc>
                <a:spcPct val="90000"/>
              </a:lnSpc>
              <a:spcBef>
                <a:spcPts val="735"/>
              </a:spcBef>
              <a:buFont typeface="Arial" panose="02080604020202020204" pitchFamily="34" charset="0"/>
              <a:buChar char="•"/>
              <a:defRPr kumimoji="1" sz="2640" kern="1200">
                <a:solidFill>
                  <a:schemeClr val="tx1"/>
                </a:solidFill>
                <a:latin typeface="+mn-lt"/>
                <a:ea typeface="+mn-ea"/>
                <a:cs typeface="+mn-cs"/>
              </a:defRPr>
            </a:lvl8pPr>
            <a:lvl9pPr marL="5699760" indent="-335280" algn="l" defTabSz="1341120" rtl="0" eaLnBrk="1" latinLnBrk="0" hangingPunct="1">
              <a:lnSpc>
                <a:spcPct val="90000"/>
              </a:lnSpc>
              <a:spcBef>
                <a:spcPts val="735"/>
              </a:spcBef>
              <a:buFont typeface="Arial" panose="02080604020202020204" pitchFamily="34" charset="0"/>
              <a:buChar char="•"/>
              <a:defRPr kumimoji="1" sz="2640" kern="1200">
                <a:solidFill>
                  <a:schemeClr val="tx1"/>
                </a:solidFill>
                <a:latin typeface="+mn-lt"/>
                <a:ea typeface="+mn-ea"/>
                <a:cs typeface="+mn-cs"/>
              </a:defRPr>
            </a:lvl9pPr>
          </a:lstStyle>
          <a:p>
            <a:pPr marL="0" indent="0">
              <a:buNone/>
            </a:pPr>
            <a:r>
              <a:rPr lang="en-US" altLang="ja-JP" sz="1800" dirty="0">
                <a:latin typeface="Arial" panose="02080604020202020204" pitchFamily="34" charset="0"/>
                <a:cs typeface="Arial" panose="02080604020202020204" pitchFamily="34" charset="0"/>
              </a:rPr>
              <a:t>1729 atoms</a:t>
            </a:r>
            <a:endParaRPr lang="en-US" altLang="ja-JP" sz="1800" dirty="0">
              <a:latin typeface="Arial" panose="02080604020202020204" pitchFamily="34" charset="0"/>
              <a:cs typeface="Arial" panose="02080604020202020204" pitchFamily="34" charset="0"/>
            </a:endParaRPr>
          </a:p>
        </p:txBody>
      </p:sp>
      <mc:AlternateContent xmlns:mc="http://schemas.openxmlformats.org/markup-compatibility/2006">
        <mc:Choice xmlns:a14="http://schemas.microsoft.com/office/drawing/2010/main" Requires="a14">
          <p:sp>
            <p:nvSpPr>
              <p:cNvPr id="231" name="テキスト ボックス 230"/>
              <p:cNvSpPr txBox="1"/>
              <p:nvPr/>
            </p:nvSpPr>
            <p:spPr>
              <a:xfrm>
                <a:off x="11966152" y="8532515"/>
                <a:ext cx="2975284" cy="923330"/>
              </a:xfrm>
              <a:prstGeom prst="rect">
                <a:avLst/>
              </a:prstGeom>
              <a:noFill/>
            </p:spPr>
            <p:txBody>
              <a:bodyPr wrap="square" rtlCol="0">
                <a:spAutoFit/>
              </a:bodyPr>
              <a:lstStyle/>
              <a:p>
                <a:r>
                  <a:rPr kumimoji="1" lang="en-US" altLang="ja-JP" b="0" i="1" dirty="0">
                    <a:latin typeface="Cambria Math" panose="02040503050406030204" pitchFamily="18" charset="0"/>
                  </a:rPr>
                  <a:t>         </a:t>
                </a:r>
                <a14:m>
                  <m:oMath xmlns:m="http://schemas.openxmlformats.org/officeDocument/2006/math">
                    <m:r>
                      <m:rPr>
                        <m:sty m:val="p"/>
                      </m:rPr>
                      <a:rPr kumimoji="1" lang="ja-JP" altLang="en-US" b="0" i="0" smtClean="0">
                        <a:latin typeface="Cambria Math" panose="02040503050406030204" pitchFamily="18" charset="0"/>
                      </a:rPr>
                      <m:t>ρ</m:t>
                    </m:r>
                    <m:r>
                      <a:rPr kumimoji="1" lang="en-US" altLang="ja-JP" b="0" i="0" smtClean="0">
                        <a:latin typeface="Cambria Math" panose="02040503050406030204" pitchFamily="18" charset="0"/>
                        <a:ea typeface="Cambria Math" panose="02040503050406030204" pitchFamily="18" charset="0"/>
                      </a:rPr>
                      <m:t>=</m:t>
                    </m:r>
                    <m:r>
                      <a:rPr kumimoji="1" lang="en-US" altLang="ja-JP" b="0" i="0" smtClean="0">
                        <a:latin typeface="Cambria Math" panose="02040503050406030204" pitchFamily="18" charset="0"/>
                        <a:ea typeface="Cambria Math" panose="02040503050406030204" pitchFamily="18" charset="0"/>
                      </a:rPr>
                      <m:t>1</m:t>
                    </m:r>
                    <m:r>
                      <a:rPr kumimoji="1" lang="en-US" altLang="ja-JP" b="0" i="0" smtClean="0">
                        <a:latin typeface="Cambria Math" panose="02040503050406030204" pitchFamily="18" charset="0"/>
                        <a:ea typeface="Cambria Math" panose="02040503050406030204" pitchFamily="18" charset="0"/>
                      </a:rPr>
                      <m:t>.</m:t>
                    </m:r>
                    <m:r>
                      <a:rPr kumimoji="1" lang="en-US" altLang="ja-JP" b="0" i="0" smtClean="0">
                        <a:latin typeface="Cambria Math" panose="02040503050406030204" pitchFamily="18" charset="0"/>
                        <a:ea typeface="Cambria Math" panose="02040503050406030204" pitchFamily="18" charset="0"/>
                      </a:rPr>
                      <m:t>135</m:t>
                    </m:r>
                  </m:oMath>
                </a14:m>
                <a:endParaRPr kumimoji="1" lang="en-US" altLang="ja-JP" b="0" dirty="0">
                  <a:latin typeface="Cambria Math" panose="02040503050406030204" pitchFamily="18" charset="0"/>
                  <a:ea typeface="Cambria Math" panose="02040503050406030204" pitchFamily="18" charset="0"/>
                  <a:cs typeface="Arial" panose="02080604020202020204" pitchFamily="34" charset="0"/>
                </a:endParaRPr>
              </a:p>
              <a:p>
                <a14:m>
                  <m:oMathPara xmlns:m="http://schemas.openxmlformats.org/officeDocument/2006/math">
                    <m:oMathParaPr>
                      <m:jc m:val="centerGroup"/>
                    </m:oMathParaPr>
                    <m:oMath xmlns:m="http://schemas.openxmlformats.org/officeDocument/2006/math">
                      <m:r>
                        <m:rPr>
                          <m:sty m:val="p"/>
                        </m:rPr>
                        <a:rPr kumimoji="1" lang="ja-JP" altLang="en-US" b="0" i="0" smtClean="0">
                          <a:latin typeface="Cambria Math" panose="02040503050406030204" pitchFamily="18" charset="0"/>
                        </a:rPr>
                        <m:t>ω</m:t>
                      </m:r>
                      <m:r>
                        <a:rPr kumimoji="1" lang="en-US" altLang="ja-JP" b="0" i="0" smtClean="0">
                          <a:latin typeface="Cambria Math" panose="02040503050406030204" pitchFamily="18" charset="0"/>
                        </a:rPr>
                        <m:t>=</m:t>
                      </m:r>
                      <m:r>
                        <a:rPr kumimoji="1" lang="en-US" altLang="ja-JP" b="0" i="0" smtClean="0">
                          <a:latin typeface="Cambria Math" panose="02040503050406030204" pitchFamily="18" charset="0"/>
                        </a:rPr>
                        <m:t>0</m:t>
                      </m:r>
                      <m:r>
                        <a:rPr kumimoji="1" lang="en-US" altLang="ja-JP" b="0" i="0" smtClean="0">
                          <a:latin typeface="Cambria Math" panose="02040503050406030204" pitchFamily="18" charset="0"/>
                        </a:rPr>
                        <m:t>.</m:t>
                      </m:r>
                      <m:r>
                        <a:rPr kumimoji="1" lang="en-US" altLang="ja-JP" b="0" i="0" smtClean="0">
                          <a:latin typeface="Cambria Math" panose="02040503050406030204" pitchFamily="18" charset="0"/>
                        </a:rPr>
                        <m:t>803</m:t>
                      </m:r>
                      <m:r>
                        <a:rPr kumimoji="1" lang="en-US" altLang="ja-JP" b="0" i="0" smtClean="0">
                          <a:latin typeface="Cambria Math" panose="02040503050406030204" pitchFamily="18" charset="0"/>
                        </a:rPr>
                        <m:t>+</m:t>
                      </m:r>
                      <m:r>
                        <a:rPr kumimoji="1" lang="en-US" altLang="ja-JP" b="0" i="0" smtClean="0">
                          <a:latin typeface="Cambria Math" panose="02040503050406030204" pitchFamily="18" charset="0"/>
                        </a:rPr>
                        <m:t>0</m:t>
                      </m:r>
                      <m:r>
                        <a:rPr kumimoji="1" lang="en-US" altLang="ja-JP" b="0" i="0" smtClean="0">
                          <a:latin typeface="Cambria Math" panose="02040503050406030204" pitchFamily="18" charset="0"/>
                        </a:rPr>
                        <m:t>.</m:t>
                      </m:r>
                      <m:r>
                        <a:rPr kumimoji="1" lang="en-US" altLang="ja-JP" b="0" i="0" smtClean="0">
                          <a:latin typeface="Cambria Math" panose="02040503050406030204" pitchFamily="18" charset="0"/>
                        </a:rPr>
                        <m:t>243</m:t>
                      </m:r>
                      <m:r>
                        <m:rPr>
                          <m:sty m:val="p"/>
                        </m:rPr>
                        <a:rPr kumimoji="1" lang="en-US" altLang="ja-JP" b="0" i="0" smtClean="0">
                          <a:latin typeface="Cambria Math" panose="02040503050406030204" pitchFamily="18" charset="0"/>
                        </a:rPr>
                        <m:t>j</m:t>
                      </m:r>
                    </m:oMath>
                  </m:oMathPara>
                </a14:m>
                <a:endParaRPr kumimoji="1" lang="en-US" altLang="ja-JP" b="0" dirty="0">
                  <a:latin typeface="Arial" panose="02080604020202020204" pitchFamily="34" charset="0"/>
                </a:endParaRPr>
              </a:p>
              <a:p>
                <a:r>
                  <a:rPr kumimoji="1" lang="ja-JP" altLang="en-US" dirty="0">
                    <a:latin typeface="Arial" panose="02080604020202020204" pitchFamily="34" charset="0"/>
                    <a:cs typeface="Arial" panose="02080604020202020204" pitchFamily="34" charset="0"/>
                  </a:rPr>
                  <a:t>       </a:t>
                </a:r>
                <a14:m>
                  <m:oMath xmlns:m="http://schemas.openxmlformats.org/officeDocument/2006/math">
                    <m:sSub>
                      <m:sSubPr>
                        <m:ctrlPr>
                          <a:rPr kumimoji="1" lang="en-US" altLang="ja-JP" i="1" smtClean="0">
                            <a:latin typeface="Cambria Math" panose="02040503050406030204" pitchFamily="18" charset="0"/>
                            <a:cs typeface="Arial" panose="02080604020202020204" pitchFamily="34" charset="0"/>
                          </a:rPr>
                        </m:ctrlPr>
                      </m:sSubPr>
                      <m:e>
                        <m:r>
                          <m:rPr>
                            <m:sty m:val="p"/>
                          </m:rPr>
                          <a:rPr kumimoji="1" lang="ja-JP" altLang="en-US" i="0" smtClean="0">
                            <a:latin typeface="Cambria Math" panose="02040503050406030204" pitchFamily="18" charset="0"/>
                            <a:cs typeface="Arial" panose="02080604020202020204" pitchFamily="34" charset="0"/>
                          </a:rPr>
                          <m:t>ρ</m:t>
                        </m:r>
                      </m:e>
                      <m:sub>
                        <m:r>
                          <m:rPr>
                            <m:sty m:val="p"/>
                          </m:rPr>
                          <a:rPr kumimoji="1" lang="en-US" altLang="ja-JP" b="0" i="0" smtClean="0">
                            <a:latin typeface="Cambria Math" panose="02040503050406030204" pitchFamily="18" charset="0"/>
                            <a:cs typeface="Arial" panose="02080604020202020204" pitchFamily="34" charset="0"/>
                          </a:rPr>
                          <m:t>Re</m:t>
                        </m:r>
                      </m:sub>
                    </m:sSub>
                    <m:r>
                      <a:rPr kumimoji="1" lang="en-US" altLang="ja-JP" b="0" i="0" smtClean="0">
                        <a:latin typeface="Cambria Math" panose="02040503050406030204" pitchFamily="18" charset="0"/>
                        <a:cs typeface="Arial" panose="02080604020202020204" pitchFamily="34" charset="0"/>
                      </a:rPr>
                      <m:t>=</m:t>
                    </m:r>
                    <m:r>
                      <a:rPr kumimoji="1" lang="en-US" altLang="ja-JP" b="0" i="0" smtClean="0">
                        <a:latin typeface="Cambria Math" panose="02040503050406030204" pitchFamily="18" charset="0"/>
                        <a:cs typeface="Arial" panose="02080604020202020204" pitchFamily="34" charset="0"/>
                      </a:rPr>
                      <m:t>0</m:t>
                    </m:r>
                    <m:r>
                      <a:rPr kumimoji="1" lang="en-US" altLang="ja-JP" b="0" i="0" smtClean="0">
                        <a:latin typeface="Cambria Math" panose="02040503050406030204" pitchFamily="18" charset="0"/>
                        <a:cs typeface="Arial" panose="02080604020202020204" pitchFamily="34" charset="0"/>
                      </a:rPr>
                      <m:t>.</m:t>
                    </m:r>
                    <m:r>
                      <a:rPr kumimoji="1" lang="en-US" altLang="ja-JP" b="0" i="0" smtClean="0">
                        <a:latin typeface="Cambria Math" panose="02040503050406030204" pitchFamily="18" charset="0"/>
                        <a:cs typeface="Arial" panose="02080604020202020204" pitchFamily="34" charset="0"/>
                      </a:rPr>
                      <m:t>706</m:t>
                    </m:r>
                  </m:oMath>
                </a14:m>
                <a:endParaRPr kumimoji="1" lang="ja-JP" altLang="en-US" dirty="0">
                  <a:latin typeface="Arial" panose="02080604020202020204" pitchFamily="34" charset="0"/>
                  <a:cs typeface="Arial" panose="02080604020202020204" pitchFamily="34" charset="0"/>
                </a:endParaRPr>
              </a:p>
            </p:txBody>
          </p:sp>
        </mc:Choice>
        <mc:Fallback>
          <p:sp>
            <p:nvSpPr>
              <p:cNvPr id="231" name="テキスト ボックス 230"/>
              <p:cNvSpPr txBox="1">
                <a:spLocks noRot="1" noChangeAspect="1" noMove="1" noResize="1" noEditPoints="1" noAdjustHandles="1" noChangeArrowheads="1" noChangeShapeType="1" noTextEdit="1"/>
              </p:cNvSpPr>
              <p:nvPr/>
            </p:nvSpPr>
            <p:spPr>
              <a:xfrm>
                <a:off x="11966152" y="8532515"/>
                <a:ext cx="2975284" cy="923330"/>
              </a:xfrm>
              <a:prstGeom prst="rect">
                <a:avLst/>
              </a:prstGeom>
              <a:blipFill rotWithShape="1">
                <a:blip r:embed="rId16"/>
                <a:stretch>
                  <a:fillRect l="-7" t="-2" r="18" b="6"/>
                </a:stretch>
              </a:blipFill>
            </p:spPr>
            <p:txBody>
              <a:bodyPr/>
              <a:lstStyle/>
              <a:p>
                <a:r>
                  <a:rPr lang="en-US" altLang="en-US">
                    <a:noFill/>
                  </a:rPr>
                  <a:t> </a:t>
                </a:r>
              </a:p>
            </p:txBody>
          </p:sp>
        </mc:Fallback>
      </mc:AlternateContent>
      <p:pic>
        <p:nvPicPr>
          <p:cNvPr id="250" name="図 249" descr="食品 が含まれている画像&#10;&#10;自動的に生成された説明"/>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427745" y="7846550"/>
            <a:ext cx="1572472" cy="1250621"/>
          </a:xfrm>
          <a:prstGeom prst="rect">
            <a:avLst/>
          </a:prstGeom>
        </p:spPr>
      </p:pic>
      <p:cxnSp>
        <p:nvCxnSpPr>
          <p:cNvPr id="168" name="直線矢印コネクタ 167"/>
          <p:cNvCxnSpPr/>
          <p:nvPr/>
        </p:nvCxnSpPr>
        <p:spPr>
          <a:xfrm flipV="1">
            <a:off x="10102487" y="7693581"/>
            <a:ext cx="417588" cy="132069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69" name="矢印: 右 168"/>
          <p:cNvSpPr/>
          <p:nvPr/>
        </p:nvSpPr>
        <p:spPr>
          <a:xfrm rot="2991161">
            <a:off x="9136445" y="7841460"/>
            <a:ext cx="522770" cy="231663"/>
          </a:xfrm>
          <a:prstGeom prst="righ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矢印コネクタ 170"/>
          <p:cNvCxnSpPr/>
          <p:nvPr/>
        </p:nvCxnSpPr>
        <p:spPr>
          <a:xfrm flipV="1">
            <a:off x="9675249" y="8779232"/>
            <a:ext cx="473956" cy="36381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2" name="テキスト ボックス 171"/>
          <p:cNvSpPr txBox="1"/>
          <p:nvPr/>
        </p:nvSpPr>
        <p:spPr>
          <a:xfrm>
            <a:off x="9039697" y="9138789"/>
            <a:ext cx="1174065" cy="369332"/>
          </a:xfrm>
          <a:prstGeom prst="rect">
            <a:avLst/>
          </a:prstGeom>
          <a:noFill/>
        </p:spPr>
        <p:txBody>
          <a:bodyPr wrap="square" rtlCol="0">
            <a:spAutoFit/>
          </a:bodyPr>
          <a:lstStyle/>
          <a:p>
            <a:r>
              <a:rPr kumimoji="1" lang="en-US" altLang="ja-JP" dirty="0">
                <a:latin typeface="Arial" panose="02080604020202020204" pitchFamily="34" charset="0"/>
                <a:cs typeface="Arial" panose="02080604020202020204" pitchFamily="34" charset="0"/>
              </a:rPr>
              <a:t>Ti Emitter</a:t>
            </a:r>
            <a:endParaRPr kumimoji="1" lang="ja-JP" altLang="en-US" dirty="0">
              <a:latin typeface="Arial" panose="02080604020202020204" pitchFamily="34" charset="0"/>
              <a:cs typeface="Arial" panose="02080604020202020204" pitchFamily="34" charset="0"/>
            </a:endParaRPr>
          </a:p>
        </p:txBody>
      </p:sp>
      <p:sp>
        <p:nvSpPr>
          <p:cNvPr id="225" name="矢印: 右 224"/>
          <p:cNvSpPr/>
          <p:nvPr/>
        </p:nvSpPr>
        <p:spPr>
          <a:xfrm rot="2991161">
            <a:off x="9132847" y="9861681"/>
            <a:ext cx="507947" cy="225094"/>
          </a:xfrm>
          <a:prstGeom prst="righ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6" name="テキスト ボックス 225"/>
          <p:cNvSpPr txBox="1"/>
          <p:nvPr/>
        </p:nvSpPr>
        <p:spPr>
          <a:xfrm>
            <a:off x="9312813" y="9515794"/>
            <a:ext cx="760410" cy="369332"/>
          </a:xfrm>
          <a:prstGeom prst="rect">
            <a:avLst/>
          </a:prstGeom>
          <a:noFill/>
        </p:spPr>
        <p:txBody>
          <a:bodyPr wrap="square" rtlCol="0">
            <a:spAutoFit/>
          </a:bodyPr>
          <a:lstStyle/>
          <a:p>
            <a:r>
              <a:rPr kumimoji="1" lang="en-US" altLang="ja-JP" dirty="0">
                <a:latin typeface="Arial" panose="02080604020202020204" pitchFamily="34" charset="0"/>
                <a:cs typeface="Arial" panose="02080604020202020204" pitchFamily="34" charset="0"/>
              </a:rPr>
              <a:t>X-ray</a:t>
            </a:r>
            <a:endParaRPr kumimoji="1" lang="ja-JP" altLang="en-US" dirty="0">
              <a:latin typeface="Arial" panose="02080604020202020204" pitchFamily="34" charset="0"/>
              <a:cs typeface="Arial" panose="02080604020202020204" pitchFamily="34" charset="0"/>
            </a:endParaRPr>
          </a:p>
        </p:txBody>
      </p:sp>
      <p:cxnSp>
        <p:nvCxnSpPr>
          <p:cNvPr id="227" name="直線矢印コネクタ 226"/>
          <p:cNvCxnSpPr/>
          <p:nvPr/>
        </p:nvCxnSpPr>
        <p:spPr>
          <a:xfrm flipV="1">
            <a:off x="10012296" y="9707539"/>
            <a:ext cx="536223" cy="163957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8" name="直線矢印コネクタ 227"/>
          <p:cNvCxnSpPr/>
          <p:nvPr/>
        </p:nvCxnSpPr>
        <p:spPr>
          <a:xfrm flipV="1">
            <a:off x="9649765" y="10961407"/>
            <a:ext cx="397532" cy="30939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4" name="テキスト ボックス 233"/>
          <p:cNvSpPr txBox="1"/>
          <p:nvPr/>
        </p:nvSpPr>
        <p:spPr>
          <a:xfrm>
            <a:off x="8554607" y="9654633"/>
            <a:ext cx="802335" cy="1508105"/>
          </a:xfrm>
          <a:prstGeom prst="rect">
            <a:avLst/>
          </a:prstGeom>
          <a:noFill/>
        </p:spPr>
        <p:txBody>
          <a:bodyPr wrap="square" rtlCol="0">
            <a:spAutoFit/>
          </a:bodyPr>
          <a:lstStyle/>
          <a:p>
            <a:r>
              <a:rPr kumimoji="1" lang="en-US" altLang="ja-JP" sz="2000" b="1" dirty="0">
                <a:latin typeface="Arial" panose="02080604020202020204" pitchFamily="34" charset="0"/>
                <a:cs typeface="Arial" panose="02080604020202020204" pitchFamily="34" charset="0"/>
              </a:rPr>
              <a:t>: Sr</a:t>
            </a:r>
            <a:endParaRPr kumimoji="1" lang="en-US" altLang="ja-JP" sz="2000" b="1" dirty="0">
              <a:latin typeface="Arial" panose="02080604020202020204" pitchFamily="34" charset="0"/>
              <a:cs typeface="Arial" panose="02080604020202020204" pitchFamily="34" charset="0"/>
            </a:endParaRPr>
          </a:p>
          <a:p>
            <a:endParaRPr kumimoji="1" lang="en-US" altLang="ja-JP" sz="1600" dirty="0">
              <a:latin typeface="Arial" panose="02080604020202020204" pitchFamily="34" charset="0"/>
              <a:cs typeface="Arial" panose="02080604020202020204" pitchFamily="34" charset="0"/>
            </a:endParaRPr>
          </a:p>
          <a:p>
            <a:r>
              <a:rPr kumimoji="1" lang="en-US" altLang="ja-JP" sz="2000" b="1" dirty="0">
                <a:latin typeface="Arial" panose="02080604020202020204" pitchFamily="34" charset="0"/>
                <a:cs typeface="Arial" panose="02080604020202020204" pitchFamily="34" charset="0"/>
              </a:rPr>
              <a:t>: Ti</a:t>
            </a:r>
            <a:endParaRPr kumimoji="1" lang="en-US" altLang="ja-JP" sz="2000" b="1" dirty="0">
              <a:latin typeface="Arial" panose="02080604020202020204" pitchFamily="34" charset="0"/>
              <a:cs typeface="Arial" panose="02080604020202020204" pitchFamily="34" charset="0"/>
            </a:endParaRPr>
          </a:p>
          <a:p>
            <a:endParaRPr kumimoji="1" lang="en-US" altLang="ja-JP" sz="1600" dirty="0">
              <a:latin typeface="Arial" panose="02080604020202020204" pitchFamily="34" charset="0"/>
              <a:cs typeface="Arial" panose="02080604020202020204" pitchFamily="34" charset="0"/>
            </a:endParaRPr>
          </a:p>
          <a:p>
            <a:r>
              <a:rPr kumimoji="1" lang="en-US" altLang="ja-JP" sz="2000" b="1" dirty="0">
                <a:latin typeface="Arial" panose="02080604020202020204" pitchFamily="34" charset="0"/>
                <a:cs typeface="Arial" panose="02080604020202020204" pitchFamily="34" charset="0"/>
              </a:rPr>
              <a:t>: O</a:t>
            </a:r>
            <a:endParaRPr kumimoji="1" lang="ja-JP" altLang="en-US" sz="2000" b="1" dirty="0">
              <a:latin typeface="Arial" panose="02080604020202020204" pitchFamily="34" charset="0"/>
              <a:cs typeface="Arial" panose="02080604020202020204" pitchFamily="34" charset="0"/>
            </a:endParaRPr>
          </a:p>
        </p:txBody>
      </p:sp>
      <p:sp>
        <p:nvSpPr>
          <p:cNvPr id="253" name="コンテンツ プレースホルダー 6"/>
          <p:cNvSpPr txBox="1"/>
          <p:nvPr/>
        </p:nvSpPr>
        <p:spPr>
          <a:xfrm>
            <a:off x="10174787" y="9145088"/>
            <a:ext cx="1413638" cy="343235"/>
          </a:xfrm>
          <a:prstGeom prst="rect">
            <a:avLst/>
          </a:prstGeom>
          <a:noFill/>
        </p:spPr>
        <p:txBody>
          <a:bodyPr vert="horz" wrap="square" lIns="91440" tIns="45720" rIns="91440" bIns="45720" rtlCol="0">
            <a:spAutoFit/>
          </a:bodyPr>
          <a:lstStyle>
            <a:lvl1pPr marL="335280" indent="-335280" algn="l" defTabSz="1341120" rtl="0" eaLnBrk="1" latinLnBrk="0" hangingPunct="1">
              <a:lnSpc>
                <a:spcPct val="90000"/>
              </a:lnSpc>
              <a:spcBef>
                <a:spcPts val="1465"/>
              </a:spcBef>
              <a:buFont typeface="Arial" panose="02080604020202020204" pitchFamily="34" charset="0"/>
              <a:buChar char="•"/>
              <a:defRPr kumimoji="1" sz="4105" kern="1200">
                <a:solidFill>
                  <a:schemeClr val="tx1"/>
                </a:solidFill>
                <a:latin typeface="+mn-lt"/>
                <a:ea typeface="+mn-ea"/>
                <a:cs typeface="+mn-cs"/>
              </a:defRPr>
            </a:lvl1pPr>
            <a:lvl2pPr marL="1005840" indent="-335280" algn="l" defTabSz="1341120" rtl="0" eaLnBrk="1" latinLnBrk="0" hangingPunct="1">
              <a:lnSpc>
                <a:spcPct val="90000"/>
              </a:lnSpc>
              <a:spcBef>
                <a:spcPts val="735"/>
              </a:spcBef>
              <a:buFont typeface="Arial" panose="02080604020202020204" pitchFamily="34" charset="0"/>
              <a:buChar char="•"/>
              <a:defRPr kumimoji="1" sz="3520" kern="1200">
                <a:solidFill>
                  <a:schemeClr val="tx1"/>
                </a:solidFill>
                <a:latin typeface="+mn-lt"/>
                <a:ea typeface="+mn-ea"/>
                <a:cs typeface="+mn-cs"/>
              </a:defRPr>
            </a:lvl2pPr>
            <a:lvl3pPr marL="1676400" indent="-335280" algn="l" defTabSz="1341120" rtl="0" eaLnBrk="1" latinLnBrk="0" hangingPunct="1">
              <a:lnSpc>
                <a:spcPct val="90000"/>
              </a:lnSpc>
              <a:spcBef>
                <a:spcPts val="735"/>
              </a:spcBef>
              <a:buFont typeface="Arial" panose="02080604020202020204" pitchFamily="34" charset="0"/>
              <a:buChar char="•"/>
              <a:defRPr kumimoji="1" sz="2935" kern="1200">
                <a:solidFill>
                  <a:schemeClr val="tx1"/>
                </a:solidFill>
                <a:latin typeface="+mn-lt"/>
                <a:ea typeface="+mn-ea"/>
                <a:cs typeface="+mn-cs"/>
              </a:defRPr>
            </a:lvl3pPr>
            <a:lvl4pPr marL="2346960" indent="-335280" algn="l" defTabSz="1341120" rtl="0" eaLnBrk="1" latinLnBrk="0" hangingPunct="1">
              <a:lnSpc>
                <a:spcPct val="90000"/>
              </a:lnSpc>
              <a:spcBef>
                <a:spcPts val="735"/>
              </a:spcBef>
              <a:buFont typeface="Arial" panose="02080604020202020204" pitchFamily="34" charset="0"/>
              <a:buChar char="•"/>
              <a:defRPr kumimoji="1" sz="2640" kern="1200">
                <a:solidFill>
                  <a:schemeClr val="tx1"/>
                </a:solidFill>
                <a:latin typeface="+mn-lt"/>
                <a:ea typeface="+mn-ea"/>
                <a:cs typeface="+mn-cs"/>
              </a:defRPr>
            </a:lvl4pPr>
            <a:lvl5pPr marL="3017520" indent="-335280" algn="l" defTabSz="1341120" rtl="0" eaLnBrk="1" latinLnBrk="0" hangingPunct="1">
              <a:lnSpc>
                <a:spcPct val="90000"/>
              </a:lnSpc>
              <a:spcBef>
                <a:spcPts val="735"/>
              </a:spcBef>
              <a:buFont typeface="Arial" panose="02080604020202020204" pitchFamily="34" charset="0"/>
              <a:buChar char="•"/>
              <a:defRPr kumimoji="1" sz="2640" kern="1200">
                <a:solidFill>
                  <a:schemeClr val="tx1"/>
                </a:solidFill>
                <a:latin typeface="+mn-lt"/>
                <a:ea typeface="+mn-ea"/>
                <a:cs typeface="+mn-cs"/>
              </a:defRPr>
            </a:lvl5pPr>
            <a:lvl6pPr marL="3688080" indent="-335280" algn="l" defTabSz="1341120" rtl="0" eaLnBrk="1" latinLnBrk="0" hangingPunct="1">
              <a:lnSpc>
                <a:spcPct val="90000"/>
              </a:lnSpc>
              <a:spcBef>
                <a:spcPts val="735"/>
              </a:spcBef>
              <a:buFont typeface="Arial" panose="02080604020202020204" pitchFamily="34" charset="0"/>
              <a:buChar char="•"/>
              <a:defRPr kumimoji="1" sz="2640" kern="1200">
                <a:solidFill>
                  <a:schemeClr val="tx1"/>
                </a:solidFill>
                <a:latin typeface="+mn-lt"/>
                <a:ea typeface="+mn-ea"/>
                <a:cs typeface="+mn-cs"/>
              </a:defRPr>
            </a:lvl6pPr>
            <a:lvl7pPr marL="4358640" indent="-335280" algn="l" defTabSz="1341120" rtl="0" eaLnBrk="1" latinLnBrk="0" hangingPunct="1">
              <a:lnSpc>
                <a:spcPct val="90000"/>
              </a:lnSpc>
              <a:spcBef>
                <a:spcPts val="735"/>
              </a:spcBef>
              <a:buFont typeface="Arial" panose="02080604020202020204" pitchFamily="34" charset="0"/>
              <a:buChar char="•"/>
              <a:defRPr kumimoji="1" sz="2640" kern="1200">
                <a:solidFill>
                  <a:schemeClr val="tx1"/>
                </a:solidFill>
                <a:latin typeface="+mn-lt"/>
                <a:ea typeface="+mn-ea"/>
                <a:cs typeface="+mn-cs"/>
              </a:defRPr>
            </a:lvl7pPr>
            <a:lvl8pPr marL="5029200" indent="-335280" algn="l" defTabSz="1341120" rtl="0" eaLnBrk="1" latinLnBrk="0" hangingPunct="1">
              <a:lnSpc>
                <a:spcPct val="90000"/>
              </a:lnSpc>
              <a:spcBef>
                <a:spcPts val="735"/>
              </a:spcBef>
              <a:buFont typeface="Arial" panose="02080604020202020204" pitchFamily="34" charset="0"/>
              <a:buChar char="•"/>
              <a:defRPr kumimoji="1" sz="2640" kern="1200">
                <a:solidFill>
                  <a:schemeClr val="tx1"/>
                </a:solidFill>
                <a:latin typeface="+mn-lt"/>
                <a:ea typeface="+mn-ea"/>
                <a:cs typeface="+mn-cs"/>
              </a:defRPr>
            </a:lvl8pPr>
            <a:lvl9pPr marL="5699760" indent="-335280" algn="l" defTabSz="1341120" rtl="0" eaLnBrk="1" latinLnBrk="0" hangingPunct="1">
              <a:lnSpc>
                <a:spcPct val="90000"/>
              </a:lnSpc>
              <a:spcBef>
                <a:spcPts val="735"/>
              </a:spcBef>
              <a:buFont typeface="Arial" panose="02080604020202020204" pitchFamily="34" charset="0"/>
              <a:buChar char="•"/>
              <a:defRPr kumimoji="1" sz="2640" kern="1200">
                <a:solidFill>
                  <a:schemeClr val="tx1"/>
                </a:solidFill>
                <a:latin typeface="+mn-lt"/>
                <a:ea typeface="+mn-ea"/>
                <a:cs typeface="+mn-cs"/>
              </a:defRPr>
            </a:lvl9pPr>
          </a:lstStyle>
          <a:p>
            <a:pPr marL="0" indent="0">
              <a:buNone/>
            </a:pPr>
            <a:r>
              <a:rPr lang="en-US" altLang="ja-JP" sz="1800" dirty="0">
                <a:latin typeface="Arial" panose="02080604020202020204" pitchFamily="34" charset="0"/>
                <a:cs typeface="Arial" panose="02080604020202020204" pitchFamily="34" charset="0"/>
              </a:rPr>
              <a:t>1920 atoms</a:t>
            </a:r>
            <a:endParaRPr lang="en-US" altLang="ja-JP" sz="1800" dirty="0">
              <a:latin typeface="Arial" panose="02080604020202020204" pitchFamily="34" charset="0"/>
              <a:cs typeface="Arial" panose="02080604020202020204" pitchFamily="34" charset="0"/>
            </a:endParaRPr>
          </a:p>
        </p:txBody>
      </p:sp>
      <p:pic>
        <p:nvPicPr>
          <p:cNvPr id="255" name="図 254" descr="ダイアグラム"/>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37362" y="12667500"/>
            <a:ext cx="3380810" cy="2468880"/>
          </a:xfrm>
          <a:prstGeom prst="rect">
            <a:avLst/>
          </a:prstGeom>
        </p:spPr>
      </p:pic>
      <p:sp>
        <p:nvSpPr>
          <p:cNvPr id="256" name="テキスト ボックス 255"/>
          <p:cNvSpPr txBox="1"/>
          <p:nvPr/>
        </p:nvSpPr>
        <p:spPr>
          <a:xfrm>
            <a:off x="324654" y="15139643"/>
            <a:ext cx="6117914" cy="861774"/>
          </a:xfrm>
          <a:prstGeom prst="rect">
            <a:avLst/>
          </a:prstGeom>
          <a:noFill/>
        </p:spPr>
        <p:txBody>
          <a:bodyPr wrap="square" rtlCol="0">
            <a:spAutoFit/>
          </a:bodyPr>
          <a:lstStyle/>
          <a:p>
            <a:r>
              <a:rPr kumimoji="1" lang="en-US" altLang="ja-JP" sz="1600" dirty="0">
                <a:latin typeface="Arial" panose="02080604020202020204" pitchFamily="34" charset="0"/>
                <a:cs typeface="Arial" panose="02080604020202020204" pitchFamily="34" charset="0"/>
              </a:rPr>
              <a:t>1: Compute the cross section for an emitter at each plane                                          </a:t>
            </a:r>
            <a:endParaRPr kumimoji="1" lang="en-US" altLang="ja-JP" sz="1600" dirty="0">
              <a:latin typeface="Arial" panose="02080604020202020204" pitchFamily="34" charset="0"/>
              <a:cs typeface="Arial" panose="02080604020202020204" pitchFamily="34" charset="0"/>
            </a:endParaRPr>
          </a:p>
          <a:p>
            <a:r>
              <a:rPr kumimoji="1" lang="en-US" altLang="ja-JP" sz="1600" dirty="0">
                <a:latin typeface="Arial" panose="02080604020202020204" pitchFamily="34" charset="0"/>
                <a:cs typeface="Arial" panose="02080604020202020204" pitchFamily="34" charset="0"/>
              </a:rPr>
              <a:t>2: Sum all signals </a:t>
            </a:r>
            <a:r>
              <a:rPr kumimoji="1" lang="ja-JP" altLang="en-US" sz="1600" dirty="0">
                <a:latin typeface="Arial" panose="02080604020202020204" pitchFamily="34" charset="0"/>
                <a:cs typeface="Arial" panose="02080604020202020204" pitchFamily="34" charset="0"/>
              </a:rPr>
              <a:t>→ </a:t>
            </a:r>
            <a:r>
              <a:rPr kumimoji="1" lang="en-US" altLang="ja-JP" sz="1600" dirty="0">
                <a:latin typeface="Arial" panose="02080604020202020204" pitchFamily="34" charset="0"/>
                <a:cs typeface="Arial" panose="02080604020202020204" pitchFamily="34" charset="0"/>
              </a:rPr>
              <a:t>interference between the planes</a:t>
            </a:r>
            <a:endParaRPr kumimoji="1" lang="en-US" altLang="ja-JP" sz="1600" dirty="0">
              <a:latin typeface="Arial" panose="02080604020202020204" pitchFamily="34" charset="0"/>
              <a:cs typeface="Arial" panose="02080604020202020204" pitchFamily="34" charset="0"/>
            </a:endParaRPr>
          </a:p>
          <a:p>
            <a:endParaRPr kumimoji="1" lang="en-US" altLang="ja-JP" dirty="0">
              <a:latin typeface="Arial" panose="02080604020202020204" pitchFamily="34" charset="0"/>
              <a:cs typeface="Arial" panose="02080604020202020204" pitchFamily="34" charset="0"/>
            </a:endParaRPr>
          </a:p>
        </p:txBody>
      </p:sp>
      <p:sp>
        <p:nvSpPr>
          <p:cNvPr id="259" name="テキスト ボックス 258"/>
          <p:cNvSpPr txBox="1"/>
          <p:nvPr/>
        </p:nvSpPr>
        <p:spPr>
          <a:xfrm>
            <a:off x="6950929" y="12252728"/>
            <a:ext cx="8136671" cy="393192"/>
          </a:xfrm>
          <a:prstGeom prst="rect">
            <a:avLst/>
          </a:prstGeom>
          <a:solidFill>
            <a:schemeClr val="bg2"/>
          </a:solidFill>
        </p:spPr>
        <p:txBody>
          <a:bodyPr wrap="square" rtlCol="0">
            <a:spAutoFit/>
          </a:bodyPr>
          <a:lstStyle/>
          <a:p>
            <a:r>
              <a:rPr kumimoji="1" lang="en-US" altLang="ja-JP" b="1" dirty="0">
                <a:latin typeface="Arial" panose="02080604020202020204" pitchFamily="34" charset="0"/>
                <a:cs typeface="Arial" panose="02080604020202020204" pitchFamily="34" charset="0"/>
              </a:rPr>
              <a:t>STO cluster with Ti emitter</a:t>
            </a:r>
            <a:endParaRPr kumimoji="1" lang="ja-JP" altLang="en-US" b="1" dirty="0">
              <a:latin typeface="Arial" panose="02080604020202020204" pitchFamily="34" charset="0"/>
              <a:cs typeface="Arial" panose="02080604020202020204" pitchFamily="34" charset="0"/>
            </a:endParaRPr>
          </a:p>
        </p:txBody>
      </p:sp>
      <p:sp>
        <p:nvSpPr>
          <p:cNvPr id="260" name="テキスト ボックス 259"/>
          <p:cNvSpPr txBox="1"/>
          <p:nvPr/>
        </p:nvSpPr>
        <p:spPr>
          <a:xfrm>
            <a:off x="6991127" y="16303307"/>
            <a:ext cx="8096376" cy="393192"/>
          </a:xfrm>
          <a:prstGeom prst="rect">
            <a:avLst/>
          </a:prstGeom>
          <a:solidFill>
            <a:schemeClr val="bg2"/>
          </a:solidFill>
        </p:spPr>
        <p:txBody>
          <a:bodyPr wrap="square" rtlCol="0">
            <a:spAutoFit/>
          </a:bodyPr>
          <a:lstStyle/>
          <a:p>
            <a:r>
              <a:rPr kumimoji="1" lang="en-US" altLang="ja-JP" b="1" dirty="0">
                <a:latin typeface="Arial" panose="02080604020202020204" pitchFamily="34" charset="0"/>
                <a:cs typeface="Arial" panose="02080604020202020204" pitchFamily="34" charset="0"/>
              </a:rPr>
              <a:t>STO cluster with O emitter</a:t>
            </a:r>
            <a:endParaRPr kumimoji="1" lang="ja-JP" altLang="en-US" b="1" dirty="0">
              <a:latin typeface="Arial" panose="02080604020202020204" pitchFamily="34" charset="0"/>
              <a:cs typeface="Arial" panose="02080604020202020204" pitchFamily="34" charset="0"/>
            </a:endParaRPr>
          </a:p>
        </p:txBody>
      </p:sp>
      <p:sp>
        <p:nvSpPr>
          <p:cNvPr id="261" name="テキスト ボックス 260"/>
          <p:cNvSpPr txBox="1"/>
          <p:nvPr/>
        </p:nvSpPr>
        <p:spPr>
          <a:xfrm>
            <a:off x="424280" y="12255203"/>
            <a:ext cx="6086907" cy="369332"/>
          </a:xfrm>
          <a:prstGeom prst="rect">
            <a:avLst/>
          </a:prstGeom>
          <a:solidFill>
            <a:schemeClr val="bg2"/>
          </a:solidFill>
        </p:spPr>
        <p:txBody>
          <a:bodyPr wrap="square" rtlCol="0">
            <a:spAutoFit/>
          </a:bodyPr>
          <a:lstStyle/>
          <a:p>
            <a:r>
              <a:rPr kumimoji="1" lang="en-US" altLang="ja-JP" b="1" dirty="0">
                <a:latin typeface="Arial" panose="02080604020202020204" pitchFamily="34" charset="0"/>
                <a:cs typeface="Arial" panose="02080604020202020204" pitchFamily="34" charset="0"/>
              </a:rPr>
              <a:t>Trick</a:t>
            </a:r>
            <a:endParaRPr kumimoji="1" lang="ja-JP" altLang="en-US" b="1" dirty="0">
              <a:latin typeface="Arial" panose="02080604020202020204" pitchFamily="34" charset="0"/>
              <a:cs typeface="Arial" panose="02080604020202020204" pitchFamily="34" charset="0"/>
            </a:endParaRPr>
          </a:p>
        </p:txBody>
      </p:sp>
      <p:sp>
        <p:nvSpPr>
          <p:cNvPr id="263" name="テキスト ボックス 262"/>
          <p:cNvSpPr txBox="1"/>
          <p:nvPr/>
        </p:nvSpPr>
        <p:spPr>
          <a:xfrm>
            <a:off x="8201074" y="7212876"/>
            <a:ext cx="6886526" cy="369332"/>
          </a:xfrm>
          <a:prstGeom prst="rect">
            <a:avLst/>
          </a:prstGeom>
          <a:solidFill>
            <a:schemeClr val="bg2"/>
          </a:solidFill>
        </p:spPr>
        <p:txBody>
          <a:bodyPr wrap="square" rtlCol="0">
            <a:spAutoFit/>
          </a:bodyPr>
          <a:lstStyle/>
          <a:p>
            <a:r>
              <a:rPr kumimoji="1" lang="en-US" altLang="ja-JP" b="1" dirty="0">
                <a:latin typeface="Arial" panose="02080604020202020204" pitchFamily="34" charset="0"/>
                <a:cs typeface="Arial" panose="02080604020202020204" pitchFamily="34" charset="0"/>
              </a:rPr>
              <a:t>Our Method ~ Atomic chain approximation ~</a:t>
            </a:r>
            <a:endParaRPr kumimoji="1" lang="ja-JP" altLang="en-US" b="1" dirty="0">
              <a:latin typeface="Arial" panose="02080604020202020204" pitchFamily="34" charset="0"/>
              <a:cs typeface="Arial" panose="02080604020202020204" pitchFamily="34" charset="0"/>
            </a:endParaRPr>
          </a:p>
        </p:txBody>
      </p:sp>
      <p:cxnSp>
        <p:nvCxnSpPr>
          <p:cNvPr id="268" name="直線コネクタ 267"/>
          <p:cNvCxnSpPr/>
          <p:nvPr/>
        </p:nvCxnSpPr>
        <p:spPr>
          <a:xfrm>
            <a:off x="6508420" y="12667500"/>
            <a:ext cx="53425" cy="7206446"/>
          </a:xfrm>
          <a:prstGeom prst="line">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1" name="テキスト ボックス 270"/>
          <p:cNvSpPr txBox="1"/>
          <p:nvPr/>
        </p:nvSpPr>
        <p:spPr>
          <a:xfrm>
            <a:off x="1" y="19873946"/>
            <a:ext cx="15087600" cy="584775"/>
          </a:xfrm>
          <a:prstGeom prst="rect">
            <a:avLst/>
          </a:prstGeom>
          <a:solidFill>
            <a:schemeClr val="accent1">
              <a:lumMod val="60000"/>
              <a:lumOff val="40000"/>
            </a:schemeClr>
          </a:solidFill>
        </p:spPr>
        <p:txBody>
          <a:bodyPr wrap="square" rtlCol="0">
            <a:spAutoFit/>
          </a:bodyPr>
          <a:lstStyle/>
          <a:p>
            <a:pPr algn="ctr"/>
            <a:r>
              <a:rPr kumimoji="1" lang="en-US" altLang="ja-JP" sz="3200" b="1" dirty="0">
                <a:solidFill>
                  <a:schemeClr val="bg1"/>
                </a:solidFill>
                <a:latin typeface="Arial" panose="02080604020202020204" pitchFamily="34" charset="0"/>
                <a:cs typeface="Arial" panose="02080604020202020204" pitchFamily="34" charset="0"/>
              </a:rPr>
              <a:t>5. Conclusion &amp; Perspectives</a:t>
            </a:r>
            <a:endParaRPr kumimoji="1" lang="ja-JP" altLang="en-US" sz="3200" b="1" dirty="0">
              <a:solidFill>
                <a:schemeClr val="bg1"/>
              </a:solidFill>
              <a:latin typeface="Arial" panose="02080604020202020204" pitchFamily="34" charset="0"/>
              <a:cs typeface="Arial" panose="02080604020202020204" pitchFamily="34" charset="0"/>
            </a:endParaRPr>
          </a:p>
        </p:txBody>
      </p:sp>
      <mc:AlternateContent xmlns:mc="http://schemas.openxmlformats.org/markup-compatibility/2006">
        <mc:Choice xmlns:a14="http://schemas.microsoft.com/office/drawing/2010/main" Requires="a14">
          <p:sp>
            <p:nvSpPr>
              <p:cNvPr id="273" name="テキスト ボックス 272"/>
              <p:cNvSpPr txBox="1"/>
              <p:nvPr/>
            </p:nvSpPr>
            <p:spPr>
              <a:xfrm>
                <a:off x="210378" y="16514416"/>
                <a:ext cx="6345881" cy="1323439"/>
              </a:xfrm>
              <a:prstGeom prst="rect">
                <a:avLst/>
              </a:prstGeom>
              <a:noFill/>
            </p:spPr>
            <p:txBody>
              <a:bodyPr wrap="square" rtlCol="0">
                <a:spAutoFit/>
              </a:bodyPr>
              <a:lstStyle/>
              <a:p>
                <a:pPr marL="285750" indent="-285750">
                  <a:buFont typeface="Wingdings" panose="05000000000000000000" pitchFamily="2" charset="2"/>
                  <a:buChar char="ü"/>
                </a:pPr>
                <a:r>
                  <a:rPr kumimoji="1" lang="en-US" altLang="ja-JP" sz="1600" dirty="0">
                    <a:latin typeface="Arial" panose="02080604020202020204" pitchFamily="34" charset="0"/>
                    <a:cs typeface="Arial" panose="02080604020202020204" pitchFamily="34" charset="0"/>
                  </a:rPr>
                  <a:t>Photoelectron kinetic energy: 1019 eV (Ti), 948 eV (O)</a:t>
                </a:r>
                <a:endParaRPr kumimoji="1" lang="en-US" altLang="ja-JP" sz="1600" dirty="0">
                  <a:latin typeface="Arial" panose="02080604020202020204" pitchFamily="34" charset="0"/>
                  <a:cs typeface="Arial" panose="02080604020202020204" pitchFamily="34" charset="0"/>
                </a:endParaRPr>
              </a:p>
              <a:p>
                <a:pPr marL="285750" indent="-285750">
                  <a:buFont typeface="Wingdings" panose="05000000000000000000" pitchFamily="2" charset="2"/>
                  <a:buChar char="ü"/>
                </a:pPr>
                <a:r>
                  <a:rPr kumimoji="1" lang="en-US" altLang="ja-JP" sz="1600" dirty="0">
                    <a:solidFill>
                      <a:srgbClr val="3E4349"/>
                    </a:solidFill>
                    <a:latin typeface="Arial" panose="02080604020202020204" pitchFamily="34" charset="0"/>
                    <a:cs typeface="Arial" panose="02080604020202020204" pitchFamily="34" charset="0"/>
                  </a:rPr>
                  <a:t>Exchange and correlation potential:  H</a:t>
                </a:r>
                <a:r>
                  <a:rPr lang="en-US" altLang="ja-JP" sz="1600" b="0" i="0" dirty="0">
                    <a:solidFill>
                      <a:srgbClr val="3E4349"/>
                    </a:solidFill>
                    <a:effectLst/>
                    <a:latin typeface="Arial" panose="02080604020202020204" pitchFamily="34" charset="0"/>
                    <a:cs typeface="Arial" panose="02080604020202020204" pitchFamily="34" charset="0"/>
                  </a:rPr>
                  <a:t>edin</a:t>
                </a:r>
                <a:r>
                  <a:rPr lang="en-US" altLang="ja-JP" sz="1600" dirty="0">
                    <a:solidFill>
                      <a:srgbClr val="3E4349"/>
                    </a:solidFill>
                    <a:latin typeface="Arial" panose="02080604020202020204" pitchFamily="34" charset="0"/>
                    <a:cs typeface="Arial" panose="02080604020202020204" pitchFamily="34" charset="0"/>
                  </a:rPr>
                  <a:t>-L</a:t>
                </a:r>
                <a:r>
                  <a:rPr lang="en-US" altLang="ja-JP" sz="1600" b="0" i="0" dirty="0">
                    <a:solidFill>
                      <a:srgbClr val="3E4349"/>
                    </a:solidFill>
                    <a:effectLst/>
                    <a:latin typeface="Arial" panose="02080604020202020204" pitchFamily="34" charset="0"/>
                    <a:cs typeface="Arial" panose="02080604020202020204" pitchFamily="34" charset="0"/>
                  </a:rPr>
                  <a:t>undqvist</a:t>
                </a:r>
                <a:r>
                  <a:rPr lang="en-US" altLang="ja-JP" sz="1600" dirty="0">
                    <a:solidFill>
                      <a:srgbClr val="3E4349"/>
                    </a:solidFill>
                    <a:latin typeface="Arial" panose="02080604020202020204" pitchFamily="34" charset="0"/>
                    <a:cs typeface="Arial" panose="02080604020202020204" pitchFamily="34" charset="0"/>
                  </a:rPr>
                  <a:t> </a:t>
                </a:r>
                <a:r>
                  <a:rPr lang="en-US" altLang="ja-JP" sz="1600" b="0" i="0" dirty="0">
                    <a:solidFill>
                      <a:srgbClr val="3E4349"/>
                    </a:solidFill>
                    <a:effectLst/>
                    <a:latin typeface="Arial" panose="02080604020202020204" pitchFamily="34" charset="0"/>
                    <a:cs typeface="Arial" panose="02080604020202020204" pitchFamily="34" charset="0"/>
                  </a:rPr>
                  <a:t>complex</a:t>
                </a:r>
                <a:endParaRPr lang="en-US" altLang="ja-JP" sz="1600" b="0" i="0" dirty="0">
                  <a:solidFill>
                    <a:srgbClr val="3E4349"/>
                  </a:solidFill>
                  <a:effectLst/>
                  <a:latin typeface="Arial" panose="02080604020202020204" pitchFamily="34" charset="0"/>
                  <a:cs typeface="Arial" panose="02080604020202020204" pitchFamily="34" charset="0"/>
                </a:endParaRPr>
              </a:p>
              <a:p>
                <a:pPr marL="285750" indent="-285750">
                  <a:buFont typeface="Wingdings" panose="05000000000000000000" pitchFamily="2" charset="2"/>
                  <a:buChar char="ü"/>
                </a:pPr>
                <a:r>
                  <a:rPr kumimoji="1" lang="en-US" altLang="ja-JP" sz="1600" dirty="0">
                    <a:solidFill>
                      <a:srgbClr val="3E4349"/>
                    </a:solidFill>
                    <a:latin typeface="Arial" panose="02080604020202020204" pitchFamily="34" charset="0"/>
                    <a:cs typeface="Arial" panose="02080604020202020204" pitchFamily="34" charset="0"/>
                  </a:rPr>
                  <a:t>Path filtering: 30</a:t>
                </a:r>
                <a14:m>
                  <m:oMath xmlns:m="http://schemas.openxmlformats.org/officeDocument/2006/math">
                    <m:r>
                      <a:rPr kumimoji="1" lang="en-US" altLang="ja-JP" sz="1600" i="1">
                        <a:solidFill>
                          <a:srgbClr val="3E4349"/>
                        </a:solidFill>
                        <a:latin typeface="Cambria Math" panose="02040503050406030204" pitchFamily="18" charset="0"/>
                        <a:ea typeface="Cambria Math" panose="02040503050406030204" pitchFamily="18" charset="0"/>
                        <a:cs typeface="Arial" panose="02080604020202020204" pitchFamily="34" charset="0"/>
                      </a:rPr>
                      <m:t>°</m:t>
                    </m:r>
                  </m:oMath>
                </a14:m>
                <a:r>
                  <a:rPr kumimoji="1" lang="en-US" altLang="ja-JP" sz="1600" dirty="0">
                    <a:solidFill>
                      <a:srgbClr val="3E4349"/>
                    </a:solidFill>
                    <a:latin typeface="Arial" panose="02080604020202020204" pitchFamily="34" charset="0"/>
                    <a:cs typeface="Arial" panose="02080604020202020204" pitchFamily="34" charset="0"/>
                  </a:rPr>
                  <a:t> of Forward Filtering (FF30) </a:t>
                </a:r>
                <a:endParaRPr lang="en-US" altLang="ja-JP" sz="1600" b="0" i="0" dirty="0">
                  <a:solidFill>
                    <a:srgbClr val="3E4349"/>
                  </a:solidFill>
                  <a:effectLst/>
                  <a:latin typeface="Arial" panose="02080604020202020204" pitchFamily="34" charset="0"/>
                  <a:cs typeface="Arial" panose="02080604020202020204" pitchFamily="34" charset="0"/>
                </a:endParaRPr>
              </a:p>
              <a:p>
                <a:pPr marL="285750" indent="-285750">
                  <a:buFont typeface="Wingdings" panose="05000000000000000000" pitchFamily="2" charset="2"/>
                  <a:buChar char="ü"/>
                </a:pPr>
                <a14:m>
                  <m:oMath xmlns:m="http://schemas.openxmlformats.org/officeDocument/2006/math">
                    <m:sSub>
                      <m:sSubPr>
                        <m:ctrlPr>
                          <a:rPr kumimoji="1" lang="en-US" altLang="ja-JP" sz="1600" i="1" smtClean="0">
                            <a:solidFill>
                              <a:srgbClr val="3E4349"/>
                            </a:solidFill>
                            <a:latin typeface="Cambria Math" panose="02040503050406030204" pitchFamily="18" charset="0"/>
                            <a:cs typeface="Arial" panose="02080604020202020204" pitchFamily="34" charset="0"/>
                          </a:rPr>
                        </m:ctrlPr>
                      </m:sSubPr>
                      <m:e>
                        <m:r>
                          <a:rPr kumimoji="1" lang="en-US" altLang="ja-JP" sz="1600" b="0" i="1" smtClean="0">
                            <a:solidFill>
                              <a:srgbClr val="3E4349"/>
                            </a:solidFill>
                            <a:latin typeface="Cambria Math" panose="02040503050406030204" pitchFamily="18" charset="0"/>
                            <a:cs typeface="Arial" panose="02080604020202020204" pitchFamily="34" charset="0"/>
                          </a:rPr>
                          <m:t>𝑙</m:t>
                        </m:r>
                      </m:e>
                      <m:sub>
                        <m:r>
                          <m:rPr>
                            <m:sty m:val="p"/>
                          </m:rPr>
                          <a:rPr kumimoji="1" lang="en-US" altLang="ja-JP" sz="1600" b="0" i="0" smtClean="0">
                            <a:solidFill>
                              <a:srgbClr val="3E4349"/>
                            </a:solidFill>
                            <a:latin typeface="Cambria Math" panose="02040503050406030204" pitchFamily="18" charset="0"/>
                            <a:cs typeface="Arial" panose="02080604020202020204" pitchFamily="34" charset="0"/>
                          </a:rPr>
                          <m:t>max</m:t>
                        </m:r>
                      </m:sub>
                    </m:sSub>
                  </m:oMath>
                </a14:m>
                <a:r>
                  <a:rPr kumimoji="1" lang="en-US" altLang="ja-JP" sz="1600" dirty="0">
                    <a:solidFill>
                      <a:srgbClr val="3E4349"/>
                    </a:solidFill>
                    <a:latin typeface="Arial" panose="02080604020202020204" pitchFamily="34" charset="0"/>
                    <a:cs typeface="Arial" panose="02080604020202020204" pitchFamily="34" charset="0"/>
                  </a:rPr>
                  <a:t>: {Sr, Ti, O} = {29, 29, 29} </a:t>
                </a:r>
                <a:endParaRPr kumimoji="1" lang="en-US" altLang="ja-JP" sz="1600" dirty="0">
                  <a:solidFill>
                    <a:srgbClr val="3E4349"/>
                  </a:solidFill>
                  <a:latin typeface="Arial" panose="02080604020202020204" pitchFamily="34" charset="0"/>
                  <a:cs typeface="Arial" panose="02080604020202020204" pitchFamily="34" charset="0"/>
                </a:endParaRPr>
              </a:p>
              <a:p>
                <a:pPr marL="285750" indent="-285750">
                  <a:buFont typeface="Wingdings" panose="05000000000000000000" pitchFamily="2" charset="2"/>
                  <a:buChar char="ü"/>
                </a:pPr>
                <a:r>
                  <a:rPr kumimoji="1" lang="en-US" altLang="ja-JP" sz="1600" dirty="0">
                    <a:solidFill>
                      <a:srgbClr val="3E4349"/>
                    </a:solidFill>
                    <a:latin typeface="Arial" panose="02080604020202020204" pitchFamily="34" charset="0"/>
                    <a:cs typeface="Arial" panose="02080604020202020204" pitchFamily="34" charset="0"/>
                  </a:rPr>
                  <a:t>Scattering order = 6</a:t>
                </a:r>
                <a:endParaRPr kumimoji="1" lang="en-US" altLang="ja-JP" sz="1600" dirty="0">
                  <a:solidFill>
                    <a:srgbClr val="3E4349"/>
                  </a:solidFill>
                  <a:latin typeface="Arial" panose="02080604020202020204" pitchFamily="34" charset="0"/>
                  <a:cs typeface="Arial" panose="02080604020202020204" pitchFamily="34" charset="0"/>
                </a:endParaRPr>
              </a:p>
            </p:txBody>
          </p:sp>
        </mc:Choice>
        <mc:Fallback>
          <p:sp>
            <p:nvSpPr>
              <p:cNvPr id="273" name="テキスト ボックス 272"/>
              <p:cNvSpPr txBox="1">
                <a:spLocks noRot="1" noChangeAspect="1" noMove="1" noResize="1" noEditPoints="1" noAdjustHandles="1" noChangeArrowheads="1" noChangeShapeType="1" noTextEdit="1"/>
              </p:cNvSpPr>
              <p:nvPr/>
            </p:nvSpPr>
            <p:spPr>
              <a:xfrm>
                <a:off x="210378" y="16514416"/>
                <a:ext cx="6345881" cy="1323439"/>
              </a:xfrm>
              <a:prstGeom prst="rect">
                <a:avLst/>
              </a:prstGeom>
              <a:blipFill rotWithShape="1">
                <a:blip r:embed="rId19"/>
                <a:stretch>
                  <a:fillRect l="-3" t="-46" r="8" b="5"/>
                </a:stretch>
              </a:blipFill>
            </p:spPr>
            <p:txBody>
              <a:bodyPr/>
              <a:lstStyle/>
              <a:p>
                <a:r>
                  <a:rPr lang="en-US" altLang="en-US">
                    <a:noFill/>
                  </a:rPr>
                  <a:t> </a:t>
                </a:r>
              </a:p>
            </p:txBody>
          </p:sp>
        </mc:Fallback>
      </mc:AlternateContent>
      <p:sp>
        <p:nvSpPr>
          <p:cNvPr id="274" name="テキスト ボックス 273"/>
          <p:cNvSpPr txBox="1"/>
          <p:nvPr/>
        </p:nvSpPr>
        <p:spPr>
          <a:xfrm>
            <a:off x="28968" y="20461985"/>
            <a:ext cx="15058632" cy="646331"/>
          </a:xfrm>
          <a:prstGeom prst="rect">
            <a:avLst/>
          </a:prstGeom>
          <a:noFill/>
        </p:spPr>
        <p:txBody>
          <a:bodyPr wrap="square" rtlCol="0">
            <a:spAutoFit/>
          </a:bodyPr>
          <a:lstStyle/>
          <a:p>
            <a:r>
              <a:rPr lang="en-US" altLang="ja-JP" sz="1800" dirty="0">
                <a:latin typeface="Arial" panose="02080604020202020204" pitchFamily="34" charset="0"/>
                <a:cs typeface="Arial" panose="02080604020202020204" pitchFamily="34" charset="0"/>
              </a:rPr>
              <a:t>We have found out divergence effect on an atomic chain. We demonstrated our methodology simulating theta scans for STO based on atomic chains. More perovskites are to be tested (CTO, BTO,…etc., experimental data are available at the IPR).</a:t>
            </a:r>
            <a:endParaRPr lang="en-US" altLang="ja-JP" sz="1800" dirty="0">
              <a:latin typeface="Arial" panose="02080604020202020204" pitchFamily="34" charset="0"/>
              <a:cs typeface="Arial" panose="02080604020202020204" pitchFamily="34" charset="0"/>
            </a:endParaRPr>
          </a:p>
        </p:txBody>
      </p:sp>
      <p:sp>
        <p:nvSpPr>
          <p:cNvPr id="14" name="テキスト ボックス 13"/>
          <p:cNvSpPr txBox="1"/>
          <p:nvPr/>
        </p:nvSpPr>
        <p:spPr>
          <a:xfrm>
            <a:off x="210378" y="5571985"/>
            <a:ext cx="4124167" cy="923330"/>
          </a:xfrm>
          <a:prstGeom prst="rect">
            <a:avLst/>
          </a:prstGeom>
          <a:noFill/>
        </p:spPr>
        <p:txBody>
          <a:bodyPr wrap="square" rtlCol="0">
            <a:spAutoFit/>
          </a:bodyPr>
          <a:lstStyle/>
          <a:p>
            <a:r>
              <a:rPr kumimoji="1" lang="en-US" altLang="ja-JP" dirty="0">
                <a:latin typeface="Arial" panose="02080604020202020204" pitchFamily="34" charset="0"/>
                <a:cs typeface="Arial" panose="02080604020202020204" pitchFamily="34" charset="0"/>
              </a:rPr>
              <a:t>Strontium </a:t>
            </a:r>
            <a:r>
              <a:rPr kumimoji="1" lang="en-US" altLang="ja-JP">
                <a:latin typeface="Arial" panose="02080604020202020204" pitchFamily="34" charset="0"/>
                <a:cs typeface="Arial" panose="02080604020202020204" pitchFamily="34" charset="0"/>
              </a:rPr>
              <a:t>Titanium Oxide </a:t>
            </a:r>
            <a:r>
              <a:rPr kumimoji="1" lang="en-US" altLang="ja-JP" dirty="0">
                <a:latin typeface="Arial" panose="02080604020202020204" pitchFamily="34" charset="0"/>
                <a:cs typeface="Arial" panose="02080604020202020204" pitchFamily="34" charset="0"/>
              </a:rPr>
              <a:t>(STO) is of great importance:</a:t>
            </a:r>
            <a:endParaRPr kumimoji="1" lang="en-US" altLang="ja-JP" dirty="0">
              <a:latin typeface="Arial" panose="02080604020202020204" pitchFamily="34" charset="0"/>
              <a:cs typeface="Arial" panose="02080604020202020204" pitchFamily="34" charset="0"/>
            </a:endParaRPr>
          </a:p>
          <a:p>
            <a:pPr marL="285750" indent="-285750">
              <a:buFont typeface="Wingdings" panose="05000000000000000000" pitchFamily="2" charset="2"/>
              <a:buChar char="ü"/>
            </a:pPr>
            <a:r>
              <a:rPr kumimoji="1" lang="en-US" altLang="ja-JP" dirty="0">
                <a:latin typeface="Arial" panose="02080604020202020204" pitchFamily="34" charset="0"/>
                <a:cs typeface="Arial" panose="02080604020202020204" pitchFamily="34" charset="0"/>
              </a:rPr>
              <a:t>Ferroelectricity</a:t>
            </a:r>
            <a:endParaRPr kumimoji="1" lang="en-US" altLang="ja-JP" dirty="0">
              <a:latin typeface="Arial" panose="02080604020202020204" pitchFamily="34" charset="0"/>
              <a:cs typeface="Arial" panose="02080604020202020204" pitchFamily="34" charset="0"/>
            </a:endParaRPr>
          </a:p>
        </p:txBody>
      </p:sp>
      <p:grpSp>
        <p:nvGrpSpPr>
          <p:cNvPr id="107" name="グループ化 106"/>
          <p:cNvGrpSpPr/>
          <p:nvPr/>
        </p:nvGrpSpPr>
        <p:grpSpPr>
          <a:xfrm>
            <a:off x="8230951" y="9724543"/>
            <a:ext cx="359365" cy="1368283"/>
            <a:chOff x="6948437" y="10009464"/>
            <a:chExt cx="359365" cy="1368283"/>
          </a:xfrm>
        </p:grpSpPr>
        <p:sp>
          <p:nvSpPr>
            <p:cNvPr id="21" name="楕円 20"/>
            <p:cNvSpPr/>
            <p:nvPr/>
          </p:nvSpPr>
          <p:spPr>
            <a:xfrm>
              <a:off x="6948437" y="10009464"/>
              <a:ext cx="359365" cy="351303"/>
            </a:xfrm>
            <a:prstGeom prst="ellipse">
              <a:avLst/>
            </a:prstGeom>
            <a:solidFill>
              <a:srgbClr val="40F92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6960726" y="10583434"/>
              <a:ext cx="324485" cy="317205"/>
            </a:xfrm>
            <a:prstGeom prst="ellipse">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楕円 103"/>
            <p:cNvSpPr/>
            <p:nvPr/>
          </p:nvSpPr>
          <p:spPr>
            <a:xfrm>
              <a:off x="7024974" y="11173479"/>
              <a:ext cx="208956" cy="20426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8" name="グループ化 107"/>
          <p:cNvGrpSpPr/>
          <p:nvPr/>
        </p:nvGrpSpPr>
        <p:grpSpPr>
          <a:xfrm>
            <a:off x="8212867" y="7868656"/>
            <a:ext cx="359365" cy="1357064"/>
            <a:chOff x="6948437" y="10009464"/>
            <a:chExt cx="359365" cy="1357064"/>
          </a:xfrm>
        </p:grpSpPr>
        <p:sp>
          <p:nvSpPr>
            <p:cNvPr id="109" name="楕円 108"/>
            <p:cNvSpPr/>
            <p:nvPr/>
          </p:nvSpPr>
          <p:spPr>
            <a:xfrm>
              <a:off x="6948437" y="10009464"/>
              <a:ext cx="359365" cy="351303"/>
            </a:xfrm>
            <a:prstGeom prst="ellipse">
              <a:avLst/>
            </a:prstGeom>
            <a:solidFill>
              <a:srgbClr val="40F92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楕円 109"/>
            <p:cNvSpPr/>
            <p:nvPr/>
          </p:nvSpPr>
          <p:spPr>
            <a:xfrm>
              <a:off x="6960726" y="10583434"/>
              <a:ext cx="324485" cy="317205"/>
            </a:xfrm>
            <a:prstGeom prst="ellipse">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p:cNvSpPr/>
            <p:nvPr/>
          </p:nvSpPr>
          <p:spPr>
            <a:xfrm>
              <a:off x="7033598" y="11162260"/>
              <a:ext cx="208956" cy="20426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2" name="テキスト ボックス 111"/>
          <p:cNvSpPr txBox="1"/>
          <p:nvPr/>
        </p:nvSpPr>
        <p:spPr>
          <a:xfrm>
            <a:off x="8535424" y="7804199"/>
            <a:ext cx="1094164" cy="1508105"/>
          </a:xfrm>
          <a:prstGeom prst="rect">
            <a:avLst/>
          </a:prstGeom>
          <a:noFill/>
        </p:spPr>
        <p:txBody>
          <a:bodyPr wrap="square" rtlCol="0">
            <a:spAutoFit/>
          </a:bodyPr>
          <a:lstStyle/>
          <a:p>
            <a:r>
              <a:rPr kumimoji="1" lang="en-US" altLang="ja-JP" sz="2000" b="1" dirty="0">
                <a:latin typeface="Arial" panose="02080604020202020204" pitchFamily="34" charset="0"/>
                <a:cs typeface="Arial" panose="02080604020202020204" pitchFamily="34" charset="0"/>
              </a:rPr>
              <a:t>: Sr</a:t>
            </a:r>
            <a:endParaRPr kumimoji="1" lang="en-US" altLang="ja-JP" sz="2000" b="1" dirty="0">
              <a:latin typeface="Arial" panose="02080604020202020204" pitchFamily="34" charset="0"/>
              <a:cs typeface="Arial" panose="02080604020202020204" pitchFamily="34" charset="0"/>
            </a:endParaRPr>
          </a:p>
          <a:p>
            <a:endParaRPr kumimoji="1" lang="en-US" altLang="ja-JP" sz="1600" dirty="0">
              <a:latin typeface="Arial" panose="02080604020202020204" pitchFamily="34" charset="0"/>
              <a:cs typeface="Arial" panose="02080604020202020204" pitchFamily="34" charset="0"/>
            </a:endParaRPr>
          </a:p>
          <a:p>
            <a:r>
              <a:rPr kumimoji="1" lang="en-US" altLang="ja-JP" sz="2000" b="1" dirty="0">
                <a:latin typeface="Arial" panose="02080604020202020204" pitchFamily="34" charset="0"/>
                <a:cs typeface="Arial" panose="02080604020202020204" pitchFamily="34" charset="0"/>
              </a:rPr>
              <a:t>: Ti</a:t>
            </a:r>
            <a:endParaRPr kumimoji="1" lang="en-US" altLang="ja-JP" sz="2000" b="1" dirty="0">
              <a:latin typeface="Arial" panose="02080604020202020204" pitchFamily="34" charset="0"/>
              <a:cs typeface="Arial" panose="02080604020202020204" pitchFamily="34" charset="0"/>
            </a:endParaRPr>
          </a:p>
          <a:p>
            <a:endParaRPr kumimoji="1" lang="en-US" altLang="ja-JP" sz="1600" dirty="0">
              <a:latin typeface="Arial" panose="02080604020202020204" pitchFamily="34" charset="0"/>
              <a:cs typeface="Arial" panose="02080604020202020204" pitchFamily="34" charset="0"/>
            </a:endParaRPr>
          </a:p>
          <a:p>
            <a:r>
              <a:rPr kumimoji="1" lang="en-US" altLang="ja-JP" sz="2000" b="1" dirty="0">
                <a:latin typeface="Arial" panose="02080604020202020204" pitchFamily="34" charset="0"/>
                <a:cs typeface="Arial" panose="02080604020202020204" pitchFamily="34" charset="0"/>
              </a:rPr>
              <a:t>: O</a:t>
            </a:r>
            <a:endParaRPr kumimoji="1" lang="ja-JP" altLang="en-US" sz="2000" b="1" dirty="0">
              <a:latin typeface="Arial" panose="02080604020202020204" pitchFamily="34" charset="0"/>
              <a:cs typeface="Arial" panose="02080604020202020204" pitchFamily="34" charset="0"/>
            </a:endParaRPr>
          </a:p>
        </p:txBody>
      </p:sp>
      <p:sp>
        <p:nvSpPr>
          <p:cNvPr id="137" name="object 15"/>
          <p:cNvSpPr/>
          <p:nvPr/>
        </p:nvSpPr>
        <p:spPr>
          <a:xfrm>
            <a:off x="-3513" y="2802243"/>
            <a:ext cx="448807" cy="387677"/>
          </a:xfrm>
          <a:custGeom>
            <a:avLst/>
            <a:gdLst/>
            <a:ahLst/>
            <a:cxnLst/>
            <a:rect l="l" t="t" r="r" b="b"/>
            <a:pathLst>
              <a:path w="13882369" h="2577465">
                <a:moveTo>
                  <a:pt x="13881820" y="0"/>
                </a:moveTo>
                <a:lnTo>
                  <a:pt x="0" y="0"/>
                </a:lnTo>
                <a:lnTo>
                  <a:pt x="0" y="2576844"/>
                </a:lnTo>
                <a:lnTo>
                  <a:pt x="13881820" y="2576844"/>
                </a:lnTo>
                <a:lnTo>
                  <a:pt x="13881820" y="0"/>
                </a:lnTo>
                <a:close/>
              </a:path>
            </a:pathLst>
          </a:custGeom>
          <a:solidFill>
            <a:schemeClr val="accent4"/>
          </a:solidFill>
        </p:spPr>
        <p:txBody>
          <a:bodyPr wrap="square" lIns="0" tIns="0" rIns="0" bIns="0" rtlCol="0"/>
          <a:lstStyle/>
          <a:p>
            <a:pPr algn="ctr"/>
            <a:r>
              <a:rPr lang="en-US" altLang="ja-JP" sz="2800" dirty="0">
                <a:solidFill>
                  <a:schemeClr val="bg1"/>
                </a:solidFill>
                <a:latin typeface="Arial" panose="02080604020202020204" pitchFamily="34" charset="0"/>
                <a:cs typeface="Arial" panose="02080604020202020204" pitchFamily="34" charset="0"/>
              </a:rPr>
              <a:t>Ⅰ</a:t>
            </a:r>
            <a:endParaRPr lang="en-US" altLang="ja-JP" sz="2800" dirty="0">
              <a:solidFill>
                <a:schemeClr val="bg1"/>
              </a:solidFill>
              <a:latin typeface="Arial" panose="02080604020202020204" pitchFamily="34" charset="0"/>
              <a:cs typeface="Arial" panose="02080604020202020204" pitchFamily="34" charset="0"/>
            </a:endParaRPr>
          </a:p>
        </p:txBody>
      </p:sp>
      <p:sp>
        <p:nvSpPr>
          <p:cNvPr id="139" name="テキスト ボックス 138"/>
          <p:cNvSpPr txBox="1"/>
          <p:nvPr/>
        </p:nvSpPr>
        <p:spPr>
          <a:xfrm>
            <a:off x="445293" y="2800811"/>
            <a:ext cx="4101314" cy="393192"/>
          </a:xfrm>
          <a:prstGeom prst="rect">
            <a:avLst/>
          </a:prstGeom>
          <a:solidFill>
            <a:schemeClr val="bg2"/>
          </a:solidFill>
        </p:spPr>
        <p:txBody>
          <a:bodyPr wrap="square" rtlCol="0">
            <a:spAutoFit/>
          </a:bodyPr>
          <a:lstStyle/>
          <a:p>
            <a:r>
              <a:rPr kumimoji="1" lang="en-US" altLang="ja-JP" b="1" dirty="0">
                <a:latin typeface="Arial" panose="02080604020202020204" pitchFamily="34" charset="0"/>
                <a:cs typeface="Arial" panose="02080604020202020204" pitchFamily="34" charset="0"/>
              </a:rPr>
              <a:t>Perovskite</a:t>
            </a:r>
            <a:endParaRPr kumimoji="1" lang="ja-JP" altLang="en-US" b="1" dirty="0">
              <a:latin typeface="Arial" panose="02080604020202020204" pitchFamily="34" charset="0"/>
              <a:cs typeface="Arial" panose="02080604020202020204" pitchFamily="34" charset="0"/>
            </a:endParaRPr>
          </a:p>
        </p:txBody>
      </p:sp>
      <p:sp>
        <p:nvSpPr>
          <p:cNvPr id="142" name="object 15"/>
          <p:cNvSpPr/>
          <p:nvPr/>
        </p:nvSpPr>
        <p:spPr>
          <a:xfrm>
            <a:off x="4546607" y="2795603"/>
            <a:ext cx="448807" cy="396733"/>
          </a:xfrm>
          <a:custGeom>
            <a:avLst/>
            <a:gdLst/>
            <a:ahLst/>
            <a:cxnLst/>
            <a:rect l="l" t="t" r="r" b="b"/>
            <a:pathLst>
              <a:path w="13882369" h="2577465">
                <a:moveTo>
                  <a:pt x="13881820" y="0"/>
                </a:moveTo>
                <a:lnTo>
                  <a:pt x="0" y="0"/>
                </a:lnTo>
                <a:lnTo>
                  <a:pt x="0" y="2576844"/>
                </a:lnTo>
                <a:lnTo>
                  <a:pt x="13881820" y="2576844"/>
                </a:lnTo>
                <a:lnTo>
                  <a:pt x="13881820" y="0"/>
                </a:lnTo>
                <a:close/>
              </a:path>
            </a:pathLst>
          </a:custGeom>
          <a:solidFill>
            <a:schemeClr val="accent4"/>
          </a:solidFill>
        </p:spPr>
        <p:txBody>
          <a:bodyPr wrap="square" lIns="0" tIns="0" rIns="0" bIns="0" rtlCol="0"/>
          <a:lstStyle/>
          <a:p>
            <a:pPr algn="ctr"/>
            <a:r>
              <a:rPr lang="en-US" altLang="ja-JP" sz="2800" dirty="0">
                <a:solidFill>
                  <a:schemeClr val="bg1"/>
                </a:solidFill>
                <a:latin typeface="Arial" panose="02080604020202020204" pitchFamily="34" charset="0"/>
                <a:cs typeface="Arial" panose="02080604020202020204" pitchFamily="34" charset="0"/>
              </a:rPr>
              <a:t>Ⅱ</a:t>
            </a:r>
            <a:endParaRPr lang="en-US" altLang="ja-JP" sz="2800" dirty="0">
              <a:solidFill>
                <a:schemeClr val="bg1"/>
              </a:solidFill>
              <a:latin typeface="Arial" panose="02080604020202020204" pitchFamily="34" charset="0"/>
              <a:cs typeface="Arial" panose="02080604020202020204" pitchFamily="34" charset="0"/>
            </a:endParaRPr>
          </a:p>
        </p:txBody>
      </p:sp>
      <p:sp>
        <p:nvSpPr>
          <p:cNvPr id="143" name="object 15"/>
          <p:cNvSpPr/>
          <p:nvPr/>
        </p:nvSpPr>
        <p:spPr>
          <a:xfrm>
            <a:off x="10274924" y="2796045"/>
            <a:ext cx="448807" cy="396733"/>
          </a:xfrm>
          <a:custGeom>
            <a:avLst/>
            <a:gdLst/>
            <a:ahLst/>
            <a:cxnLst/>
            <a:rect l="l" t="t" r="r" b="b"/>
            <a:pathLst>
              <a:path w="13882369" h="2577465">
                <a:moveTo>
                  <a:pt x="13881820" y="0"/>
                </a:moveTo>
                <a:lnTo>
                  <a:pt x="0" y="0"/>
                </a:lnTo>
                <a:lnTo>
                  <a:pt x="0" y="2576844"/>
                </a:lnTo>
                <a:lnTo>
                  <a:pt x="13881820" y="2576844"/>
                </a:lnTo>
                <a:lnTo>
                  <a:pt x="13881820" y="0"/>
                </a:lnTo>
                <a:close/>
              </a:path>
            </a:pathLst>
          </a:custGeom>
          <a:solidFill>
            <a:schemeClr val="accent4"/>
          </a:solidFill>
        </p:spPr>
        <p:txBody>
          <a:bodyPr wrap="square" lIns="0" tIns="0" rIns="0" bIns="0" rtlCol="0"/>
          <a:lstStyle/>
          <a:p>
            <a:pPr algn="ctr"/>
            <a:r>
              <a:rPr lang="en-US" altLang="ja-JP" sz="2800" dirty="0">
                <a:solidFill>
                  <a:schemeClr val="bg1"/>
                </a:solidFill>
                <a:latin typeface="Arial" panose="02080604020202020204" pitchFamily="34" charset="0"/>
                <a:cs typeface="Arial" panose="02080604020202020204" pitchFamily="34" charset="0"/>
              </a:rPr>
              <a:t>Ⅲ</a:t>
            </a:r>
            <a:endParaRPr lang="en-US" altLang="ja-JP" sz="2800" dirty="0">
              <a:solidFill>
                <a:schemeClr val="bg1"/>
              </a:solidFill>
              <a:latin typeface="Arial" panose="02080604020202020204" pitchFamily="34" charset="0"/>
              <a:cs typeface="Arial" panose="02080604020202020204" pitchFamily="34" charset="0"/>
            </a:endParaRPr>
          </a:p>
        </p:txBody>
      </p:sp>
      <p:sp>
        <p:nvSpPr>
          <p:cNvPr id="145" name="テキスト ボックス 144"/>
          <p:cNvSpPr txBox="1"/>
          <p:nvPr/>
        </p:nvSpPr>
        <p:spPr>
          <a:xfrm>
            <a:off x="10723731" y="2800811"/>
            <a:ext cx="4363869" cy="393192"/>
          </a:xfrm>
          <a:prstGeom prst="rect">
            <a:avLst/>
          </a:prstGeom>
          <a:solidFill>
            <a:schemeClr val="bg2"/>
          </a:solidFill>
        </p:spPr>
        <p:txBody>
          <a:bodyPr wrap="square" rtlCol="0">
            <a:spAutoFit/>
          </a:bodyPr>
          <a:lstStyle/>
          <a:p>
            <a:r>
              <a:rPr kumimoji="1" lang="en-US" altLang="ja-JP" b="1" dirty="0">
                <a:latin typeface="Arial" panose="02080604020202020204" pitchFamily="34" charset="0"/>
                <a:cs typeface="Arial" panose="02080604020202020204" pitchFamily="34" charset="0"/>
              </a:rPr>
              <a:t>Simulation and experiment</a:t>
            </a:r>
            <a:endParaRPr kumimoji="1" lang="ja-JP" altLang="en-US" b="1" dirty="0">
              <a:latin typeface="Arial" panose="02080604020202020204" pitchFamily="34" charset="0"/>
              <a:cs typeface="Arial" panose="02080604020202020204" pitchFamily="34" charset="0"/>
            </a:endParaRPr>
          </a:p>
        </p:txBody>
      </p:sp>
      <p:sp>
        <p:nvSpPr>
          <p:cNvPr id="146" name="object 15"/>
          <p:cNvSpPr/>
          <p:nvPr/>
        </p:nvSpPr>
        <p:spPr>
          <a:xfrm>
            <a:off x="-3514" y="7207452"/>
            <a:ext cx="448807" cy="396733"/>
          </a:xfrm>
          <a:custGeom>
            <a:avLst/>
            <a:gdLst/>
            <a:ahLst/>
            <a:cxnLst/>
            <a:rect l="l" t="t" r="r" b="b"/>
            <a:pathLst>
              <a:path w="13882369" h="2577465">
                <a:moveTo>
                  <a:pt x="13881820" y="0"/>
                </a:moveTo>
                <a:lnTo>
                  <a:pt x="0" y="0"/>
                </a:lnTo>
                <a:lnTo>
                  <a:pt x="0" y="2576844"/>
                </a:lnTo>
                <a:lnTo>
                  <a:pt x="13881820" y="2576844"/>
                </a:lnTo>
                <a:lnTo>
                  <a:pt x="13881820" y="0"/>
                </a:lnTo>
                <a:close/>
              </a:path>
            </a:pathLst>
          </a:custGeom>
          <a:solidFill>
            <a:schemeClr val="accent4"/>
          </a:solidFill>
        </p:spPr>
        <p:txBody>
          <a:bodyPr wrap="square" lIns="0" tIns="0" rIns="0" bIns="0" rtlCol="0"/>
          <a:lstStyle/>
          <a:p>
            <a:pPr algn="ctr"/>
            <a:r>
              <a:rPr lang="en-US" altLang="ja-JP" sz="2800" dirty="0">
                <a:solidFill>
                  <a:schemeClr val="bg1"/>
                </a:solidFill>
                <a:latin typeface="Arial" panose="02080604020202020204" pitchFamily="34" charset="0"/>
                <a:cs typeface="Arial" panose="02080604020202020204" pitchFamily="34" charset="0"/>
              </a:rPr>
              <a:t>Ⅰ</a:t>
            </a:r>
            <a:endParaRPr lang="en-US" altLang="ja-JP" sz="2800" dirty="0">
              <a:solidFill>
                <a:schemeClr val="bg1"/>
              </a:solidFill>
              <a:latin typeface="Arial" panose="02080604020202020204" pitchFamily="34" charset="0"/>
              <a:cs typeface="Arial" panose="02080604020202020204" pitchFamily="34" charset="0"/>
            </a:endParaRPr>
          </a:p>
        </p:txBody>
      </p:sp>
      <p:sp>
        <p:nvSpPr>
          <p:cNvPr id="147" name="テキスト ボックス 146"/>
          <p:cNvSpPr txBox="1"/>
          <p:nvPr/>
        </p:nvSpPr>
        <p:spPr>
          <a:xfrm>
            <a:off x="445294" y="7212510"/>
            <a:ext cx="7310486" cy="393192"/>
          </a:xfrm>
          <a:prstGeom prst="rect">
            <a:avLst/>
          </a:prstGeom>
          <a:solidFill>
            <a:schemeClr val="bg2"/>
          </a:solidFill>
        </p:spPr>
        <p:txBody>
          <a:bodyPr wrap="square" rtlCol="0">
            <a:spAutoFit/>
          </a:bodyPr>
          <a:lstStyle/>
          <a:p>
            <a:r>
              <a:rPr kumimoji="1" lang="en-US" altLang="ja-JP" b="1" dirty="0">
                <a:latin typeface="Arial" panose="02080604020202020204" pitchFamily="34" charset="0"/>
                <a:cs typeface="Arial" panose="02080604020202020204" pitchFamily="34" charset="0"/>
              </a:rPr>
              <a:t>Theory in </a:t>
            </a:r>
            <a:r>
              <a:rPr kumimoji="1" lang="en-US" altLang="ja-JP" b="1" dirty="0" err="1">
                <a:latin typeface="Arial" panose="02080604020202020204" pitchFamily="34" charset="0"/>
                <a:cs typeface="Arial" panose="02080604020202020204" pitchFamily="34" charset="0"/>
              </a:rPr>
              <a:t>MsSpec</a:t>
            </a:r>
            <a:endParaRPr kumimoji="1" lang="ja-JP" altLang="en-US" b="1" dirty="0">
              <a:latin typeface="Arial" panose="02080604020202020204" pitchFamily="34" charset="0"/>
              <a:cs typeface="Arial" panose="02080604020202020204" pitchFamily="34" charset="0"/>
            </a:endParaRPr>
          </a:p>
        </p:txBody>
      </p:sp>
      <p:sp>
        <p:nvSpPr>
          <p:cNvPr id="149" name="object 15"/>
          <p:cNvSpPr/>
          <p:nvPr/>
        </p:nvSpPr>
        <p:spPr>
          <a:xfrm>
            <a:off x="7755780" y="7212233"/>
            <a:ext cx="448807" cy="396733"/>
          </a:xfrm>
          <a:custGeom>
            <a:avLst/>
            <a:gdLst/>
            <a:ahLst/>
            <a:cxnLst/>
            <a:rect l="l" t="t" r="r" b="b"/>
            <a:pathLst>
              <a:path w="13882369" h="2577465">
                <a:moveTo>
                  <a:pt x="13881820" y="0"/>
                </a:moveTo>
                <a:lnTo>
                  <a:pt x="0" y="0"/>
                </a:lnTo>
                <a:lnTo>
                  <a:pt x="0" y="2576844"/>
                </a:lnTo>
                <a:lnTo>
                  <a:pt x="13881820" y="2576844"/>
                </a:lnTo>
                <a:lnTo>
                  <a:pt x="13881820" y="0"/>
                </a:lnTo>
                <a:close/>
              </a:path>
            </a:pathLst>
          </a:custGeom>
          <a:solidFill>
            <a:schemeClr val="accent4"/>
          </a:solidFill>
        </p:spPr>
        <p:txBody>
          <a:bodyPr wrap="square" lIns="0" tIns="0" rIns="0" bIns="0" rtlCol="0"/>
          <a:lstStyle/>
          <a:p>
            <a:pPr algn="ctr"/>
            <a:r>
              <a:rPr lang="en-US" altLang="ja-JP" sz="2800" dirty="0">
                <a:solidFill>
                  <a:schemeClr val="bg1"/>
                </a:solidFill>
                <a:latin typeface="Arial" panose="02080604020202020204" pitchFamily="34" charset="0"/>
                <a:cs typeface="Arial" panose="02080604020202020204" pitchFamily="34" charset="0"/>
              </a:rPr>
              <a:t>Ⅱ</a:t>
            </a:r>
            <a:endParaRPr lang="en-US" altLang="ja-JP" sz="2800" dirty="0">
              <a:solidFill>
                <a:schemeClr val="bg1"/>
              </a:solidFill>
              <a:latin typeface="Arial" panose="02080604020202020204" pitchFamily="34" charset="0"/>
              <a:cs typeface="Arial" panose="02080604020202020204" pitchFamily="34" charset="0"/>
            </a:endParaRPr>
          </a:p>
        </p:txBody>
      </p:sp>
      <p:sp>
        <p:nvSpPr>
          <p:cNvPr id="173" name="テキスト ボックス 172"/>
          <p:cNvSpPr txBox="1"/>
          <p:nvPr/>
        </p:nvSpPr>
        <p:spPr>
          <a:xfrm>
            <a:off x="10503647" y="7433697"/>
            <a:ext cx="332930" cy="553998"/>
          </a:xfrm>
          <a:prstGeom prst="rect">
            <a:avLst/>
          </a:prstGeom>
          <a:noFill/>
        </p:spPr>
        <p:txBody>
          <a:bodyPr wrap="square" rtlCol="0">
            <a:spAutoFit/>
          </a:bodyPr>
          <a:lstStyle/>
          <a:p>
            <a:r>
              <a:rPr kumimoji="1" lang="en-US" altLang="ja-JP" sz="3000" dirty="0">
                <a:latin typeface="Arial" panose="02080604020202020204" pitchFamily="34" charset="0"/>
                <a:cs typeface="Arial" panose="02080604020202020204" pitchFamily="34" charset="0"/>
              </a:rPr>
              <a:t>z</a:t>
            </a:r>
            <a:endParaRPr kumimoji="1" lang="ja-JP" altLang="en-US" sz="3000" dirty="0">
              <a:latin typeface="Arial" panose="02080604020202020204" pitchFamily="34" charset="0"/>
              <a:cs typeface="Arial" panose="02080604020202020204" pitchFamily="34" charset="0"/>
            </a:endParaRPr>
          </a:p>
        </p:txBody>
      </p:sp>
      <p:sp>
        <p:nvSpPr>
          <p:cNvPr id="153" name="object 15"/>
          <p:cNvSpPr/>
          <p:nvPr/>
        </p:nvSpPr>
        <p:spPr>
          <a:xfrm>
            <a:off x="0" y="12252709"/>
            <a:ext cx="427048" cy="396733"/>
          </a:xfrm>
          <a:custGeom>
            <a:avLst/>
            <a:gdLst/>
            <a:ahLst/>
            <a:cxnLst/>
            <a:rect l="l" t="t" r="r" b="b"/>
            <a:pathLst>
              <a:path w="13882369" h="2577465">
                <a:moveTo>
                  <a:pt x="13881820" y="0"/>
                </a:moveTo>
                <a:lnTo>
                  <a:pt x="0" y="0"/>
                </a:lnTo>
                <a:lnTo>
                  <a:pt x="0" y="2576844"/>
                </a:lnTo>
                <a:lnTo>
                  <a:pt x="13881820" y="2576844"/>
                </a:lnTo>
                <a:lnTo>
                  <a:pt x="13881820" y="0"/>
                </a:lnTo>
                <a:close/>
              </a:path>
            </a:pathLst>
          </a:custGeom>
          <a:solidFill>
            <a:schemeClr val="accent4"/>
          </a:solidFill>
        </p:spPr>
        <p:txBody>
          <a:bodyPr wrap="square" lIns="0" tIns="0" rIns="0" bIns="0" rtlCol="0"/>
          <a:lstStyle/>
          <a:p>
            <a:pPr algn="ctr"/>
            <a:r>
              <a:rPr lang="en-US" altLang="ja-JP" sz="2800" dirty="0">
                <a:solidFill>
                  <a:schemeClr val="bg1"/>
                </a:solidFill>
                <a:latin typeface="Arial" panose="02080604020202020204" pitchFamily="34" charset="0"/>
                <a:cs typeface="Arial" panose="02080604020202020204" pitchFamily="34" charset="0"/>
              </a:rPr>
              <a:t>Ⅰ</a:t>
            </a:r>
            <a:endParaRPr lang="en-US" altLang="ja-JP" sz="2800" dirty="0">
              <a:solidFill>
                <a:schemeClr val="bg1"/>
              </a:solidFill>
              <a:latin typeface="Arial" panose="02080604020202020204" pitchFamily="34" charset="0"/>
              <a:cs typeface="Arial" panose="02080604020202020204" pitchFamily="34" charset="0"/>
            </a:endParaRPr>
          </a:p>
        </p:txBody>
      </p:sp>
      <p:sp>
        <p:nvSpPr>
          <p:cNvPr id="155" name="object 15"/>
          <p:cNvSpPr/>
          <p:nvPr/>
        </p:nvSpPr>
        <p:spPr>
          <a:xfrm>
            <a:off x="97" y="16085941"/>
            <a:ext cx="429768" cy="388503"/>
          </a:xfrm>
          <a:custGeom>
            <a:avLst/>
            <a:gdLst/>
            <a:ahLst/>
            <a:cxnLst/>
            <a:rect l="l" t="t" r="r" b="b"/>
            <a:pathLst>
              <a:path w="13882369" h="2577465">
                <a:moveTo>
                  <a:pt x="13881820" y="0"/>
                </a:moveTo>
                <a:lnTo>
                  <a:pt x="0" y="0"/>
                </a:lnTo>
                <a:lnTo>
                  <a:pt x="0" y="2576844"/>
                </a:lnTo>
                <a:lnTo>
                  <a:pt x="13881820" y="2576844"/>
                </a:lnTo>
                <a:lnTo>
                  <a:pt x="13881820" y="0"/>
                </a:lnTo>
                <a:close/>
              </a:path>
            </a:pathLst>
          </a:custGeom>
          <a:solidFill>
            <a:schemeClr val="accent4"/>
          </a:solidFill>
        </p:spPr>
        <p:txBody>
          <a:bodyPr wrap="square" lIns="0" tIns="0" rIns="0" bIns="0" rtlCol="0"/>
          <a:lstStyle/>
          <a:p>
            <a:pPr algn="ctr"/>
            <a:r>
              <a:rPr lang="en-US" altLang="ja-JP" sz="2800" dirty="0">
                <a:solidFill>
                  <a:schemeClr val="bg1"/>
                </a:solidFill>
                <a:latin typeface="Arial" panose="02080604020202020204" pitchFamily="34" charset="0"/>
                <a:cs typeface="Arial" panose="02080604020202020204" pitchFamily="34" charset="0"/>
              </a:rPr>
              <a:t>Ⅱ</a:t>
            </a:r>
            <a:endParaRPr lang="en-US" altLang="ja-JP" sz="2800" dirty="0">
              <a:solidFill>
                <a:schemeClr val="bg1"/>
              </a:solidFill>
              <a:latin typeface="Arial" panose="02080604020202020204" pitchFamily="34" charset="0"/>
              <a:cs typeface="Arial" panose="02080604020202020204" pitchFamily="34" charset="0"/>
            </a:endParaRPr>
          </a:p>
        </p:txBody>
      </p:sp>
      <p:sp>
        <p:nvSpPr>
          <p:cNvPr id="157" name="object 15"/>
          <p:cNvSpPr/>
          <p:nvPr/>
        </p:nvSpPr>
        <p:spPr>
          <a:xfrm>
            <a:off x="6508418" y="12256479"/>
            <a:ext cx="448807" cy="396733"/>
          </a:xfrm>
          <a:custGeom>
            <a:avLst/>
            <a:gdLst/>
            <a:ahLst/>
            <a:cxnLst/>
            <a:rect l="l" t="t" r="r" b="b"/>
            <a:pathLst>
              <a:path w="13882369" h="2577465">
                <a:moveTo>
                  <a:pt x="13881820" y="0"/>
                </a:moveTo>
                <a:lnTo>
                  <a:pt x="0" y="0"/>
                </a:lnTo>
                <a:lnTo>
                  <a:pt x="0" y="2576844"/>
                </a:lnTo>
                <a:lnTo>
                  <a:pt x="13881820" y="2576844"/>
                </a:lnTo>
                <a:lnTo>
                  <a:pt x="13881820" y="0"/>
                </a:lnTo>
                <a:close/>
              </a:path>
            </a:pathLst>
          </a:custGeom>
          <a:solidFill>
            <a:schemeClr val="accent4"/>
          </a:solidFill>
        </p:spPr>
        <p:txBody>
          <a:bodyPr wrap="square" lIns="0" tIns="0" rIns="0" bIns="0" rtlCol="0"/>
          <a:lstStyle/>
          <a:p>
            <a:pPr algn="ctr"/>
            <a:r>
              <a:rPr lang="en-US" altLang="ja-JP" sz="2800">
                <a:solidFill>
                  <a:schemeClr val="bg1"/>
                </a:solidFill>
                <a:latin typeface="Arial" panose="02080604020202020204" pitchFamily="34" charset="0"/>
                <a:cs typeface="Arial" panose="02080604020202020204" pitchFamily="34" charset="0"/>
              </a:rPr>
              <a:t>Ⅰ</a:t>
            </a:r>
            <a:endParaRPr lang="en-US" altLang="ja-JP" sz="2800" dirty="0">
              <a:solidFill>
                <a:schemeClr val="bg1"/>
              </a:solidFill>
              <a:latin typeface="Arial" panose="02080604020202020204" pitchFamily="34" charset="0"/>
              <a:cs typeface="Arial" panose="02080604020202020204" pitchFamily="34" charset="0"/>
            </a:endParaRPr>
          </a:p>
        </p:txBody>
      </p:sp>
      <p:sp>
        <p:nvSpPr>
          <p:cNvPr id="159" name="object 15"/>
          <p:cNvSpPr/>
          <p:nvPr/>
        </p:nvSpPr>
        <p:spPr>
          <a:xfrm>
            <a:off x="6543071" y="16303307"/>
            <a:ext cx="448056" cy="393192"/>
          </a:xfrm>
          <a:custGeom>
            <a:avLst/>
            <a:gdLst/>
            <a:ahLst/>
            <a:cxnLst/>
            <a:rect l="l" t="t" r="r" b="b"/>
            <a:pathLst>
              <a:path w="13882369" h="2577465">
                <a:moveTo>
                  <a:pt x="13881820" y="0"/>
                </a:moveTo>
                <a:lnTo>
                  <a:pt x="0" y="0"/>
                </a:lnTo>
                <a:lnTo>
                  <a:pt x="0" y="2576844"/>
                </a:lnTo>
                <a:lnTo>
                  <a:pt x="13881820" y="2576844"/>
                </a:lnTo>
                <a:lnTo>
                  <a:pt x="13881820" y="0"/>
                </a:lnTo>
                <a:close/>
              </a:path>
            </a:pathLst>
          </a:custGeom>
          <a:solidFill>
            <a:schemeClr val="accent4"/>
          </a:solidFill>
        </p:spPr>
        <p:txBody>
          <a:bodyPr wrap="square" lIns="0" tIns="0" rIns="0" bIns="0" rtlCol="0"/>
          <a:lstStyle/>
          <a:p>
            <a:pPr algn="ctr"/>
            <a:r>
              <a:rPr lang="en-US" altLang="ja-JP" sz="2800" dirty="0">
                <a:solidFill>
                  <a:schemeClr val="bg1"/>
                </a:solidFill>
                <a:latin typeface="Arial" panose="02080604020202020204" pitchFamily="34" charset="0"/>
                <a:cs typeface="Arial" panose="02080604020202020204" pitchFamily="34" charset="0"/>
              </a:rPr>
              <a:t>Ⅱ</a:t>
            </a:r>
            <a:endParaRPr lang="en-US" altLang="ja-JP" sz="2800" dirty="0">
              <a:solidFill>
                <a:schemeClr val="bg1"/>
              </a:solidFill>
              <a:latin typeface="Arial" panose="02080604020202020204" pitchFamily="34" charset="0"/>
              <a:cs typeface="Arial" panose="02080604020202020204" pitchFamily="34" charset="0"/>
            </a:endParaRPr>
          </a:p>
        </p:txBody>
      </p:sp>
      <mc:AlternateContent xmlns:mc="http://schemas.openxmlformats.org/markup-compatibility/2006">
        <mc:Choice xmlns:a14="http://schemas.microsoft.com/office/drawing/2010/main" Requires="a14">
          <p:sp>
            <p:nvSpPr>
              <p:cNvPr id="204" name="テキスト ボックス 203"/>
              <p:cNvSpPr txBox="1"/>
              <p:nvPr/>
            </p:nvSpPr>
            <p:spPr>
              <a:xfrm>
                <a:off x="5250742" y="10043474"/>
                <a:ext cx="55914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𝐆</m:t>
                          </m:r>
                        </m:e>
                        <m:sub>
                          <m:r>
                            <a:rPr kumimoji="1" lang="en-US" altLang="ja-JP" b="1" i="0" smtClean="0">
                              <a:latin typeface="Cambria Math" panose="02040503050406030204" pitchFamily="18" charset="0"/>
                            </a:rPr>
                            <m:t>𝟎</m:t>
                          </m:r>
                        </m:sub>
                      </m:sSub>
                    </m:oMath>
                  </m:oMathPara>
                </a14:m>
                <a:endParaRPr kumimoji="1" lang="ja-JP" altLang="en-US" b="1" dirty="0"/>
              </a:p>
            </p:txBody>
          </p:sp>
        </mc:Choice>
        <mc:Fallback>
          <p:sp>
            <p:nvSpPr>
              <p:cNvPr id="204" name="テキスト ボックス 203"/>
              <p:cNvSpPr txBox="1">
                <a:spLocks noRot="1" noChangeAspect="1" noMove="1" noResize="1" noEditPoints="1" noAdjustHandles="1" noChangeArrowheads="1" noChangeShapeType="1" noTextEdit="1"/>
              </p:cNvSpPr>
              <p:nvPr/>
            </p:nvSpPr>
            <p:spPr>
              <a:xfrm>
                <a:off x="5250742" y="10043474"/>
                <a:ext cx="559141" cy="369332"/>
              </a:xfrm>
              <a:prstGeom prst="rect">
                <a:avLst/>
              </a:prstGeom>
              <a:blipFill rotWithShape="1">
                <a:blip r:embed="rId20"/>
                <a:stretch>
                  <a:fillRect l="-101" t="-85" r="48" b="21"/>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06" name="テキスト ボックス 205"/>
              <p:cNvSpPr txBox="1"/>
              <p:nvPr/>
            </p:nvSpPr>
            <p:spPr>
              <a:xfrm>
                <a:off x="6093216" y="8786248"/>
                <a:ext cx="55914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𝐆</m:t>
                          </m:r>
                        </m:e>
                        <m:sub>
                          <m:r>
                            <a:rPr kumimoji="1" lang="en-US" altLang="ja-JP" b="1" i="0" smtClean="0">
                              <a:latin typeface="Cambria Math" panose="02040503050406030204" pitchFamily="18" charset="0"/>
                            </a:rPr>
                            <m:t>𝟎</m:t>
                          </m:r>
                        </m:sub>
                      </m:sSub>
                    </m:oMath>
                  </m:oMathPara>
                </a14:m>
                <a:endParaRPr kumimoji="1" lang="ja-JP" altLang="en-US" b="1" dirty="0">
                  <a:latin typeface="Arial" panose="02080604020202020204" pitchFamily="34" charset="0"/>
                  <a:cs typeface="Arial" panose="02080604020202020204" pitchFamily="34" charset="0"/>
                </a:endParaRPr>
              </a:p>
            </p:txBody>
          </p:sp>
        </mc:Choice>
        <mc:Fallback>
          <p:sp>
            <p:nvSpPr>
              <p:cNvPr id="206" name="テキスト ボックス 205"/>
              <p:cNvSpPr txBox="1">
                <a:spLocks noRot="1" noChangeAspect="1" noMove="1" noResize="1" noEditPoints="1" noAdjustHandles="1" noChangeArrowheads="1" noChangeShapeType="1" noTextEdit="1"/>
              </p:cNvSpPr>
              <p:nvPr/>
            </p:nvSpPr>
            <p:spPr>
              <a:xfrm>
                <a:off x="6093216" y="8786248"/>
                <a:ext cx="559141" cy="369332"/>
              </a:xfrm>
              <a:prstGeom prst="rect">
                <a:avLst/>
              </a:prstGeom>
              <a:blipFill rotWithShape="1">
                <a:blip r:embed="rId20"/>
                <a:stretch>
                  <a:fillRect l="-70" t="-105" r="17" b="41"/>
                </a:stretch>
              </a:blipFill>
            </p:spPr>
            <p:txBody>
              <a:bodyPr/>
              <a:lstStyle/>
              <a:p>
                <a:r>
                  <a:rPr lang="en-US" altLang="en-US">
                    <a:noFill/>
                  </a:rPr>
                  <a:t> </a:t>
                </a:r>
              </a:p>
            </p:txBody>
          </p:sp>
        </mc:Fallback>
      </mc:AlternateContent>
      <p:grpSp>
        <p:nvGrpSpPr>
          <p:cNvPr id="210" name="グループ化 209"/>
          <p:cNvGrpSpPr/>
          <p:nvPr/>
        </p:nvGrpSpPr>
        <p:grpSpPr>
          <a:xfrm>
            <a:off x="5506273" y="9055767"/>
            <a:ext cx="1775792" cy="2149801"/>
            <a:chOff x="5311924" y="8909236"/>
            <a:chExt cx="1775792" cy="2149801"/>
          </a:xfrm>
        </p:grpSpPr>
        <p:grpSp>
          <p:nvGrpSpPr>
            <p:cNvPr id="161" name="グループ化 160"/>
            <p:cNvGrpSpPr/>
            <p:nvPr/>
          </p:nvGrpSpPr>
          <p:grpSpPr>
            <a:xfrm>
              <a:off x="5311924" y="8909236"/>
              <a:ext cx="1775792" cy="2149801"/>
              <a:chOff x="4120427" y="1462200"/>
              <a:chExt cx="3359983" cy="4067647"/>
            </a:xfrm>
          </p:grpSpPr>
          <p:grpSp>
            <p:nvGrpSpPr>
              <p:cNvPr id="163" name="グループ化 162"/>
              <p:cNvGrpSpPr/>
              <p:nvPr/>
            </p:nvGrpSpPr>
            <p:grpSpPr>
              <a:xfrm rot="10800000" flipV="1">
                <a:off x="4120427" y="1863706"/>
                <a:ext cx="2836889" cy="3666141"/>
                <a:chOff x="4222656" y="1461254"/>
                <a:chExt cx="2836889" cy="3666141"/>
              </a:xfrm>
            </p:grpSpPr>
            <p:sp>
              <p:nvSpPr>
                <p:cNvPr id="183" name="楕円 182"/>
                <p:cNvSpPr/>
                <p:nvPr/>
              </p:nvSpPr>
              <p:spPr>
                <a:xfrm>
                  <a:off x="4222656" y="2801924"/>
                  <a:ext cx="1217904" cy="1254151"/>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4" name="楕円 183"/>
                <p:cNvSpPr/>
                <p:nvPr/>
              </p:nvSpPr>
              <p:spPr>
                <a:xfrm>
                  <a:off x="5836743" y="3873244"/>
                  <a:ext cx="1217904" cy="1254151"/>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楕円 184"/>
                <p:cNvSpPr/>
                <p:nvPr/>
              </p:nvSpPr>
              <p:spPr>
                <a:xfrm>
                  <a:off x="5605982" y="1461254"/>
                  <a:ext cx="1217904" cy="1254151"/>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6" name="グループ化 185"/>
                <p:cNvGrpSpPr/>
                <p:nvPr/>
              </p:nvGrpSpPr>
              <p:grpSpPr>
                <a:xfrm>
                  <a:off x="5299977" y="3836501"/>
                  <a:ext cx="639091" cy="402997"/>
                  <a:chOff x="7468782" y="1994923"/>
                  <a:chExt cx="797726" cy="576736"/>
                </a:xfrm>
              </p:grpSpPr>
              <p:cxnSp>
                <p:nvCxnSpPr>
                  <p:cNvPr id="202" name="直線矢印コネクタ 201"/>
                  <p:cNvCxnSpPr/>
                  <p:nvPr/>
                </p:nvCxnSpPr>
                <p:spPr>
                  <a:xfrm flipH="1" flipV="1">
                    <a:off x="7609720" y="2116333"/>
                    <a:ext cx="656788" cy="455326"/>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3" name="二等辺三角形 202"/>
                  <p:cNvSpPr/>
                  <p:nvPr/>
                </p:nvSpPr>
                <p:spPr>
                  <a:xfrm rot="18196436">
                    <a:off x="7480490" y="1983215"/>
                    <a:ext cx="186813" cy="21023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7" name="グループ化 186"/>
                <p:cNvGrpSpPr/>
                <p:nvPr/>
              </p:nvGrpSpPr>
              <p:grpSpPr>
                <a:xfrm rot="3363762">
                  <a:off x="5873944" y="2980096"/>
                  <a:ext cx="977958" cy="625646"/>
                  <a:chOff x="7468782" y="1994923"/>
                  <a:chExt cx="797726" cy="576736"/>
                </a:xfrm>
              </p:grpSpPr>
              <p:cxnSp>
                <p:nvCxnSpPr>
                  <p:cNvPr id="200" name="直線矢印コネクタ 199"/>
                  <p:cNvCxnSpPr/>
                  <p:nvPr/>
                </p:nvCxnSpPr>
                <p:spPr>
                  <a:xfrm flipH="1" flipV="1">
                    <a:off x="7609720" y="2116333"/>
                    <a:ext cx="656788" cy="455326"/>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1" name="二等辺三角形 200"/>
                  <p:cNvSpPr/>
                  <p:nvPr/>
                </p:nvSpPr>
                <p:spPr>
                  <a:xfrm rot="18196436">
                    <a:off x="7480490" y="1983215"/>
                    <a:ext cx="186813" cy="21023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88" name="円弧 187"/>
                <p:cNvSpPr/>
                <p:nvPr/>
              </p:nvSpPr>
              <p:spPr>
                <a:xfrm rot="15392917">
                  <a:off x="5852959" y="3792122"/>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89" name="円弧 188"/>
                <p:cNvSpPr/>
                <p:nvPr/>
              </p:nvSpPr>
              <p:spPr>
                <a:xfrm rot="15392917">
                  <a:off x="5593306" y="3666747"/>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90" name="円弧 189"/>
                <p:cNvSpPr/>
                <p:nvPr/>
              </p:nvSpPr>
              <p:spPr>
                <a:xfrm rot="15392917">
                  <a:off x="5717843" y="3751909"/>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91" name="円弧 190"/>
                <p:cNvSpPr/>
                <p:nvPr/>
              </p:nvSpPr>
              <p:spPr>
                <a:xfrm rot="18600841">
                  <a:off x="6062862" y="3634732"/>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92" name="円弧 191"/>
                <p:cNvSpPr/>
                <p:nvPr/>
              </p:nvSpPr>
              <p:spPr>
                <a:xfrm rot="18600841">
                  <a:off x="6041305" y="3320573"/>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94" name="円弧 193"/>
                <p:cNvSpPr/>
                <p:nvPr/>
              </p:nvSpPr>
              <p:spPr>
                <a:xfrm rot="18600841">
                  <a:off x="6062862" y="3164236"/>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95" name="円弧 194"/>
                <p:cNvSpPr/>
                <p:nvPr/>
              </p:nvSpPr>
              <p:spPr>
                <a:xfrm rot="18600841">
                  <a:off x="6032304" y="3021225"/>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196" name="円弧 195"/>
                <p:cNvSpPr/>
                <p:nvPr/>
              </p:nvSpPr>
              <p:spPr>
                <a:xfrm rot="18600841">
                  <a:off x="6062862" y="3473893"/>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grpSp>
              <p:nvGrpSpPr>
                <p:cNvPr id="197" name="グループ化 196"/>
                <p:cNvGrpSpPr/>
                <p:nvPr/>
              </p:nvGrpSpPr>
              <p:grpSpPr>
                <a:xfrm rot="6215908">
                  <a:off x="5218459" y="2547310"/>
                  <a:ext cx="639091" cy="402997"/>
                  <a:chOff x="7468782" y="1994923"/>
                  <a:chExt cx="797726" cy="576736"/>
                </a:xfrm>
              </p:grpSpPr>
              <p:cxnSp>
                <p:nvCxnSpPr>
                  <p:cNvPr id="198" name="直線矢印コネクタ 197"/>
                  <p:cNvCxnSpPr/>
                  <p:nvPr/>
                </p:nvCxnSpPr>
                <p:spPr>
                  <a:xfrm flipH="1" flipV="1">
                    <a:off x="7609720" y="2116333"/>
                    <a:ext cx="656788" cy="455326"/>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9" name="二等辺三角形 198"/>
                  <p:cNvSpPr/>
                  <p:nvPr/>
                </p:nvSpPr>
                <p:spPr>
                  <a:xfrm rot="18196436">
                    <a:off x="7480490" y="1983215"/>
                    <a:ext cx="186813" cy="21023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64" name="直線矢印コネクタ 163"/>
              <p:cNvCxnSpPr/>
              <p:nvPr/>
            </p:nvCxnSpPr>
            <p:spPr>
              <a:xfrm flipV="1">
                <a:off x="5538646" y="1678256"/>
                <a:ext cx="1512903" cy="556264"/>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6" name="円弧 165"/>
              <p:cNvSpPr/>
              <p:nvPr/>
            </p:nvSpPr>
            <p:spPr>
              <a:xfrm rot="17172379" flipV="1">
                <a:off x="4825448" y="1774777"/>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167" name="円弧 166"/>
              <p:cNvSpPr/>
              <p:nvPr/>
            </p:nvSpPr>
            <p:spPr>
              <a:xfrm rot="17172379" flipV="1">
                <a:off x="5016323" y="1682499"/>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174" name="円弧 173"/>
              <p:cNvSpPr/>
              <p:nvPr/>
            </p:nvSpPr>
            <p:spPr>
              <a:xfrm rot="17172379" flipV="1">
                <a:off x="5453937" y="1529179"/>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175" name="円弧 174"/>
              <p:cNvSpPr/>
              <p:nvPr/>
            </p:nvSpPr>
            <p:spPr>
              <a:xfrm rot="17172379" flipV="1">
                <a:off x="5237448" y="1634407"/>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176" name="円弧 175"/>
              <p:cNvSpPr/>
              <p:nvPr/>
            </p:nvSpPr>
            <p:spPr>
              <a:xfrm rot="17172379" flipV="1">
                <a:off x="5674316" y="1445489"/>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177" name="円弧 176"/>
              <p:cNvSpPr/>
              <p:nvPr/>
            </p:nvSpPr>
            <p:spPr>
              <a:xfrm rot="17172379" flipV="1">
                <a:off x="5915328" y="1372927"/>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179" name="二等辺三角形 178"/>
              <p:cNvSpPr/>
              <p:nvPr/>
            </p:nvSpPr>
            <p:spPr>
              <a:xfrm rot="14889845" flipV="1">
                <a:off x="7063994" y="1506157"/>
                <a:ext cx="202656" cy="25772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81" name="直線矢印コネクタ 180"/>
              <p:cNvCxnSpPr/>
              <p:nvPr/>
            </p:nvCxnSpPr>
            <p:spPr>
              <a:xfrm flipV="1">
                <a:off x="6711284" y="1944101"/>
                <a:ext cx="598792" cy="130864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2" name="二等辺三角形 181"/>
              <p:cNvSpPr/>
              <p:nvPr/>
            </p:nvSpPr>
            <p:spPr>
              <a:xfrm rot="12517972" flipV="1">
                <a:off x="7277754" y="1706722"/>
                <a:ext cx="202656" cy="257728"/>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mc:AlternateContent xmlns:mc="http://schemas.openxmlformats.org/markup-compatibility/2006">
          <mc:Choice xmlns:a14="http://schemas.microsoft.com/office/drawing/2010/main" Requires="a14">
            <p:sp>
              <p:nvSpPr>
                <p:cNvPr id="205" name="テキスト ボックス 204"/>
                <p:cNvSpPr txBox="1"/>
                <p:nvPr/>
              </p:nvSpPr>
              <p:spPr>
                <a:xfrm>
                  <a:off x="6059339" y="10561307"/>
                  <a:ext cx="55914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𝐆</m:t>
                            </m:r>
                          </m:e>
                          <m:sub>
                            <m:r>
                              <a:rPr kumimoji="1" lang="en-US" altLang="ja-JP" b="1" i="0" smtClean="0">
                                <a:latin typeface="Cambria Math" panose="02040503050406030204" pitchFamily="18" charset="0"/>
                              </a:rPr>
                              <m:t>𝟎</m:t>
                            </m:r>
                          </m:sub>
                        </m:sSub>
                      </m:oMath>
                    </m:oMathPara>
                  </a14:m>
                  <a:endParaRPr kumimoji="1" lang="ja-JP" altLang="en-US" b="1" dirty="0"/>
                </a:p>
              </p:txBody>
            </p:sp>
          </mc:Choice>
          <mc:Fallback>
            <p:sp>
              <p:nvSpPr>
                <p:cNvPr id="205" name="テキスト ボックス 204"/>
                <p:cNvSpPr txBox="1">
                  <a:spLocks noRot="1" noChangeAspect="1" noMove="1" noResize="1" noEditPoints="1" noAdjustHandles="1" noChangeArrowheads="1" noChangeShapeType="1" noTextEdit="1"/>
                </p:cNvSpPr>
                <p:nvPr/>
              </p:nvSpPr>
              <p:spPr>
                <a:xfrm>
                  <a:off x="6059339" y="10561307"/>
                  <a:ext cx="559141" cy="369332"/>
                </a:xfrm>
                <a:prstGeom prst="rect">
                  <a:avLst/>
                </a:prstGeom>
                <a:blipFill rotWithShape="1">
                  <a:blip r:embed="rId20"/>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07" name="テキスト ボックス 206"/>
                <p:cNvSpPr txBox="1"/>
                <p:nvPr/>
              </p:nvSpPr>
              <p:spPr>
                <a:xfrm>
                  <a:off x="5478148" y="9247627"/>
                  <a:ext cx="559141" cy="37016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𝑻</m:t>
                        </m:r>
                      </m:oMath>
                    </m:oMathPara>
                  </a14:m>
                  <a:endParaRPr kumimoji="1" lang="ja-JP" altLang="en-US" b="1" dirty="0"/>
                </a:p>
              </p:txBody>
            </p:sp>
          </mc:Choice>
          <mc:Fallback>
            <p:sp>
              <p:nvSpPr>
                <p:cNvPr id="207" name="テキスト ボックス 206"/>
                <p:cNvSpPr txBox="1">
                  <a:spLocks noRot="1" noChangeAspect="1" noMove="1" noResize="1" noEditPoints="1" noAdjustHandles="1" noChangeArrowheads="1" noChangeShapeType="1" noTextEdit="1"/>
                </p:cNvSpPr>
                <p:nvPr/>
              </p:nvSpPr>
              <p:spPr>
                <a:xfrm>
                  <a:off x="5478148" y="9247627"/>
                  <a:ext cx="559141" cy="370166"/>
                </a:xfrm>
                <a:prstGeom prst="rect">
                  <a:avLst/>
                </a:prstGeom>
                <a:blipFill rotWithShape="1">
                  <a:blip r:embed="rId21"/>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08" name="テキスト ボックス 207"/>
                <p:cNvSpPr txBox="1"/>
                <p:nvPr/>
              </p:nvSpPr>
              <p:spPr>
                <a:xfrm>
                  <a:off x="6204161" y="9986111"/>
                  <a:ext cx="559141" cy="37016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𝑻</m:t>
                        </m:r>
                      </m:oMath>
                    </m:oMathPara>
                  </a14:m>
                  <a:endParaRPr kumimoji="1" lang="ja-JP" altLang="en-US" b="1" dirty="0"/>
                </a:p>
              </p:txBody>
            </p:sp>
          </mc:Choice>
          <mc:Fallback>
            <p:sp>
              <p:nvSpPr>
                <p:cNvPr id="208" name="テキスト ボックス 207"/>
                <p:cNvSpPr txBox="1">
                  <a:spLocks noRot="1" noChangeAspect="1" noMove="1" noResize="1" noEditPoints="1" noAdjustHandles="1" noChangeArrowheads="1" noChangeShapeType="1" noTextEdit="1"/>
                </p:cNvSpPr>
                <p:nvPr/>
              </p:nvSpPr>
              <p:spPr>
                <a:xfrm>
                  <a:off x="6204161" y="9986111"/>
                  <a:ext cx="559141" cy="370166"/>
                </a:xfrm>
                <a:prstGeom prst="rect">
                  <a:avLst/>
                </a:prstGeom>
                <a:blipFill rotWithShape="1">
                  <a:blip r:embed="rId21"/>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09" name="テキスト ボックス 208"/>
                <p:cNvSpPr txBox="1"/>
                <p:nvPr/>
              </p:nvSpPr>
              <p:spPr>
                <a:xfrm>
                  <a:off x="5382141" y="10535310"/>
                  <a:ext cx="559141" cy="37016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𝑰</m:t>
                        </m:r>
                      </m:oMath>
                    </m:oMathPara>
                  </a14:m>
                  <a:endParaRPr kumimoji="1" lang="ja-JP" altLang="en-US" b="1" dirty="0"/>
                </a:p>
              </p:txBody>
            </p:sp>
          </mc:Choice>
          <mc:Fallback>
            <p:sp>
              <p:nvSpPr>
                <p:cNvPr id="209" name="テキスト ボックス 208"/>
                <p:cNvSpPr txBox="1">
                  <a:spLocks noRot="1" noChangeAspect="1" noMove="1" noResize="1" noEditPoints="1" noAdjustHandles="1" noChangeArrowheads="1" noChangeShapeType="1" noTextEdit="1"/>
                </p:cNvSpPr>
                <p:nvPr/>
              </p:nvSpPr>
              <p:spPr>
                <a:xfrm>
                  <a:off x="5382141" y="10535310"/>
                  <a:ext cx="559141" cy="370166"/>
                </a:xfrm>
                <a:prstGeom prst="rect">
                  <a:avLst/>
                </a:prstGeom>
                <a:blipFill rotWithShape="1">
                  <a:blip r:embed="rId22"/>
                </a:blipFill>
              </p:spPr>
              <p:txBody>
                <a:bodyPr/>
                <a:lstStyle/>
                <a:p>
                  <a:r>
                    <a:rPr lang="en-US" altLang="en-US">
                      <a:noFill/>
                    </a:rPr>
                    <a:t> </a:t>
                  </a:r>
                </a:p>
              </p:txBody>
            </p:sp>
          </mc:Fallback>
        </mc:AlternateContent>
      </p:grpSp>
      <p:grpSp>
        <p:nvGrpSpPr>
          <p:cNvPr id="211" name="グループ化 210"/>
          <p:cNvGrpSpPr/>
          <p:nvPr/>
        </p:nvGrpSpPr>
        <p:grpSpPr>
          <a:xfrm rot="849494">
            <a:off x="6886397" y="8526819"/>
            <a:ext cx="840137" cy="840137"/>
            <a:chOff x="9771234" y="1527774"/>
            <a:chExt cx="2170131" cy="2170131"/>
          </a:xfrm>
        </p:grpSpPr>
        <p:sp>
          <p:nvSpPr>
            <p:cNvPr id="212" name="Arc 139"/>
            <p:cNvSpPr/>
            <p:nvPr/>
          </p:nvSpPr>
          <p:spPr>
            <a:xfrm rot="18000000" flipV="1">
              <a:off x="10195347" y="2290856"/>
              <a:ext cx="2170131" cy="643968"/>
            </a:xfrm>
            <a:prstGeom prst="arc">
              <a:avLst>
                <a:gd name="adj1" fmla="val 5921533"/>
                <a:gd name="adj2" fmla="val 9709279"/>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13" name="Arc 140"/>
            <p:cNvSpPr/>
            <p:nvPr/>
          </p:nvSpPr>
          <p:spPr>
            <a:xfrm rot="19800000">
              <a:off x="9771234" y="1866744"/>
              <a:ext cx="2170131" cy="643968"/>
            </a:xfrm>
            <a:prstGeom prst="arc">
              <a:avLst>
                <a:gd name="adj1" fmla="val 5921533"/>
                <a:gd name="adj2" fmla="val 9709279"/>
              </a:avLst>
            </a:prstGeom>
            <a:ln w="508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4" name="Arc 141"/>
            <p:cNvSpPr/>
            <p:nvPr/>
          </p:nvSpPr>
          <p:spPr>
            <a:xfrm rot="2700000">
              <a:off x="10423602" y="2372810"/>
              <a:ext cx="720055" cy="643968"/>
            </a:xfrm>
            <a:prstGeom prst="arc">
              <a:avLst>
                <a:gd name="adj1" fmla="val 3181783"/>
                <a:gd name="adj2" fmla="val 771002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7" name="Ellipse 142"/>
            <p:cNvSpPr/>
            <p:nvPr/>
          </p:nvSpPr>
          <p:spPr>
            <a:xfrm rot="18900000">
              <a:off x="10540236" y="2746532"/>
              <a:ext cx="107328" cy="27598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Ellipse 143"/>
            <p:cNvSpPr/>
            <p:nvPr/>
          </p:nvSpPr>
          <p:spPr>
            <a:xfrm rot="18900000">
              <a:off x="10535873" y="2775813"/>
              <a:ext cx="58409" cy="1597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mc:Choice xmlns:a14="http://schemas.microsoft.com/office/drawing/2010/main" Requires="a14">
          <p:sp>
            <p:nvSpPr>
              <p:cNvPr id="223" name="テキスト ボックス 222"/>
              <p:cNvSpPr txBox="1"/>
              <p:nvPr/>
            </p:nvSpPr>
            <p:spPr>
              <a:xfrm>
                <a:off x="5121724" y="7865244"/>
                <a:ext cx="2350988" cy="923330"/>
              </a:xfrm>
              <a:prstGeom prst="rect">
                <a:avLst/>
              </a:prstGeom>
              <a:solidFill>
                <a:schemeClr val="bg2"/>
              </a:solidFill>
            </p:spPr>
            <p:txBody>
              <a:bodyPr wrap="square" rtlCol="0">
                <a:spAutoFit/>
              </a:bodyPr>
              <a:lstStyle/>
              <a:p>
                <a:r>
                  <a:rPr kumimoji="1" lang="en-US" altLang="ja-JP" b="1" dirty="0"/>
                  <a:t>*</a:t>
                </a:r>
                <a14:m>
                  <m:oMath xmlns:m="http://schemas.openxmlformats.org/officeDocument/2006/math">
                    <m:r>
                      <a:rPr kumimoji="1" lang="en-US" altLang="ja-JP" b="1" i="0" smtClean="0">
                        <a:latin typeface="Cambria Math" panose="02040503050406030204" pitchFamily="18" charset="0"/>
                      </a:rPr>
                      <m:t>𝐊</m:t>
                    </m:r>
                    <m:r>
                      <a:rPr kumimoji="1" lang="en-US" altLang="ja-JP" b="1" i="0" smtClean="0">
                        <a:latin typeface="Cambria Math" panose="02040503050406030204" pitchFamily="18" charset="0"/>
                      </a:rPr>
                      <m:t>= </m:t>
                    </m:r>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𝐆</m:t>
                        </m:r>
                      </m:e>
                      <m:sub>
                        <m:r>
                          <a:rPr kumimoji="1" lang="en-US" altLang="ja-JP" b="1" i="0" smtClean="0">
                            <a:latin typeface="Cambria Math" panose="02040503050406030204" pitchFamily="18" charset="0"/>
                          </a:rPr>
                          <m:t>𝟎</m:t>
                        </m:r>
                      </m:sub>
                    </m:sSub>
                    <m:r>
                      <a:rPr kumimoji="1" lang="en-US" altLang="ja-JP" b="1" i="0" smtClean="0">
                        <a:latin typeface="Cambria Math" panose="02040503050406030204" pitchFamily="18" charset="0"/>
                      </a:rPr>
                      <m:t>𝐓</m:t>
                    </m:r>
                  </m:oMath>
                </a14:m>
                <a:endParaRPr kumimoji="1" lang="en-US" altLang="ja-JP" b="1" dirty="0"/>
              </a:p>
              <a:p>
                <a14:m>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𝐆</m:t>
                        </m:r>
                      </m:e>
                      <m:sub>
                        <m:r>
                          <a:rPr kumimoji="1" lang="en-US" altLang="ja-JP" b="1" i="0" smtClean="0">
                            <a:latin typeface="Cambria Math" panose="02040503050406030204" pitchFamily="18" charset="0"/>
                          </a:rPr>
                          <m:t>𝟎</m:t>
                        </m:r>
                      </m:sub>
                    </m:sSub>
                  </m:oMath>
                </a14:m>
                <a:r>
                  <a:rPr kumimoji="1" lang="en-US" altLang="ja-JP" b="1" dirty="0">
                    <a:latin typeface="Arial" panose="02080604020202020204" pitchFamily="34" charset="0"/>
                    <a:cs typeface="Arial" panose="02080604020202020204" pitchFamily="34" charset="0"/>
                  </a:rPr>
                  <a:t>: Free propagator</a:t>
                </a:r>
                <a:endParaRPr kumimoji="1" lang="en-US" altLang="ja-JP" b="1" dirty="0">
                  <a:latin typeface="Arial" panose="02080604020202020204" pitchFamily="34" charset="0"/>
                  <a:cs typeface="Arial" panose="02080604020202020204" pitchFamily="34" charset="0"/>
                </a:endParaRPr>
              </a:p>
              <a:p>
                <a14:m>
                  <m:oMath xmlns:m="http://schemas.openxmlformats.org/officeDocument/2006/math">
                    <m:r>
                      <a:rPr kumimoji="1" lang="en-US" altLang="ja-JP" b="1" i="0" smtClean="0">
                        <a:latin typeface="Cambria Math" panose="02040503050406030204" pitchFamily="18" charset="0"/>
                      </a:rPr>
                      <m:t>𝐓</m:t>
                    </m:r>
                  </m:oMath>
                </a14:m>
                <a:r>
                  <a:rPr kumimoji="1" lang="en-US" altLang="ja-JP" b="1" dirty="0">
                    <a:latin typeface="Arial" panose="02080604020202020204" pitchFamily="34" charset="0"/>
                    <a:cs typeface="Arial" panose="02080604020202020204" pitchFamily="34" charset="0"/>
                  </a:rPr>
                  <a:t>  : T-matrix</a:t>
                </a:r>
                <a:endParaRPr kumimoji="1" lang="ja-JP" altLang="en-US" b="1" dirty="0">
                  <a:latin typeface="Arial" panose="02080604020202020204" pitchFamily="34" charset="0"/>
                  <a:cs typeface="Arial" panose="02080604020202020204" pitchFamily="34" charset="0"/>
                </a:endParaRPr>
              </a:p>
            </p:txBody>
          </p:sp>
        </mc:Choice>
        <mc:Fallback>
          <p:sp>
            <p:nvSpPr>
              <p:cNvPr id="223" name="テキスト ボックス 222"/>
              <p:cNvSpPr txBox="1">
                <a:spLocks noRot="1" noChangeAspect="1" noMove="1" noResize="1" noEditPoints="1" noAdjustHandles="1" noChangeArrowheads="1" noChangeShapeType="1" noTextEdit="1"/>
              </p:cNvSpPr>
              <p:nvPr/>
            </p:nvSpPr>
            <p:spPr>
              <a:xfrm>
                <a:off x="5121724" y="7865244"/>
                <a:ext cx="2350988" cy="923330"/>
              </a:xfrm>
              <a:prstGeom prst="rect">
                <a:avLst/>
              </a:prstGeom>
              <a:blipFill rotWithShape="1">
                <a:blip r:embed="rId23"/>
                <a:stretch>
                  <a:fillRect l="-19" t="-15" r="1" b="19"/>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24" name="テキスト ボックス 223"/>
              <p:cNvSpPr txBox="1"/>
              <p:nvPr/>
            </p:nvSpPr>
            <p:spPr>
              <a:xfrm>
                <a:off x="5077569" y="11146228"/>
                <a:ext cx="1945326"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b="1" i="0" smtClean="0">
                          <a:latin typeface="Cambria Math" panose="02040503050406030204" pitchFamily="18" charset="0"/>
                        </a:rPr>
                        <m:t>𝐈</m:t>
                      </m:r>
                      <m:r>
                        <a:rPr kumimoji="1" lang="en-US" altLang="ja-JP" b="1" i="0" smtClean="0">
                          <a:latin typeface="Cambria Math" panose="02040503050406030204" pitchFamily="18" charset="0"/>
                        </a:rPr>
                        <m:t>+ </m:t>
                      </m:r>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𝐆</m:t>
                          </m:r>
                        </m:e>
                        <m:sub>
                          <m:r>
                            <a:rPr kumimoji="1" lang="en-US" altLang="ja-JP" b="1" i="0" smtClean="0">
                              <a:latin typeface="Cambria Math" panose="02040503050406030204" pitchFamily="18" charset="0"/>
                            </a:rPr>
                            <m:t>𝟎</m:t>
                          </m:r>
                        </m:sub>
                      </m:sSub>
                      <m:r>
                        <a:rPr kumimoji="1" lang="en-US" altLang="ja-JP" b="1" i="0" smtClean="0">
                          <a:latin typeface="Cambria Math" panose="02040503050406030204" pitchFamily="18" charset="0"/>
                        </a:rPr>
                        <m:t>𝐓</m:t>
                      </m:r>
                      <m:r>
                        <a:rPr kumimoji="1" lang="en-US" altLang="ja-JP" b="1" i="0" smtClean="0">
                          <a:latin typeface="Cambria Math" panose="02040503050406030204" pitchFamily="18" charset="0"/>
                        </a:rPr>
                        <m:t>+…</m:t>
                      </m:r>
                    </m:oMath>
                  </m:oMathPara>
                </a14:m>
                <a:endParaRPr kumimoji="1" lang="ja-JP" altLang="en-US" b="1" dirty="0"/>
              </a:p>
            </p:txBody>
          </p:sp>
        </mc:Choice>
        <mc:Fallback>
          <p:sp>
            <p:nvSpPr>
              <p:cNvPr id="224" name="テキスト ボックス 223"/>
              <p:cNvSpPr txBox="1">
                <a:spLocks noRot="1" noChangeAspect="1" noMove="1" noResize="1" noEditPoints="1" noAdjustHandles="1" noChangeArrowheads="1" noChangeShapeType="1" noTextEdit="1"/>
              </p:cNvSpPr>
              <p:nvPr/>
            </p:nvSpPr>
            <p:spPr>
              <a:xfrm>
                <a:off x="5077569" y="11146228"/>
                <a:ext cx="1945326" cy="369332"/>
              </a:xfrm>
              <a:prstGeom prst="rect">
                <a:avLst/>
              </a:prstGeom>
              <a:blipFill rotWithShape="1">
                <a:blip r:embed="rId24"/>
                <a:stretch>
                  <a:fillRect l="-6" t="-20" r="22" b="127"/>
                </a:stretch>
              </a:blipFill>
            </p:spPr>
            <p:txBody>
              <a:bodyPr/>
              <a:lstStyle/>
              <a:p>
                <a:r>
                  <a:rPr lang="en-US" altLang="en-US">
                    <a:noFill/>
                  </a:rPr>
                  <a:t> </a:t>
                </a:r>
              </a:p>
            </p:txBody>
          </p:sp>
        </mc:Fallback>
      </mc:AlternateContent>
      <p:sp>
        <p:nvSpPr>
          <p:cNvPr id="267" name="テキスト ボックス 266"/>
          <p:cNvSpPr txBox="1"/>
          <p:nvPr/>
        </p:nvSpPr>
        <p:spPr>
          <a:xfrm>
            <a:off x="10674899" y="9447422"/>
            <a:ext cx="332930" cy="553998"/>
          </a:xfrm>
          <a:prstGeom prst="rect">
            <a:avLst/>
          </a:prstGeom>
          <a:noFill/>
        </p:spPr>
        <p:txBody>
          <a:bodyPr wrap="square" rtlCol="0">
            <a:spAutoFit/>
          </a:bodyPr>
          <a:lstStyle/>
          <a:p>
            <a:r>
              <a:rPr kumimoji="1" lang="en-US" altLang="ja-JP" sz="3000" dirty="0">
                <a:latin typeface="Arial" panose="02080604020202020204" pitchFamily="34" charset="0"/>
                <a:cs typeface="Arial" panose="02080604020202020204" pitchFamily="34" charset="0"/>
              </a:rPr>
              <a:t>z</a:t>
            </a:r>
            <a:endParaRPr kumimoji="1" lang="ja-JP" altLang="en-US" sz="3000" dirty="0">
              <a:latin typeface="Arial" panose="02080604020202020204" pitchFamily="34" charset="0"/>
              <a:cs typeface="Arial" panose="02080604020202020204" pitchFamily="34" charset="0"/>
            </a:endParaRPr>
          </a:p>
        </p:txBody>
      </p:sp>
      <mc:AlternateContent xmlns:mc="http://schemas.openxmlformats.org/markup-compatibility/2006">
        <mc:Choice xmlns:a14="http://schemas.microsoft.com/office/drawing/2010/main" Requires="a14">
          <p:sp>
            <p:nvSpPr>
              <p:cNvPr id="269" name="テキスト ボックス 268"/>
              <p:cNvSpPr txBox="1"/>
              <p:nvPr/>
            </p:nvSpPr>
            <p:spPr>
              <a:xfrm>
                <a:off x="12063601" y="10408686"/>
                <a:ext cx="2975284" cy="923330"/>
              </a:xfrm>
              <a:prstGeom prst="rect">
                <a:avLst/>
              </a:prstGeom>
              <a:noFill/>
            </p:spPr>
            <p:txBody>
              <a:bodyPr wrap="square" rtlCol="0">
                <a:spAutoFit/>
              </a:bodyPr>
              <a:lstStyle/>
              <a:p>
                <a:r>
                  <a:rPr kumimoji="1" lang="en-US" altLang="ja-JP" b="0" i="1" dirty="0">
                    <a:latin typeface="Cambria Math" panose="02040503050406030204" pitchFamily="18" charset="0"/>
                  </a:rPr>
                  <a:t>         </a:t>
                </a:r>
                <a14:m>
                  <m:oMath xmlns:m="http://schemas.openxmlformats.org/officeDocument/2006/math">
                    <m:r>
                      <m:rPr>
                        <m:sty m:val="p"/>
                      </m:rPr>
                      <a:rPr kumimoji="1" lang="ja-JP" altLang="en-US" b="0" i="0" smtClean="0">
                        <a:latin typeface="Cambria Math" panose="02040503050406030204" pitchFamily="18" charset="0"/>
                      </a:rPr>
                      <m:t>ρ</m:t>
                    </m:r>
                    <m:r>
                      <a:rPr kumimoji="1" lang="en-US" altLang="ja-JP" b="0" i="0" smtClean="0">
                        <a:latin typeface="Cambria Math" panose="02040503050406030204" pitchFamily="18" charset="0"/>
                      </a:rPr>
                      <m:t>=</m:t>
                    </m:r>
                    <m:r>
                      <a:rPr kumimoji="1" lang="en-US" altLang="ja-JP" b="0" i="0" smtClean="0">
                        <a:latin typeface="Cambria Math" panose="02040503050406030204" pitchFamily="18" charset="0"/>
                      </a:rPr>
                      <m:t>1</m:t>
                    </m:r>
                    <m:r>
                      <a:rPr kumimoji="1" lang="en-US" altLang="ja-JP" b="0" i="0" smtClean="0">
                        <a:latin typeface="Cambria Math" panose="02040503050406030204" pitchFamily="18" charset="0"/>
                      </a:rPr>
                      <m:t>.</m:t>
                    </m:r>
                    <m:r>
                      <a:rPr kumimoji="1" lang="en-US" altLang="ja-JP" b="0" i="0" smtClean="0">
                        <a:latin typeface="Cambria Math" panose="02040503050406030204" pitchFamily="18" charset="0"/>
                      </a:rPr>
                      <m:t>182</m:t>
                    </m:r>
                  </m:oMath>
                </a14:m>
                <a:endParaRPr kumimoji="1" lang="en-US" altLang="ja-JP" b="0"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m:rPr>
                          <m:sty m:val="p"/>
                        </m:rPr>
                        <a:rPr kumimoji="1" lang="ja-JP" altLang="en-US" b="0" i="0" smtClean="0">
                          <a:latin typeface="Cambria Math" panose="02040503050406030204" pitchFamily="18" charset="0"/>
                        </a:rPr>
                        <m:t>ω</m:t>
                      </m:r>
                      <m:r>
                        <a:rPr kumimoji="1" lang="en-US" altLang="ja-JP" b="0" i="0" smtClean="0">
                          <a:latin typeface="Cambria Math" panose="02040503050406030204" pitchFamily="18" charset="0"/>
                        </a:rPr>
                        <m:t>=</m:t>
                      </m:r>
                      <m:r>
                        <a:rPr kumimoji="1" lang="en-US" altLang="ja-JP" i="0">
                          <a:latin typeface="Cambria Math" panose="02040503050406030204" pitchFamily="18" charset="0"/>
                        </a:rPr>
                        <m:t>0</m:t>
                      </m:r>
                      <m:r>
                        <a:rPr kumimoji="1" lang="en-US" altLang="ja-JP" i="0">
                          <a:latin typeface="Cambria Math" panose="02040503050406030204" pitchFamily="18" charset="0"/>
                        </a:rPr>
                        <m:t>.</m:t>
                      </m:r>
                      <m:r>
                        <a:rPr kumimoji="1" lang="en-US" altLang="ja-JP" i="0">
                          <a:latin typeface="Cambria Math" panose="02040503050406030204" pitchFamily="18" charset="0"/>
                        </a:rPr>
                        <m:t>813</m:t>
                      </m:r>
                      <m:r>
                        <a:rPr kumimoji="1" lang="en-US" altLang="ja-JP" i="0">
                          <a:latin typeface="Cambria Math" panose="02040503050406030204" pitchFamily="18" charset="0"/>
                        </a:rPr>
                        <m:t>+</m:t>
                      </m:r>
                      <m:r>
                        <a:rPr kumimoji="1" lang="en-US" altLang="ja-JP" i="0">
                          <a:latin typeface="Cambria Math" panose="02040503050406030204" pitchFamily="18" charset="0"/>
                        </a:rPr>
                        <m:t>0</m:t>
                      </m:r>
                      <m:r>
                        <a:rPr kumimoji="1" lang="en-US" altLang="ja-JP" i="0">
                          <a:latin typeface="Cambria Math" panose="02040503050406030204" pitchFamily="18" charset="0"/>
                        </a:rPr>
                        <m:t>.</m:t>
                      </m:r>
                      <m:r>
                        <a:rPr kumimoji="1" lang="en-US" altLang="ja-JP" i="0">
                          <a:latin typeface="Cambria Math" panose="02040503050406030204" pitchFamily="18" charset="0"/>
                        </a:rPr>
                        <m:t>241</m:t>
                      </m:r>
                      <m:r>
                        <m:rPr>
                          <m:sty m:val="p"/>
                        </m:rPr>
                        <a:rPr kumimoji="1" lang="en-US" altLang="ja-JP" i="0">
                          <a:latin typeface="Cambria Math" panose="02040503050406030204" pitchFamily="18" charset="0"/>
                        </a:rPr>
                        <m:t>j</m:t>
                      </m:r>
                    </m:oMath>
                  </m:oMathPara>
                </a14:m>
                <a:endParaRPr kumimoji="1" lang="en-US" altLang="ja-JP" b="0" dirty="0">
                  <a:latin typeface="Arial" panose="02080604020202020204" pitchFamily="34" charset="0"/>
                </a:endParaRPr>
              </a:p>
              <a:p>
                <a:r>
                  <a:rPr kumimoji="1" lang="ja-JP" altLang="en-US" dirty="0">
                    <a:latin typeface="Arial" panose="02080604020202020204" pitchFamily="34" charset="0"/>
                    <a:cs typeface="Arial" panose="02080604020202020204" pitchFamily="34" charset="0"/>
                  </a:rPr>
                  <a:t>       </a:t>
                </a:r>
                <a14:m>
                  <m:oMath xmlns:m="http://schemas.openxmlformats.org/officeDocument/2006/math">
                    <m:sSub>
                      <m:sSubPr>
                        <m:ctrlPr>
                          <a:rPr kumimoji="1" lang="en-US" altLang="ja-JP" i="1" smtClean="0">
                            <a:latin typeface="Cambria Math" panose="02040503050406030204" pitchFamily="18" charset="0"/>
                            <a:cs typeface="Arial" panose="02080604020202020204" pitchFamily="34" charset="0"/>
                          </a:rPr>
                        </m:ctrlPr>
                      </m:sSubPr>
                      <m:e>
                        <m:r>
                          <m:rPr>
                            <m:sty m:val="p"/>
                          </m:rPr>
                          <a:rPr kumimoji="1" lang="ja-JP" altLang="en-US" i="0" smtClean="0">
                            <a:latin typeface="Cambria Math" panose="02040503050406030204" pitchFamily="18" charset="0"/>
                            <a:cs typeface="Arial" panose="02080604020202020204" pitchFamily="34" charset="0"/>
                          </a:rPr>
                          <m:t>ρ</m:t>
                        </m:r>
                      </m:e>
                      <m:sub>
                        <m:r>
                          <m:rPr>
                            <m:sty m:val="p"/>
                          </m:rPr>
                          <a:rPr kumimoji="1" lang="en-US" altLang="ja-JP" b="0" i="0" smtClean="0">
                            <a:latin typeface="Cambria Math" panose="02040503050406030204" pitchFamily="18" charset="0"/>
                            <a:cs typeface="Arial" panose="02080604020202020204" pitchFamily="34" charset="0"/>
                          </a:rPr>
                          <m:t>Re</m:t>
                        </m:r>
                      </m:sub>
                    </m:sSub>
                    <m:r>
                      <a:rPr kumimoji="1" lang="en-US" altLang="ja-JP" b="0" i="0" smtClean="0">
                        <a:latin typeface="Cambria Math" panose="02040503050406030204" pitchFamily="18" charset="0"/>
                        <a:cs typeface="Arial" panose="02080604020202020204" pitchFamily="34" charset="0"/>
                      </a:rPr>
                      <m:t>=</m:t>
                    </m:r>
                    <m:r>
                      <a:rPr kumimoji="1" lang="en-US" altLang="ja-JP" b="0" i="0" smtClean="0">
                        <a:latin typeface="Cambria Math" panose="02040503050406030204" pitchFamily="18" charset="0"/>
                        <a:cs typeface="Arial" panose="02080604020202020204" pitchFamily="34" charset="0"/>
                      </a:rPr>
                      <m:t>0</m:t>
                    </m:r>
                    <m:r>
                      <a:rPr kumimoji="1" lang="en-US" altLang="ja-JP" b="0" i="0" smtClean="0">
                        <a:latin typeface="Cambria Math" panose="02040503050406030204" pitchFamily="18" charset="0"/>
                        <a:cs typeface="Arial" panose="02080604020202020204" pitchFamily="34" charset="0"/>
                      </a:rPr>
                      <m:t>.</m:t>
                    </m:r>
                    <m:r>
                      <a:rPr kumimoji="1" lang="en-US" altLang="ja-JP" b="0" i="0" smtClean="0">
                        <a:latin typeface="Cambria Math" panose="02040503050406030204" pitchFamily="18" charset="0"/>
                        <a:cs typeface="Arial" panose="02080604020202020204" pitchFamily="34" charset="0"/>
                      </a:rPr>
                      <m:t>714</m:t>
                    </m:r>
                  </m:oMath>
                </a14:m>
                <a:endParaRPr kumimoji="1" lang="ja-JP" altLang="en-US" dirty="0">
                  <a:latin typeface="Arial" panose="02080604020202020204" pitchFamily="34" charset="0"/>
                  <a:cs typeface="Arial" panose="02080604020202020204" pitchFamily="34" charset="0"/>
                </a:endParaRPr>
              </a:p>
            </p:txBody>
          </p:sp>
        </mc:Choice>
        <mc:Fallback>
          <p:sp>
            <p:nvSpPr>
              <p:cNvPr id="269" name="テキスト ボックス 268"/>
              <p:cNvSpPr txBox="1">
                <a:spLocks noRot="1" noChangeAspect="1" noMove="1" noResize="1" noEditPoints="1" noAdjustHandles="1" noChangeArrowheads="1" noChangeShapeType="1" noTextEdit="1"/>
              </p:cNvSpPr>
              <p:nvPr/>
            </p:nvSpPr>
            <p:spPr>
              <a:xfrm>
                <a:off x="12063601" y="10408686"/>
                <a:ext cx="2975284" cy="923330"/>
              </a:xfrm>
              <a:prstGeom prst="rect">
                <a:avLst/>
              </a:prstGeom>
              <a:blipFill rotWithShape="1">
                <a:blip r:embed="rId25"/>
                <a:stretch>
                  <a:fillRect l="-17" t="-43" r="6" b="48"/>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270" name="テキスト ボックス 269"/>
              <p:cNvSpPr txBox="1"/>
              <p:nvPr/>
            </p:nvSpPr>
            <p:spPr>
              <a:xfrm>
                <a:off x="7785395" y="15425470"/>
                <a:ext cx="6276280" cy="923330"/>
              </a:xfrm>
              <a:prstGeom prst="rect">
                <a:avLst/>
              </a:prstGeom>
              <a:noFill/>
            </p:spPr>
            <p:txBody>
              <a:bodyPr wrap="square" rtlCol="0">
                <a:spAutoFit/>
              </a:bodyPr>
              <a:lstStyle/>
              <a:p>
                <a:pPr marL="285750" indent="-285750">
                  <a:buFont typeface="Wingdings" panose="05000000000000000000" pitchFamily="2" charset="2"/>
                  <a:buChar char="ü"/>
                </a:pPr>
                <a:r>
                  <a:rPr kumimoji="1" lang="en-US" altLang="ja-JP" dirty="0">
                    <a:latin typeface="Arial" panose="02080604020202020204" pitchFamily="34" charset="0"/>
                    <a:cs typeface="Arial" panose="02080604020202020204" pitchFamily="34" charset="0"/>
                  </a:rPr>
                  <a:t>Divergence effect never shows up with </a:t>
                </a:r>
                <a14:m>
                  <m:oMath xmlns:m="http://schemas.openxmlformats.org/officeDocument/2006/math">
                    <m:sSub>
                      <m:sSubPr>
                        <m:ctrlPr>
                          <a:rPr kumimoji="1" lang="en-US" altLang="ja-JP" i="1" smtClean="0">
                            <a:latin typeface="Cambria Math" panose="02040503050406030204" pitchFamily="18" charset="0"/>
                          </a:rPr>
                        </m:ctrlPr>
                      </m:sSubPr>
                      <m:e>
                        <m:r>
                          <m:rPr>
                            <m:sty m:val="p"/>
                          </m:rPr>
                          <a:rPr kumimoji="1" lang="en-US" altLang="ja-JP" b="0" i="0" smtClean="0">
                            <a:latin typeface="Cambria Math" panose="02040503050406030204" pitchFamily="18" charset="0"/>
                          </a:rPr>
                          <m:t>G</m:t>
                        </m:r>
                      </m:e>
                      <m:sub>
                        <m:r>
                          <a:rPr kumimoji="1" lang="en-US" altLang="ja-JP" b="0" i="0" smtClean="0">
                            <a:latin typeface="Cambria Math" panose="02040503050406030204" pitchFamily="18" charset="0"/>
                          </a:rPr>
                          <m:t>1</m:t>
                        </m:r>
                      </m:sub>
                    </m:sSub>
                  </m:oMath>
                </a14:m>
                <a:endParaRPr kumimoji="1" lang="en-US" altLang="ja-JP" dirty="0">
                  <a:latin typeface="Arial" panose="02080604020202020204" pitchFamily="34" charset="0"/>
                  <a:cs typeface="Arial" panose="02080604020202020204" pitchFamily="34" charset="0"/>
                </a:endParaRPr>
              </a:p>
              <a:p>
                <a:pPr marL="285750" indent="-285750">
                  <a:buFont typeface="Wingdings" panose="05000000000000000000" pitchFamily="2" charset="2"/>
                  <a:buChar char="ü"/>
                </a:pPr>
                <a:r>
                  <a:rPr kumimoji="1" lang="en-US" altLang="ja-JP" dirty="0">
                    <a:latin typeface="Arial" panose="02080604020202020204" pitchFamily="34" charset="0"/>
                    <a:cs typeface="Arial" panose="02080604020202020204" pitchFamily="34" charset="0"/>
                  </a:rPr>
                  <a:t>Good agreement with experiment</a:t>
                </a:r>
                <a:endParaRPr kumimoji="1" lang="en-US" altLang="ja-JP" dirty="0">
                  <a:latin typeface="Arial" panose="02080604020202020204" pitchFamily="34" charset="0"/>
                  <a:cs typeface="Arial" panose="02080604020202020204" pitchFamily="34" charset="0"/>
                </a:endParaRPr>
              </a:p>
              <a:p>
                <a:pPr marL="285750" indent="-285750">
                  <a:buFont typeface="Wingdings" panose="05000000000000000000" pitchFamily="2" charset="2"/>
                  <a:buChar char="ü"/>
                </a:pPr>
                <a:r>
                  <a:rPr kumimoji="1" lang="en-US" altLang="ja-JP" dirty="0">
                    <a:latin typeface="Arial" panose="02080604020202020204" pitchFamily="34" charset="0"/>
                    <a:cs typeface="Arial" panose="02080604020202020204" pitchFamily="34" charset="0"/>
                  </a:rPr>
                  <a:t>Fine peaks are reproduced by ~ 1000 atoms</a:t>
                </a:r>
                <a:endParaRPr kumimoji="1" lang="ja-JP" altLang="en-US" dirty="0">
                  <a:latin typeface="Arial" panose="02080604020202020204" pitchFamily="34" charset="0"/>
                  <a:cs typeface="Arial" panose="02080604020202020204" pitchFamily="34" charset="0"/>
                </a:endParaRPr>
              </a:p>
            </p:txBody>
          </p:sp>
        </mc:Choice>
        <mc:Fallback>
          <p:sp>
            <p:nvSpPr>
              <p:cNvPr id="270" name="テキスト ボックス 269"/>
              <p:cNvSpPr txBox="1">
                <a:spLocks noRot="1" noChangeAspect="1" noMove="1" noResize="1" noEditPoints="1" noAdjustHandles="1" noChangeArrowheads="1" noChangeShapeType="1" noTextEdit="1"/>
              </p:cNvSpPr>
              <p:nvPr/>
            </p:nvSpPr>
            <p:spPr>
              <a:xfrm>
                <a:off x="7785395" y="15425470"/>
                <a:ext cx="6276280" cy="923330"/>
              </a:xfrm>
              <a:prstGeom prst="rect">
                <a:avLst/>
              </a:prstGeom>
              <a:blipFill rotWithShape="1">
                <a:blip r:embed="rId26"/>
                <a:stretch>
                  <a:fillRect l="-5" t="-5" r="4" b="10"/>
                </a:stretch>
              </a:blipFill>
            </p:spPr>
            <p:txBody>
              <a:bodyPr/>
              <a:lstStyle/>
              <a:p>
                <a:r>
                  <a:rPr lang="en-US" altLang="en-US">
                    <a:noFill/>
                  </a:rPr>
                  <a:t> </a:t>
                </a:r>
              </a:p>
            </p:txBody>
          </p:sp>
        </mc:Fallback>
      </mc:AlternateContent>
      <p:sp>
        <p:nvSpPr>
          <p:cNvPr id="275" name="テキスト ボックス 274"/>
          <p:cNvSpPr txBox="1"/>
          <p:nvPr/>
        </p:nvSpPr>
        <p:spPr>
          <a:xfrm>
            <a:off x="9312813" y="19465438"/>
            <a:ext cx="3907500" cy="369332"/>
          </a:xfrm>
          <a:prstGeom prst="rect">
            <a:avLst/>
          </a:prstGeom>
          <a:noFill/>
        </p:spPr>
        <p:txBody>
          <a:bodyPr wrap="square" rtlCol="0">
            <a:spAutoFit/>
          </a:bodyPr>
          <a:lstStyle/>
          <a:p>
            <a:pPr marL="285750" indent="-285750">
              <a:buFont typeface="Wingdings" panose="05000000000000000000" pitchFamily="2" charset="2"/>
              <a:buChar char="ü"/>
            </a:pPr>
            <a:r>
              <a:rPr kumimoji="1" lang="en-US" altLang="ja-JP" dirty="0">
                <a:latin typeface="Arial" panose="02080604020202020204" pitchFamily="34" charset="0"/>
                <a:cs typeface="Arial" panose="02080604020202020204" pitchFamily="34" charset="0"/>
              </a:rPr>
              <a:t>Same fruits as Ti emitter !</a:t>
            </a:r>
            <a:endParaRPr kumimoji="1" lang="en-US" altLang="ja-JP" dirty="0">
              <a:latin typeface="Arial" panose="02080604020202020204" pitchFamily="34" charset="0"/>
              <a:cs typeface="Arial" panose="02080604020202020204" pitchFamily="34" charset="0"/>
            </a:endParaRPr>
          </a:p>
        </p:txBody>
      </p:sp>
      <p:cxnSp>
        <p:nvCxnSpPr>
          <p:cNvPr id="277" name="直線コネクタ 276"/>
          <p:cNvCxnSpPr/>
          <p:nvPr/>
        </p:nvCxnSpPr>
        <p:spPr>
          <a:xfrm>
            <a:off x="7745080" y="7608966"/>
            <a:ext cx="36021" cy="4047292"/>
          </a:xfrm>
          <a:prstGeom prst="line">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2" name="テキスト ボックス 271"/>
          <p:cNvSpPr txBox="1"/>
          <p:nvPr/>
        </p:nvSpPr>
        <p:spPr>
          <a:xfrm>
            <a:off x="424280" y="16082467"/>
            <a:ext cx="6102064" cy="369332"/>
          </a:xfrm>
          <a:prstGeom prst="rect">
            <a:avLst/>
          </a:prstGeom>
          <a:solidFill>
            <a:schemeClr val="bg2"/>
          </a:solidFill>
        </p:spPr>
        <p:txBody>
          <a:bodyPr wrap="square" rtlCol="0">
            <a:spAutoFit/>
          </a:bodyPr>
          <a:lstStyle/>
          <a:p>
            <a:r>
              <a:rPr kumimoji="1" lang="en-US" altLang="ja-JP" b="1" dirty="0">
                <a:latin typeface="Arial" panose="02080604020202020204" pitchFamily="34" charset="0"/>
                <a:cs typeface="Arial" panose="02080604020202020204" pitchFamily="34" charset="0"/>
              </a:rPr>
              <a:t>Parameters</a:t>
            </a:r>
            <a:endParaRPr kumimoji="1" lang="ja-JP" altLang="en-US" b="1" dirty="0">
              <a:latin typeface="Arial" panose="02080604020202020204" pitchFamily="34" charset="0"/>
              <a:cs typeface="Arial" panose="02080604020202020204" pitchFamily="34" charset="0"/>
            </a:endParaRPr>
          </a:p>
        </p:txBody>
      </p:sp>
      <p:sp>
        <p:nvSpPr>
          <p:cNvPr id="8" name="テキスト ボックス 7"/>
          <p:cNvSpPr txBox="1"/>
          <p:nvPr/>
        </p:nvSpPr>
        <p:spPr>
          <a:xfrm>
            <a:off x="1083406" y="12699297"/>
            <a:ext cx="525470" cy="338554"/>
          </a:xfrm>
          <a:prstGeom prst="rect">
            <a:avLst/>
          </a:prstGeom>
          <a:noFill/>
        </p:spPr>
        <p:txBody>
          <a:bodyPr wrap="square" rtlCol="0">
            <a:spAutoFit/>
          </a:bodyPr>
          <a:lstStyle/>
          <a:p>
            <a:r>
              <a:rPr kumimoji="1" lang="en-US" altLang="ja-JP" sz="1600" dirty="0">
                <a:latin typeface="Arial" panose="02080604020202020204" pitchFamily="34" charset="0"/>
                <a:cs typeface="Arial" panose="02080604020202020204" pitchFamily="34" charset="0"/>
              </a:rPr>
              <a:t>[3]</a:t>
            </a:r>
            <a:endParaRPr kumimoji="1" lang="ja-JP" altLang="en-US" sz="1600" dirty="0">
              <a:latin typeface="Arial" panose="02080604020202020204" pitchFamily="34" charset="0"/>
              <a:cs typeface="Arial" panose="02080604020202020204" pitchFamily="34" charset="0"/>
            </a:endParaRPr>
          </a:p>
        </p:txBody>
      </p:sp>
      <mc:AlternateContent xmlns:mc="http://schemas.openxmlformats.org/markup-compatibility/2006">
        <mc:Choice xmlns:a14="http://schemas.microsoft.com/office/drawing/2010/main" Requires="a14">
          <p:sp>
            <p:nvSpPr>
              <p:cNvPr id="118" name="テキスト ボックス 117"/>
              <p:cNvSpPr txBox="1"/>
              <p:nvPr/>
            </p:nvSpPr>
            <p:spPr>
              <a:xfrm>
                <a:off x="3421053" y="17837855"/>
                <a:ext cx="3014912" cy="1945597"/>
              </a:xfrm>
              <a:prstGeom prst="rect">
                <a:avLst/>
              </a:prstGeom>
              <a:solidFill>
                <a:schemeClr val="bg2"/>
              </a:solidFill>
            </p:spPr>
            <p:txBody>
              <a:bodyPr wrap="square" rtlCol="0">
                <a:spAutoFit/>
              </a:bodyPr>
              <a:lstStyle/>
              <a:p>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cs typeface="Arial" panose="02080604020202020204" pitchFamily="34" charset="0"/>
                        </a:rPr>
                        <m:t>𝑘</m:t>
                      </m:r>
                      <m:r>
                        <a:rPr kumimoji="1" lang="en-US" altLang="ja-JP" b="0" i="1" smtClean="0">
                          <a:latin typeface="Cambria Math" panose="02040503050406030204" pitchFamily="18" charset="0"/>
                          <a:cs typeface="Arial" panose="02080604020202020204" pitchFamily="34" charset="0"/>
                        </a:rPr>
                        <m:t>∗</m:t>
                      </m:r>
                      <m:r>
                        <a:rPr kumimoji="1" lang="en-US" altLang="ja-JP" b="0" i="1" smtClean="0">
                          <a:latin typeface="Cambria Math" panose="02040503050406030204" pitchFamily="18" charset="0"/>
                          <a:cs typeface="Arial" panose="02080604020202020204" pitchFamily="34" charset="0"/>
                        </a:rPr>
                        <m:t>𝑎</m:t>
                      </m:r>
                      <m:r>
                        <a:rPr kumimoji="1" lang="en-US" altLang="ja-JP" b="0" i="0" smtClean="0">
                          <a:latin typeface="Cambria Math" panose="02040503050406030204" pitchFamily="18" charset="0"/>
                          <a:cs typeface="Arial" panose="02080604020202020204" pitchFamily="34" charset="0"/>
                        </a:rPr>
                        <m:t>=</m:t>
                      </m:r>
                      <m:rad>
                        <m:radPr>
                          <m:degHide m:val="on"/>
                          <m:ctrlPr>
                            <a:rPr kumimoji="1" lang="en-US" altLang="ja-JP" b="0" i="1" smtClean="0">
                              <a:latin typeface="Cambria Math" panose="02040503050406030204" pitchFamily="18" charset="0"/>
                              <a:cs typeface="Arial" panose="02080604020202020204" pitchFamily="34" charset="0"/>
                            </a:rPr>
                          </m:ctrlPr>
                        </m:radPr>
                        <m:deg/>
                        <m:e>
                          <m:sSub>
                            <m:sSubPr>
                              <m:ctrlPr>
                                <a:rPr kumimoji="1" lang="en-US" altLang="ja-JP" b="0" i="1" smtClean="0">
                                  <a:latin typeface="Cambria Math" panose="02040503050406030204" pitchFamily="18" charset="0"/>
                                  <a:cs typeface="Arial" panose="02080604020202020204" pitchFamily="34" charset="0"/>
                                </a:rPr>
                              </m:ctrlPr>
                            </m:sSubPr>
                            <m:e>
                              <m:r>
                                <a:rPr kumimoji="1" lang="en-US" altLang="ja-JP" b="0" i="1" smtClean="0">
                                  <a:latin typeface="Cambria Math" panose="02040503050406030204" pitchFamily="18" charset="0"/>
                                  <a:cs typeface="Arial" panose="02080604020202020204" pitchFamily="34" charset="0"/>
                                </a:rPr>
                                <m:t>𝑙</m:t>
                              </m:r>
                            </m:e>
                            <m:sub>
                              <m:r>
                                <m:rPr>
                                  <m:sty m:val="p"/>
                                </m:rPr>
                                <a:rPr kumimoji="1" lang="en-US" altLang="ja-JP" b="0" i="0" smtClean="0">
                                  <a:latin typeface="Cambria Math" panose="02040503050406030204" pitchFamily="18" charset="0"/>
                                  <a:cs typeface="Arial" panose="02080604020202020204" pitchFamily="34" charset="0"/>
                                </a:rPr>
                                <m:t>max</m:t>
                              </m:r>
                            </m:sub>
                          </m:sSub>
                          <m:r>
                            <a:rPr kumimoji="1" lang="en-US" altLang="ja-JP" b="0" i="0" smtClean="0">
                              <a:latin typeface="Cambria Math" panose="02040503050406030204" pitchFamily="18" charset="0"/>
                              <a:cs typeface="Arial" panose="02080604020202020204" pitchFamily="34" charset="0"/>
                            </a:rPr>
                            <m:t>(</m:t>
                          </m:r>
                          <m:sSub>
                            <m:sSubPr>
                              <m:ctrlPr>
                                <a:rPr kumimoji="1" lang="en-US" altLang="ja-JP" b="0" i="1" smtClean="0">
                                  <a:latin typeface="Cambria Math" panose="02040503050406030204" pitchFamily="18" charset="0"/>
                                  <a:cs typeface="Arial" panose="02080604020202020204" pitchFamily="34" charset="0"/>
                                </a:rPr>
                              </m:ctrlPr>
                            </m:sSubPr>
                            <m:e>
                              <m:r>
                                <a:rPr kumimoji="1" lang="en-US" altLang="ja-JP" b="0" i="1" smtClean="0">
                                  <a:latin typeface="Cambria Math" panose="02040503050406030204" pitchFamily="18" charset="0"/>
                                  <a:cs typeface="Arial" panose="02080604020202020204" pitchFamily="34" charset="0"/>
                                </a:rPr>
                                <m:t>𝑙</m:t>
                              </m:r>
                            </m:e>
                            <m:sub>
                              <m:r>
                                <m:rPr>
                                  <m:sty m:val="p"/>
                                </m:rPr>
                                <a:rPr kumimoji="1" lang="en-US" altLang="ja-JP" b="0" i="0" smtClean="0">
                                  <a:latin typeface="Cambria Math" panose="02040503050406030204" pitchFamily="18" charset="0"/>
                                  <a:cs typeface="Arial" panose="02080604020202020204" pitchFamily="34" charset="0"/>
                                </a:rPr>
                                <m:t>max</m:t>
                              </m:r>
                            </m:sub>
                          </m:sSub>
                          <m:r>
                            <a:rPr kumimoji="1" lang="en-US" altLang="ja-JP" b="0" i="0" smtClean="0">
                              <a:latin typeface="Cambria Math" panose="02040503050406030204" pitchFamily="18" charset="0"/>
                              <a:cs typeface="Arial" panose="02080604020202020204" pitchFamily="34" charset="0"/>
                            </a:rPr>
                            <m:t>+</m:t>
                          </m:r>
                          <m:r>
                            <a:rPr kumimoji="1" lang="en-US" altLang="ja-JP" b="0" i="0" smtClean="0">
                              <a:latin typeface="Cambria Math" panose="02040503050406030204" pitchFamily="18" charset="0"/>
                              <a:cs typeface="Arial" panose="02080604020202020204" pitchFamily="34" charset="0"/>
                            </a:rPr>
                            <m:t>1</m:t>
                          </m:r>
                          <m:r>
                            <a:rPr kumimoji="1" lang="en-US" altLang="ja-JP" b="0" i="0" smtClean="0">
                              <a:latin typeface="Cambria Math" panose="02040503050406030204" pitchFamily="18" charset="0"/>
                              <a:cs typeface="Arial" panose="02080604020202020204" pitchFamily="34" charset="0"/>
                            </a:rPr>
                            <m:t>)</m:t>
                          </m:r>
                        </m:e>
                      </m:rad>
                    </m:oMath>
                  </m:oMathPara>
                </a14:m>
                <a:endParaRPr kumimoji="1" lang="en-US" altLang="ja-JP" dirty="0">
                  <a:latin typeface="Arial" panose="02080604020202020204" pitchFamily="34" charset="0"/>
                  <a:cs typeface="Arial" panose="02080604020202020204" pitchFamily="34" charset="0"/>
                </a:endParaRPr>
              </a:p>
              <a:p>
                <a:r>
                  <a:rPr kumimoji="1" lang="en-US" altLang="ja-JP" sz="1600" i="1" dirty="0">
                    <a:latin typeface="Arial" panose="02080604020202020204" pitchFamily="34" charset="0"/>
                    <a:cs typeface="Arial" panose="02080604020202020204" pitchFamily="34" charset="0"/>
                  </a:rPr>
                  <a:t>k</a:t>
                </a:r>
                <a:r>
                  <a:rPr kumimoji="1" lang="en-US" altLang="ja-JP" sz="1600" dirty="0">
                    <a:latin typeface="Arial" panose="02080604020202020204" pitchFamily="34" charset="0"/>
                    <a:cs typeface="Arial" panose="02080604020202020204" pitchFamily="34" charset="0"/>
                  </a:rPr>
                  <a:t>: Photoelectron kinetic energy</a:t>
                </a:r>
                <a:endParaRPr kumimoji="1" lang="en-US" altLang="ja-JP" sz="1600" dirty="0">
                  <a:latin typeface="Arial" panose="02080604020202020204" pitchFamily="34" charset="0"/>
                  <a:cs typeface="Arial" panose="02080604020202020204" pitchFamily="34" charset="0"/>
                </a:endParaRPr>
              </a:p>
              <a:p>
                <a:r>
                  <a:rPr kumimoji="1" lang="en-US" altLang="ja-JP" sz="1600" i="1" dirty="0">
                    <a:latin typeface="Arial" panose="02080604020202020204" pitchFamily="34" charset="0"/>
                    <a:cs typeface="Arial" panose="02080604020202020204" pitchFamily="34" charset="0"/>
                  </a:rPr>
                  <a:t>a</a:t>
                </a:r>
                <a:r>
                  <a:rPr kumimoji="1" lang="en-US" altLang="ja-JP" sz="1600" dirty="0">
                    <a:latin typeface="Arial" panose="02080604020202020204" pitchFamily="34" charset="0"/>
                    <a:cs typeface="Arial" panose="02080604020202020204" pitchFamily="34" charset="0"/>
                  </a:rPr>
                  <a:t>: Muffin-tin radius</a:t>
                </a:r>
                <a:endParaRPr kumimoji="1" lang="en-US" altLang="ja-JP" sz="1600" dirty="0">
                  <a:latin typeface="Arial" panose="02080604020202020204" pitchFamily="34" charset="0"/>
                  <a:cs typeface="Arial" panose="02080604020202020204" pitchFamily="34" charset="0"/>
                </a:endParaRPr>
              </a:p>
              <a:p>
                <a14:m>
                  <m:oMathPara xmlns:m="http://schemas.openxmlformats.org/officeDocument/2006/math">
                    <m:oMathParaPr>
                      <m:jc m:val="left"/>
                    </m:oMathParaPr>
                    <m:oMath xmlns:m="http://schemas.openxmlformats.org/officeDocument/2006/math">
                      <m:sSubSup>
                        <m:sSubSupPr>
                          <m:ctrlPr>
                            <a:rPr kumimoji="1" lang="en-US" altLang="ja-JP" sz="1600" i="1" smtClean="0">
                              <a:latin typeface="Cambria Math" panose="02040503050406030204" pitchFamily="18" charset="0"/>
                              <a:cs typeface="Arial" panose="02080604020202020204" pitchFamily="34" charset="0"/>
                            </a:rPr>
                          </m:ctrlPr>
                        </m:sSubSupPr>
                        <m:e>
                          <m:r>
                            <a:rPr kumimoji="1" lang="en-US" altLang="ja-JP" sz="1600" b="0" i="1" smtClean="0">
                              <a:latin typeface="Cambria Math" panose="02040503050406030204" pitchFamily="18" charset="0"/>
                              <a:cs typeface="Arial" panose="02080604020202020204" pitchFamily="34" charset="0"/>
                            </a:rPr>
                            <m:t>𝑙</m:t>
                          </m:r>
                        </m:e>
                        <m:sub>
                          <m:r>
                            <a:rPr kumimoji="1" lang="en-US" altLang="ja-JP" sz="1600" b="0" i="1" smtClean="0">
                              <a:latin typeface="Cambria Math" panose="02040503050406030204" pitchFamily="18" charset="0"/>
                              <a:cs typeface="Arial" panose="02080604020202020204" pitchFamily="34" charset="0"/>
                            </a:rPr>
                            <m:t>𝑚𝑎𝑥</m:t>
                          </m:r>
                        </m:sub>
                        <m:sup>
                          <m:r>
                            <a:rPr kumimoji="1" lang="en-US" altLang="ja-JP" sz="1600" b="0" i="1" smtClean="0">
                              <a:latin typeface="Cambria Math" panose="02040503050406030204" pitchFamily="18" charset="0"/>
                              <a:cs typeface="Arial" panose="02080604020202020204" pitchFamily="34" charset="0"/>
                            </a:rPr>
                            <m:t>𝑡ℎ𝑒𝑜𝑟𝑦</m:t>
                          </m:r>
                        </m:sup>
                      </m:sSubSup>
                      <m:r>
                        <a:rPr kumimoji="1" lang="en-US" altLang="ja-JP" sz="1600" b="0" i="1" smtClean="0">
                          <a:latin typeface="Cambria Math" panose="02040503050406030204" pitchFamily="18" charset="0"/>
                          <a:cs typeface="Arial" panose="02080604020202020204" pitchFamily="34" charset="0"/>
                        </a:rPr>
                        <m:t>:</m:t>
                      </m:r>
                    </m:oMath>
                  </m:oMathPara>
                </a14:m>
                <a:endParaRPr kumimoji="1" lang="en-US" altLang="ja-JP" sz="1600" dirty="0">
                  <a:latin typeface="Arial" panose="02080604020202020204" pitchFamily="34" charset="0"/>
                  <a:cs typeface="Arial" panose="02080604020202020204" pitchFamily="34" charset="0"/>
                </a:endParaRPr>
              </a:p>
              <a:p>
                <a:r>
                  <a:rPr kumimoji="1" lang="ja-JP" altLang="en-US" sz="1600" dirty="0">
                    <a:latin typeface="Arial" panose="02080604020202020204" pitchFamily="34" charset="0"/>
                    <a:cs typeface="Arial" panose="02080604020202020204" pitchFamily="34" charset="0"/>
                  </a:rPr>
                  <a:t>・</a:t>
                </a:r>
                <a:r>
                  <a:rPr kumimoji="1" lang="en-US" altLang="ja-JP" sz="1600" dirty="0">
                    <a:latin typeface="Arial" panose="02080604020202020204" pitchFamily="34" charset="0"/>
                    <a:cs typeface="Arial" panose="02080604020202020204" pitchFamily="34" charset="0"/>
                  </a:rPr>
                  <a:t>1019 eV (Ti) -&gt; </a:t>
                </a:r>
                <a:r>
                  <a:rPr kumimoji="1" lang="en-US" altLang="ja-JP" sz="1600" dirty="0">
                    <a:solidFill>
                      <a:srgbClr val="3E4349"/>
                    </a:solidFill>
                    <a:latin typeface="Arial" panose="02080604020202020204" pitchFamily="34" charset="0"/>
                    <a:cs typeface="Arial" panose="02080604020202020204" pitchFamily="34" charset="0"/>
                  </a:rPr>
                  <a:t>{19, 15, 13}</a:t>
                </a:r>
                <a:endParaRPr kumimoji="1" lang="en-US" altLang="ja-JP" sz="1600" dirty="0">
                  <a:solidFill>
                    <a:srgbClr val="3E4349"/>
                  </a:solidFill>
                  <a:latin typeface="Arial" panose="02080604020202020204" pitchFamily="34" charset="0"/>
                  <a:cs typeface="Arial" panose="02080604020202020204" pitchFamily="34" charset="0"/>
                </a:endParaRPr>
              </a:p>
              <a:p>
                <a:r>
                  <a:rPr kumimoji="1" lang="ja-JP" altLang="en-US" sz="1600" dirty="0">
                    <a:solidFill>
                      <a:srgbClr val="3E4349"/>
                    </a:solidFill>
                    <a:latin typeface="Arial" panose="02080604020202020204" pitchFamily="34" charset="0"/>
                    <a:cs typeface="Arial" panose="02080604020202020204" pitchFamily="34" charset="0"/>
                  </a:rPr>
                  <a:t>・</a:t>
                </a:r>
                <a:r>
                  <a:rPr kumimoji="1" lang="en-US" altLang="ja-JP" sz="1600" dirty="0">
                    <a:solidFill>
                      <a:srgbClr val="3E4349"/>
                    </a:solidFill>
                    <a:latin typeface="Arial" panose="02080604020202020204" pitchFamily="34" charset="0"/>
                    <a:cs typeface="Arial" panose="02080604020202020204" pitchFamily="34" charset="0"/>
                  </a:rPr>
                  <a:t>948</a:t>
                </a:r>
                <a:r>
                  <a:rPr kumimoji="1" lang="en-US" altLang="ja-JP" sz="1600" dirty="0">
                    <a:latin typeface="Arial" panose="02080604020202020204" pitchFamily="34" charset="0"/>
                    <a:cs typeface="Arial" panose="02080604020202020204" pitchFamily="34" charset="0"/>
                  </a:rPr>
                  <a:t> eV (O) -&gt; </a:t>
                </a:r>
                <a:r>
                  <a:rPr kumimoji="1" lang="en-US" altLang="ja-JP" sz="1600" dirty="0">
                    <a:solidFill>
                      <a:srgbClr val="3E4349"/>
                    </a:solidFill>
                    <a:latin typeface="Arial" panose="02080604020202020204" pitchFamily="34" charset="0"/>
                    <a:cs typeface="Arial" panose="02080604020202020204" pitchFamily="34" charset="0"/>
                  </a:rPr>
                  <a:t>{18, 15, 12}</a:t>
                </a:r>
                <a:endParaRPr kumimoji="1" lang="en-US" altLang="ja-JP" sz="1600" dirty="0">
                  <a:latin typeface="Arial" panose="02080604020202020204" pitchFamily="34" charset="0"/>
                  <a:cs typeface="Arial" panose="02080604020202020204" pitchFamily="34" charset="0"/>
                </a:endParaRPr>
              </a:p>
              <a:p>
                <a:endParaRPr kumimoji="1" lang="ja-JP" altLang="en-US" sz="1600" dirty="0">
                  <a:latin typeface="Arial" panose="02080604020202020204" pitchFamily="34" charset="0"/>
                  <a:cs typeface="Arial" panose="02080604020202020204" pitchFamily="34" charset="0"/>
                </a:endParaRPr>
              </a:p>
            </p:txBody>
          </p:sp>
        </mc:Choice>
        <mc:Fallback>
          <p:sp>
            <p:nvSpPr>
              <p:cNvPr id="118" name="テキスト ボックス 117"/>
              <p:cNvSpPr txBox="1">
                <a:spLocks noRot="1" noChangeAspect="1" noMove="1" noResize="1" noEditPoints="1" noAdjustHandles="1" noChangeArrowheads="1" noChangeShapeType="1" noTextEdit="1"/>
              </p:cNvSpPr>
              <p:nvPr/>
            </p:nvSpPr>
            <p:spPr>
              <a:xfrm>
                <a:off x="3421053" y="17837855"/>
                <a:ext cx="3014912" cy="1945597"/>
              </a:xfrm>
              <a:prstGeom prst="rect">
                <a:avLst/>
              </a:prstGeom>
              <a:blipFill rotWithShape="1">
                <a:blip r:embed="rId27"/>
                <a:stretch>
                  <a:fillRect l="-10" t="-4" r="8" b="1"/>
                </a:stretch>
              </a:blipFill>
            </p:spPr>
            <p:txBody>
              <a:bodyPr/>
              <a:lstStyle/>
              <a:p>
                <a:r>
                  <a:rPr lang="en-US" altLang="en-US">
                    <a:noFill/>
                  </a:rPr>
                  <a:t> </a:t>
                </a:r>
              </a:p>
            </p:txBody>
          </p:sp>
        </mc:Fallback>
      </mc:AlternateContent>
      <p:sp>
        <p:nvSpPr>
          <p:cNvPr id="119" name="テキスト ボックス 118"/>
          <p:cNvSpPr txBox="1"/>
          <p:nvPr/>
        </p:nvSpPr>
        <p:spPr>
          <a:xfrm>
            <a:off x="0" y="15755585"/>
            <a:ext cx="6459953" cy="307777"/>
          </a:xfrm>
          <a:prstGeom prst="rect">
            <a:avLst/>
          </a:prstGeom>
          <a:noFill/>
        </p:spPr>
        <p:txBody>
          <a:bodyPr wrap="square">
            <a:spAutoFit/>
          </a:bodyPr>
          <a:lstStyle/>
          <a:p>
            <a:r>
              <a:rPr lang="en-US" altLang="ja-JP" sz="1400" dirty="0">
                <a:latin typeface="Arial" panose="02080604020202020204" pitchFamily="34" charset="0"/>
                <a:cs typeface="Arial" panose="02080604020202020204" pitchFamily="34" charset="0"/>
              </a:rPr>
              <a:t>[3] S. Tricot, </a:t>
            </a:r>
            <a:r>
              <a:rPr lang="en-US" altLang="ja-JP" sz="1400" i="1" dirty="0">
                <a:latin typeface="Arial" panose="02080604020202020204" pitchFamily="34" charset="0"/>
                <a:cs typeface="Arial" panose="02080604020202020204" pitchFamily="34" charset="0"/>
              </a:rPr>
              <a:t>et al.,</a:t>
            </a:r>
            <a:r>
              <a:rPr lang="en-US" altLang="ja-JP" sz="1400" dirty="0">
                <a:latin typeface="Arial" panose="02080604020202020204" pitchFamily="34" charset="0"/>
                <a:cs typeface="Arial" panose="02080604020202020204" pitchFamily="34" charset="0"/>
              </a:rPr>
              <a:t> </a:t>
            </a:r>
            <a:r>
              <a:rPr lang="en-US" altLang="ja-JP" sz="1400" i="1" dirty="0">
                <a:latin typeface="Arial" panose="02080604020202020204" pitchFamily="34" charset="0"/>
                <a:cs typeface="Arial" panose="02080604020202020204" pitchFamily="34" charset="0"/>
              </a:rPr>
              <a:t>J. Electron </a:t>
            </a:r>
            <a:r>
              <a:rPr lang="en-US" altLang="ja-JP" sz="1400" i="1" dirty="0" err="1">
                <a:latin typeface="Arial" panose="02080604020202020204" pitchFamily="34" charset="0"/>
                <a:cs typeface="Arial" panose="02080604020202020204" pitchFamily="34" charset="0"/>
              </a:rPr>
              <a:t>Spectrosc</a:t>
            </a:r>
            <a:r>
              <a:rPr lang="en-US" altLang="ja-JP" sz="1400" i="1" dirty="0">
                <a:latin typeface="Arial" panose="02080604020202020204" pitchFamily="34" charset="0"/>
                <a:cs typeface="Arial" panose="02080604020202020204" pitchFamily="34" charset="0"/>
              </a:rPr>
              <a:t>. </a:t>
            </a:r>
            <a:r>
              <a:rPr lang="en-US" altLang="ja-JP" sz="1400" i="1" dirty="0" err="1">
                <a:latin typeface="Arial" panose="02080604020202020204" pitchFamily="34" charset="0"/>
                <a:cs typeface="Arial" panose="02080604020202020204" pitchFamily="34" charset="0"/>
              </a:rPr>
              <a:t>Relat</a:t>
            </a:r>
            <a:r>
              <a:rPr lang="en-US" altLang="ja-JP" sz="1400" i="1" dirty="0">
                <a:latin typeface="Arial" panose="02080604020202020204" pitchFamily="34" charset="0"/>
                <a:cs typeface="Arial" panose="02080604020202020204" pitchFamily="34" charset="0"/>
              </a:rPr>
              <a:t>. Phenom.</a:t>
            </a:r>
            <a:r>
              <a:rPr lang="en-US" altLang="ja-JP" sz="1400" dirty="0">
                <a:latin typeface="Arial" panose="02080604020202020204" pitchFamily="34" charset="0"/>
                <a:cs typeface="Arial" panose="02080604020202020204" pitchFamily="34" charset="0"/>
              </a:rPr>
              <a:t> </a:t>
            </a:r>
            <a:r>
              <a:rPr lang="en-US" altLang="ja-JP" sz="1400" b="1" dirty="0">
                <a:latin typeface="Arial" panose="02080604020202020204" pitchFamily="34" charset="0"/>
                <a:cs typeface="Arial" panose="02080604020202020204" pitchFamily="34" charset="0"/>
              </a:rPr>
              <a:t>256</a:t>
            </a:r>
            <a:r>
              <a:rPr lang="en-US" altLang="ja-JP" sz="1400" dirty="0">
                <a:latin typeface="Arial" panose="02080604020202020204" pitchFamily="34" charset="0"/>
                <a:cs typeface="Arial" panose="02080604020202020204" pitchFamily="34" charset="0"/>
              </a:rPr>
              <a:t>, 147176 (2022).</a:t>
            </a:r>
            <a:endParaRPr lang="ja-JP" altLang="en-US" sz="1400" dirty="0">
              <a:latin typeface="Arial" panose="02080604020202020204" pitchFamily="34" charset="0"/>
              <a:cs typeface="Arial" panose="02080604020202020204" pitchFamily="34" charset="0"/>
            </a:endParaRPr>
          </a:p>
        </p:txBody>
      </p:sp>
      <p:pic>
        <p:nvPicPr>
          <p:cNvPr id="117" name="図 116" descr="グラフ, 折れ線グラフ, ヒストグラム"/>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1045957" y="12700402"/>
            <a:ext cx="3857837" cy="2468880"/>
          </a:xfrm>
          <a:prstGeom prst="rect">
            <a:avLst/>
          </a:prstGeom>
        </p:spPr>
      </p:pic>
      <p:pic>
        <p:nvPicPr>
          <p:cNvPr id="123" name="図 122" descr="グラフ, 折れ線グラフ"/>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1070830" y="16757033"/>
            <a:ext cx="3811249" cy="2468880"/>
          </a:xfrm>
          <a:prstGeom prst="rect">
            <a:avLst/>
          </a:prstGeom>
        </p:spPr>
      </p:pic>
      <p:pic>
        <p:nvPicPr>
          <p:cNvPr id="15" name="図 14" descr="グラフ, 折れ線グラフ&#10;&#10;自動的に生成された説明"/>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6944451" y="12705913"/>
            <a:ext cx="3839347" cy="2468880"/>
          </a:xfrm>
          <a:prstGeom prst="rect">
            <a:avLst/>
          </a:prstGeom>
        </p:spPr>
      </p:pic>
      <p:pic>
        <p:nvPicPr>
          <p:cNvPr id="116" name="図 115" descr="グラフ, 折れ線グラフ"/>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6880342" y="16750843"/>
            <a:ext cx="3835946" cy="2468880"/>
          </a:xfrm>
          <a:prstGeom prst="rect">
            <a:avLst/>
          </a:prstGeom>
        </p:spPr>
      </p:pic>
      <p:sp>
        <p:nvSpPr>
          <p:cNvPr id="115" name="矢印: 上 114"/>
          <p:cNvSpPr/>
          <p:nvPr/>
        </p:nvSpPr>
        <p:spPr>
          <a:xfrm>
            <a:off x="4100537" y="3842070"/>
            <a:ext cx="364818" cy="483464"/>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2" name="図 121" descr="ダイアグラム&#10;&#10;自動的に生成された説明"/>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4975563" y="3356098"/>
            <a:ext cx="5165441" cy="3026664"/>
          </a:xfrm>
          <a:prstGeom prst="rect">
            <a:avLst/>
          </a:prstGeom>
        </p:spPr>
      </p:pic>
      <p:pic>
        <p:nvPicPr>
          <p:cNvPr id="113" name="図 112" descr="グラフ, 折れ線グラフ&#10;&#10;自動的に生成された説明"/>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20889" y="17813987"/>
            <a:ext cx="3116023" cy="2011680"/>
          </a:xfrm>
          <a:prstGeom prst="rect">
            <a:avLst/>
          </a:prstGeom>
        </p:spPr>
      </p:pic>
      <p:sp>
        <p:nvSpPr>
          <p:cNvPr id="120" name="テキスト ボックス 119"/>
          <p:cNvSpPr txBox="1"/>
          <p:nvPr/>
        </p:nvSpPr>
        <p:spPr>
          <a:xfrm>
            <a:off x="12220713" y="15131801"/>
            <a:ext cx="1715731" cy="369332"/>
          </a:xfrm>
          <a:prstGeom prst="rect">
            <a:avLst/>
          </a:prstGeom>
          <a:noFill/>
        </p:spPr>
        <p:txBody>
          <a:bodyPr wrap="square" rtlCol="0">
            <a:spAutoFit/>
          </a:bodyPr>
          <a:lstStyle/>
          <a:p>
            <a:r>
              <a:rPr kumimoji="1" lang="en-US" altLang="ja-JP" b="1" dirty="0">
                <a:latin typeface="Arial" panose="02080604020202020204" pitchFamily="34" charset="0"/>
                <a:cs typeface="Arial" panose="02080604020202020204" pitchFamily="34" charset="0"/>
              </a:rPr>
              <a:t>Renormalized</a:t>
            </a:r>
            <a:endParaRPr kumimoji="1" lang="ja-JP" altLang="en-US" b="1" dirty="0">
              <a:latin typeface="Arial" panose="02080604020202020204" pitchFamily="34" charset="0"/>
              <a:cs typeface="Arial" panose="02080604020202020204" pitchFamily="34" charset="0"/>
            </a:endParaRPr>
          </a:p>
        </p:txBody>
      </p:sp>
      <p:sp>
        <p:nvSpPr>
          <p:cNvPr id="121" name="テキスト ボックス 120"/>
          <p:cNvSpPr txBox="1"/>
          <p:nvPr/>
        </p:nvSpPr>
        <p:spPr>
          <a:xfrm>
            <a:off x="8052369" y="15136535"/>
            <a:ext cx="2319394" cy="369332"/>
          </a:xfrm>
          <a:prstGeom prst="rect">
            <a:avLst/>
          </a:prstGeom>
          <a:noFill/>
        </p:spPr>
        <p:txBody>
          <a:bodyPr wrap="square" rtlCol="0">
            <a:spAutoFit/>
          </a:bodyPr>
          <a:lstStyle/>
          <a:p>
            <a:r>
              <a:rPr kumimoji="1" lang="en-US" altLang="ja-JP" b="1" dirty="0">
                <a:latin typeface="Arial" panose="02080604020202020204" pitchFamily="34" charset="0"/>
                <a:cs typeface="Arial" panose="02080604020202020204" pitchFamily="34" charset="0"/>
              </a:rPr>
              <a:t>Not Renormalized</a:t>
            </a:r>
            <a:endParaRPr kumimoji="1" lang="ja-JP" altLang="en-US" b="1" dirty="0">
              <a:latin typeface="Arial" panose="02080604020202020204" pitchFamily="34" charset="0"/>
              <a:cs typeface="Arial" panose="02080604020202020204" pitchFamily="34" charset="0"/>
            </a:endParaRPr>
          </a:p>
        </p:txBody>
      </p:sp>
      <p:sp>
        <p:nvSpPr>
          <p:cNvPr id="124" name="テキスト ボックス 123"/>
          <p:cNvSpPr txBox="1"/>
          <p:nvPr/>
        </p:nvSpPr>
        <p:spPr>
          <a:xfrm>
            <a:off x="8100928" y="19185784"/>
            <a:ext cx="2319394" cy="369332"/>
          </a:xfrm>
          <a:prstGeom prst="rect">
            <a:avLst/>
          </a:prstGeom>
          <a:noFill/>
        </p:spPr>
        <p:txBody>
          <a:bodyPr wrap="square" rtlCol="0">
            <a:spAutoFit/>
          </a:bodyPr>
          <a:lstStyle/>
          <a:p>
            <a:r>
              <a:rPr kumimoji="1" lang="en-US" altLang="ja-JP" b="1" dirty="0">
                <a:latin typeface="Arial" panose="02080604020202020204" pitchFamily="34" charset="0"/>
                <a:cs typeface="Arial" panose="02080604020202020204" pitchFamily="34" charset="0"/>
              </a:rPr>
              <a:t>Not Renormalized</a:t>
            </a:r>
            <a:endParaRPr kumimoji="1" lang="ja-JP" altLang="en-US" b="1" dirty="0">
              <a:latin typeface="Arial" panose="02080604020202020204" pitchFamily="34" charset="0"/>
              <a:cs typeface="Arial" panose="02080604020202020204" pitchFamily="34" charset="0"/>
            </a:endParaRPr>
          </a:p>
        </p:txBody>
      </p:sp>
      <p:sp>
        <p:nvSpPr>
          <p:cNvPr id="125" name="テキスト ボックス 124"/>
          <p:cNvSpPr txBox="1"/>
          <p:nvPr/>
        </p:nvSpPr>
        <p:spPr>
          <a:xfrm>
            <a:off x="12197426" y="19165251"/>
            <a:ext cx="1715731" cy="369332"/>
          </a:xfrm>
          <a:prstGeom prst="rect">
            <a:avLst/>
          </a:prstGeom>
          <a:noFill/>
        </p:spPr>
        <p:txBody>
          <a:bodyPr wrap="square" rtlCol="0">
            <a:spAutoFit/>
          </a:bodyPr>
          <a:lstStyle/>
          <a:p>
            <a:r>
              <a:rPr kumimoji="1" lang="en-US" altLang="ja-JP" b="1" dirty="0">
                <a:latin typeface="Arial" panose="02080604020202020204" pitchFamily="34" charset="0"/>
                <a:cs typeface="Arial" panose="02080604020202020204" pitchFamily="34" charset="0"/>
              </a:rPr>
              <a:t>Renormalized</a:t>
            </a:r>
            <a:endParaRPr kumimoji="1" lang="ja-JP" altLang="en-US" b="1" dirty="0">
              <a:latin typeface="Arial" panose="02080604020202020204" pitchFamily="34" charset="0"/>
              <a:cs typeface="Arial" panose="02080604020202020204" pitchFamily="34" charset="0"/>
            </a:endParaRPr>
          </a:p>
        </p:txBody>
      </p:sp>
      <p:cxnSp>
        <p:nvCxnSpPr>
          <p:cNvPr id="114" name="直線コネクタ 113"/>
          <p:cNvCxnSpPr/>
          <p:nvPr/>
        </p:nvCxnSpPr>
        <p:spPr>
          <a:xfrm>
            <a:off x="6508418" y="11663696"/>
            <a:ext cx="0" cy="563608"/>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8"/>
                                        </p:tgtEl>
                                        <p:attrNameLst>
                                          <p:attrName>style.visibility</p:attrName>
                                        </p:attrNameLst>
                                      </p:cBhvr>
                                      <p:to>
                                        <p:strVal val="visible"/>
                                      </p:to>
                                    </p:set>
                                    <p:animEffect transition="in" filter="fade">
                                      <p:cBhvr>
                                        <p:cTn id="10"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テーマ">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2722</Words>
  <Application>WPS Presentation</Application>
  <PresentationFormat>ユーザー設定</PresentationFormat>
  <Paragraphs>208</Paragraphs>
  <Slides>1</Slides>
  <Notes>1</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vt:i4>
      </vt:variant>
    </vt:vector>
  </HeadingPairs>
  <TitlesOfParts>
    <vt:vector size="22" baseType="lpstr">
      <vt:lpstr>Arial</vt:lpstr>
      <vt:lpstr>SimSun</vt:lpstr>
      <vt:lpstr>Wingdings</vt:lpstr>
      <vt:lpstr>Nimbus Roman No9 L</vt:lpstr>
      <vt:lpstr>Cambria Math</vt:lpstr>
      <vt:lpstr>MS Mincho</vt:lpstr>
      <vt:lpstr>DejaVu Math TeX Gyre</vt:lpstr>
      <vt:lpstr>Aptos</vt:lpstr>
      <vt:lpstr>Gubbi</vt:lpstr>
      <vt:lpstr>C059</vt:lpstr>
      <vt:lpstr>OpenSymbol</vt:lpstr>
      <vt:lpstr>DejaVu Sans</vt:lpstr>
      <vt:lpstr>游ゴシック</vt:lpstr>
      <vt:lpstr>MS PGothic</vt:lpstr>
      <vt:lpstr>Droid Sans Fallback</vt:lpstr>
      <vt:lpstr>Microsoft YaHei</vt:lpstr>
      <vt:lpstr>Arial Unicode MS</vt:lpstr>
      <vt:lpstr>游ゴシック Light</vt:lpstr>
      <vt:lpstr>Aptos Display</vt:lpstr>
      <vt:lpstr>SimSun</vt:lpstr>
      <vt:lpstr>Office テーマ</vt:lpstr>
      <vt:lpstr>Modeling X-ray photoelectron diffraction forcing/accelerating convergence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Shin YASUDA</dc:creator>
  <cp:lastModifiedBy>syasuda</cp:lastModifiedBy>
  <cp:revision>45</cp:revision>
  <dcterms:created xsi:type="dcterms:W3CDTF">2025-05-19T11:30:53Z</dcterms:created>
  <dcterms:modified xsi:type="dcterms:W3CDTF">2025-05-19T11:30:53Z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