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2"/>
  </p:sldMasterIdLst>
  <p:notesMasterIdLst>
    <p:notesMasterId r:id="rId9"/>
  </p:notesMasterIdLst>
  <p:sldIdLst>
    <p:sldId id="563" r:id="rId3"/>
    <p:sldId id="605" r:id="rId4"/>
    <p:sldId id="587" r:id="rId5"/>
    <p:sldId id="588" r:id="rId6"/>
    <p:sldId id="596" r:id="rId7"/>
    <p:sldId id="599" r:id="rId8"/>
  </p:sldIdLst>
  <p:sldSz cx="14630400" cy="10058400"/>
  <p:notesSz cx="6858000" cy="9144000"/>
  <p:defaultTextStyle>
    <a:defPPr>
      <a:defRPr lang="en-US"/>
    </a:defPPr>
    <a:lvl1pPr marL="0" algn="l" defTabSz="570230" rtl="0" eaLnBrk="1" latinLnBrk="0" hangingPunct="1">
      <a:defRPr sz="2245" kern="1200">
        <a:solidFill>
          <a:schemeClr val="tx1"/>
        </a:solidFill>
        <a:latin typeface="+mn-lt"/>
        <a:ea typeface="+mn-ea"/>
        <a:cs typeface="+mn-cs"/>
      </a:defRPr>
    </a:lvl1pPr>
    <a:lvl2pPr marL="570230" algn="l" defTabSz="570230" rtl="0" eaLnBrk="1" latinLnBrk="0" hangingPunct="1">
      <a:defRPr sz="2245" kern="1200">
        <a:solidFill>
          <a:schemeClr val="tx1"/>
        </a:solidFill>
        <a:latin typeface="+mn-lt"/>
        <a:ea typeface="+mn-ea"/>
        <a:cs typeface="+mn-cs"/>
      </a:defRPr>
    </a:lvl2pPr>
    <a:lvl3pPr marL="1141095" algn="l" defTabSz="570230" rtl="0" eaLnBrk="1" latinLnBrk="0" hangingPunct="1">
      <a:defRPr sz="2245" kern="1200">
        <a:solidFill>
          <a:schemeClr val="tx1"/>
        </a:solidFill>
        <a:latin typeface="+mn-lt"/>
        <a:ea typeface="+mn-ea"/>
        <a:cs typeface="+mn-cs"/>
      </a:defRPr>
    </a:lvl3pPr>
    <a:lvl4pPr marL="1711325" algn="l" defTabSz="570230" rtl="0" eaLnBrk="1" latinLnBrk="0" hangingPunct="1">
      <a:defRPr sz="2245" kern="1200">
        <a:solidFill>
          <a:schemeClr val="tx1"/>
        </a:solidFill>
        <a:latin typeface="+mn-lt"/>
        <a:ea typeface="+mn-ea"/>
        <a:cs typeface="+mn-cs"/>
      </a:defRPr>
    </a:lvl4pPr>
    <a:lvl5pPr marL="2282190" algn="l" defTabSz="570230" rtl="0" eaLnBrk="1" latinLnBrk="0" hangingPunct="1">
      <a:defRPr sz="2245" kern="1200">
        <a:solidFill>
          <a:schemeClr val="tx1"/>
        </a:solidFill>
        <a:latin typeface="+mn-lt"/>
        <a:ea typeface="+mn-ea"/>
        <a:cs typeface="+mn-cs"/>
      </a:defRPr>
    </a:lvl5pPr>
    <a:lvl6pPr marL="2852420" algn="l" defTabSz="570230" rtl="0" eaLnBrk="1" latinLnBrk="0" hangingPunct="1">
      <a:defRPr sz="2245" kern="1200">
        <a:solidFill>
          <a:schemeClr val="tx1"/>
        </a:solidFill>
        <a:latin typeface="+mn-lt"/>
        <a:ea typeface="+mn-ea"/>
        <a:cs typeface="+mn-cs"/>
      </a:defRPr>
    </a:lvl6pPr>
    <a:lvl7pPr marL="3423285" algn="l" defTabSz="570230" rtl="0" eaLnBrk="1" latinLnBrk="0" hangingPunct="1">
      <a:defRPr sz="2245" kern="1200">
        <a:solidFill>
          <a:schemeClr val="tx1"/>
        </a:solidFill>
        <a:latin typeface="+mn-lt"/>
        <a:ea typeface="+mn-ea"/>
        <a:cs typeface="+mn-cs"/>
      </a:defRPr>
    </a:lvl7pPr>
    <a:lvl8pPr marL="3993515" algn="l" defTabSz="570230" rtl="0" eaLnBrk="1" latinLnBrk="0" hangingPunct="1">
      <a:defRPr sz="2245" kern="1200">
        <a:solidFill>
          <a:schemeClr val="tx1"/>
        </a:solidFill>
        <a:latin typeface="+mn-lt"/>
        <a:ea typeface="+mn-ea"/>
        <a:cs typeface="+mn-cs"/>
      </a:defRPr>
    </a:lvl8pPr>
    <a:lvl9pPr marL="4564380" algn="l" defTabSz="570230" rtl="0" eaLnBrk="1" latinLnBrk="0" hangingPunct="1">
      <a:defRPr sz="224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C4C4C"/>
    <a:srgbClr val="EFB617"/>
    <a:srgbClr val="E6E6E6"/>
    <a:srgbClr val="FCFCFC"/>
    <a:srgbClr val="F9C72E"/>
    <a:srgbClr val="F0EAE5"/>
    <a:srgbClr val="F010C0"/>
    <a:srgbClr val="EA9916"/>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94" autoAdjust="0"/>
    <p:restoredTop sz="93837" autoAdjust="0"/>
  </p:normalViewPr>
  <p:slideViewPr>
    <p:cSldViewPr snapToGrid="0">
      <p:cViewPr>
        <p:scale>
          <a:sx n="94" d="100"/>
          <a:sy n="94" d="100"/>
        </p:scale>
        <p:origin x="1448" y="168"/>
      </p:cViewPr>
      <p:guideLst>
        <p:guide orient="horz" pos="3168"/>
        <p:guide pos="460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60BA5-15F2-41B5-842B-69C022B77F51}" type="datetimeFigureOut">
              <a:rPr kumimoji="1" lang="ja-JP" altLang="en-US" smtClean="0"/>
              <a:t>2025/10/28</a:t>
            </a:fld>
            <a:endParaRPr kumimoji="1" lang="ja-JP" altLang="en-US"/>
          </a:p>
        </p:txBody>
      </p:sp>
      <p:sp>
        <p:nvSpPr>
          <p:cNvPr id="4" name="スライド イメージ プレースホルダー 3"/>
          <p:cNvSpPr>
            <a:spLocks noGrp="1" noRot="1" noChangeAspect="1"/>
          </p:cNvSpPr>
          <p:nvPr>
            <p:ph type="sldImg" idx="2"/>
          </p:nvPr>
        </p:nvSpPr>
        <p:spPr>
          <a:xfrm>
            <a:off x="1185863" y="1143000"/>
            <a:ext cx="44862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40940-EA32-4491-ACB9-A747F9F7CBC8}"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1141095" rtl="0" eaLnBrk="1" latinLnBrk="0" hangingPunct="1">
      <a:defRPr kumimoji="1" sz="1495" kern="1200">
        <a:solidFill>
          <a:schemeClr val="tx1"/>
        </a:solidFill>
        <a:latin typeface="+mn-lt"/>
        <a:ea typeface="+mn-ea"/>
        <a:cs typeface="+mn-cs"/>
      </a:defRPr>
    </a:lvl1pPr>
    <a:lvl2pPr marL="570230" algn="l" defTabSz="1141095" rtl="0" eaLnBrk="1" latinLnBrk="0" hangingPunct="1">
      <a:defRPr kumimoji="1" sz="1495" kern="1200">
        <a:solidFill>
          <a:schemeClr val="tx1"/>
        </a:solidFill>
        <a:latin typeface="+mn-lt"/>
        <a:ea typeface="+mn-ea"/>
        <a:cs typeface="+mn-cs"/>
      </a:defRPr>
    </a:lvl2pPr>
    <a:lvl3pPr marL="1141095" algn="l" defTabSz="1141095" rtl="0" eaLnBrk="1" latinLnBrk="0" hangingPunct="1">
      <a:defRPr kumimoji="1" sz="1495" kern="1200">
        <a:solidFill>
          <a:schemeClr val="tx1"/>
        </a:solidFill>
        <a:latin typeface="+mn-lt"/>
        <a:ea typeface="+mn-ea"/>
        <a:cs typeface="+mn-cs"/>
      </a:defRPr>
    </a:lvl3pPr>
    <a:lvl4pPr marL="1711325" algn="l" defTabSz="1141095" rtl="0" eaLnBrk="1" latinLnBrk="0" hangingPunct="1">
      <a:defRPr kumimoji="1" sz="1495" kern="1200">
        <a:solidFill>
          <a:schemeClr val="tx1"/>
        </a:solidFill>
        <a:latin typeface="+mn-lt"/>
        <a:ea typeface="+mn-ea"/>
        <a:cs typeface="+mn-cs"/>
      </a:defRPr>
    </a:lvl4pPr>
    <a:lvl5pPr marL="2282190" algn="l" defTabSz="1141095" rtl="0" eaLnBrk="1" latinLnBrk="0" hangingPunct="1">
      <a:defRPr kumimoji="1" sz="1495" kern="1200">
        <a:solidFill>
          <a:schemeClr val="tx1"/>
        </a:solidFill>
        <a:latin typeface="+mn-lt"/>
        <a:ea typeface="+mn-ea"/>
        <a:cs typeface="+mn-cs"/>
      </a:defRPr>
    </a:lvl5pPr>
    <a:lvl6pPr marL="2852420" algn="l" defTabSz="1141095" rtl="0" eaLnBrk="1" latinLnBrk="0" hangingPunct="1">
      <a:defRPr kumimoji="1" sz="1495" kern="1200">
        <a:solidFill>
          <a:schemeClr val="tx1"/>
        </a:solidFill>
        <a:latin typeface="+mn-lt"/>
        <a:ea typeface="+mn-ea"/>
        <a:cs typeface="+mn-cs"/>
      </a:defRPr>
    </a:lvl6pPr>
    <a:lvl7pPr marL="3423285" algn="l" defTabSz="1141095" rtl="0" eaLnBrk="1" latinLnBrk="0" hangingPunct="1">
      <a:defRPr kumimoji="1" sz="1495" kern="1200">
        <a:solidFill>
          <a:schemeClr val="tx1"/>
        </a:solidFill>
        <a:latin typeface="+mn-lt"/>
        <a:ea typeface="+mn-ea"/>
        <a:cs typeface="+mn-cs"/>
      </a:defRPr>
    </a:lvl7pPr>
    <a:lvl8pPr marL="3993515" algn="l" defTabSz="1141095" rtl="0" eaLnBrk="1" latinLnBrk="0" hangingPunct="1">
      <a:defRPr kumimoji="1" sz="1495" kern="1200">
        <a:solidFill>
          <a:schemeClr val="tx1"/>
        </a:solidFill>
        <a:latin typeface="+mn-lt"/>
        <a:ea typeface="+mn-ea"/>
        <a:cs typeface="+mn-cs"/>
      </a:defRPr>
    </a:lvl8pPr>
    <a:lvl9pPr marL="4564380" algn="l" defTabSz="1141095" rtl="0" eaLnBrk="1" latinLnBrk="0" hangingPunct="1">
      <a:defRPr kumimoji="1" sz="149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495" b="0" i="0" u="none" strike="noStrike" kern="1200">
                <a:solidFill>
                  <a:schemeClr val="tx1"/>
                </a:solidFill>
                <a:effectLst/>
                <a:latin typeface="+mn-lt"/>
                <a:ea typeface="+mn-ea"/>
                <a:cs typeface="+mn-cs"/>
              </a:rPr>
              <a:t>理工学研究科生命・物質・エネルギー科学プログラム、ナノ物理学研究室の安田新です。</a:t>
            </a:r>
            <a:br>
              <a:rPr lang="ja-JP" altLang="en-US"/>
            </a:br>
            <a:r>
              <a:rPr kumimoji="1" lang="ja-JP" altLang="en-US" sz="1495" b="0" i="0" u="none" strike="noStrike" kern="1200">
                <a:solidFill>
                  <a:schemeClr val="tx1"/>
                </a:solidFill>
                <a:effectLst/>
                <a:latin typeface="+mn-lt"/>
                <a:ea typeface="+mn-ea"/>
                <a:cs typeface="+mn-cs"/>
              </a:rPr>
              <a:t>本日は</a:t>
            </a:r>
            <a:r>
              <a:rPr kumimoji="1" lang="en-US" altLang="ja-JP" sz="1495" b="0" i="0" u="none" strike="noStrike" kern="1200" dirty="0">
                <a:solidFill>
                  <a:schemeClr val="tx1"/>
                </a:solidFill>
                <a:effectLst/>
                <a:latin typeface="+mn-lt"/>
                <a:ea typeface="+mn-ea"/>
                <a:cs typeface="+mn-cs"/>
              </a:rPr>
              <a:t>『</a:t>
            </a:r>
            <a:r>
              <a:rPr kumimoji="1" lang="ja-JP" altLang="en-US" sz="1495" b="0" i="0" u="none" strike="noStrike" kern="1200">
                <a:solidFill>
                  <a:schemeClr val="tx1"/>
                </a:solidFill>
                <a:effectLst/>
                <a:latin typeface="+mn-lt"/>
                <a:ea typeface="+mn-ea"/>
                <a:cs typeface="+mn-cs"/>
              </a:rPr>
              <a:t>繰り込み法を用いた光電子回折分光の数値解析</a:t>
            </a:r>
            <a:r>
              <a:rPr kumimoji="1" lang="en-US" altLang="ja-JP" sz="1495" b="0" i="0" u="none" strike="noStrike" kern="1200" dirty="0">
                <a:solidFill>
                  <a:schemeClr val="tx1"/>
                </a:solidFill>
                <a:effectLst/>
                <a:latin typeface="+mn-lt"/>
                <a:ea typeface="+mn-ea"/>
                <a:cs typeface="+mn-cs"/>
              </a:rPr>
              <a:t>』</a:t>
            </a:r>
            <a:r>
              <a:rPr kumimoji="1" lang="ja-JP" altLang="en-US" sz="1495" b="0" i="0" u="none" strike="noStrike" kern="1200">
                <a:solidFill>
                  <a:schemeClr val="tx1"/>
                </a:solidFill>
                <a:effectLst/>
                <a:latin typeface="+mn-lt"/>
                <a:ea typeface="+mn-ea"/>
                <a:cs typeface="+mn-cs"/>
              </a:rPr>
              <a:t>というタイトルで発表をします。</a:t>
            </a:r>
            <a:endParaRPr kumimoji="1" lang="en-US" altLang="ja-JP" dirty="0"/>
          </a:p>
        </p:txBody>
      </p:sp>
      <p:sp>
        <p:nvSpPr>
          <p:cNvPr id="4" name="スライド番号プレースホルダー 3"/>
          <p:cNvSpPr>
            <a:spLocks noGrp="1"/>
          </p:cNvSpPr>
          <p:nvPr>
            <p:ph type="sldNum" sz="quarter" idx="5"/>
          </p:nvPr>
        </p:nvSpPr>
        <p:spPr/>
        <p:txBody>
          <a:bodyPr/>
          <a:lstStyle/>
          <a:p>
            <a:fld id="{0C240940-EA32-4491-ACB9-A747F9F7CBC8}" type="slidenum">
              <a:rPr kumimoji="1" lang="ja-JP" altLang="en-US" smtClean="0"/>
              <a:t>1</a:t>
            </a:fld>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3479-5CA0-7ACB-2346-180237E7C77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767AAB6-9609-DDC3-C455-D8562C120DA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A371BFA-499C-6B8F-7C1C-41737C665DFD}"/>
              </a:ext>
            </a:extLst>
          </p:cNvPr>
          <p:cNvSpPr>
            <a:spLocks noGrp="1"/>
          </p:cNvSpPr>
          <p:nvPr>
            <p:ph type="body" idx="1"/>
          </p:nvPr>
        </p:nvSpPr>
        <p:spPr/>
        <p:txBody>
          <a:bodyPr/>
          <a:lstStyle/>
          <a:p>
            <a:r>
              <a:rPr kumimoji="1" lang="ja-JP" altLang="en-US" sz="1495" b="0" i="0" u="none" strike="noStrike" kern="1200">
                <a:solidFill>
                  <a:schemeClr val="tx1"/>
                </a:solidFill>
                <a:effectLst/>
                <a:latin typeface="+mn-lt"/>
                <a:ea typeface="+mn-ea"/>
                <a:cs typeface="+mn-cs"/>
              </a:rPr>
              <a:t>まず、本研究の対象物質について簡単に紹介します。</a:t>
            </a:r>
            <a:br>
              <a:rPr kumimoji="1" lang="ja-JP" altLang="en-US" sz="1495" b="0" i="0" u="none" strike="noStrike" kern="1200">
                <a:solidFill>
                  <a:schemeClr val="tx1"/>
                </a:solidFill>
                <a:effectLst/>
                <a:latin typeface="+mn-lt"/>
                <a:ea typeface="+mn-ea"/>
                <a:cs typeface="+mn-cs"/>
              </a:rPr>
            </a:br>
            <a:r>
              <a:rPr kumimoji="1" lang="ja-JP" altLang="en-US" sz="1495" b="0" i="0" u="none" strike="noStrike" kern="1200">
                <a:solidFill>
                  <a:schemeClr val="tx1"/>
                </a:solidFill>
                <a:effectLst/>
                <a:latin typeface="+mn-lt"/>
                <a:ea typeface="+mn-ea"/>
                <a:cs typeface="+mn-cs"/>
              </a:rPr>
              <a:t>対象はチタン酸ストロンチウムです。</a:t>
            </a:r>
            <a:br>
              <a:rPr kumimoji="1" lang="ja-JP" altLang="en-US" sz="1495" b="0" i="0" u="none" strike="noStrike" kern="1200">
                <a:solidFill>
                  <a:schemeClr val="tx1"/>
                </a:solidFill>
                <a:effectLst/>
                <a:latin typeface="+mn-lt"/>
                <a:ea typeface="+mn-ea"/>
                <a:cs typeface="+mn-cs"/>
              </a:rPr>
            </a:br>
            <a:r>
              <a:rPr kumimoji="1" lang="ja-JP" altLang="en-US" sz="1495" b="0" i="0" u="none" strike="noStrike" kern="1200">
                <a:solidFill>
                  <a:schemeClr val="tx1"/>
                </a:solidFill>
                <a:effectLst/>
                <a:latin typeface="+mn-lt"/>
                <a:ea typeface="+mn-ea"/>
                <a:cs typeface="+mn-cs"/>
              </a:rPr>
              <a:t>左に、室温におけるチタン酸ストロンチウムの結晶を構成する最小単位を示しています。各頂点にストロンチウム、各面の中心に酸素、中心にチタンがあります。</a:t>
            </a:r>
            <a:endParaRPr kumimoji="1" lang="en-US" altLang="ja-JP" sz="1495" b="0" i="0" u="none" strike="noStrike" kern="1200" dirty="0">
              <a:solidFill>
                <a:schemeClr val="tx1"/>
              </a:solidFill>
              <a:effectLst/>
              <a:latin typeface="+mn-lt"/>
              <a:ea typeface="+mn-ea"/>
              <a:cs typeface="+mn-cs"/>
            </a:endParaRPr>
          </a:p>
          <a:p>
            <a:r>
              <a:rPr kumimoji="1" lang="ja-JP" altLang="en-US" sz="1495" b="0" i="0" u="none" strike="noStrike" kern="1200">
                <a:solidFill>
                  <a:schemeClr val="tx1"/>
                </a:solidFill>
                <a:effectLst/>
                <a:latin typeface="+mn-lt"/>
                <a:ea typeface="+mn-ea"/>
                <a:cs typeface="+mn-cs"/>
              </a:rPr>
              <a:t>結晶はこの単位が周期的に配置されてできています。室温では立方体であり、天然状態では特に目立った性質はありません。</a:t>
            </a:r>
            <a:br>
              <a:rPr kumimoji="1" lang="ja-JP" altLang="en-US" sz="1495" b="0" i="0" u="none" strike="noStrike" kern="1200">
                <a:solidFill>
                  <a:schemeClr val="tx1"/>
                </a:solidFill>
                <a:effectLst/>
                <a:latin typeface="+mn-lt"/>
                <a:ea typeface="+mn-ea"/>
                <a:cs typeface="+mn-cs"/>
              </a:rPr>
            </a:br>
            <a:r>
              <a:rPr kumimoji="1" lang="ja-JP" altLang="en-US" sz="1495" b="0" i="0" u="none" strike="noStrike" kern="1200">
                <a:solidFill>
                  <a:schemeClr val="tx1"/>
                </a:solidFill>
                <a:effectLst/>
                <a:latin typeface="+mn-lt"/>
                <a:ea typeface="+mn-ea"/>
                <a:cs typeface="+mn-cs"/>
              </a:rPr>
              <a:t>しかし、温度や圧力の変化、薄膜化、不純物添加などによって、超伝導や分極など様々な面白い性質を示します。</a:t>
            </a:r>
          </a:p>
          <a:p>
            <a:r>
              <a:rPr kumimoji="1" lang="ja-JP" altLang="en-US" sz="1495" b="0" i="0" u="none" strike="noStrike" kern="1200">
                <a:solidFill>
                  <a:schemeClr val="tx1"/>
                </a:solidFill>
                <a:effectLst/>
                <a:latin typeface="+mn-lt"/>
                <a:ea typeface="+mn-ea"/>
                <a:cs typeface="+mn-cs"/>
              </a:rPr>
              <a:t>例えば、薄膜</a:t>
            </a:r>
            <a:r>
              <a:rPr kumimoji="1" lang="en-US" sz="1495" b="0" i="0" u="none" strike="noStrike" kern="1200" dirty="0">
                <a:solidFill>
                  <a:schemeClr val="tx1"/>
                </a:solidFill>
                <a:effectLst/>
                <a:latin typeface="+mn-lt"/>
                <a:ea typeface="+mn-ea"/>
                <a:cs typeface="+mn-cs"/>
              </a:rPr>
              <a:t>STO</a:t>
            </a:r>
            <a:r>
              <a:rPr kumimoji="1" lang="ja-JP" altLang="en-US" sz="1495" b="0" i="0" u="none" strike="noStrike" kern="1200">
                <a:solidFill>
                  <a:schemeClr val="tx1"/>
                </a:solidFill>
                <a:effectLst/>
                <a:latin typeface="+mn-lt"/>
                <a:ea typeface="+mn-ea"/>
                <a:cs typeface="+mn-cs"/>
              </a:rPr>
              <a:t>を基板上に置くと、チタン原子がわずかに変位し、分極が発生します。この分極は電気の流れや向きを表しており、実験的にその大きさや方向を制御できます。</a:t>
            </a:r>
            <a:br>
              <a:rPr kumimoji="1" lang="ja-JP" altLang="en-US" sz="1495" b="0" i="0" u="none" strike="noStrike" kern="1200">
                <a:solidFill>
                  <a:schemeClr val="tx1"/>
                </a:solidFill>
                <a:effectLst/>
                <a:latin typeface="+mn-lt"/>
                <a:ea typeface="+mn-ea"/>
                <a:cs typeface="+mn-cs"/>
              </a:rPr>
            </a:br>
            <a:r>
              <a:rPr kumimoji="1" lang="ja-JP" altLang="en-US" sz="1495" b="0" i="0" u="none" strike="noStrike" kern="1200">
                <a:solidFill>
                  <a:schemeClr val="tx1"/>
                </a:solidFill>
                <a:effectLst/>
                <a:latin typeface="+mn-lt"/>
                <a:ea typeface="+mn-ea"/>
                <a:cs typeface="+mn-cs"/>
              </a:rPr>
              <a:t>こうした性質は、スマートフォンのアンテナの高速化や小型スイッチ素子など、実社会への応用も期待されています。</a:t>
            </a:r>
            <a:endParaRPr kumimoji="1" lang="en-US" altLang="ja-JP" sz="1495" b="0" i="0" u="none" strike="noStrike" kern="1200" dirty="0">
              <a:solidFill>
                <a:schemeClr val="tx1"/>
              </a:solidFill>
              <a:effectLst/>
              <a:latin typeface="+mn-lt"/>
              <a:ea typeface="+mn-ea"/>
              <a:cs typeface="+mn-cs"/>
            </a:endParaRPr>
          </a:p>
          <a:p>
            <a:r>
              <a:rPr kumimoji="1" lang="ja-JP" altLang="en-US" sz="1495" b="0" i="0" u="none" strike="noStrike" kern="1200">
                <a:solidFill>
                  <a:schemeClr val="tx1"/>
                </a:solidFill>
                <a:effectLst/>
                <a:latin typeface="+mn-lt"/>
                <a:ea typeface="+mn-ea"/>
                <a:cs typeface="+mn-cs"/>
              </a:rPr>
              <a:t>このように、面白い物性が表面の構造の変化に由来することがわかっていて、この構造変化を実験的に制御するための出発点として、まず構造そのものを正確に理解したという動機があります。そのために表面の構造解析に適した手法が好ましいと考えられます。</a:t>
            </a:r>
          </a:p>
          <a:p>
            <a:endParaRPr kumimoji="1" lang="en-US" altLang="ja-JP" sz="1495" b="0" i="0" u="none" strike="noStrike" kern="1200" dirty="0">
              <a:solidFill>
                <a:schemeClr val="tx1"/>
              </a:solidFill>
              <a:effectLst/>
              <a:latin typeface="+mn-lt"/>
              <a:ea typeface="+mn-ea"/>
              <a:cs typeface="+mn-cs"/>
            </a:endParaRPr>
          </a:p>
        </p:txBody>
      </p:sp>
      <p:sp>
        <p:nvSpPr>
          <p:cNvPr id="4" name="スライド番号プレースホルダー 3">
            <a:extLst>
              <a:ext uri="{FF2B5EF4-FFF2-40B4-BE49-F238E27FC236}">
                <a16:creationId xmlns:a16="http://schemas.microsoft.com/office/drawing/2014/main" id="{9C5ABF2C-B24C-8CDA-5A04-CDA73040E99D}"/>
              </a:ext>
            </a:extLst>
          </p:cNvPr>
          <p:cNvSpPr>
            <a:spLocks noGrp="1"/>
          </p:cNvSpPr>
          <p:nvPr>
            <p:ph type="sldNum" sz="quarter" idx="5"/>
          </p:nvPr>
        </p:nvSpPr>
        <p:spPr/>
        <p:txBody>
          <a:bodyPr/>
          <a:lstStyle/>
          <a:p>
            <a:fld id="{0C240940-EA32-4491-ACB9-A747F9F7CBC8}" type="slidenum">
              <a:rPr kumimoji="1" lang="ja-JP" altLang="en-US" smtClean="0"/>
              <a:t>2</a:t>
            </a:fld>
            <a:endParaRPr kumimoji="1" lang="ja-JP" altLang="en-US"/>
          </a:p>
        </p:txBody>
      </p:sp>
    </p:spTree>
    <p:extLst>
      <p:ext uri="{BB962C8B-B14F-4D97-AF65-F5344CB8AC3E}">
        <p14:creationId xmlns:p14="http://schemas.microsoft.com/office/powerpoint/2010/main" val="1581361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EE354-173A-93E9-D293-B3027562406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E12A0F5-0F85-6EC6-3762-A6284365634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929D4B9-38A1-E336-6F64-2AB658AC775E}"/>
              </a:ext>
            </a:extLst>
          </p:cNvPr>
          <p:cNvSpPr>
            <a:spLocks noGrp="1"/>
          </p:cNvSpPr>
          <p:nvPr>
            <p:ph type="body" idx="1"/>
          </p:nvPr>
        </p:nvSpPr>
        <p:spPr/>
        <p:txBody>
          <a:bodyPr/>
          <a:lstStyle/>
          <a:p>
            <a:r>
              <a:rPr kumimoji="1" lang="ja-JP" altLang="en-US" sz="1495" b="0" i="0" u="none" strike="noStrike" kern="1200">
                <a:solidFill>
                  <a:schemeClr val="tx1"/>
                </a:solidFill>
                <a:effectLst/>
                <a:latin typeface="+mn-lt"/>
                <a:ea typeface="+mn-ea"/>
                <a:cs typeface="+mn-cs"/>
              </a:rPr>
              <a:t>次に</a:t>
            </a:r>
            <a:r>
              <a:rPr kumimoji="1" lang="en-US" altLang="ja-JP" sz="1495" b="0" i="0" u="none" strike="noStrike" kern="1200" dirty="0">
                <a:solidFill>
                  <a:schemeClr val="tx1"/>
                </a:solidFill>
                <a:effectLst/>
                <a:latin typeface="+mn-lt"/>
                <a:ea typeface="+mn-ea"/>
                <a:cs typeface="+mn-cs"/>
              </a:rPr>
              <a:t>X</a:t>
            </a:r>
            <a:r>
              <a:rPr kumimoji="1" lang="ja-JP" altLang="en-US" sz="1495" b="0" i="0" u="none" strike="noStrike" kern="1200">
                <a:solidFill>
                  <a:schemeClr val="tx1"/>
                </a:solidFill>
                <a:effectLst/>
                <a:latin typeface="+mn-lt"/>
                <a:ea typeface="+mn-ea"/>
                <a:cs typeface="+mn-cs"/>
              </a:rPr>
              <a:t>線を用いた表面に敏感な手法の一つである、</a:t>
            </a:r>
            <a:r>
              <a:rPr kumimoji="1" lang="en-US" altLang="ja-JP" sz="1495" b="0" i="0" u="none" strike="noStrike" kern="1200" dirty="0">
                <a:solidFill>
                  <a:schemeClr val="tx1"/>
                </a:solidFill>
                <a:effectLst/>
                <a:latin typeface="+mn-lt"/>
                <a:ea typeface="+mn-ea"/>
                <a:cs typeface="+mn-cs"/>
              </a:rPr>
              <a:t>X</a:t>
            </a:r>
            <a:r>
              <a:rPr kumimoji="1" lang="ja-JP" altLang="en-US" sz="1495" b="0" i="0" u="none" strike="noStrike" kern="1200">
                <a:solidFill>
                  <a:schemeClr val="tx1"/>
                </a:solidFill>
                <a:effectLst/>
                <a:latin typeface="+mn-lt"/>
                <a:ea typeface="+mn-ea"/>
                <a:cs typeface="+mn-cs"/>
              </a:rPr>
              <a:t>光電子回折分光を説明します。</a:t>
            </a:r>
            <a:br>
              <a:rPr kumimoji="1" lang="ja-JP" altLang="en-US" sz="1495" b="0" i="0" u="none" strike="noStrike" kern="1200">
                <a:solidFill>
                  <a:schemeClr val="tx1"/>
                </a:solidFill>
                <a:effectLst/>
                <a:latin typeface="+mn-lt"/>
                <a:ea typeface="+mn-ea"/>
                <a:cs typeface="+mn-cs"/>
              </a:rPr>
            </a:br>
            <a:r>
              <a:rPr kumimoji="1" lang="ja-JP" altLang="en-US" sz="1495" b="0" i="0" u="none" strike="noStrike" kern="1200">
                <a:solidFill>
                  <a:schemeClr val="tx1"/>
                </a:solidFill>
                <a:effectLst/>
                <a:latin typeface="+mn-lt"/>
                <a:ea typeface="+mn-ea"/>
                <a:cs typeface="+mn-cs"/>
              </a:rPr>
              <a:t>物質に</a:t>
            </a:r>
            <a:r>
              <a:rPr kumimoji="1" lang="en-US" sz="1495" b="0" i="0" u="none" strike="noStrike" kern="1200" dirty="0">
                <a:solidFill>
                  <a:schemeClr val="tx1"/>
                </a:solidFill>
                <a:effectLst/>
                <a:latin typeface="+mn-lt"/>
                <a:ea typeface="+mn-ea"/>
                <a:cs typeface="+mn-cs"/>
              </a:rPr>
              <a:t>X</a:t>
            </a:r>
            <a:r>
              <a:rPr kumimoji="1" lang="ja-JP" altLang="en-US" sz="1495" b="0" i="0" u="none" strike="noStrike" kern="1200">
                <a:solidFill>
                  <a:schemeClr val="tx1"/>
                </a:solidFill>
                <a:effectLst/>
                <a:latin typeface="+mn-lt"/>
                <a:ea typeface="+mn-ea"/>
                <a:cs typeface="+mn-cs"/>
              </a:rPr>
              <a:t>線という高エネルギー光を照射すると、原子の周りを回る電子が飛び出します。</a:t>
            </a:r>
            <a:br>
              <a:rPr kumimoji="1" lang="ja-JP" altLang="en-US" sz="1495" b="0" i="0" u="none" strike="noStrike" kern="1200">
                <a:solidFill>
                  <a:schemeClr val="tx1"/>
                </a:solidFill>
                <a:effectLst/>
                <a:latin typeface="+mn-lt"/>
                <a:ea typeface="+mn-ea"/>
                <a:cs typeface="+mn-cs"/>
              </a:rPr>
            </a:br>
            <a:r>
              <a:rPr kumimoji="1" lang="ja-JP" altLang="en-US" sz="1495" b="0" i="0" u="none" strike="noStrike" kern="1200">
                <a:solidFill>
                  <a:schemeClr val="tx1"/>
                </a:solidFill>
                <a:effectLst/>
                <a:latin typeface="+mn-lt"/>
                <a:ea typeface="+mn-ea"/>
                <a:cs typeface="+mn-cs"/>
              </a:rPr>
              <a:t>電子は量子力学的には波動関数で表され、空間を波として伝播します。</a:t>
            </a:r>
          </a:p>
          <a:p>
            <a:r>
              <a:rPr kumimoji="1" lang="ja-JP" altLang="en-US" sz="1495" b="0" i="0" u="none" strike="noStrike" kern="1200">
                <a:solidFill>
                  <a:schemeClr val="tx1"/>
                </a:solidFill>
                <a:effectLst/>
                <a:latin typeface="+mn-lt"/>
                <a:ea typeface="+mn-ea"/>
                <a:cs typeface="+mn-cs"/>
              </a:rPr>
              <a:t>この波は周囲の原子と相互作用し、波の形やエネルギーが変わります。これを散乱と言います。</a:t>
            </a:r>
            <a:br>
              <a:rPr kumimoji="1" lang="ja-JP" altLang="en-US" sz="1495" b="0" i="0" u="none" strike="noStrike" kern="1200">
                <a:solidFill>
                  <a:schemeClr val="tx1"/>
                </a:solidFill>
                <a:effectLst/>
                <a:latin typeface="+mn-lt"/>
                <a:ea typeface="+mn-ea"/>
                <a:cs typeface="+mn-cs"/>
              </a:rPr>
            </a:br>
            <a:r>
              <a:rPr kumimoji="1" lang="ja-JP" altLang="en-US" sz="1495" b="0" i="0" u="none" strike="noStrike" kern="1200">
                <a:solidFill>
                  <a:schemeClr val="tx1"/>
                </a:solidFill>
                <a:effectLst/>
                <a:latin typeface="+mn-lt"/>
                <a:ea typeface="+mn-ea"/>
                <a:cs typeface="+mn-cs"/>
              </a:rPr>
              <a:t>散乱後に表面から出てきた電子を検出器で観測することで、電子の強度が得られます。ここで検出器を、表面に垂直な軸から</a:t>
            </a:r>
            <a:r>
              <a:rPr kumimoji="1" lang="en-US" altLang="ja-JP" sz="1495" b="0" i="0" u="none" strike="noStrike" kern="1200" dirty="0">
                <a:solidFill>
                  <a:schemeClr val="tx1"/>
                </a:solidFill>
                <a:effectLst/>
                <a:latin typeface="+mn-lt"/>
                <a:ea typeface="+mn-ea"/>
                <a:cs typeface="+mn-cs"/>
              </a:rPr>
              <a:t>theta</a:t>
            </a:r>
            <a:r>
              <a:rPr kumimoji="1" lang="ja-JP" altLang="en-US" sz="1495" b="0" i="0" u="none" strike="noStrike" kern="1200">
                <a:solidFill>
                  <a:schemeClr val="tx1"/>
                </a:solidFill>
                <a:effectLst/>
                <a:latin typeface="+mn-lt"/>
                <a:ea typeface="+mn-ea"/>
                <a:cs typeface="+mn-cs"/>
              </a:rPr>
              <a:t>だけ傾けたり、軸周りに</a:t>
            </a:r>
            <a:r>
              <a:rPr kumimoji="1" lang="en-US" altLang="ja-JP" sz="1495" b="0" i="0" u="none" strike="noStrike" kern="1200" dirty="0">
                <a:solidFill>
                  <a:schemeClr val="tx1"/>
                </a:solidFill>
                <a:effectLst/>
                <a:latin typeface="+mn-lt"/>
                <a:ea typeface="+mn-ea"/>
                <a:cs typeface="+mn-cs"/>
              </a:rPr>
              <a:t>phi</a:t>
            </a:r>
            <a:r>
              <a:rPr kumimoji="1" lang="ja-JP" altLang="en-US" sz="1495" b="0" i="0" u="none" strike="noStrike" kern="1200">
                <a:solidFill>
                  <a:schemeClr val="tx1"/>
                </a:solidFill>
                <a:effectLst/>
                <a:latin typeface="+mn-lt"/>
                <a:ea typeface="+mn-ea"/>
                <a:cs typeface="+mn-cs"/>
              </a:rPr>
              <a:t>だけ回転させることで、強度の角度分布が得られます。</a:t>
            </a:r>
            <a:br>
              <a:rPr kumimoji="1" lang="ja-JP" altLang="en-US" sz="1495" b="0" i="0" u="none" strike="noStrike" kern="1200">
                <a:solidFill>
                  <a:schemeClr val="tx1"/>
                </a:solidFill>
                <a:effectLst/>
                <a:latin typeface="+mn-lt"/>
                <a:ea typeface="+mn-ea"/>
                <a:cs typeface="+mn-cs"/>
              </a:rPr>
            </a:br>
            <a:r>
              <a:rPr kumimoji="1" lang="ja-JP" altLang="en-US" sz="1495" b="0" i="0" u="none" strike="noStrike" kern="1200">
                <a:solidFill>
                  <a:schemeClr val="tx1"/>
                </a:solidFill>
                <a:effectLst/>
                <a:latin typeface="+mn-lt"/>
                <a:ea typeface="+mn-ea"/>
                <a:cs typeface="+mn-cs"/>
              </a:rPr>
              <a:t>本研究では、この角度分布を多重散乱理論を用いて解析しました。</a:t>
            </a:r>
          </a:p>
          <a:p>
            <a:endParaRPr kumimoji="1" lang="en-US" altLang="ja-JP" dirty="0"/>
          </a:p>
        </p:txBody>
      </p:sp>
      <p:sp>
        <p:nvSpPr>
          <p:cNvPr id="4" name="スライド番号プレースホルダー 3">
            <a:extLst>
              <a:ext uri="{FF2B5EF4-FFF2-40B4-BE49-F238E27FC236}">
                <a16:creationId xmlns:a16="http://schemas.microsoft.com/office/drawing/2014/main" id="{C7452E00-7AC3-3EE0-EB1F-FD3EC6CFA0D6}"/>
              </a:ext>
            </a:extLst>
          </p:cNvPr>
          <p:cNvSpPr>
            <a:spLocks noGrp="1"/>
          </p:cNvSpPr>
          <p:nvPr>
            <p:ph type="sldNum" sz="quarter" idx="5"/>
          </p:nvPr>
        </p:nvSpPr>
        <p:spPr/>
        <p:txBody>
          <a:bodyPr/>
          <a:lstStyle/>
          <a:p>
            <a:fld id="{0C240940-EA32-4491-ACB9-A747F9F7CBC8}" type="slidenum">
              <a:rPr kumimoji="1" lang="ja-JP" altLang="en-US" smtClean="0"/>
              <a:t>3</a:t>
            </a:fld>
            <a:endParaRPr kumimoji="1" lang="ja-JP" altLang="en-US"/>
          </a:p>
        </p:txBody>
      </p:sp>
    </p:spTree>
    <p:extLst>
      <p:ext uri="{BB962C8B-B14F-4D97-AF65-F5344CB8AC3E}">
        <p14:creationId xmlns:p14="http://schemas.microsoft.com/office/powerpoint/2010/main" val="2967791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240C1-713D-581A-0FF0-B5632A60663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1636783-2773-6720-24F0-570802615A6D}"/>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206D1B8B-C58D-39D0-3AB9-0E5F279EAF21}"/>
                  </a:ext>
                </a:extLst>
              </p:cNvPr>
              <p:cNvSpPr>
                <a:spLocks noGrp="1"/>
              </p:cNvSpPr>
              <p:nvPr>
                <p:ph type="body" idx="1"/>
              </p:nvPr>
            </p:nvSpPr>
            <p:spPr/>
            <p:txBody>
              <a:bodyPr/>
              <a:lstStyle/>
              <a:p>
                <a:r>
                  <a:rPr kumimoji="1" lang="ja-JP" altLang="en-US" sz="1495" b="0" i="0" u="none" strike="noStrike" kern="1200">
                    <a:solidFill>
                      <a:schemeClr val="tx1"/>
                    </a:solidFill>
                    <a:effectLst/>
                    <a:latin typeface="+mn-lt"/>
                    <a:ea typeface="+mn-ea"/>
                    <a:cs typeface="+mn-cs"/>
                  </a:rPr>
                  <a:t>多重散乱理論では、光電子が原子を何度も散乱する過程を逆行列で記述します。</a:t>
                </a:r>
                <a:br>
                  <a:rPr kumimoji="1" lang="ja-JP" altLang="en-US" sz="1495" b="0" i="0" u="none" strike="noStrike" kern="1200">
                    <a:solidFill>
                      <a:schemeClr val="tx1"/>
                    </a:solidFill>
                    <a:effectLst/>
                    <a:latin typeface="+mn-lt"/>
                    <a:ea typeface="+mn-ea"/>
                    <a:cs typeface="+mn-cs"/>
                  </a:rPr>
                </a:br>
                <a:r>
                  <a:rPr kumimoji="1" lang="ja-JP" altLang="en-US" sz="1495" b="0" i="0" u="none" strike="noStrike" kern="1200">
                    <a:solidFill>
                      <a:schemeClr val="tx1"/>
                    </a:solidFill>
                    <a:effectLst/>
                    <a:latin typeface="+mn-lt"/>
                    <a:ea typeface="+mn-ea"/>
                    <a:cs typeface="+mn-cs"/>
                  </a:rPr>
                  <a:t>ただ、計算で扱う原子の数が多い場合は計算が重くなるため、級数展開を用いることで近似的に計算します。</a:t>
                </a:r>
              </a:p>
              <a:p>
                <a:endParaRPr kumimoji="1" lang="en-US" altLang="ja-JP" sz="1495" b="0" i="0" u="none" strike="noStrike" kern="1200" dirty="0">
                  <a:solidFill>
                    <a:schemeClr val="tx1"/>
                  </a:solidFill>
                  <a:effectLst/>
                  <a:latin typeface="+mn-lt"/>
                  <a:ea typeface="+mn-ea"/>
                  <a:cs typeface="+mn-cs"/>
                </a:endParaRPr>
              </a:p>
              <a:p>
                <a:r>
                  <a:rPr kumimoji="1" lang="ja-JP" altLang="en-US" sz="1495" b="0" i="0" u="none" strike="noStrike" kern="1200">
                    <a:solidFill>
                      <a:schemeClr val="tx1"/>
                    </a:solidFill>
                    <a:effectLst/>
                    <a:latin typeface="+mn-lt"/>
                    <a:ea typeface="+mn-ea"/>
                    <a:cs typeface="+mn-cs"/>
                  </a:rPr>
                  <a:t>ここで、散乱回数をどこまで取れば十分収束するのか、という収束性の議論があります。</a:t>
                </a:r>
              </a:p>
              <a:p>
                <a:r>
                  <a:rPr kumimoji="1" lang="ja-JP" altLang="en-US" sz="1495" b="0" i="0" u="none" strike="noStrike" kern="1200">
                    <a:solidFill>
                      <a:schemeClr val="tx1"/>
                    </a:solidFill>
                    <a:effectLst/>
                    <a:latin typeface="+mn-lt"/>
                    <a:ea typeface="+mn-ea"/>
                    <a:cs typeface="+mn-cs"/>
                  </a:rPr>
                  <a:t>この複素数</a:t>
                </a:r>
                <a:r>
                  <a:rPr kumimoji="1" lang="en-US" altLang="ja-JP" sz="1495" b="0" i="0" u="none" strike="noStrike" kern="1200" dirty="0" err="1">
                    <a:solidFill>
                      <a:schemeClr val="tx1"/>
                    </a:solidFill>
                    <a:effectLst/>
                    <a:latin typeface="+mn-lt"/>
                    <a:ea typeface="+mn-ea"/>
                    <a:cs typeface="+mn-cs"/>
                  </a:rPr>
                  <a:t>ω</a:t>
                </a:r>
                <a:r>
                  <a:rPr kumimoji="1" lang="ja-JP" altLang="en-US" sz="1495" b="0" i="0" u="none" strike="noStrike" kern="1200">
                    <a:solidFill>
                      <a:schemeClr val="tx1"/>
                    </a:solidFill>
                    <a:effectLst/>
                    <a:latin typeface="+mn-lt"/>
                    <a:ea typeface="+mn-ea"/>
                    <a:cs typeface="+mn-cs"/>
                  </a:rPr>
                  <a:t>を最適な値に調整することで、収束性が一番良い展開が可能です。</a:t>
                </a:r>
                <a:br>
                  <a:rPr kumimoji="1" lang="ja-JP" altLang="en-US" sz="1495" b="0" i="0" u="none" strike="noStrike" kern="1200">
                    <a:solidFill>
                      <a:schemeClr val="tx1"/>
                    </a:solidFill>
                    <a:effectLst/>
                    <a:latin typeface="+mn-lt"/>
                    <a:ea typeface="+mn-ea"/>
                    <a:cs typeface="+mn-cs"/>
                  </a:rPr>
                </a:br>
                <a:r>
                  <a:rPr kumimoji="1" lang="ja-JP" altLang="en-US" sz="1495" b="0" i="0" u="none" strike="noStrike" kern="1200">
                    <a:solidFill>
                      <a:schemeClr val="tx1"/>
                    </a:solidFill>
                    <a:effectLst/>
                    <a:latin typeface="+mn-lt"/>
                    <a:ea typeface="+mn-ea"/>
                    <a:cs typeface="+mn-cs"/>
                  </a:rPr>
                  <a:t>最適な</a:t>
                </a:r>
                <a:r>
                  <a:rPr kumimoji="1" lang="el-GR" sz="1495" b="0" i="0" u="none" strike="noStrike" kern="1200" dirty="0">
                    <a:solidFill>
                      <a:schemeClr val="tx1"/>
                    </a:solidFill>
                    <a:effectLst/>
                    <a:latin typeface="+mn-lt"/>
                    <a:ea typeface="+mn-ea"/>
                    <a:cs typeface="+mn-cs"/>
                  </a:rPr>
                  <a:t>ω</a:t>
                </a:r>
                <a:r>
                  <a:rPr kumimoji="1" lang="ja-JP" altLang="en-US" sz="1495" b="0" i="0" u="none" strike="noStrike" kern="1200">
                    <a:solidFill>
                      <a:schemeClr val="tx1"/>
                    </a:solidFill>
                    <a:effectLst/>
                    <a:latin typeface="+mn-lt"/>
                    <a:ea typeface="+mn-ea"/>
                    <a:cs typeface="+mn-cs"/>
                  </a:rPr>
                  <a:t>はクラスター構造に依存しますが、単純な計算は原子数の三乗で計算量が増えるため、解析の都合が悪いです。</a:t>
                </a:r>
                <a:br>
                  <a:rPr kumimoji="1" lang="ja-JP" altLang="en-US" sz="1495" b="0" i="0" u="none" strike="noStrike" kern="1200">
                    <a:solidFill>
                      <a:schemeClr val="tx1"/>
                    </a:solidFill>
                    <a:effectLst/>
                    <a:latin typeface="+mn-lt"/>
                    <a:ea typeface="+mn-ea"/>
                    <a:cs typeface="+mn-cs"/>
                  </a:rPr>
                </a:br>
                <a:r>
                  <a:rPr kumimoji="1" lang="ja-JP" altLang="en-US" sz="1495" b="0" i="0" u="none" strike="noStrike" kern="1200">
                    <a:solidFill>
                      <a:schemeClr val="tx1"/>
                    </a:solidFill>
                    <a:effectLst/>
                    <a:latin typeface="+mn-lt"/>
                    <a:ea typeface="+mn-ea"/>
                    <a:cs typeface="+mn-cs"/>
                  </a:rPr>
                  <a:t>そこで、本研究では近似的な</a:t>
                </a:r>
                <a:r>
                  <a:rPr kumimoji="1" lang="el-GR" sz="1495" b="0" i="0" u="none" strike="noStrike" kern="1200" dirty="0">
                    <a:solidFill>
                      <a:schemeClr val="tx1"/>
                    </a:solidFill>
                    <a:effectLst/>
                    <a:latin typeface="+mn-lt"/>
                    <a:ea typeface="+mn-ea"/>
                    <a:cs typeface="+mn-cs"/>
                  </a:rPr>
                  <a:t>ω</a:t>
                </a:r>
                <a:r>
                  <a:rPr kumimoji="1" lang="ja-JP" altLang="en-US" sz="1495" b="0" i="0" u="none" strike="noStrike" kern="1200">
                    <a:solidFill>
                      <a:schemeClr val="tx1"/>
                    </a:solidFill>
                    <a:effectLst/>
                    <a:latin typeface="+mn-lt"/>
                    <a:ea typeface="+mn-ea"/>
                    <a:cs typeface="+mn-cs"/>
                  </a:rPr>
                  <a:t>を用いました。</a:t>
                </a:r>
                <a:endParaRPr kumimoji="1" lang="en-US" altLang="ja-JP" sz="1495" b="0" i="0" u="none" strike="noStrike" kern="1200" dirty="0">
                  <a:solidFill>
                    <a:schemeClr val="tx1"/>
                  </a:solidFill>
                  <a:effectLst/>
                  <a:latin typeface="+mn-lt"/>
                  <a:ea typeface="+mn-ea"/>
                  <a:cs typeface="+mn-cs"/>
                </a:endParaRPr>
              </a:p>
              <a:p>
                <a:endParaRPr kumimoji="1" lang="en-US" altLang="ja-JP" sz="1495" b="0" i="0" u="none" strike="noStrike" kern="1200" dirty="0">
                  <a:solidFill>
                    <a:schemeClr val="tx1"/>
                  </a:solidFill>
                  <a:effectLst/>
                  <a:latin typeface="+mn-lt"/>
                  <a:ea typeface="+mn-ea"/>
                  <a:cs typeface="+mn-cs"/>
                </a:endParaRPr>
              </a:p>
              <a:p>
                <a:endParaRPr kumimoji="1" lang="en-US" altLang="ja-JP" sz="1495" b="0" i="0" u="none" strike="noStrike" kern="1200" dirty="0">
                  <a:solidFill>
                    <a:schemeClr val="tx1"/>
                  </a:solidFill>
                  <a:effectLst/>
                  <a:latin typeface="+mn-lt"/>
                  <a:ea typeface="+mn-ea"/>
                  <a:cs typeface="+mn-cs"/>
                </a:endParaRPr>
              </a:p>
              <a:p>
                <a:r>
                  <a:rPr kumimoji="1" lang="ja-JP" altLang="en-US" sz="1495" b="0" i="0" u="none" strike="noStrike" kern="1200">
                    <a:solidFill>
                      <a:schemeClr val="tx1"/>
                    </a:solidFill>
                    <a:effectLst/>
                    <a:latin typeface="+mn-lt"/>
                    <a:ea typeface="+mn-ea"/>
                    <a:cs typeface="+mn-cs"/>
                  </a:rPr>
                  <a:t>解析の条件を簡単に説明します。</a:t>
                </a:r>
                <a:endParaRPr kumimoji="1" lang="en-US" altLang="ja-JP" sz="1495" b="0" i="0" u="none" strike="noStrike" kern="1200" dirty="0">
                  <a:solidFill>
                    <a:schemeClr val="tx1"/>
                  </a:solidFill>
                  <a:effectLst/>
                  <a:latin typeface="+mn-lt"/>
                  <a:ea typeface="+mn-ea"/>
                  <a:cs typeface="+mn-cs"/>
                </a:endParaRPr>
              </a:p>
              <a:p>
                <a:pPr marL="0" marR="0" lvl="0" indent="0" algn="l" defTabSz="1141095" rtl="0" eaLnBrk="1" fontAlgn="auto" latinLnBrk="0" hangingPunct="1">
                  <a:lnSpc>
                    <a:spcPct val="100000"/>
                  </a:lnSpc>
                  <a:spcBef>
                    <a:spcPts val="0"/>
                  </a:spcBef>
                  <a:spcAft>
                    <a:spcPts val="0"/>
                  </a:spcAft>
                  <a:buClrTx/>
                  <a:buSzTx/>
                  <a:buFontTx/>
                  <a:buNone/>
                  <a:tabLst/>
                  <a:defRPr/>
                </a:pPr>
                <a:r>
                  <a:rPr kumimoji="1" lang="ja-JP" altLang="en-US" sz="1495" b="0" i="0" u="none" strike="noStrike" kern="1200">
                    <a:solidFill>
                      <a:schemeClr val="tx1"/>
                    </a:solidFill>
                    <a:effectLst/>
                    <a:latin typeface="+mn-lt"/>
                    <a:ea typeface="+mn-ea"/>
                    <a:cs typeface="+mn-cs"/>
                  </a:rPr>
                  <a:t>解析に用いたクラスターは半球状で、原子数は</a:t>
                </a:r>
                <a:r>
                  <a:rPr kumimoji="1" lang="en-US" altLang="ja-JP" sz="1495" b="0" i="0" u="none" strike="noStrike" kern="1200" dirty="0">
                    <a:solidFill>
                      <a:schemeClr val="tx1"/>
                    </a:solidFill>
                    <a:effectLst/>
                    <a:latin typeface="+mn-lt"/>
                    <a:ea typeface="+mn-ea"/>
                    <a:cs typeface="+mn-cs"/>
                  </a:rPr>
                  <a:t>1920</a:t>
                </a:r>
                <a:r>
                  <a:rPr kumimoji="1" lang="ja-JP" altLang="en-US" sz="1495" b="0" i="0" u="none" strike="noStrike" kern="1200">
                    <a:solidFill>
                      <a:schemeClr val="tx1"/>
                    </a:solidFill>
                    <a:effectLst/>
                    <a:latin typeface="+mn-lt"/>
                    <a:ea typeface="+mn-ea"/>
                    <a:cs typeface="+mn-cs"/>
                  </a:rPr>
                  <a:t>個です。</a:t>
                </a:r>
                <a:br>
                  <a:rPr kumimoji="1" lang="ja-JP" altLang="en-US" sz="1495" b="0" i="0" u="none" strike="noStrike" kern="1200">
                    <a:solidFill>
                      <a:schemeClr val="tx1"/>
                    </a:solidFill>
                    <a:effectLst/>
                    <a:latin typeface="+mn-lt"/>
                    <a:ea typeface="+mn-ea"/>
                    <a:cs typeface="+mn-cs"/>
                  </a:rPr>
                </a:br>
                <a:r>
                  <a:rPr kumimoji="1" lang="en-US" sz="1495" b="0" i="0" u="none" strike="noStrike" kern="1200" dirty="0">
                    <a:solidFill>
                      <a:schemeClr val="tx1"/>
                    </a:solidFill>
                    <a:effectLst/>
                    <a:latin typeface="+mn-lt"/>
                    <a:ea typeface="+mn-ea"/>
                    <a:cs typeface="+mn-cs"/>
                  </a:rPr>
                  <a:t>X</a:t>
                </a:r>
                <a:r>
                  <a:rPr kumimoji="1" lang="ja-JP" altLang="en-US" sz="1495" b="0" i="0" u="none" strike="noStrike" kern="1200">
                    <a:solidFill>
                      <a:schemeClr val="tx1"/>
                    </a:solidFill>
                    <a:effectLst/>
                    <a:latin typeface="+mn-lt"/>
                    <a:ea typeface="+mn-ea"/>
                    <a:cs typeface="+mn-cs"/>
                  </a:rPr>
                  <a:t>線を照射し、電子強度を図の青い平面内で角度</a:t>
                </a:r>
                <a:r>
                  <a:rPr kumimoji="1" lang="el-GR" sz="1495" b="0" i="0" u="none" strike="noStrike" kern="1200" dirty="0">
                    <a:solidFill>
                      <a:schemeClr val="tx1"/>
                    </a:solidFill>
                    <a:effectLst/>
                    <a:latin typeface="+mn-lt"/>
                    <a:ea typeface="+mn-ea"/>
                    <a:cs typeface="+mn-cs"/>
                  </a:rPr>
                  <a:t>θ</a:t>
                </a:r>
                <a:r>
                  <a:rPr kumimoji="1" lang="en-US" sz="1495" b="0" i="0" u="none" strike="noStrike" kern="1200" dirty="0">
                    <a:solidFill>
                      <a:schemeClr val="tx1"/>
                    </a:solidFill>
                    <a:effectLst/>
                    <a:latin typeface="+mn-lt"/>
                    <a:ea typeface="+mn-ea"/>
                    <a:cs typeface="+mn-cs"/>
                  </a:rPr>
                  <a:t>=-12 ~ 65.76の範囲で</a:t>
                </a:r>
                <a:r>
                  <a:rPr kumimoji="1" lang="ja-JP" altLang="en-US" sz="1495" b="0" i="0" u="none" strike="noStrike" kern="1200">
                    <a:solidFill>
                      <a:schemeClr val="tx1"/>
                    </a:solidFill>
                    <a:effectLst/>
                    <a:latin typeface="+mn-lt"/>
                    <a:ea typeface="+mn-ea"/>
                    <a:cs typeface="+mn-cs"/>
                  </a:rPr>
                  <a:t>計算しました。</a:t>
                </a:r>
                <a:br>
                  <a:rPr kumimoji="1" lang="ja-JP" altLang="en-US" sz="1495" b="0" i="0" u="none" strike="noStrike" kern="1200">
                    <a:solidFill>
                      <a:schemeClr val="tx1"/>
                    </a:solidFill>
                    <a:effectLst/>
                    <a:latin typeface="+mn-lt"/>
                    <a:ea typeface="+mn-ea"/>
                    <a:cs typeface="+mn-cs"/>
                  </a:rPr>
                </a:br>
                <a:r>
                  <a:rPr kumimoji="1" lang="ja-JP" altLang="en-US" sz="1495" b="0" i="0" u="none" strike="noStrike" kern="1200">
                    <a:solidFill>
                      <a:schemeClr val="tx1"/>
                    </a:solidFill>
                    <a:effectLst/>
                    <a:latin typeface="+mn-lt"/>
                    <a:ea typeface="+mn-ea"/>
                    <a:cs typeface="+mn-cs"/>
                  </a:rPr>
                  <a:t>繰り込み法では、</a:t>
                </a:r>
                <a:r>
                  <a:rPr kumimoji="1" lang="ja-JP" altLang="en-US" sz="1495" kern="1200">
                    <a:solidFill>
                      <a:schemeClr val="tx1"/>
                    </a:solidFill>
                    <a:effectLst/>
                    <a:latin typeface="+mn-lt"/>
                    <a:ea typeface="+mn-ea"/>
                    <a:cs typeface="+mn-cs"/>
                  </a:rPr>
                  <a:t>繰り込み法における</a:t>
                </a:r>
                <a:r>
                  <a:rPr kumimoji="1" lang="el-GR" sz="1495" kern="1200" dirty="0">
                    <a:solidFill>
                      <a:schemeClr val="tx1"/>
                    </a:solidFill>
                    <a:effectLst/>
                    <a:latin typeface="+mn-lt"/>
                    <a:ea typeface="+mn-ea"/>
                    <a:cs typeface="+mn-cs"/>
                  </a:rPr>
                  <a:t>ω</a:t>
                </a:r>
                <a:r>
                  <a:rPr kumimoji="1" lang="ja-JP" altLang="en-US" sz="1495" kern="1200">
                    <a:solidFill>
                      <a:schemeClr val="tx1"/>
                    </a:solidFill>
                    <a:effectLst/>
                    <a:latin typeface="+mn-lt"/>
                    <a:ea typeface="+mn-ea"/>
                    <a:cs typeface="+mn-cs"/>
                  </a:rPr>
                  <a:t>はこの値を用いました。</a:t>
                </a:r>
                <a:endParaRPr kumimoji="1" lang="en-US" altLang="ja-JP" sz="1495" kern="1200" dirty="0">
                  <a:solidFill>
                    <a:schemeClr val="tx1"/>
                  </a:solidFill>
                  <a:effectLst/>
                  <a:latin typeface="+mn-lt"/>
                  <a:ea typeface="+mn-ea"/>
                  <a:cs typeface="+mn-cs"/>
                </a:endParaRPr>
              </a:p>
              <a:p>
                <a:pPr marL="0" marR="0" lvl="0" indent="0" algn="l" defTabSz="1141095" rtl="0" eaLnBrk="1" fontAlgn="auto" latinLnBrk="0" hangingPunct="1">
                  <a:lnSpc>
                    <a:spcPct val="100000"/>
                  </a:lnSpc>
                  <a:spcBef>
                    <a:spcPts val="0"/>
                  </a:spcBef>
                  <a:spcAft>
                    <a:spcPts val="0"/>
                  </a:spcAft>
                  <a:buClrTx/>
                  <a:buSzTx/>
                  <a:buFontTx/>
                  <a:buNone/>
                  <a:tabLst/>
                  <a:defRPr/>
                </a:pPr>
                <a:endParaRPr kumimoji="1" lang="en-US" sz="1495" kern="1200" dirty="0">
                  <a:solidFill>
                    <a:schemeClr val="tx1"/>
                  </a:solidFill>
                  <a:effectLst/>
                  <a:latin typeface="+mn-lt"/>
                  <a:ea typeface="+mn-ea"/>
                  <a:cs typeface="+mn-cs"/>
                </a:endParaRPr>
              </a:p>
              <a:p>
                <a:pPr marL="0" marR="0" lvl="0" indent="0" algn="l" defTabSz="1141095" rtl="0" eaLnBrk="1" fontAlgn="auto" latinLnBrk="0" hangingPunct="1">
                  <a:lnSpc>
                    <a:spcPct val="100000"/>
                  </a:lnSpc>
                  <a:spcBef>
                    <a:spcPts val="0"/>
                  </a:spcBef>
                  <a:spcAft>
                    <a:spcPts val="0"/>
                  </a:spcAft>
                  <a:buClrTx/>
                  <a:buSzTx/>
                  <a:buFontTx/>
                  <a:buNone/>
                  <a:tabLst/>
                  <a:defRPr/>
                </a:pPr>
                <a:r>
                  <a:rPr kumimoji="1" lang="ja-JP" altLang="en-US" sz="1495" kern="1200">
                    <a:solidFill>
                      <a:schemeClr val="tx1"/>
                    </a:solidFill>
                    <a:effectLst/>
                    <a:latin typeface="+mn-lt"/>
                    <a:ea typeface="+mn-ea"/>
                    <a:cs typeface="+mn-cs"/>
                  </a:rPr>
                  <a:t>計算条件や実験条件の詳細は質問いただければ回答いたします。</a:t>
                </a:r>
              </a:p>
              <a:p>
                <a:endParaRPr kumimoji="1" lang="ja-JP" altLang="en-US" sz="1495" b="0" i="0" u="none" strike="noStrike" kern="1200">
                  <a:solidFill>
                    <a:schemeClr val="tx1"/>
                  </a:solidFill>
                  <a:effectLst/>
                  <a:latin typeface="+mn-lt"/>
                  <a:ea typeface="+mn-ea"/>
                  <a:cs typeface="+mn-cs"/>
                </a:endParaRPr>
              </a:p>
            </p:txBody>
          </p:sp>
        </mc:Choice>
        <mc:Fallback xmlns="">
          <p:sp>
            <p:nvSpPr>
              <p:cNvPr id="3" name="ノート プレースホルダー 2">
                <a:extLst>
                  <a:ext uri="{FF2B5EF4-FFF2-40B4-BE49-F238E27FC236}">
                    <a16:creationId xmlns:a16="http://schemas.microsoft.com/office/drawing/2014/main" id="{206D1B8B-C58D-39D0-3AB9-0E5F279EAF21}"/>
                  </a:ext>
                </a:extLst>
              </p:cNvPr>
              <p:cNvSpPr>
                <a:spLocks noGrp="1"/>
              </p:cNvSpPr>
              <p:nvPr>
                <p:ph type="body" idx="1"/>
              </p:nvPr>
            </p:nvSpPr>
            <p:spPr/>
            <p:txBody>
              <a:bodyPr/>
              <a:lstStyle/>
              <a:p>
                <a:r>
                  <a:rPr kumimoji="1" lang="ja-JP" altLang="en-US" i="0">
                    <a:latin typeface="Cambria Math" panose="02040503050406030204" pitchFamily="18" charset="0"/>
                  </a:rPr>
                  <a:t>"Type equation here.</a:t>
                </a:r>
                <a:r>
                  <a:rPr kumimoji="1" lang="en-US" altLang="ja-JP" i="0">
                    <a:latin typeface="Cambria Math" panose="02040503050406030204" pitchFamily="18" charset="0"/>
                  </a:rPr>
                  <a:t>"</a:t>
                </a:r>
                <a:r>
                  <a:rPr kumimoji="1" lang="ja-JP" altLang="en-US"/>
                  <a:t>そこで、より少ない散乱回数で収束を得られる方法を考えます。</a:t>
                </a:r>
                <a:endParaRPr kumimoji="1" lang="en-GB" altLang="ja-JP" dirty="0"/>
              </a:p>
              <a:p>
                <a:endParaRPr kumimoji="1" lang="en-GB" altLang="ja-JP" dirty="0"/>
              </a:p>
              <a:p>
                <a:endParaRPr kumimoji="1" lang="en-GB" altLang="ja-JP" dirty="0"/>
              </a:p>
              <a:p>
                <a:r>
                  <a:rPr kumimoji="1" lang="en-GB" altLang="ja-JP" dirty="0"/>
                  <a:t>Ok, we need to optimise the omega parameter to avoid the divergence.</a:t>
                </a:r>
              </a:p>
              <a:p>
                <a:r>
                  <a:rPr kumimoji="1" lang="en-GB" altLang="ja-JP" dirty="0"/>
                  <a:t>Here is the </a:t>
                </a:r>
                <a:r>
                  <a:rPr kumimoji="1" lang="en-GB" altLang="ja-JP" dirty="0" err="1"/>
                  <a:t>proucess</a:t>
                </a:r>
                <a:r>
                  <a:rPr kumimoji="1" lang="en-GB" altLang="ja-JP" dirty="0"/>
                  <a:t>.</a:t>
                </a:r>
              </a:p>
              <a:p>
                <a:r>
                  <a:rPr kumimoji="1" lang="en-GB" altLang="ja-JP" dirty="0"/>
                  <a:t>If we have something like (1-x)-1, it is easy to expand it in series like .....</a:t>
                </a:r>
              </a:p>
              <a:p>
                <a:r>
                  <a:rPr kumimoji="1" lang="en-GB" altLang="ja-JP" dirty="0"/>
                  <a:t>And we know that it converges when...,.</a:t>
                </a:r>
              </a:p>
              <a:p>
                <a:r>
                  <a:rPr kumimoji="1" lang="en-GB" altLang="ja-JP" dirty="0"/>
                  <a:t>In the codes, we have similar one in a matrix form except the convergence where the largest eigenvalue in the modulus &lt;1.</a:t>
                </a:r>
              </a:p>
              <a:p>
                <a:r>
                  <a:rPr kumimoji="1" lang="en-GB" altLang="ja-JP" dirty="0"/>
                  <a:t>We call it spectral radius which is </a:t>
                </a:r>
                <a:r>
                  <a:rPr kumimoji="1" lang="en-US" altLang="ja-JP" dirty="0"/>
                  <a:t>ρ</a:t>
                </a:r>
                <a:r>
                  <a:rPr kumimoji="1" lang="en-GB" altLang="ja-JP" dirty="0"/>
                  <a:t>.</a:t>
                </a:r>
              </a:p>
              <a:p>
                <a:r>
                  <a:rPr kumimoji="1" lang="en-GB" altLang="ja-JP" dirty="0"/>
                  <a:t>But All eigenvalues are calculated to get </a:t>
                </a:r>
                <a:r>
                  <a:rPr kumimoji="1" lang="en-US" altLang="ja-JP" dirty="0"/>
                  <a:t>spectral radius so </a:t>
                </a:r>
                <a:r>
                  <a:rPr kumimoji="1" lang="en-GB" altLang="ja-JP" dirty="0"/>
                  <a:t>the calculation is as heavy as the MI.</a:t>
                </a:r>
              </a:p>
              <a:p>
                <a:r>
                  <a:rPr kumimoji="1" lang="en-GB" altLang="ja-JP" dirty="0"/>
                  <a:t>For example, it takes about 3 weeks for 1000 atoms.</a:t>
                </a:r>
              </a:p>
              <a:p>
                <a:r>
                  <a:rPr kumimoji="1" lang="en-GB" altLang="ja-JP" dirty="0"/>
                  <a:t>And in this expansion, if we increase the order of the expansion by 1, the CPU time is multiplied by 1000 in the case where we have 1000 atoms.</a:t>
                </a:r>
              </a:p>
              <a:p>
                <a:r>
                  <a:rPr kumimoji="1" lang="en-GB" altLang="ja-JP" dirty="0"/>
                  <a:t>We have discovered that the divergence comes from atomic chains, which are easier to analyse than large clusters.</a:t>
                </a:r>
                <a:endParaRPr kumimoji="1" lang="en-US" altLang="ja-JP" dirty="0"/>
              </a:p>
            </p:txBody>
          </p:sp>
        </mc:Fallback>
      </mc:AlternateContent>
      <p:sp>
        <p:nvSpPr>
          <p:cNvPr id="4" name="スライド番号プレースホルダー 3">
            <a:extLst>
              <a:ext uri="{FF2B5EF4-FFF2-40B4-BE49-F238E27FC236}">
                <a16:creationId xmlns:a16="http://schemas.microsoft.com/office/drawing/2014/main" id="{55CF37EF-450D-4566-053A-DD2D03CFFF68}"/>
              </a:ext>
            </a:extLst>
          </p:cNvPr>
          <p:cNvSpPr>
            <a:spLocks noGrp="1"/>
          </p:cNvSpPr>
          <p:nvPr>
            <p:ph type="sldNum" sz="quarter" idx="5"/>
          </p:nvPr>
        </p:nvSpPr>
        <p:spPr/>
        <p:txBody>
          <a:bodyPr/>
          <a:lstStyle/>
          <a:p>
            <a:fld id="{0C240940-EA32-4491-ACB9-A747F9F7CBC8}" type="slidenum">
              <a:rPr kumimoji="1" lang="ja-JP" altLang="en-US" smtClean="0"/>
              <a:t>4</a:t>
            </a:fld>
            <a:endParaRPr kumimoji="1" lang="ja-JP" altLang="en-US"/>
          </a:p>
        </p:txBody>
      </p:sp>
    </p:spTree>
    <p:extLst>
      <p:ext uri="{BB962C8B-B14F-4D97-AF65-F5344CB8AC3E}">
        <p14:creationId xmlns:p14="http://schemas.microsoft.com/office/powerpoint/2010/main" val="1569087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C1A54-CAEF-0A72-70FD-9C60501E43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4E1471-A8A2-CACB-AA2A-334FBE5C55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FE028A-BC53-A91B-B629-86550C8C12D4}"/>
              </a:ext>
            </a:extLst>
          </p:cNvPr>
          <p:cNvSpPr>
            <a:spLocks noGrp="1"/>
          </p:cNvSpPr>
          <p:nvPr>
            <p:ph type="body" idx="1"/>
          </p:nvPr>
        </p:nvSpPr>
        <p:spPr/>
        <p:txBody>
          <a:bodyPr/>
          <a:lstStyle/>
          <a:p>
            <a:r>
              <a:rPr kumimoji="1" lang="ja-JP" altLang="en-US" sz="1495" b="0" i="0" u="none" strike="noStrike" kern="1200">
                <a:solidFill>
                  <a:schemeClr val="tx1"/>
                </a:solidFill>
                <a:effectLst/>
                <a:latin typeface="+mn-lt"/>
                <a:ea typeface="+mn-ea"/>
                <a:cs typeface="+mn-cs"/>
              </a:rPr>
              <a:t>繰り込み法を用いた解析結果です。</a:t>
            </a:r>
            <a:br>
              <a:rPr lang="ja-JP" altLang="en-US"/>
            </a:br>
            <a:r>
              <a:rPr kumimoji="1" lang="ja-JP" altLang="en-US" sz="1495" b="0" i="0" u="none" strike="noStrike" kern="1200">
                <a:solidFill>
                  <a:schemeClr val="tx1"/>
                </a:solidFill>
                <a:effectLst/>
                <a:latin typeface="+mn-lt"/>
                <a:ea typeface="+mn-ea"/>
                <a:cs typeface="+mn-cs"/>
              </a:rPr>
              <a:t>散乱回数</a:t>
            </a:r>
            <a:r>
              <a:rPr kumimoji="1" lang="en-US" altLang="ja-JP" sz="1495" b="0" i="0" u="none" strike="noStrike" kern="1200" dirty="0">
                <a:solidFill>
                  <a:schemeClr val="tx1"/>
                </a:solidFill>
                <a:effectLst/>
                <a:latin typeface="+mn-lt"/>
                <a:ea typeface="+mn-ea"/>
                <a:cs typeface="+mn-cs"/>
              </a:rPr>
              <a:t>5</a:t>
            </a:r>
            <a:r>
              <a:rPr kumimoji="1" lang="ja-JP" altLang="en-US" sz="1495" b="0" i="0" u="none" strike="noStrike" kern="1200">
                <a:solidFill>
                  <a:schemeClr val="tx1"/>
                </a:solidFill>
                <a:effectLst/>
                <a:latin typeface="+mn-lt"/>
                <a:ea typeface="+mn-ea"/>
                <a:cs typeface="+mn-cs"/>
              </a:rPr>
              <a:t>、</a:t>
            </a:r>
            <a:r>
              <a:rPr kumimoji="1" lang="en-US" altLang="ja-JP" sz="1495" b="0" i="0" u="none" strike="noStrike" kern="1200" dirty="0">
                <a:solidFill>
                  <a:schemeClr val="tx1"/>
                </a:solidFill>
                <a:effectLst/>
                <a:latin typeface="+mn-lt"/>
                <a:ea typeface="+mn-ea"/>
                <a:cs typeface="+mn-cs"/>
              </a:rPr>
              <a:t>6</a:t>
            </a:r>
            <a:r>
              <a:rPr kumimoji="1" lang="ja-JP" altLang="en-US" sz="1495" b="0" i="0" u="none" strike="noStrike" kern="1200">
                <a:solidFill>
                  <a:schemeClr val="tx1"/>
                </a:solidFill>
                <a:effectLst/>
                <a:latin typeface="+mn-lt"/>
                <a:ea typeface="+mn-ea"/>
                <a:cs typeface="+mn-cs"/>
              </a:rPr>
              <a:t>、</a:t>
            </a:r>
            <a:r>
              <a:rPr kumimoji="1" lang="en-US" altLang="ja-JP" sz="1495" b="0" i="0" u="none" strike="noStrike" kern="1200" dirty="0">
                <a:solidFill>
                  <a:schemeClr val="tx1"/>
                </a:solidFill>
                <a:effectLst/>
                <a:latin typeface="+mn-lt"/>
                <a:ea typeface="+mn-ea"/>
                <a:cs typeface="+mn-cs"/>
              </a:rPr>
              <a:t>7</a:t>
            </a:r>
            <a:r>
              <a:rPr kumimoji="1" lang="ja-JP" altLang="en-US" sz="1495" b="0" i="0" u="none" strike="noStrike" kern="1200">
                <a:solidFill>
                  <a:schemeClr val="tx1"/>
                </a:solidFill>
                <a:effectLst/>
                <a:latin typeface="+mn-lt"/>
                <a:ea typeface="+mn-ea"/>
                <a:cs typeface="+mn-cs"/>
              </a:rPr>
              <a:t>、</a:t>
            </a:r>
            <a:r>
              <a:rPr kumimoji="1" lang="en-US" altLang="ja-JP" sz="1495" b="0" i="0" u="none" strike="noStrike" kern="1200" dirty="0">
                <a:solidFill>
                  <a:schemeClr val="tx1"/>
                </a:solidFill>
                <a:effectLst/>
                <a:latin typeface="+mn-lt"/>
                <a:ea typeface="+mn-ea"/>
                <a:cs typeface="+mn-cs"/>
              </a:rPr>
              <a:t>8</a:t>
            </a:r>
            <a:r>
              <a:rPr kumimoji="1" lang="ja-JP" altLang="en-US" sz="1495" b="0" i="0" u="none" strike="noStrike" kern="1200">
                <a:solidFill>
                  <a:schemeClr val="tx1"/>
                </a:solidFill>
                <a:effectLst/>
                <a:latin typeface="+mn-lt"/>
                <a:ea typeface="+mn-ea"/>
                <a:cs typeface="+mn-cs"/>
              </a:rPr>
              <a:t>で計算したスペクトルを示しています。</a:t>
            </a:r>
            <a:br>
              <a:rPr lang="ja-JP" altLang="en-US"/>
            </a:br>
            <a:r>
              <a:rPr kumimoji="1" lang="ja-JP" altLang="en-US" sz="1495" b="0" i="0" u="none" strike="noStrike" kern="1200">
                <a:solidFill>
                  <a:schemeClr val="tx1"/>
                </a:solidFill>
                <a:effectLst/>
                <a:latin typeface="+mn-lt"/>
                <a:ea typeface="+mn-ea"/>
                <a:cs typeface="+mn-cs"/>
              </a:rPr>
              <a:t>散乱回数</a:t>
            </a:r>
            <a:r>
              <a:rPr kumimoji="1" lang="en-US" altLang="ja-JP" sz="1495" b="0" i="0" u="none" strike="noStrike" kern="1200" dirty="0">
                <a:solidFill>
                  <a:schemeClr val="tx1"/>
                </a:solidFill>
                <a:effectLst/>
                <a:latin typeface="+mn-lt"/>
                <a:ea typeface="+mn-ea"/>
                <a:cs typeface="+mn-cs"/>
              </a:rPr>
              <a:t>7</a:t>
            </a:r>
            <a:r>
              <a:rPr kumimoji="1" lang="ja-JP" altLang="en-US" sz="1495" b="0" i="0" u="none" strike="noStrike" kern="1200">
                <a:solidFill>
                  <a:schemeClr val="tx1"/>
                </a:solidFill>
                <a:effectLst/>
                <a:latin typeface="+mn-lt"/>
                <a:ea typeface="+mn-ea"/>
                <a:cs typeface="+mn-cs"/>
              </a:rPr>
              <a:t>と</a:t>
            </a:r>
            <a:r>
              <a:rPr kumimoji="1" lang="en-US" altLang="ja-JP" sz="1495" b="0" i="0" u="none" strike="noStrike" kern="1200" dirty="0">
                <a:solidFill>
                  <a:schemeClr val="tx1"/>
                </a:solidFill>
                <a:effectLst/>
                <a:latin typeface="+mn-lt"/>
                <a:ea typeface="+mn-ea"/>
                <a:cs typeface="+mn-cs"/>
              </a:rPr>
              <a:t>8</a:t>
            </a:r>
            <a:r>
              <a:rPr kumimoji="1" lang="ja-JP" altLang="en-US" sz="1495" b="0" i="0" u="none" strike="noStrike" kern="1200">
                <a:solidFill>
                  <a:schemeClr val="tx1"/>
                </a:solidFill>
                <a:effectLst/>
                <a:latin typeface="+mn-lt"/>
                <a:ea typeface="+mn-ea"/>
                <a:cs typeface="+mn-cs"/>
              </a:rPr>
              <a:t>ではスペクトルがほぼ一致し、収束していることが分かります。</a:t>
            </a:r>
            <a:br>
              <a:rPr lang="ja-JP" altLang="en-US"/>
            </a:br>
            <a:r>
              <a:rPr kumimoji="1" lang="ja-JP" altLang="en-US" sz="1495" b="0" i="0" u="none" strike="noStrike" kern="1200">
                <a:solidFill>
                  <a:schemeClr val="tx1"/>
                </a:solidFill>
                <a:effectLst/>
                <a:latin typeface="+mn-lt"/>
                <a:ea typeface="+mn-ea"/>
                <a:cs typeface="+mn-cs"/>
              </a:rPr>
              <a:t>さらに、収束したスペクトルのピーク位置や強度は、実験スペクトルと良く一致しています。</a:t>
            </a:r>
            <a:endParaRPr lang="en-US" dirty="0"/>
          </a:p>
        </p:txBody>
      </p:sp>
      <p:sp>
        <p:nvSpPr>
          <p:cNvPr id="4" name="Slide Number Placeholder 3">
            <a:extLst>
              <a:ext uri="{FF2B5EF4-FFF2-40B4-BE49-F238E27FC236}">
                <a16:creationId xmlns:a16="http://schemas.microsoft.com/office/drawing/2014/main" id="{86270F94-1928-CCD9-8866-FE95F0EC6A8D}"/>
              </a:ext>
            </a:extLst>
          </p:cNvPr>
          <p:cNvSpPr>
            <a:spLocks noGrp="1"/>
          </p:cNvSpPr>
          <p:nvPr>
            <p:ph type="sldNum" sz="quarter" idx="5"/>
          </p:nvPr>
        </p:nvSpPr>
        <p:spPr/>
        <p:txBody>
          <a:bodyPr/>
          <a:lstStyle/>
          <a:p>
            <a:fld id="{0C240940-EA32-4491-ACB9-A747F9F7CBC8}" type="slidenum">
              <a:rPr kumimoji="1" lang="ja-JP" altLang="en-US" smtClean="0"/>
              <a:t>5</a:t>
            </a:fld>
            <a:endParaRPr kumimoji="1" lang="ja-JP" altLang="en-US"/>
          </a:p>
        </p:txBody>
      </p:sp>
    </p:spTree>
    <p:extLst>
      <p:ext uri="{BB962C8B-B14F-4D97-AF65-F5344CB8AC3E}">
        <p14:creationId xmlns:p14="http://schemas.microsoft.com/office/powerpoint/2010/main" val="1255538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8C52C-48D4-79AC-3163-344C2BC34A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66C4E8-D1A4-C0D9-A6FD-6DA6FAAC6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D7C310-D92F-E40A-DBDD-FDFDA1D2D823}"/>
              </a:ext>
            </a:extLst>
          </p:cNvPr>
          <p:cNvSpPr>
            <a:spLocks noGrp="1"/>
          </p:cNvSpPr>
          <p:nvPr>
            <p:ph type="body" idx="1"/>
          </p:nvPr>
        </p:nvSpPr>
        <p:spPr/>
        <p:txBody>
          <a:bodyPr/>
          <a:lstStyle/>
          <a:p>
            <a:r>
              <a:rPr lang="en-US" dirty="0" err="1"/>
              <a:t>結論と今後の研究について説明します</a:t>
            </a:r>
            <a:r>
              <a:rPr lang="en-US" dirty="0"/>
              <a:t>。</a:t>
            </a:r>
          </a:p>
          <a:p>
            <a:endParaRPr lang="en-US" dirty="0"/>
          </a:p>
        </p:txBody>
      </p:sp>
      <p:sp>
        <p:nvSpPr>
          <p:cNvPr id="4" name="Slide Number Placeholder 3">
            <a:extLst>
              <a:ext uri="{FF2B5EF4-FFF2-40B4-BE49-F238E27FC236}">
                <a16:creationId xmlns:a16="http://schemas.microsoft.com/office/drawing/2014/main" id="{A47AA02F-23E7-8B3C-3157-67F2600364CD}"/>
              </a:ext>
            </a:extLst>
          </p:cNvPr>
          <p:cNvSpPr>
            <a:spLocks noGrp="1"/>
          </p:cNvSpPr>
          <p:nvPr>
            <p:ph type="sldNum" sz="quarter" idx="5"/>
          </p:nvPr>
        </p:nvSpPr>
        <p:spPr/>
        <p:txBody>
          <a:bodyPr/>
          <a:lstStyle/>
          <a:p>
            <a:fld id="{0C240940-EA32-4491-ACB9-A747F9F7CBC8}" type="slidenum">
              <a:rPr kumimoji="1" lang="ja-JP" altLang="en-US" smtClean="0"/>
              <a:t>6</a:t>
            </a:fld>
            <a:endParaRPr kumimoji="1" lang="ja-JP" altLang="en-US"/>
          </a:p>
        </p:txBody>
      </p:sp>
    </p:spTree>
    <p:extLst>
      <p:ext uri="{BB962C8B-B14F-4D97-AF65-F5344CB8AC3E}">
        <p14:creationId xmlns:p14="http://schemas.microsoft.com/office/powerpoint/2010/main" val="2994475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bg>
      <p:bgRef idx="1001">
        <a:schemeClr val="bg1"/>
      </p:bgRef>
    </p:bg>
    <p:spTree>
      <p:nvGrpSpPr>
        <p:cNvPr id="1" name=""/>
        <p:cNvGrpSpPr/>
        <p:nvPr/>
      </p:nvGrpSpPr>
      <p:grpSpPr>
        <a:xfrm>
          <a:off x="0" y="0"/>
          <a:ext cx="0" cy="0"/>
          <a:chOff x="0" y="0"/>
          <a:chExt cx="0" cy="0"/>
        </a:xfrm>
      </p:grpSpPr>
      <p:sp>
        <p:nvSpPr>
          <p:cNvPr id="17" name="正方形/長方形 16"/>
          <p:cNvSpPr/>
          <p:nvPr userDrawn="1"/>
        </p:nvSpPr>
        <p:spPr>
          <a:xfrm>
            <a:off x="-11875" y="-17585"/>
            <a:ext cx="14630400" cy="995081"/>
          </a:xfrm>
          <a:prstGeom prst="rect">
            <a:avLst/>
          </a:prstGeom>
          <a:solidFill>
            <a:schemeClr val="accent1">
              <a:lumMod val="40000"/>
              <a:lumOff val="6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sp>
        <p:nvSpPr>
          <p:cNvPr id="3" name="Content Placeholder 2"/>
          <p:cNvSpPr>
            <a:spLocks noGrp="1"/>
          </p:cNvSpPr>
          <p:nvPr>
            <p:ph idx="1"/>
          </p:nvPr>
        </p:nvSpPr>
        <p:spPr>
          <a:xfrm>
            <a:off x="1005840" y="1356044"/>
            <a:ext cx="12618720" cy="6381962"/>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16" name="直線コネクタ 15"/>
          <p:cNvCxnSpPr/>
          <p:nvPr userDrawn="1"/>
        </p:nvCxnSpPr>
        <p:spPr>
          <a:xfrm>
            <a:off x="0" y="995082"/>
            <a:ext cx="14630400" cy="0"/>
          </a:xfrm>
          <a:prstGeom prst="line">
            <a:avLst/>
          </a:prstGeom>
        </p:spPr>
        <p:style>
          <a:lnRef idx="2">
            <a:schemeClr val="dk1"/>
          </a:lnRef>
          <a:fillRef idx="0">
            <a:schemeClr val="dk1"/>
          </a:fillRef>
          <a:effectRef idx="1">
            <a:schemeClr val="dk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1007751" y="670560"/>
            <a:ext cx="4718685" cy="234696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6219827" y="1448229"/>
            <a:ext cx="7406640" cy="714798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1007751" y="3017522"/>
            <a:ext cx="4718685" cy="55903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1005840" y="9322653"/>
            <a:ext cx="3291840" cy="535516"/>
          </a:xfrm>
          <a:prstGeom prst="rect">
            <a:avLst/>
          </a:prstGeom>
        </p:spPr>
        <p:txBody>
          <a:bodyPr/>
          <a:lstStyle/>
          <a:p>
            <a:r>
              <a:rPr kumimoji="1" lang="en-US" altLang="ja-JP"/>
              <a:t>12th June 2024</a:t>
            </a:r>
            <a:endParaRPr kumimoji="1" lang="ja-JP" altLang="en-US"/>
          </a:p>
        </p:txBody>
      </p:sp>
      <p:sp>
        <p:nvSpPr>
          <p:cNvPr id="6" name="フッター プレースホルダー 5"/>
          <p:cNvSpPr>
            <a:spLocks noGrp="1"/>
          </p:cNvSpPr>
          <p:nvPr>
            <p:ph type="ftr" sz="quarter" idx="11"/>
          </p:nvPr>
        </p:nvSpPr>
        <p:spPr>
          <a:xfrm>
            <a:off x="4846320" y="9322653"/>
            <a:ext cx="4937760" cy="535516"/>
          </a:xfrm>
          <a:prstGeom prst="rect">
            <a:avLst/>
          </a:prstGeom>
        </p:spPr>
        <p:txBody>
          <a:bodyPr/>
          <a:lstStyle/>
          <a:p>
            <a:r>
              <a:rPr kumimoji="1" lang="en-GB" altLang="ja-JP"/>
              <a:t>Modeling of X-ray photoelectron diffraction</a:t>
            </a:r>
            <a:endParaRPr kumimoji="1" lang="ja-JP" altLang="en-US"/>
          </a:p>
        </p:txBody>
      </p:sp>
      <p:sp>
        <p:nvSpPr>
          <p:cNvPr id="7" name="スライド番号プレースホルダー 6"/>
          <p:cNvSpPr>
            <a:spLocks noGrp="1"/>
          </p:cNvSpPr>
          <p:nvPr>
            <p:ph type="sldNum" sz="quarter" idx="12"/>
          </p:nvPr>
        </p:nvSpPr>
        <p:spPr>
          <a:xfrm>
            <a:off x="10332720" y="9322653"/>
            <a:ext cx="3291840" cy="535516"/>
          </a:xfrm>
          <a:prstGeom prst="rect">
            <a:avLst/>
          </a:prstGeom>
        </p:spPr>
        <p:txBody>
          <a:bodyPr/>
          <a:lstStyle/>
          <a:p>
            <a:fld id="{FA102CD5-FE6D-4736-BEC0-E06982996904}"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007751" y="670560"/>
            <a:ext cx="4718685" cy="234696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6219827" y="1448229"/>
            <a:ext cx="7406640" cy="71479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007751" y="3017522"/>
            <a:ext cx="4718685" cy="55903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1005840" y="9322653"/>
            <a:ext cx="3291840" cy="535516"/>
          </a:xfrm>
          <a:prstGeom prst="rect">
            <a:avLst/>
          </a:prstGeom>
        </p:spPr>
        <p:txBody>
          <a:bodyPr/>
          <a:lstStyle/>
          <a:p>
            <a:r>
              <a:rPr kumimoji="1" lang="en-US" altLang="ja-JP"/>
              <a:t>12th June 2024</a:t>
            </a:r>
            <a:endParaRPr kumimoji="1" lang="ja-JP" altLang="en-US"/>
          </a:p>
        </p:txBody>
      </p:sp>
      <p:sp>
        <p:nvSpPr>
          <p:cNvPr id="6" name="フッター プレースホルダー 5"/>
          <p:cNvSpPr>
            <a:spLocks noGrp="1"/>
          </p:cNvSpPr>
          <p:nvPr>
            <p:ph type="ftr" sz="quarter" idx="11"/>
          </p:nvPr>
        </p:nvSpPr>
        <p:spPr>
          <a:xfrm>
            <a:off x="4846320" y="9322653"/>
            <a:ext cx="4937760" cy="535516"/>
          </a:xfrm>
          <a:prstGeom prst="rect">
            <a:avLst/>
          </a:prstGeom>
        </p:spPr>
        <p:txBody>
          <a:bodyPr/>
          <a:lstStyle/>
          <a:p>
            <a:r>
              <a:rPr kumimoji="1" lang="en-GB" altLang="ja-JP"/>
              <a:t>Modeling of X-ray photoelectron diffraction</a:t>
            </a:r>
            <a:endParaRPr kumimoji="1" lang="ja-JP" altLang="en-US"/>
          </a:p>
        </p:txBody>
      </p:sp>
      <p:sp>
        <p:nvSpPr>
          <p:cNvPr id="7" name="スライド番号プレースホルダー 6"/>
          <p:cNvSpPr>
            <a:spLocks noGrp="1"/>
          </p:cNvSpPr>
          <p:nvPr>
            <p:ph type="sldNum" sz="quarter" idx="12"/>
          </p:nvPr>
        </p:nvSpPr>
        <p:spPr>
          <a:xfrm>
            <a:off x="10332720" y="9322653"/>
            <a:ext cx="3291840" cy="535516"/>
          </a:xfrm>
          <a:prstGeom prst="rect">
            <a:avLst/>
          </a:prstGeom>
        </p:spPr>
        <p:txBody>
          <a:bodyPr/>
          <a:lstStyle/>
          <a:p>
            <a:fld id="{FA102CD5-FE6D-4736-BEC0-E06982996904}" type="slidenum">
              <a:rPr kumimoji="1" lang="ja-JP" altLang="en-US" smtClean="0"/>
              <a:t>‹#›</a:t>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1005840" y="9322653"/>
            <a:ext cx="3291840" cy="535516"/>
          </a:xfrm>
          <a:prstGeom prst="rect">
            <a:avLst/>
          </a:prstGeom>
        </p:spPr>
        <p:txBody>
          <a:bodyPr/>
          <a:lstStyle/>
          <a:p>
            <a:r>
              <a:rPr kumimoji="1" lang="en-US" altLang="ja-JP"/>
              <a:t>12th June 2024</a:t>
            </a:r>
            <a:endParaRPr kumimoji="1" lang="ja-JP" altLang="en-US"/>
          </a:p>
        </p:txBody>
      </p:sp>
      <p:sp>
        <p:nvSpPr>
          <p:cNvPr id="5" name="フッター プレースホルダー 4"/>
          <p:cNvSpPr>
            <a:spLocks noGrp="1"/>
          </p:cNvSpPr>
          <p:nvPr>
            <p:ph type="ftr" sz="quarter" idx="11"/>
          </p:nvPr>
        </p:nvSpPr>
        <p:spPr>
          <a:xfrm>
            <a:off x="4846320" y="9322653"/>
            <a:ext cx="4937760" cy="535516"/>
          </a:xfrm>
          <a:prstGeom prst="rect">
            <a:avLst/>
          </a:prstGeom>
        </p:spPr>
        <p:txBody>
          <a:bodyPr/>
          <a:lstStyle/>
          <a:p>
            <a:r>
              <a:rPr kumimoji="1" lang="en-GB" altLang="ja-JP"/>
              <a:t>Modeling of X-ray photoelectron diffraction</a:t>
            </a:r>
            <a:endParaRPr kumimoji="1" lang="ja-JP" altLang="en-US"/>
          </a:p>
        </p:txBody>
      </p:sp>
      <p:sp>
        <p:nvSpPr>
          <p:cNvPr id="6" name="スライド番号プレースホルダー 5"/>
          <p:cNvSpPr>
            <a:spLocks noGrp="1"/>
          </p:cNvSpPr>
          <p:nvPr>
            <p:ph type="sldNum" sz="quarter" idx="12"/>
          </p:nvPr>
        </p:nvSpPr>
        <p:spPr>
          <a:xfrm>
            <a:off x="10332720" y="9322653"/>
            <a:ext cx="3291840" cy="535516"/>
          </a:xfrm>
          <a:prstGeom prst="rect">
            <a:avLst/>
          </a:prstGeom>
        </p:spPr>
        <p:txBody>
          <a:bodyPr/>
          <a:lstStyle/>
          <a:p>
            <a:fld id="{FA102CD5-FE6D-4736-BEC0-E06982996904}" type="slidenum">
              <a:rPr kumimoji="1" lang="ja-JP" altLang="en-US" smtClean="0"/>
              <a:t>‹#›</a:t>
            </a:fld>
            <a:endParaRPr kumimoji="1" lang="ja-JP"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10469885" y="535519"/>
            <a:ext cx="3154681" cy="8524029"/>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1005844" y="535519"/>
            <a:ext cx="9281161" cy="8524029"/>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1005840" y="9322653"/>
            <a:ext cx="3291840" cy="535516"/>
          </a:xfrm>
          <a:prstGeom prst="rect">
            <a:avLst/>
          </a:prstGeom>
        </p:spPr>
        <p:txBody>
          <a:bodyPr/>
          <a:lstStyle/>
          <a:p>
            <a:r>
              <a:rPr kumimoji="1" lang="en-US" altLang="ja-JP"/>
              <a:t>12th June 2024</a:t>
            </a:r>
            <a:endParaRPr kumimoji="1" lang="ja-JP" altLang="en-US"/>
          </a:p>
        </p:txBody>
      </p:sp>
      <p:sp>
        <p:nvSpPr>
          <p:cNvPr id="5" name="フッター プレースホルダー 4"/>
          <p:cNvSpPr>
            <a:spLocks noGrp="1"/>
          </p:cNvSpPr>
          <p:nvPr>
            <p:ph type="ftr" sz="quarter" idx="11"/>
          </p:nvPr>
        </p:nvSpPr>
        <p:spPr>
          <a:xfrm>
            <a:off x="4846320" y="9322653"/>
            <a:ext cx="4937760" cy="535516"/>
          </a:xfrm>
          <a:prstGeom prst="rect">
            <a:avLst/>
          </a:prstGeom>
        </p:spPr>
        <p:txBody>
          <a:bodyPr/>
          <a:lstStyle/>
          <a:p>
            <a:r>
              <a:rPr kumimoji="1" lang="en-GB" altLang="ja-JP"/>
              <a:t>Modeling of X-ray photoelectron diffraction</a:t>
            </a:r>
            <a:endParaRPr kumimoji="1" lang="ja-JP" altLang="en-US"/>
          </a:p>
        </p:txBody>
      </p:sp>
      <p:sp>
        <p:nvSpPr>
          <p:cNvPr id="6" name="スライド番号プレースホルダー 5"/>
          <p:cNvSpPr>
            <a:spLocks noGrp="1"/>
          </p:cNvSpPr>
          <p:nvPr>
            <p:ph type="sldNum" sz="quarter" idx="12"/>
          </p:nvPr>
        </p:nvSpPr>
        <p:spPr>
          <a:xfrm>
            <a:off x="10332720" y="9322653"/>
            <a:ext cx="3291840" cy="535516"/>
          </a:xfrm>
          <a:prstGeom prst="rect">
            <a:avLst/>
          </a:prstGeom>
        </p:spPr>
        <p:txBody>
          <a:bodyPr/>
          <a:lstStyle/>
          <a:p>
            <a:fld id="{FA102CD5-FE6D-4736-BEC0-E06982996904}" type="slidenum">
              <a:rPr kumimoji="1" lang="ja-JP" altLang="en-US" smtClean="0"/>
              <a:t>‹#›</a:t>
            </a:fld>
            <a:endParaRPr kumimoji="1" lang="ja-JP"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7B236-4A27-1716-E08F-2AEFB69CB75C}"/>
              </a:ext>
            </a:extLst>
          </p:cNvPr>
          <p:cNvSpPr>
            <a:spLocks noGrp="1"/>
          </p:cNvSpPr>
          <p:nvPr>
            <p:ph type="ctrTitle"/>
          </p:nvPr>
        </p:nvSpPr>
        <p:spPr>
          <a:xfrm>
            <a:off x="1828800" y="1646238"/>
            <a:ext cx="10972800" cy="350202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D047C7-A69D-2BC9-45C9-C19F90A58B58}"/>
              </a:ext>
            </a:extLst>
          </p:cNvPr>
          <p:cNvSpPr>
            <a:spLocks noGrp="1"/>
          </p:cNvSpPr>
          <p:nvPr>
            <p:ph type="subTitle" idx="1"/>
          </p:nvPr>
        </p:nvSpPr>
        <p:spPr>
          <a:xfrm>
            <a:off x="1828800" y="5283200"/>
            <a:ext cx="10972800" cy="242887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8637A2-D84F-0988-06B3-0DDAB8F90454}"/>
              </a:ext>
            </a:extLst>
          </p:cNvPr>
          <p:cNvSpPr>
            <a:spLocks noGrp="1"/>
          </p:cNvSpPr>
          <p:nvPr>
            <p:ph type="dt" sz="half" idx="10"/>
          </p:nvPr>
        </p:nvSpPr>
        <p:spPr/>
        <p:txBody>
          <a:bodyPr/>
          <a:lstStyle/>
          <a:p>
            <a:fld id="{1BE8F0C1-C134-9541-BCB0-10B12B23698C}" type="datetimeFigureOut">
              <a:rPr lang="en-US" smtClean="0"/>
              <a:t>10/28/25</a:t>
            </a:fld>
            <a:endParaRPr lang="en-US"/>
          </a:p>
        </p:txBody>
      </p:sp>
      <p:sp>
        <p:nvSpPr>
          <p:cNvPr id="5" name="Footer Placeholder 4">
            <a:extLst>
              <a:ext uri="{FF2B5EF4-FFF2-40B4-BE49-F238E27FC236}">
                <a16:creationId xmlns:a16="http://schemas.microsoft.com/office/drawing/2014/main" id="{03F39AA7-1DC5-2475-40D4-627B29438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F036F-D964-750D-DCD9-445771687DB4}"/>
              </a:ext>
            </a:extLst>
          </p:cNvPr>
          <p:cNvSpPr>
            <a:spLocks noGrp="1"/>
          </p:cNvSpPr>
          <p:nvPr>
            <p:ph type="sldNum" sz="quarter" idx="12"/>
          </p:nvPr>
        </p:nvSpPr>
        <p:spPr/>
        <p:txBody>
          <a:bodyPr/>
          <a:lstStyle/>
          <a:p>
            <a:fld id="{9C58D0AD-CBF9-9F40-870D-6253FC5B7871}" type="slidenum">
              <a:rPr lang="en-US" smtClean="0"/>
              <a:t>‹#›</a:t>
            </a:fld>
            <a:endParaRPr lang="en-US"/>
          </a:p>
        </p:txBody>
      </p:sp>
    </p:spTree>
    <p:extLst>
      <p:ext uri="{BB962C8B-B14F-4D97-AF65-F5344CB8AC3E}">
        <p14:creationId xmlns:p14="http://schemas.microsoft.com/office/powerpoint/2010/main" val="1993907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ABA3-A60F-A5BA-B0F6-836653884F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0DC046-86E9-65C8-104C-ADDC521516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6A0D-42E2-4737-FEEE-B811092702E8}"/>
              </a:ext>
            </a:extLst>
          </p:cNvPr>
          <p:cNvSpPr>
            <a:spLocks noGrp="1"/>
          </p:cNvSpPr>
          <p:nvPr>
            <p:ph type="dt" sz="half" idx="10"/>
          </p:nvPr>
        </p:nvSpPr>
        <p:spPr/>
        <p:txBody>
          <a:bodyPr/>
          <a:lstStyle/>
          <a:p>
            <a:fld id="{1BE8F0C1-C134-9541-BCB0-10B12B23698C}" type="datetimeFigureOut">
              <a:rPr lang="en-US" smtClean="0"/>
              <a:t>10/28/25</a:t>
            </a:fld>
            <a:endParaRPr lang="en-US"/>
          </a:p>
        </p:txBody>
      </p:sp>
      <p:sp>
        <p:nvSpPr>
          <p:cNvPr id="5" name="Footer Placeholder 4">
            <a:extLst>
              <a:ext uri="{FF2B5EF4-FFF2-40B4-BE49-F238E27FC236}">
                <a16:creationId xmlns:a16="http://schemas.microsoft.com/office/drawing/2014/main" id="{4C5033DC-5591-E465-0813-D9CBE1BAB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6CDAD-1F90-50D8-3917-F35AA12088EC}"/>
              </a:ext>
            </a:extLst>
          </p:cNvPr>
          <p:cNvSpPr>
            <a:spLocks noGrp="1"/>
          </p:cNvSpPr>
          <p:nvPr>
            <p:ph type="sldNum" sz="quarter" idx="12"/>
          </p:nvPr>
        </p:nvSpPr>
        <p:spPr/>
        <p:txBody>
          <a:bodyPr/>
          <a:lstStyle/>
          <a:p>
            <a:fld id="{9C58D0AD-CBF9-9F40-870D-6253FC5B7871}" type="slidenum">
              <a:rPr lang="en-US" smtClean="0"/>
              <a:t>‹#›</a:t>
            </a:fld>
            <a:endParaRPr lang="en-US"/>
          </a:p>
        </p:txBody>
      </p:sp>
    </p:spTree>
    <p:extLst>
      <p:ext uri="{BB962C8B-B14F-4D97-AF65-F5344CB8AC3E}">
        <p14:creationId xmlns:p14="http://schemas.microsoft.com/office/powerpoint/2010/main" val="143953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C8307-B9C7-FDE3-F740-D6A3C427C4C8}"/>
              </a:ext>
            </a:extLst>
          </p:cNvPr>
          <p:cNvSpPr>
            <a:spLocks noGrp="1"/>
          </p:cNvSpPr>
          <p:nvPr>
            <p:ph type="title"/>
          </p:nvPr>
        </p:nvSpPr>
        <p:spPr>
          <a:xfrm>
            <a:off x="998538" y="2508250"/>
            <a:ext cx="12619037" cy="4183063"/>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13D98E-BD5C-4B5F-1CDA-E3445FBC9C6B}"/>
              </a:ext>
            </a:extLst>
          </p:cNvPr>
          <p:cNvSpPr>
            <a:spLocks noGrp="1"/>
          </p:cNvSpPr>
          <p:nvPr>
            <p:ph type="body" idx="1"/>
          </p:nvPr>
        </p:nvSpPr>
        <p:spPr>
          <a:xfrm>
            <a:off x="998538" y="6731000"/>
            <a:ext cx="12619037" cy="2200275"/>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8982FC-99AA-EAEF-8854-ADC3962DEF98}"/>
              </a:ext>
            </a:extLst>
          </p:cNvPr>
          <p:cNvSpPr>
            <a:spLocks noGrp="1"/>
          </p:cNvSpPr>
          <p:nvPr>
            <p:ph type="dt" sz="half" idx="10"/>
          </p:nvPr>
        </p:nvSpPr>
        <p:spPr/>
        <p:txBody>
          <a:bodyPr/>
          <a:lstStyle/>
          <a:p>
            <a:fld id="{1BE8F0C1-C134-9541-BCB0-10B12B23698C}" type="datetimeFigureOut">
              <a:rPr lang="en-US" smtClean="0"/>
              <a:t>10/28/25</a:t>
            </a:fld>
            <a:endParaRPr lang="en-US"/>
          </a:p>
        </p:txBody>
      </p:sp>
      <p:sp>
        <p:nvSpPr>
          <p:cNvPr id="5" name="Footer Placeholder 4">
            <a:extLst>
              <a:ext uri="{FF2B5EF4-FFF2-40B4-BE49-F238E27FC236}">
                <a16:creationId xmlns:a16="http://schemas.microsoft.com/office/drawing/2014/main" id="{89906CDC-32FF-67E2-06E8-3FAD8A6B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51B44-D6B6-F982-827F-C60FC041D26E}"/>
              </a:ext>
            </a:extLst>
          </p:cNvPr>
          <p:cNvSpPr>
            <a:spLocks noGrp="1"/>
          </p:cNvSpPr>
          <p:nvPr>
            <p:ph type="sldNum" sz="quarter" idx="12"/>
          </p:nvPr>
        </p:nvSpPr>
        <p:spPr/>
        <p:txBody>
          <a:bodyPr/>
          <a:lstStyle/>
          <a:p>
            <a:fld id="{9C58D0AD-CBF9-9F40-870D-6253FC5B7871}" type="slidenum">
              <a:rPr lang="en-US" smtClean="0"/>
              <a:t>‹#›</a:t>
            </a:fld>
            <a:endParaRPr lang="en-US"/>
          </a:p>
        </p:txBody>
      </p:sp>
    </p:spTree>
    <p:extLst>
      <p:ext uri="{BB962C8B-B14F-4D97-AF65-F5344CB8AC3E}">
        <p14:creationId xmlns:p14="http://schemas.microsoft.com/office/powerpoint/2010/main" val="3014842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02FA6-3402-FB20-B881-584C9C3F5C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3AF938-02B2-C4D3-38D8-73CC1E57968E}"/>
              </a:ext>
            </a:extLst>
          </p:cNvPr>
          <p:cNvSpPr>
            <a:spLocks noGrp="1"/>
          </p:cNvSpPr>
          <p:nvPr>
            <p:ph sz="half" idx="1"/>
          </p:nvPr>
        </p:nvSpPr>
        <p:spPr>
          <a:xfrm>
            <a:off x="1006475" y="2678113"/>
            <a:ext cx="6232525" cy="638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F10716-0A2A-731C-B543-CA7901444E2D}"/>
              </a:ext>
            </a:extLst>
          </p:cNvPr>
          <p:cNvSpPr>
            <a:spLocks noGrp="1"/>
          </p:cNvSpPr>
          <p:nvPr>
            <p:ph sz="half" idx="2"/>
          </p:nvPr>
        </p:nvSpPr>
        <p:spPr>
          <a:xfrm>
            <a:off x="7391400" y="2678113"/>
            <a:ext cx="6232525" cy="638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A20873-4984-B139-C698-F33FA72EA1C4}"/>
              </a:ext>
            </a:extLst>
          </p:cNvPr>
          <p:cNvSpPr>
            <a:spLocks noGrp="1"/>
          </p:cNvSpPr>
          <p:nvPr>
            <p:ph type="dt" sz="half" idx="10"/>
          </p:nvPr>
        </p:nvSpPr>
        <p:spPr/>
        <p:txBody>
          <a:bodyPr/>
          <a:lstStyle/>
          <a:p>
            <a:fld id="{1BE8F0C1-C134-9541-BCB0-10B12B23698C}" type="datetimeFigureOut">
              <a:rPr lang="en-US" smtClean="0"/>
              <a:t>10/28/25</a:t>
            </a:fld>
            <a:endParaRPr lang="en-US"/>
          </a:p>
        </p:txBody>
      </p:sp>
      <p:sp>
        <p:nvSpPr>
          <p:cNvPr id="6" name="Footer Placeholder 5">
            <a:extLst>
              <a:ext uri="{FF2B5EF4-FFF2-40B4-BE49-F238E27FC236}">
                <a16:creationId xmlns:a16="http://schemas.microsoft.com/office/drawing/2014/main" id="{0F4FE746-412A-A2D4-B4F8-1C246765AC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9AE290-FBC4-C8AB-D729-F3CEF15843E1}"/>
              </a:ext>
            </a:extLst>
          </p:cNvPr>
          <p:cNvSpPr>
            <a:spLocks noGrp="1"/>
          </p:cNvSpPr>
          <p:nvPr>
            <p:ph type="sldNum" sz="quarter" idx="12"/>
          </p:nvPr>
        </p:nvSpPr>
        <p:spPr/>
        <p:txBody>
          <a:bodyPr/>
          <a:lstStyle/>
          <a:p>
            <a:fld id="{9C58D0AD-CBF9-9F40-870D-6253FC5B7871}" type="slidenum">
              <a:rPr lang="en-US" smtClean="0"/>
              <a:t>‹#›</a:t>
            </a:fld>
            <a:endParaRPr lang="en-US"/>
          </a:p>
        </p:txBody>
      </p:sp>
    </p:spTree>
    <p:extLst>
      <p:ext uri="{BB962C8B-B14F-4D97-AF65-F5344CB8AC3E}">
        <p14:creationId xmlns:p14="http://schemas.microsoft.com/office/powerpoint/2010/main" val="37592033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A85FD-6F49-D801-4BFB-B7D504151760}"/>
              </a:ext>
            </a:extLst>
          </p:cNvPr>
          <p:cNvSpPr>
            <a:spLocks noGrp="1"/>
          </p:cNvSpPr>
          <p:nvPr>
            <p:ph type="title"/>
          </p:nvPr>
        </p:nvSpPr>
        <p:spPr>
          <a:xfrm>
            <a:off x="1008063" y="534988"/>
            <a:ext cx="12619037" cy="1944687"/>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5065BB-C9D3-8271-AB3B-484F85FC458E}"/>
              </a:ext>
            </a:extLst>
          </p:cNvPr>
          <p:cNvSpPr>
            <a:spLocks noGrp="1"/>
          </p:cNvSpPr>
          <p:nvPr>
            <p:ph type="body" idx="1"/>
          </p:nvPr>
        </p:nvSpPr>
        <p:spPr>
          <a:xfrm>
            <a:off x="1008063" y="2465388"/>
            <a:ext cx="6189662"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22F9C5-C821-F4D2-447C-1389F9B24BF1}"/>
              </a:ext>
            </a:extLst>
          </p:cNvPr>
          <p:cNvSpPr>
            <a:spLocks noGrp="1"/>
          </p:cNvSpPr>
          <p:nvPr>
            <p:ph sz="half" idx="2"/>
          </p:nvPr>
        </p:nvSpPr>
        <p:spPr>
          <a:xfrm>
            <a:off x="1008063" y="3673475"/>
            <a:ext cx="6189662" cy="5405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6A0874-67EE-FF0E-A5B1-EC94B480828A}"/>
              </a:ext>
            </a:extLst>
          </p:cNvPr>
          <p:cNvSpPr>
            <a:spLocks noGrp="1"/>
          </p:cNvSpPr>
          <p:nvPr>
            <p:ph type="body" sz="quarter" idx="3"/>
          </p:nvPr>
        </p:nvSpPr>
        <p:spPr>
          <a:xfrm>
            <a:off x="7407275" y="2465388"/>
            <a:ext cx="6219825" cy="1208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F8FF70-71A7-C8DE-8019-A062AE56EF58}"/>
              </a:ext>
            </a:extLst>
          </p:cNvPr>
          <p:cNvSpPr>
            <a:spLocks noGrp="1"/>
          </p:cNvSpPr>
          <p:nvPr>
            <p:ph sz="quarter" idx="4"/>
          </p:nvPr>
        </p:nvSpPr>
        <p:spPr>
          <a:xfrm>
            <a:off x="7407275" y="3673475"/>
            <a:ext cx="6219825" cy="5405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783608-5BDB-D008-9DCC-607B2D45D3F9}"/>
              </a:ext>
            </a:extLst>
          </p:cNvPr>
          <p:cNvSpPr>
            <a:spLocks noGrp="1"/>
          </p:cNvSpPr>
          <p:nvPr>
            <p:ph type="dt" sz="half" idx="10"/>
          </p:nvPr>
        </p:nvSpPr>
        <p:spPr/>
        <p:txBody>
          <a:bodyPr/>
          <a:lstStyle/>
          <a:p>
            <a:fld id="{1BE8F0C1-C134-9541-BCB0-10B12B23698C}" type="datetimeFigureOut">
              <a:rPr lang="en-US" smtClean="0"/>
              <a:t>10/28/25</a:t>
            </a:fld>
            <a:endParaRPr lang="en-US"/>
          </a:p>
        </p:txBody>
      </p:sp>
      <p:sp>
        <p:nvSpPr>
          <p:cNvPr id="8" name="Footer Placeholder 7">
            <a:extLst>
              <a:ext uri="{FF2B5EF4-FFF2-40B4-BE49-F238E27FC236}">
                <a16:creationId xmlns:a16="http://schemas.microsoft.com/office/drawing/2014/main" id="{2D3C5D0A-BD01-6156-B4E2-7071816965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A84440-3091-0507-C990-964E27D5D134}"/>
              </a:ext>
            </a:extLst>
          </p:cNvPr>
          <p:cNvSpPr>
            <a:spLocks noGrp="1"/>
          </p:cNvSpPr>
          <p:nvPr>
            <p:ph type="sldNum" sz="quarter" idx="12"/>
          </p:nvPr>
        </p:nvSpPr>
        <p:spPr/>
        <p:txBody>
          <a:bodyPr/>
          <a:lstStyle/>
          <a:p>
            <a:fld id="{9C58D0AD-CBF9-9F40-870D-6253FC5B7871}" type="slidenum">
              <a:rPr lang="en-US" smtClean="0"/>
              <a:t>‹#›</a:t>
            </a:fld>
            <a:endParaRPr lang="en-US"/>
          </a:p>
        </p:txBody>
      </p:sp>
    </p:spTree>
    <p:extLst>
      <p:ext uri="{BB962C8B-B14F-4D97-AF65-F5344CB8AC3E}">
        <p14:creationId xmlns:p14="http://schemas.microsoft.com/office/powerpoint/2010/main" val="2869950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32729-CD17-186F-BFA8-2833F4FE52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168677-0DDD-C4ED-2C12-4678305E2A6A}"/>
              </a:ext>
            </a:extLst>
          </p:cNvPr>
          <p:cNvSpPr>
            <a:spLocks noGrp="1"/>
          </p:cNvSpPr>
          <p:nvPr>
            <p:ph type="dt" sz="half" idx="10"/>
          </p:nvPr>
        </p:nvSpPr>
        <p:spPr/>
        <p:txBody>
          <a:bodyPr/>
          <a:lstStyle/>
          <a:p>
            <a:fld id="{1BE8F0C1-C134-9541-BCB0-10B12B23698C}" type="datetimeFigureOut">
              <a:rPr lang="en-US" smtClean="0"/>
              <a:t>10/28/25</a:t>
            </a:fld>
            <a:endParaRPr lang="en-US"/>
          </a:p>
        </p:txBody>
      </p:sp>
      <p:sp>
        <p:nvSpPr>
          <p:cNvPr id="4" name="Footer Placeholder 3">
            <a:extLst>
              <a:ext uri="{FF2B5EF4-FFF2-40B4-BE49-F238E27FC236}">
                <a16:creationId xmlns:a16="http://schemas.microsoft.com/office/drawing/2014/main" id="{63F823B3-9196-B91D-5925-1DD9D5C24C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70B91-B5CC-CACD-77CD-E3AD2B4DF239}"/>
              </a:ext>
            </a:extLst>
          </p:cNvPr>
          <p:cNvSpPr>
            <a:spLocks noGrp="1"/>
          </p:cNvSpPr>
          <p:nvPr>
            <p:ph type="sldNum" sz="quarter" idx="12"/>
          </p:nvPr>
        </p:nvSpPr>
        <p:spPr/>
        <p:txBody>
          <a:bodyPr/>
          <a:lstStyle/>
          <a:p>
            <a:fld id="{9C58D0AD-CBF9-9F40-870D-6253FC5B7871}" type="slidenum">
              <a:rPr lang="en-US" smtClean="0"/>
              <a:t>‹#›</a:t>
            </a:fld>
            <a:endParaRPr lang="en-US"/>
          </a:p>
        </p:txBody>
      </p:sp>
    </p:spTree>
    <p:extLst>
      <p:ext uri="{BB962C8B-B14F-4D97-AF65-F5344CB8AC3E}">
        <p14:creationId xmlns:p14="http://schemas.microsoft.com/office/powerpoint/2010/main" val="2947654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5840" y="1356044"/>
            <a:ext cx="12618720" cy="6381962"/>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Tree>
    <p:extLst>
      <p:ext uri="{BB962C8B-B14F-4D97-AF65-F5344CB8AC3E}">
        <p14:creationId xmlns:p14="http://schemas.microsoft.com/office/powerpoint/2010/main" val="189362074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A3F01-2C81-A8E0-FCD9-D47AE495BB23}"/>
              </a:ext>
            </a:extLst>
          </p:cNvPr>
          <p:cNvSpPr>
            <a:spLocks noGrp="1"/>
          </p:cNvSpPr>
          <p:nvPr>
            <p:ph type="dt" sz="half" idx="10"/>
          </p:nvPr>
        </p:nvSpPr>
        <p:spPr/>
        <p:txBody>
          <a:bodyPr/>
          <a:lstStyle/>
          <a:p>
            <a:fld id="{1BE8F0C1-C134-9541-BCB0-10B12B23698C}" type="datetimeFigureOut">
              <a:rPr lang="en-US" smtClean="0"/>
              <a:t>10/28/25</a:t>
            </a:fld>
            <a:endParaRPr lang="en-US"/>
          </a:p>
        </p:txBody>
      </p:sp>
      <p:sp>
        <p:nvSpPr>
          <p:cNvPr id="3" name="Footer Placeholder 2">
            <a:extLst>
              <a:ext uri="{FF2B5EF4-FFF2-40B4-BE49-F238E27FC236}">
                <a16:creationId xmlns:a16="http://schemas.microsoft.com/office/drawing/2014/main" id="{547D74C1-B3C1-C507-747D-6CBB5B6EB1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7E948D-0785-403E-3613-4C44559BF5F7}"/>
              </a:ext>
            </a:extLst>
          </p:cNvPr>
          <p:cNvSpPr>
            <a:spLocks noGrp="1"/>
          </p:cNvSpPr>
          <p:nvPr>
            <p:ph type="sldNum" sz="quarter" idx="12"/>
          </p:nvPr>
        </p:nvSpPr>
        <p:spPr/>
        <p:txBody>
          <a:bodyPr/>
          <a:lstStyle/>
          <a:p>
            <a:fld id="{9C58D0AD-CBF9-9F40-870D-6253FC5B7871}" type="slidenum">
              <a:rPr lang="en-US" smtClean="0"/>
              <a:t>‹#›</a:t>
            </a:fld>
            <a:endParaRPr lang="en-US"/>
          </a:p>
        </p:txBody>
      </p:sp>
    </p:spTree>
    <p:extLst>
      <p:ext uri="{BB962C8B-B14F-4D97-AF65-F5344CB8AC3E}">
        <p14:creationId xmlns:p14="http://schemas.microsoft.com/office/powerpoint/2010/main" val="245667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79B75-F45A-E72E-B26D-2E0660797152}"/>
              </a:ext>
            </a:extLst>
          </p:cNvPr>
          <p:cNvSpPr>
            <a:spLocks noGrp="1"/>
          </p:cNvSpPr>
          <p:nvPr>
            <p:ph type="title"/>
          </p:nvPr>
        </p:nvSpPr>
        <p:spPr>
          <a:xfrm>
            <a:off x="1008063" y="669925"/>
            <a:ext cx="4718050" cy="2347913"/>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7F4917-64CD-B190-5741-A6F8207B0A4E}"/>
              </a:ext>
            </a:extLst>
          </p:cNvPr>
          <p:cNvSpPr>
            <a:spLocks noGrp="1"/>
          </p:cNvSpPr>
          <p:nvPr>
            <p:ph idx="1"/>
          </p:nvPr>
        </p:nvSpPr>
        <p:spPr>
          <a:xfrm>
            <a:off x="6219825" y="1447800"/>
            <a:ext cx="7407275" cy="71485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C30072-838A-94BC-B816-20D9AED11734}"/>
              </a:ext>
            </a:extLst>
          </p:cNvPr>
          <p:cNvSpPr>
            <a:spLocks noGrp="1"/>
          </p:cNvSpPr>
          <p:nvPr>
            <p:ph type="body" sz="half" idx="2"/>
          </p:nvPr>
        </p:nvSpPr>
        <p:spPr>
          <a:xfrm>
            <a:off x="1008063" y="3017838"/>
            <a:ext cx="4718050"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9F955F-B7BC-22A3-F9D7-06C21B1F2338}"/>
              </a:ext>
            </a:extLst>
          </p:cNvPr>
          <p:cNvSpPr>
            <a:spLocks noGrp="1"/>
          </p:cNvSpPr>
          <p:nvPr>
            <p:ph type="dt" sz="half" idx="10"/>
          </p:nvPr>
        </p:nvSpPr>
        <p:spPr/>
        <p:txBody>
          <a:bodyPr/>
          <a:lstStyle/>
          <a:p>
            <a:fld id="{1BE8F0C1-C134-9541-BCB0-10B12B23698C}" type="datetimeFigureOut">
              <a:rPr lang="en-US" smtClean="0"/>
              <a:t>10/28/25</a:t>
            </a:fld>
            <a:endParaRPr lang="en-US"/>
          </a:p>
        </p:txBody>
      </p:sp>
      <p:sp>
        <p:nvSpPr>
          <p:cNvPr id="6" name="Footer Placeholder 5">
            <a:extLst>
              <a:ext uri="{FF2B5EF4-FFF2-40B4-BE49-F238E27FC236}">
                <a16:creationId xmlns:a16="http://schemas.microsoft.com/office/drawing/2014/main" id="{41C98466-66C5-2800-7EB6-081D255363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9F94E1-D643-88E7-223F-5FAA33107550}"/>
              </a:ext>
            </a:extLst>
          </p:cNvPr>
          <p:cNvSpPr>
            <a:spLocks noGrp="1"/>
          </p:cNvSpPr>
          <p:nvPr>
            <p:ph type="sldNum" sz="quarter" idx="12"/>
          </p:nvPr>
        </p:nvSpPr>
        <p:spPr/>
        <p:txBody>
          <a:bodyPr/>
          <a:lstStyle/>
          <a:p>
            <a:fld id="{9C58D0AD-CBF9-9F40-870D-6253FC5B7871}" type="slidenum">
              <a:rPr lang="en-US" smtClean="0"/>
              <a:t>‹#›</a:t>
            </a:fld>
            <a:endParaRPr lang="en-US"/>
          </a:p>
        </p:txBody>
      </p:sp>
    </p:spTree>
    <p:extLst>
      <p:ext uri="{BB962C8B-B14F-4D97-AF65-F5344CB8AC3E}">
        <p14:creationId xmlns:p14="http://schemas.microsoft.com/office/powerpoint/2010/main" val="41614698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27EFC-2733-1B63-7D50-010E769E18E0}"/>
              </a:ext>
            </a:extLst>
          </p:cNvPr>
          <p:cNvSpPr>
            <a:spLocks noGrp="1"/>
          </p:cNvSpPr>
          <p:nvPr>
            <p:ph type="title"/>
          </p:nvPr>
        </p:nvSpPr>
        <p:spPr>
          <a:xfrm>
            <a:off x="1008063" y="669925"/>
            <a:ext cx="4718050" cy="234791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DDC733-A6B5-C525-F70B-FCB84087D714}"/>
              </a:ext>
            </a:extLst>
          </p:cNvPr>
          <p:cNvSpPr>
            <a:spLocks noGrp="1"/>
          </p:cNvSpPr>
          <p:nvPr>
            <p:ph type="pic" idx="1"/>
          </p:nvPr>
        </p:nvSpPr>
        <p:spPr>
          <a:xfrm>
            <a:off x="6219825" y="1447800"/>
            <a:ext cx="7407275" cy="71485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BFEBAF-C328-DA1C-9F6F-8C732E42FB77}"/>
              </a:ext>
            </a:extLst>
          </p:cNvPr>
          <p:cNvSpPr>
            <a:spLocks noGrp="1"/>
          </p:cNvSpPr>
          <p:nvPr>
            <p:ph type="body" sz="half" idx="2"/>
          </p:nvPr>
        </p:nvSpPr>
        <p:spPr>
          <a:xfrm>
            <a:off x="1008063" y="3017838"/>
            <a:ext cx="4718050" cy="5589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0D8592-E58E-E819-D157-387B37FD37D2}"/>
              </a:ext>
            </a:extLst>
          </p:cNvPr>
          <p:cNvSpPr>
            <a:spLocks noGrp="1"/>
          </p:cNvSpPr>
          <p:nvPr>
            <p:ph type="dt" sz="half" idx="10"/>
          </p:nvPr>
        </p:nvSpPr>
        <p:spPr/>
        <p:txBody>
          <a:bodyPr/>
          <a:lstStyle/>
          <a:p>
            <a:fld id="{1BE8F0C1-C134-9541-BCB0-10B12B23698C}" type="datetimeFigureOut">
              <a:rPr lang="en-US" smtClean="0"/>
              <a:t>10/28/25</a:t>
            </a:fld>
            <a:endParaRPr lang="en-US"/>
          </a:p>
        </p:txBody>
      </p:sp>
      <p:sp>
        <p:nvSpPr>
          <p:cNvPr id="6" name="Footer Placeholder 5">
            <a:extLst>
              <a:ext uri="{FF2B5EF4-FFF2-40B4-BE49-F238E27FC236}">
                <a16:creationId xmlns:a16="http://schemas.microsoft.com/office/drawing/2014/main" id="{138F0021-7B3A-ABE5-0F7F-57946584D3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1121D3-AA1B-24B9-3B87-CFC61E42C0B8}"/>
              </a:ext>
            </a:extLst>
          </p:cNvPr>
          <p:cNvSpPr>
            <a:spLocks noGrp="1"/>
          </p:cNvSpPr>
          <p:nvPr>
            <p:ph type="sldNum" sz="quarter" idx="12"/>
          </p:nvPr>
        </p:nvSpPr>
        <p:spPr/>
        <p:txBody>
          <a:bodyPr/>
          <a:lstStyle/>
          <a:p>
            <a:fld id="{9C58D0AD-CBF9-9F40-870D-6253FC5B7871}" type="slidenum">
              <a:rPr lang="en-US" smtClean="0"/>
              <a:t>‹#›</a:t>
            </a:fld>
            <a:endParaRPr lang="en-US"/>
          </a:p>
        </p:txBody>
      </p:sp>
    </p:spTree>
    <p:extLst>
      <p:ext uri="{BB962C8B-B14F-4D97-AF65-F5344CB8AC3E}">
        <p14:creationId xmlns:p14="http://schemas.microsoft.com/office/powerpoint/2010/main" val="11820799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82B84-B089-D3EB-9EAA-38AB29B219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022D2-5763-DAF9-636C-0373A3CECA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6A8C16-DD93-709B-13C1-BE9C3DACCA61}"/>
              </a:ext>
            </a:extLst>
          </p:cNvPr>
          <p:cNvSpPr>
            <a:spLocks noGrp="1"/>
          </p:cNvSpPr>
          <p:nvPr>
            <p:ph type="dt" sz="half" idx="10"/>
          </p:nvPr>
        </p:nvSpPr>
        <p:spPr/>
        <p:txBody>
          <a:bodyPr/>
          <a:lstStyle/>
          <a:p>
            <a:fld id="{1BE8F0C1-C134-9541-BCB0-10B12B23698C}" type="datetimeFigureOut">
              <a:rPr lang="en-US" smtClean="0"/>
              <a:t>10/28/25</a:t>
            </a:fld>
            <a:endParaRPr lang="en-US"/>
          </a:p>
        </p:txBody>
      </p:sp>
      <p:sp>
        <p:nvSpPr>
          <p:cNvPr id="5" name="Footer Placeholder 4">
            <a:extLst>
              <a:ext uri="{FF2B5EF4-FFF2-40B4-BE49-F238E27FC236}">
                <a16:creationId xmlns:a16="http://schemas.microsoft.com/office/drawing/2014/main" id="{08A87FB0-70EE-DDD8-F974-9DF053CF4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E80B4-FE86-83A3-33BD-B5C4C40CBB7E}"/>
              </a:ext>
            </a:extLst>
          </p:cNvPr>
          <p:cNvSpPr>
            <a:spLocks noGrp="1"/>
          </p:cNvSpPr>
          <p:nvPr>
            <p:ph type="sldNum" sz="quarter" idx="12"/>
          </p:nvPr>
        </p:nvSpPr>
        <p:spPr/>
        <p:txBody>
          <a:bodyPr/>
          <a:lstStyle/>
          <a:p>
            <a:fld id="{9C58D0AD-CBF9-9F40-870D-6253FC5B7871}" type="slidenum">
              <a:rPr lang="en-US" smtClean="0"/>
              <a:t>‹#›</a:t>
            </a:fld>
            <a:endParaRPr lang="en-US"/>
          </a:p>
        </p:txBody>
      </p:sp>
    </p:spTree>
    <p:extLst>
      <p:ext uri="{BB962C8B-B14F-4D97-AF65-F5344CB8AC3E}">
        <p14:creationId xmlns:p14="http://schemas.microsoft.com/office/powerpoint/2010/main" val="38620097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584793-BF6B-FE1F-3921-093B49CC88E4}"/>
              </a:ext>
            </a:extLst>
          </p:cNvPr>
          <p:cNvSpPr>
            <a:spLocks noGrp="1"/>
          </p:cNvSpPr>
          <p:nvPr>
            <p:ph type="title" orient="vert"/>
          </p:nvPr>
        </p:nvSpPr>
        <p:spPr>
          <a:xfrm>
            <a:off x="10469563" y="534988"/>
            <a:ext cx="3154362" cy="85248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DD0A90-63ED-D30C-1491-C1681E6BBA01}"/>
              </a:ext>
            </a:extLst>
          </p:cNvPr>
          <p:cNvSpPr>
            <a:spLocks noGrp="1"/>
          </p:cNvSpPr>
          <p:nvPr>
            <p:ph type="body" orient="vert" idx="1"/>
          </p:nvPr>
        </p:nvSpPr>
        <p:spPr>
          <a:xfrm>
            <a:off x="1006475" y="534988"/>
            <a:ext cx="9310688" cy="8524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FD80AD-70F5-68BC-9EA1-0F042B138BDF}"/>
              </a:ext>
            </a:extLst>
          </p:cNvPr>
          <p:cNvSpPr>
            <a:spLocks noGrp="1"/>
          </p:cNvSpPr>
          <p:nvPr>
            <p:ph type="dt" sz="half" idx="10"/>
          </p:nvPr>
        </p:nvSpPr>
        <p:spPr/>
        <p:txBody>
          <a:bodyPr/>
          <a:lstStyle/>
          <a:p>
            <a:fld id="{1BE8F0C1-C134-9541-BCB0-10B12B23698C}" type="datetimeFigureOut">
              <a:rPr lang="en-US" smtClean="0"/>
              <a:t>10/28/25</a:t>
            </a:fld>
            <a:endParaRPr lang="en-US"/>
          </a:p>
        </p:txBody>
      </p:sp>
      <p:sp>
        <p:nvSpPr>
          <p:cNvPr id="5" name="Footer Placeholder 4">
            <a:extLst>
              <a:ext uri="{FF2B5EF4-FFF2-40B4-BE49-F238E27FC236}">
                <a16:creationId xmlns:a16="http://schemas.microsoft.com/office/drawing/2014/main" id="{753B33FA-2CF2-5E7D-C5E4-44BF32023D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EFB898-DF75-2974-AD5B-2543F10F58ED}"/>
              </a:ext>
            </a:extLst>
          </p:cNvPr>
          <p:cNvSpPr>
            <a:spLocks noGrp="1"/>
          </p:cNvSpPr>
          <p:nvPr>
            <p:ph type="sldNum" sz="quarter" idx="12"/>
          </p:nvPr>
        </p:nvSpPr>
        <p:spPr/>
        <p:txBody>
          <a:bodyPr/>
          <a:lstStyle/>
          <a:p>
            <a:fld id="{9C58D0AD-CBF9-9F40-870D-6253FC5B7871}" type="slidenum">
              <a:rPr lang="en-US" smtClean="0"/>
              <a:t>‹#›</a:t>
            </a:fld>
            <a:endParaRPr lang="en-US"/>
          </a:p>
        </p:txBody>
      </p:sp>
    </p:spTree>
    <p:extLst>
      <p:ext uri="{BB962C8B-B14F-4D97-AF65-F5344CB8AC3E}">
        <p14:creationId xmlns:p14="http://schemas.microsoft.com/office/powerpoint/2010/main" val="998834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828800" y="1646133"/>
            <a:ext cx="10972800" cy="3501814"/>
          </a:xfrm>
        </p:spPr>
        <p:txBody>
          <a:bodyPr anchor="b"/>
          <a:lstStyle>
            <a:lvl1pPr algn="ctr">
              <a:defRPr sz="6000"/>
            </a:lvl1pPr>
          </a:lstStyle>
          <a:p>
            <a:r>
              <a:rPr kumimoji="1" lang="ja-JP" altLang="en-US"/>
              <a:t>マスター タイトルの書式設定</a:t>
            </a:r>
          </a:p>
        </p:txBody>
      </p:sp>
      <p:sp>
        <p:nvSpPr>
          <p:cNvPr id="3" name="字幕 2"/>
          <p:cNvSpPr>
            <a:spLocks noGrp="1"/>
          </p:cNvSpPr>
          <p:nvPr>
            <p:ph type="subTitle" idx="1"/>
          </p:nvPr>
        </p:nvSpPr>
        <p:spPr>
          <a:xfrm>
            <a:off x="1828800" y="5282990"/>
            <a:ext cx="10972800" cy="242845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1005840" y="9322653"/>
            <a:ext cx="3291840" cy="535516"/>
          </a:xfrm>
          <a:prstGeom prst="rect">
            <a:avLst/>
          </a:prstGeom>
        </p:spPr>
        <p:txBody>
          <a:bodyPr/>
          <a:lstStyle/>
          <a:p>
            <a:r>
              <a:rPr kumimoji="1" lang="en-US" altLang="ja-JP"/>
              <a:t>12th June 2024</a:t>
            </a:r>
            <a:endParaRPr kumimoji="1" lang="ja-JP" altLang="en-US"/>
          </a:p>
        </p:txBody>
      </p:sp>
      <p:sp>
        <p:nvSpPr>
          <p:cNvPr id="5" name="フッター プレースホルダー 4"/>
          <p:cNvSpPr>
            <a:spLocks noGrp="1"/>
          </p:cNvSpPr>
          <p:nvPr>
            <p:ph type="ftr" sz="quarter" idx="11"/>
          </p:nvPr>
        </p:nvSpPr>
        <p:spPr>
          <a:xfrm>
            <a:off x="4846320" y="9322653"/>
            <a:ext cx="4937760" cy="535516"/>
          </a:xfrm>
          <a:prstGeom prst="rect">
            <a:avLst/>
          </a:prstGeom>
        </p:spPr>
        <p:txBody>
          <a:bodyPr/>
          <a:lstStyle/>
          <a:p>
            <a:r>
              <a:rPr kumimoji="1" lang="en-GB" altLang="ja-JP"/>
              <a:t>Modeling of X-ray photoelectron diffraction</a:t>
            </a:r>
            <a:endParaRPr kumimoji="1" lang="ja-JP" altLang="en-US"/>
          </a:p>
        </p:txBody>
      </p:sp>
      <p:sp>
        <p:nvSpPr>
          <p:cNvPr id="6" name="スライド番号プレースホルダー 5"/>
          <p:cNvSpPr>
            <a:spLocks noGrp="1"/>
          </p:cNvSpPr>
          <p:nvPr>
            <p:ph type="sldNum" sz="quarter" idx="12"/>
          </p:nvPr>
        </p:nvSpPr>
        <p:spPr>
          <a:xfrm>
            <a:off x="10332720" y="9322653"/>
            <a:ext cx="3291840" cy="535516"/>
          </a:xfrm>
          <a:prstGeom prst="rect">
            <a:avLst/>
          </a:prstGeom>
        </p:spPr>
        <p:txBody>
          <a:bodyPr/>
          <a:lstStyle/>
          <a:p>
            <a:fld id="{FA102CD5-FE6D-4736-BEC0-E06982996904}"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98222" y="2507623"/>
            <a:ext cx="12618720" cy="4184014"/>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98222" y="6731219"/>
            <a:ext cx="12618720" cy="2200274"/>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1005840" y="9322653"/>
            <a:ext cx="3291840" cy="535516"/>
          </a:xfrm>
          <a:prstGeom prst="rect">
            <a:avLst/>
          </a:prstGeom>
        </p:spPr>
        <p:txBody>
          <a:bodyPr/>
          <a:lstStyle/>
          <a:p>
            <a:r>
              <a:rPr kumimoji="1" lang="en-US" altLang="ja-JP" dirty="0"/>
              <a:t>12th June 2024</a:t>
            </a:r>
            <a:endParaRPr kumimoji="1" lang="ja-JP" altLang="en-US" dirty="0"/>
          </a:p>
        </p:txBody>
      </p:sp>
      <p:sp>
        <p:nvSpPr>
          <p:cNvPr id="5" name="フッター プレースホルダー 4"/>
          <p:cNvSpPr>
            <a:spLocks noGrp="1"/>
          </p:cNvSpPr>
          <p:nvPr>
            <p:ph type="ftr" sz="quarter" idx="11"/>
          </p:nvPr>
        </p:nvSpPr>
        <p:spPr>
          <a:xfrm>
            <a:off x="4846320" y="9322653"/>
            <a:ext cx="4937760" cy="535516"/>
          </a:xfrm>
          <a:prstGeom prst="rect">
            <a:avLst/>
          </a:prstGeom>
        </p:spPr>
        <p:txBody>
          <a:bodyPr/>
          <a:lstStyle/>
          <a:p>
            <a:r>
              <a:rPr kumimoji="1" lang="en-GB" altLang="ja-JP"/>
              <a:t>Modeling of X-ray photoelectron diffraction</a:t>
            </a:r>
            <a:endParaRPr kumimoji="1" lang="ja-JP" altLang="en-US"/>
          </a:p>
        </p:txBody>
      </p:sp>
      <p:sp>
        <p:nvSpPr>
          <p:cNvPr id="6" name="スライド番号プレースホルダー 5"/>
          <p:cNvSpPr>
            <a:spLocks noGrp="1"/>
          </p:cNvSpPr>
          <p:nvPr>
            <p:ph type="sldNum" sz="quarter" idx="12"/>
          </p:nvPr>
        </p:nvSpPr>
        <p:spPr>
          <a:xfrm>
            <a:off x="10332720" y="9322653"/>
            <a:ext cx="3291840" cy="535516"/>
          </a:xfrm>
          <a:prstGeom prst="rect">
            <a:avLst/>
          </a:prstGeom>
        </p:spPr>
        <p:txBody>
          <a:bodyPr/>
          <a:lstStyle/>
          <a:p>
            <a:fld id="{FA102CD5-FE6D-4736-BEC0-E06982996904}"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1005840" y="2677584"/>
            <a:ext cx="6217920" cy="63819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7406640" y="2677584"/>
            <a:ext cx="6217920" cy="63819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1005840" y="9322653"/>
            <a:ext cx="3291840" cy="535516"/>
          </a:xfrm>
          <a:prstGeom prst="rect">
            <a:avLst/>
          </a:prstGeom>
        </p:spPr>
        <p:txBody>
          <a:bodyPr/>
          <a:lstStyle/>
          <a:p>
            <a:r>
              <a:rPr kumimoji="1" lang="en-US" altLang="ja-JP"/>
              <a:t>12th June 2024</a:t>
            </a:r>
            <a:endParaRPr kumimoji="1" lang="ja-JP" altLang="en-US"/>
          </a:p>
        </p:txBody>
      </p:sp>
      <p:sp>
        <p:nvSpPr>
          <p:cNvPr id="6" name="フッター プレースホルダー 5"/>
          <p:cNvSpPr>
            <a:spLocks noGrp="1"/>
          </p:cNvSpPr>
          <p:nvPr>
            <p:ph type="ftr" sz="quarter" idx="11"/>
          </p:nvPr>
        </p:nvSpPr>
        <p:spPr>
          <a:xfrm>
            <a:off x="4846320" y="9322653"/>
            <a:ext cx="4937760" cy="535516"/>
          </a:xfrm>
          <a:prstGeom prst="rect">
            <a:avLst/>
          </a:prstGeom>
        </p:spPr>
        <p:txBody>
          <a:bodyPr/>
          <a:lstStyle/>
          <a:p>
            <a:r>
              <a:rPr kumimoji="1" lang="en-GB" altLang="ja-JP"/>
              <a:t>Modeling of X-ray photoelectron diffraction</a:t>
            </a:r>
            <a:endParaRPr kumimoji="1" lang="ja-JP" altLang="en-US"/>
          </a:p>
        </p:txBody>
      </p:sp>
      <p:sp>
        <p:nvSpPr>
          <p:cNvPr id="7" name="スライド番号プレースホルダー 6"/>
          <p:cNvSpPr>
            <a:spLocks noGrp="1"/>
          </p:cNvSpPr>
          <p:nvPr>
            <p:ph type="sldNum" sz="quarter" idx="12"/>
          </p:nvPr>
        </p:nvSpPr>
        <p:spPr>
          <a:xfrm>
            <a:off x="10332720" y="9322653"/>
            <a:ext cx="3291840" cy="535516"/>
          </a:xfrm>
          <a:prstGeom prst="rect">
            <a:avLst/>
          </a:prstGeom>
        </p:spPr>
        <p:txBody>
          <a:bodyPr/>
          <a:lstStyle/>
          <a:p>
            <a:fld id="{FA102CD5-FE6D-4736-BEC0-E06982996904}"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1007745" y="535523"/>
            <a:ext cx="12618720" cy="1944159"/>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007747" y="2465707"/>
            <a:ext cx="6189344" cy="12084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1007747" y="3674110"/>
            <a:ext cx="6189344" cy="54040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7406645" y="2465707"/>
            <a:ext cx="6219825" cy="12084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7406645" y="3674110"/>
            <a:ext cx="6219825" cy="540406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1005840" y="9322653"/>
            <a:ext cx="3291840" cy="535516"/>
          </a:xfrm>
          <a:prstGeom prst="rect">
            <a:avLst/>
          </a:prstGeom>
        </p:spPr>
        <p:txBody>
          <a:bodyPr/>
          <a:lstStyle/>
          <a:p>
            <a:r>
              <a:rPr kumimoji="1" lang="en-US" altLang="ja-JP"/>
              <a:t>12th June 2024</a:t>
            </a:r>
            <a:endParaRPr kumimoji="1" lang="ja-JP" altLang="en-US"/>
          </a:p>
        </p:txBody>
      </p:sp>
      <p:sp>
        <p:nvSpPr>
          <p:cNvPr id="8" name="フッター プレースホルダー 7"/>
          <p:cNvSpPr>
            <a:spLocks noGrp="1"/>
          </p:cNvSpPr>
          <p:nvPr>
            <p:ph type="ftr" sz="quarter" idx="11"/>
          </p:nvPr>
        </p:nvSpPr>
        <p:spPr>
          <a:xfrm>
            <a:off x="4846320" y="9322653"/>
            <a:ext cx="4937760" cy="535516"/>
          </a:xfrm>
          <a:prstGeom prst="rect">
            <a:avLst/>
          </a:prstGeom>
        </p:spPr>
        <p:txBody>
          <a:bodyPr/>
          <a:lstStyle/>
          <a:p>
            <a:r>
              <a:rPr kumimoji="1" lang="en-GB" altLang="ja-JP"/>
              <a:t>Modeling of X-ray photoelectron diffraction</a:t>
            </a:r>
            <a:endParaRPr kumimoji="1" lang="ja-JP" altLang="en-US"/>
          </a:p>
        </p:txBody>
      </p:sp>
      <p:sp>
        <p:nvSpPr>
          <p:cNvPr id="9" name="スライド番号プレースホルダー 8"/>
          <p:cNvSpPr>
            <a:spLocks noGrp="1"/>
          </p:cNvSpPr>
          <p:nvPr>
            <p:ph type="sldNum" sz="quarter" idx="12"/>
          </p:nvPr>
        </p:nvSpPr>
        <p:spPr>
          <a:xfrm>
            <a:off x="10332720" y="9322653"/>
            <a:ext cx="3291840" cy="535516"/>
          </a:xfrm>
          <a:prstGeom prst="rect">
            <a:avLst/>
          </a:prstGeom>
        </p:spPr>
        <p:txBody>
          <a:bodyPr/>
          <a:lstStyle/>
          <a:p>
            <a:fld id="{FA102CD5-FE6D-4736-BEC0-E06982996904}"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1005840" y="9322653"/>
            <a:ext cx="3291840" cy="535516"/>
          </a:xfrm>
          <a:prstGeom prst="rect">
            <a:avLst/>
          </a:prstGeom>
        </p:spPr>
        <p:txBody>
          <a:bodyPr/>
          <a:lstStyle/>
          <a:p>
            <a:r>
              <a:rPr kumimoji="1" lang="en-US" altLang="ja-JP"/>
              <a:t>12th June 2024</a:t>
            </a:r>
            <a:endParaRPr kumimoji="1" lang="ja-JP" altLang="en-US"/>
          </a:p>
        </p:txBody>
      </p:sp>
      <p:sp>
        <p:nvSpPr>
          <p:cNvPr id="4" name="フッター プレースホルダー 3"/>
          <p:cNvSpPr>
            <a:spLocks noGrp="1"/>
          </p:cNvSpPr>
          <p:nvPr>
            <p:ph type="ftr" sz="quarter" idx="11"/>
          </p:nvPr>
        </p:nvSpPr>
        <p:spPr>
          <a:xfrm>
            <a:off x="4846320" y="9322653"/>
            <a:ext cx="4937760" cy="535516"/>
          </a:xfrm>
          <a:prstGeom prst="rect">
            <a:avLst/>
          </a:prstGeom>
        </p:spPr>
        <p:txBody>
          <a:bodyPr/>
          <a:lstStyle/>
          <a:p>
            <a:r>
              <a:rPr kumimoji="1" lang="en-GB" altLang="ja-JP"/>
              <a:t>Modeling of X-ray photoelectron diffraction</a:t>
            </a:r>
            <a:endParaRPr kumimoji="1" lang="ja-JP" altLang="en-US"/>
          </a:p>
        </p:txBody>
      </p:sp>
      <p:sp>
        <p:nvSpPr>
          <p:cNvPr id="5" name="スライド番号プレースホルダー 4"/>
          <p:cNvSpPr>
            <a:spLocks noGrp="1"/>
          </p:cNvSpPr>
          <p:nvPr>
            <p:ph type="sldNum" sz="quarter" idx="12"/>
          </p:nvPr>
        </p:nvSpPr>
        <p:spPr>
          <a:xfrm>
            <a:off x="10332720" y="9322653"/>
            <a:ext cx="3291840" cy="535516"/>
          </a:xfrm>
          <a:prstGeom prst="rect">
            <a:avLst/>
          </a:prstGeom>
        </p:spPr>
        <p:txBody>
          <a:bodyPr/>
          <a:lstStyle/>
          <a:p>
            <a:fld id="{FA102CD5-FE6D-4736-BEC0-E06982996904}"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1005840" y="9322653"/>
            <a:ext cx="3291840" cy="535516"/>
          </a:xfrm>
          <a:prstGeom prst="rect">
            <a:avLst/>
          </a:prstGeom>
        </p:spPr>
        <p:txBody>
          <a:bodyPr/>
          <a:lstStyle/>
          <a:p>
            <a:r>
              <a:rPr kumimoji="1" lang="en-US" altLang="ja-JP"/>
              <a:t>12th June 2024</a:t>
            </a:r>
            <a:endParaRPr kumimoji="1" lang="ja-JP" altLang="en-US"/>
          </a:p>
        </p:txBody>
      </p:sp>
      <p:sp>
        <p:nvSpPr>
          <p:cNvPr id="3" name="フッター プレースホルダー 2"/>
          <p:cNvSpPr>
            <a:spLocks noGrp="1"/>
          </p:cNvSpPr>
          <p:nvPr>
            <p:ph type="ftr" sz="quarter" idx="11"/>
          </p:nvPr>
        </p:nvSpPr>
        <p:spPr>
          <a:xfrm>
            <a:off x="4846320" y="9322653"/>
            <a:ext cx="4937760" cy="535516"/>
          </a:xfrm>
          <a:prstGeom prst="rect">
            <a:avLst/>
          </a:prstGeom>
        </p:spPr>
        <p:txBody>
          <a:bodyPr/>
          <a:lstStyle/>
          <a:p>
            <a:r>
              <a:rPr kumimoji="1" lang="en-GB" altLang="ja-JP"/>
              <a:t>Modeling of X-ray photoelectron diffraction</a:t>
            </a:r>
            <a:endParaRPr kumimoji="1" lang="ja-JP" altLang="en-US"/>
          </a:p>
        </p:txBody>
      </p:sp>
      <p:sp>
        <p:nvSpPr>
          <p:cNvPr id="4" name="スライド番号プレースホルダー 3"/>
          <p:cNvSpPr>
            <a:spLocks noGrp="1"/>
          </p:cNvSpPr>
          <p:nvPr>
            <p:ph type="sldNum" sz="quarter" idx="12"/>
          </p:nvPr>
        </p:nvSpPr>
        <p:spPr>
          <a:xfrm>
            <a:off x="10332720" y="9322653"/>
            <a:ext cx="3291840" cy="535516"/>
          </a:xfrm>
          <a:prstGeom prst="rect">
            <a:avLst/>
          </a:prstGeom>
        </p:spPr>
        <p:txBody>
          <a:bodyPr/>
          <a:lstStyle/>
          <a:p>
            <a:fld id="{FA102CD5-FE6D-4736-BEC0-E06982996904}"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2">
                <a:tint val="93000"/>
                <a:satMod val="150000"/>
                <a:shade val="98000"/>
                <a:lumMod val="102000"/>
              </a:schemeClr>
            </a:gs>
            <a:gs pos="50000">
              <a:schemeClr val="bg2">
                <a:tint val="98000"/>
                <a:satMod val="130000"/>
                <a:shade val="90000"/>
                <a:lumMod val="103000"/>
              </a:schemeClr>
            </a:gs>
            <a:gs pos="100000">
              <a:schemeClr val="bg2">
                <a:shade val="63000"/>
                <a:satMod val="120000"/>
              </a:schemeClr>
            </a:gs>
          </a:gsLst>
          <a:lin ang="5400000" scaled="0"/>
          <a:tileRect/>
        </a:gradFill>
        <a:effectLst/>
      </p:bgPr>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1005840" y="535523"/>
            <a:ext cx="12618720" cy="1944159"/>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1005840" y="2677584"/>
            <a:ext cx="12618720" cy="638196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dirty="0"/>
              <a:t>2 </a:t>
            </a:r>
            <a:r>
              <a:rPr kumimoji="1" lang="ja-JP" altLang="en-US"/>
              <a:t>レベル</a:t>
            </a:r>
          </a:p>
          <a:p>
            <a:pPr lvl="2"/>
            <a:r>
              <a:rPr kumimoji="1" lang="ja-JP" altLang="en-US"/>
              <a:t>第 </a:t>
            </a:r>
            <a:r>
              <a:rPr kumimoji="1" lang="en-US" altLang="ja-JP" dirty="0"/>
              <a:t>3 </a:t>
            </a:r>
            <a:r>
              <a:rPr kumimoji="1" lang="ja-JP" altLang="en-US"/>
              <a:t>レベル</a:t>
            </a:r>
          </a:p>
          <a:p>
            <a:pPr lvl="3"/>
            <a:r>
              <a:rPr kumimoji="1" lang="ja-JP" altLang="en-US"/>
              <a:t>第 </a:t>
            </a:r>
            <a:r>
              <a:rPr kumimoji="1" lang="en-US" altLang="ja-JP" dirty="0"/>
              <a:t>4 </a:t>
            </a:r>
            <a:r>
              <a:rPr kumimoji="1" lang="ja-JP" altLang="en-US"/>
              <a:t>レベル</a:t>
            </a:r>
          </a:p>
          <a:p>
            <a:pPr lvl="4"/>
            <a:r>
              <a:rPr kumimoji="1" lang="ja-JP" altLang="en-US"/>
              <a:t>第 </a:t>
            </a:r>
            <a:r>
              <a:rPr kumimoji="1" lang="en-US" altLang="ja-JP" dirty="0"/>
              <a:t>5 </a:t>
            </a:r>
            <a:r>
              <a:rPr kumimoji="1" lang="ja-JP" altLang="en-US"/>
              <a:t>レベル</a:t>
            </a:r>
          </a:p>
        </p:txBody>
      </p:sp>
      <p:sp>
        <p:nvSpPr>
          <p:cNvPr id="12" name="Slide Number Placeholder 5">
            <a:extLst>
              <a:ext uri="{FF2B5EF4-FFF2-40B4-BE49-F238E27FC236}">
                <a16:creationId xmlns:a16="http://schemas.microsoft.com/office/drawing/2014/main" id="{9A0D7753-1860-A67B-7BA6-FA6E57BF592C}"/>
              </a:ext>
            </a:extLst>
          </p:cNvPr>
          <p:cNvSpPr txBox="1">
            <a:spLocks/>
          </p:cNvSpPr>
          <p:nvPr userDrawn="1"/>
        </p:nvSpPr>
        <p:spPr>
          <a:xfrm>
            <a:off x="13624560" y="9342755"/>
            <a:ext cx="845185" cy="535305"/>
          </a:xfrm>
          <a:prstGeom prst="rect">
            <a:avLst/>
          </a:prstGeom>
          <a:noFill/>
        </p:spPr>
        <p:txBody>
          <a:bodyPr/>
          <a:lstStyle>
            <a:defPPr>
              <a:defRPr lang="en-US"/>
            </a:defPPr>
            <a:lvl1pPr marL="0" algn="l" defTabSz="570230" rtl="0" eaLnBrk="1" latinLnBrk="0" hangingPunct="1">
              <a:defRPr sz="3000" kern="1200">
                <a:solidFill>
                  <a:schemeClr val="accent2"/>
                </a:solidFill>
                <a:latin typeface="+mn-lt"/>
                <a:ea typeface="+mn-ea"/>
                <a:cs typeface="+mn-lt"/>
              </a:defRPr>
            </a:lvl1pPr>
            <a:lvl2pPr marL="570230" algn="l" defTabSz="570230" rtl="0" eaLnBrk="1" latinLnBrk="0" hangingPunct="1">
              <a:defRPr sz="2245" kern="1200">
                <a:solidFill>
                  <a:schemeClr val="tx1"/>
                </a:solidFill>
                <a:latin typeface="+mn-lt"/>
                <a:ea typeface="+mn-ea"/>
                <a:cs typeface="+mn-cs"/>
              </a:defRPr>
            </a:lvl2pPr>
            <a:lvl3pPr marL="1141095" algn="l" defTabSz="570230" rtl="0" eaLnBrk="1" latinLnBrk="0" hangingPunct="1">
              <a:defRPr sz="2245" kern="1200">
                <a:solidFill>
                  <a:schemeClr val="tx1"/>
                </a:solidFill>
                <a:latin typeface="+mn-lt"/>
                <a:ea typeface="+mn-ea"/>
                <a:cs typeface="+mn-cs"/>
              </a:defRPr>
            </a:lvl3pPr>
            <a:lvl4pPr marL="1711325" algn="l" defTabSz="570230" rtl="0" eaLnBrk="1" latinLnBrk="0" hangingPunct="1">
              <a:defRPr sz="2245" kern="1200">
                <a:solidFill>
                  <a:schemeClr val="tx1"/>
                </a:solidFill>
                <a:latin typeface="+mn-lt"/>
                <a:ea typeface="+mn-ea"/>
                <a:cs typeface="+mn-cs"/>
              </a:defRPr>
            </a:lvl4pPr>
            <a:lvl5pPr marL="2282190" algn="l" defTabSz="570230" rtl="0" eaLnBrk="1" latinLnBrk="0" hangingPunct="1">
              <a:defRPr sz="2245" kern="1200">
                <a:solidFill>
                  <a:schemeClr val="tx1"/>
                </a:solidFill>
                <a:latin typeface="+mn-lt"/>
                <a:ea typeface="+mn-ea"/>
                <a:cs typeface="+mn-cs"/>
              </a:defRPr>
            </a:lvl5pPr>
            <a:lvl6pPr marL="2852420" algn="l" defTabSz="570230" rtl="0" eaLnBrk="1" latinLnBrk="0" hangingPunct="1">
              <a:defRPr sz="2245" kern="1200">
                <a:solidFill>
                  <a:schemeClr val="tx1"/>
                </a:solidFill>
                <a:latin typeface="+mn-lt"/>
                <a:ea typeface="+mn-ea"/>
                <a:cs typeface="+mn-cs"/>
              </a:defRPr>
            </a:lvl6pPr>
            <a:lvl7pPr marL="3423285" algn="l" defTabSz="570230" rtl="0" eaLnBrk="1" latinLnBrk="0" hangingPunct="1">
              <a:defRPr sz="2245" kern="1200">
                <a:solidFill>
                  <a:schemeClr val="tx1"/>
                </a:solidFill>
                <a:latin typeface="+mn-lt"/>
                <a:ea typeface="+mn-ea"/>
                <a:cs typeface="+mn-cs"/>
              </a:defRPr>
            </a:lvl7pPr>
            <a:lvl8pPr marL="3993515" algn="l" defTabSz="570230" rtl="0" eaLnBrk="1" latinLnBrk="0" hangingPunct="1">
              <a:defRPr sz="2245" kern="1200">
                <a:solidFill>
                  <a:schemeClr val="tx1"/>
                </a:solidFill>
                <a:latin typeface="+mn-lt"/>
                <a:ea typeface="+mn-ea"/>
                <a:cs typeface="+mn-cs"/>
              </a:defRPr>
            </a:lvl8pPr>
            <a:lvl9pPr marL="4564380" algn="l" defTabSz="570230" rtl="0" eaLnBrk="1" latinLnBrk="0" hangingPunct="1">
              <a:defRPr sz="2245" kern="1200">
                <a:solidFill>
                  <a:schemeClr val="tx1"/>
                </a:solidFill>
                <a:latin typeface="+mn-lt"/>
                <a:ea typeface="+mn-ea"/>
                <a:cs typeface="+mn-cs"/>
              </a:defRPr>
            </a:lvl9pPr>
          </a:lstStyle>
          <a:p>
            <a:fld id="{B21B9B4F-A4D2-4B49-B820-CCE4FA55D23B}" type="slidenum">
              <a:rPr kumimoji="1" lang="ja-JP" altLang="en-US" smtClean="0">
                <a:solidFill>
                  <a:schemeClr val="tx1"/>
                </a:solidFill>
              </a:rPr>
              <a:pPr/>
              <a:t>‹#›</a:t>
            </a:fld>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A1E74F35-00B3-057A-41FE-2A42D2F7340A}"/>
              </a:ext>
            </a:extLst>
          </p:cNvPr>
          <p:cNvSpPr/>
          <p:nvPr userDrawn="1"/>
        </p:nvSpPr>
        <p:spPr>
          <a:xfrm>
            <a:off x="0" y="-22514"/>
            <a:ext cx="14630400" cy="998854"/>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cSld>
  <p:clrMap bg1="lt1" tx1="dk1" bg2="lt2" tx2="dk2" accent1="accent1" accent2="accent2" accent3="accent3" accent4="accent4" accent5="accent5" accent6="accent6" hlink="hlink" folHlink="folHlink"/>
  <p:sldLayoutIdLst>
    <p:sldLayoutId id="2147483663" r:id="rId1"/>
    <p:sldLayoutId id="2147483676"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C13EF7-C117-11C8-F5B7-531E465EE110}"/>
              </a:ext>
            </a:extLst>
          </p:cNvPr>
          <p:cNvSpPr>
            <a:spLocks noGrp="1"/>
          </p:cNvSpPr>
          <p:nvPr>
            <p:ph type="title"/>
          </p:nvPr>
        </p:nvSpPr>
        <p:spPr>
          <a:xfrm>
            <a:off x="1006475" y="534988"/>
            <a:ext cx="12617450" cy="19446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B03267-674B-4227-EB87-18FC26AC067E}"/>
              </a:ext>
            </a:extLst>
          </p:cNvPr>
          <p:cNvSpPr>
            <a:spLocks noGrp="1"/>
          </p:cNvSpPr>
          <p:nvPr>
            <p:ph type="body" idx="1"/>
          </p:nvPr>
        </p:nvSpPr>
        <p:spPr>
          <a:xfrm>
            <a:off x="1006475" y="2678113"/>
            <a:ext cx="12617450" cy="63817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15F94F-E33A-205B-BC79-EF4D61E9B333}"/>
              </a:ext>
            </a:extLst>
          </p:cNvPr>
          <p:cNvSpPr>
            <a:spLocks noGrp="1"/>
          </p:cNvSpPr>
          <p:nvPr>
            <p:ph type="dt" sz="half" idx="2"/>
          </p:nvPr>
        </p:nvSpPr>
        <p:spPr>
          <a:xfrm>
            <a:off x="1006475" y="9323388"/>
            <a:ext cx="3290888" cy="534987"/>
          </a:xfrm>
          <a:prstGeom prst="rect">
            <a:avLst/>
          </a:prstGeom>
        </p:spPr>
        <p:txBody>
          <a:bodyPr vert="horz" lIns="91440" tIns="45720" rIns="91440" bIns="45720" rtlCol="0" anchor="ctr"/>
          <a:lstStyle>
            <a:lvl1pPr algn="l">
              <a:defRPr sz="1200">
                <a:solidFill>
                  <a:schemeClr val="tx1">
                    <a:tint val="82000"/>
                  </a:schemeClr>
                </a:solidFill>
              </a:defRPr>
            </a:lvl1pPr>
          </a:lstStyle>
          <a:p>
            <a:fld id="{1BE8F0C1-C134-9541-BCB0-10B12B23698C}" type="datetimeFigureOut">
              <a:rPr lang="en-US" smtClean="0"/>
              <a:t>10/28/25</a:t>
            </a:fld>
            <a:endParaRPr lang="en-US"/>
          </a:p>
        </p:txBody>
      </p:sp>
      <p:sp>
        <p:nvSpPr>
          <p:cNvPr id="5" name="Footer Placeholder 4">
            <a:extLst>
              <a:ext uri="{FF2B5EF4-FFF2-40B4-BE49-F238E27FC236}">
                <a16:creationId xmlns:a16="http://schemas.microsoft.com/office/drawing/2014/main" id="{5811B5E8-4C46-901B-71CE-BFE844F6F2DA}"/>
              </a:ext>
            </a:extLst>
          </p:cNvPr>
          <p:cNvSpPr>
            <a:spLocks noGrp="1"/>
          </p:cNvSpPr>
          <p:nvPr>
            <p:ph type="ftr" sz="quarter" idx="3"/>
          </p:nvPr>
        </p:nvSpPr>
        <p:spPr>
          <a:xfrm>
            <a:off x="4846638" y="9323388"/>
            <a:ext cx="4937125" cy="534987"/>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DAD54D3-FDA0-5C68-93EE-2374F958553F}"/>
              </a:ext>
            </a:extLst>
          </p:cNvPr>
          <p:cNvSpPr>
            <a:spLocks noGrp="1"/>
          </p:cNvSpPr>
          <p:nvPr>
            <p:ph type="sldNum" sz="quarter" idx="4"/>
          </p:nvPr>
        </p:nvSpPr>
        <p:spPr>
          <a:xfrm>
            <a:off x="10333038" y="9323388"/>
            <a:ext cx="3290887" cy="534987"/>
          </a:xfrm>
          <a:prstGeom prst="rect">
            <a:avLst/>
          </a:prstGeom>
        </p:spPr>
        <p:txBody>
          <a:bodyPr vert="horz" lIns="91440" tIns="45720" rIns="91440" bIns="45720" rtlCol="0" anchor="ctr"/>
          <a:lstStyle>
            <a:lvl1pPr algn="r">
              <a:defRPr sz="1200">
                <a:solidFill>
                  <a:schemeClr val="tx1">
                    <a:tint val="82000"/>
                  </a:schemeClr>
                </a:solidFill>
              </a:defRPr>
            </a:lvl1pPr>
          </a:lstStyle>
          <a:p>
            <a:fld id="{9C58D0AD-CBF9-9F40-870D-6253FC5B7871}" type="slidenum">
              <a:rPr lang="en-US" smtClean="0"/>
              <a:t>‹#›</a:t>
            </a:fld>
            <a:endParaRPr lang="en-US"/>
          </a:p>
        </p:txBody>
      </p:sp>
    </p:spTree>
    <p:extLst>
      <p:ext uri="{BB962C8B-B14F-4D97-AF65-F5344CB8AC3E}">
        <p14:creationId xmlns:p14="http://schemas.microsoft.com/office/powerpoint/2010/main" val="158117982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5.png"/><Relationship Id="rId7" Type="http://schemas.openxmlformats.org/officeDocument/2006/relationships/image" Target="../media/image11.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4.png"/><Relationship Id="rId5" Type="http://schemas.openxmlformats.org/officeDocument/2006/relationships/image" Target="../media/image9.png"/><Relationship Id="rId10" Type="http://schemas.openxmlformats.org/officeDocument/2006/relationships/image" Target="../media/image13.png"/><Relationship Id="rId4" Type="http://schemas.openxmlformats.org/officeDocument/2006/relationships/image" Target="../media/image6.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字幕 2"/>
          <p:cNvSpPr>
            <a:spLocks noGrp="1"/>
          </p:cNvSpPr>
          <p:nvPr>
            <p:ph idx="4294967295"/>
          </p:nvPr>
        </p:nvSpPr>
        <p:spPr>
          <a:xfrm>
            <a:off x="1184275" y="5023154"/>
            <a:ext cx="12341225" cy="1047902"/>
          </a:xfrm>
        </p:spPr>
        <p:txBody>
          <a:bodyPr>
            <a:normAutofit fontScale="92500"/>
          </a:bodyPr>
          <a:lstStyle/>
          <a:p>
            <a:pPr marL="0" indent="0">
              <a:buNone/>
            </a:pPr>
            <a:r>
              <a:rPr lang="en-US" altLang="ja-JP" b="1" dirty="0">
                <a:latin typeface="Arial" panose="020B0604020202020204" pitchFamily="34" charset="0"/>
                <a:cs typeface="Arial" panose="020B0604020202020204" pitchFamily="34" charset="0"/>
              </a:rPr>
              <a:t>Shin </a:t>
            </a:r>
            <a:r>
              <a:rPr lang="en-US" altLang="ja-JP" b="1" dirty="0" err="1">
                <a:latin typeface="Arial" panose="020B0604020202020204" pitchFamily="34" charset="0"/>
                <a:cs typeface="Arial" panose="020B0604020202020204" pitchFamily="34" charset="0"/>
              </a:rPr>
              <a:t>Yasuda</a:t>
            </a:r>
            <a:r>
              <a:rPr lang="en-US" altLang="ja-JP" b="1" baseline="30000" dirty="0" err="1">
                <a:latin typeface="Arial" panose="020B0604020202020204" pitchFamily="34" charset="0"/>
                <a:cs typeface="Arial" panose="020B0604020202020204" pitchFamily="34" charset="0"/>
              </a:rPr>
              <a:t>A</a:t>
            </a:r>
            <a:r>
              <a:rPr lang="en-US" altLang="ja-JP" b="1" dirty="0">
                <a:latin typeface="Arial" panose="020B0604020202020204" pitchFamily="34" charset="0"/>
                <a:cs typeface="Arial" panose="020B0604020202020204" pitchFamily="34" charset="0"/>
              </a:rPr>
              <a:t>, Mariko Terao-</a:t>
            </a:r>
            <a:r>
              <a:rPr lang="en-US" altLang="ja-JP" b="1" dirty="0" err="1">
                <a:latin typeface="Arial" panose="020B0604020202020204" pitchFamily="34" charset="0"/>
                <a:cs typeface="Arial" panose="020B0604020202020204" pitchFamily="34" charset="0"/>
              </a:rPr>
              <a:t>Dunseath</a:t>
            </a:r>
            <a:r>
              <a:rPr lang="en-US" altLang="ja-JP" b="1" baseline="30000" dirty="0" err="1">
                <a:latin typeface="Arial" panose="020B0604020202020204" pitchFamily="34" charset="0"/>
                <a:cs typeface="Arial" panose="020B0604020202020204" pitchFamily="34" charset="0"/>
              </a:rPr>
              <a:t>B</a:t>
            </a:r>
            <a:r>
              <a:rPr lang="en-US" altLang="ja-JP" b="1" dirty="0">
                <a:latin typeface="Arial" panose="020B0604020202020204" pitchFamily="34" charset="0"/>
                <a:cs typeface="Arial" panose="020B0604020202020204" pitchFamily="34" charset="0"/>
              </a:rPr>
              <a:t>, Kevin </a:t>
            </a:r>
            <a:r>
              <a:rPr lang="en-US" altLang="ja-JP" b="1" dirty="0" err="1">
                <a:latin typeface="Arial" panose="020B0604020202020204" pitchFamily="34" charset="0"/>
                <a:cs typeface="Arial" panose="020B0604020202020204" pitchFamily="34" charset="0"/>
              </a:rPr>
              <a:t>Dunseath</a:t>
            </a:r>
            <a:r>
              <a:rPr lang="en-US" altLang="ja-JP" b="1" baseline="30000" dirty="0" err="1">
                <a:latin typeface="Arial" panose="020B0604020202020204" pitchFamily="34" charset="0"/>
                <a:cs typeface="Arial" panose="020B0604020202020204" pitchFamily="34" charset="0"/>
              </a:rPr>
              <a:t>B</a:t>
            </a:r>
            <a:r>
              <a:rPr lang="en-US" altLang="ja-JP" b="1" dirty="0">
                <a:latin typeface="Arial" panose="020B0604020202020204" pitchFamily="34" charset="0"/>
                <a:cs typeface="Arial" panose="020B0604020202020204" pitchFamily="34" charset="0"/>
              </a:rPr>
              <a:t>, Philippe </a:t>
            </a:r>
            <a:r>
              <a:rPr lang="en-US" altLang="ja-JP" b="1" dirty="0" err="1">
                <a:latin typeface="Arial" panose="020B0604020202020204" pitchFamily="34" charset="0"/>
                <a:cs typeface="Arial" panose="020B0604020202020204" pitchFamily="34" charset="0"/>
              </a:rPr>
              <a:t>Schieffer</a:t>
            </a:r>
            <a:r>
              <a:rPr lang="en-US" altLang="ja-JP" b="1" baseline="30000" dirty="0" err="1">
                <a:latin typeface="Arial" panose="020B0604020202020204" pitchFamily="34" charset="0"/>
                <a:cs typeface="Arial" panose="020B0604020202020204" pitchFamily="34" charset="0"/>
              </a:rPr>
              <a:t>B</a:t>
            </a:r>
            <a:r>
              <a:rPr lang="en-US" altLang="ja-JP" b="1" dirty="0">
                <a:latin typeface="Arial" panose="020B0604020202020204" pitchFamily="34" charset="0"/>
                <a:cs typeface="Arial" panose="020B0604020202020204" pitchFamily="34" charset="0"/>
              </a:rPr>
              <a:t>, </a:t>
            </a:r>
          </a:p>
          <a:p>
            <a:pPr marL="0" indent="0">
              <a:buNone/>
            </a:pPr>
            <a:r>
              <a:rPr lang="en-US" altLang="ja-JP" b="1" dirty="0">
                <a:latin typeface="Arial" panose="020B0604020202020204" pitchFamily="34" charset="0"/>
                <a:cs typeface="Arial" panose="020B0604020202020204" pitchFamily="34" charset="0"/>
              </a:rPr>
              <a:t>Didier </a:t>
            </a:r>
            <a:r>
              <a:rPr lang="en-US" altLang="ja-JP" b="1" dirty="0" err="1">
                <a:latin typeface="Arial" panose="020B0604020202020204" pitchFamily="34" charset="0"/>
                <a:cs typeface="Arial" panose="020B0604020202020204" pitchFamily="34" charset="0"/>
              </a:rPr>
              <a:t>Sébilleau</a:t>
            </a:r>
            <a:r>
              <a:rPr lang="en-US" altLang="ja-JP" b="1" baseline="30000" dirty="0" err="1">
                <a:latin typeface="Arial" panose="020B0604020202020204" pitchFamily="34" charset="0"/>
                <a:cs typeface="Arial" panose="020B0604020202020204" pitchFamily="34" charset="0"/>
              </a:rPr>
              <a:t>B</a:t>
            </a:r>
            <a:r>
              <a:rPr lang="en-US" altLang="ja-JP" b="1" dirty="0">
                <a:latin typeface="Arial" panose="020B0604020202020204" pitchFamily="34" charset="0"/>
                <a:cs typeface="Arial" panose="020B0604020202020204" pitchFamily="34" charset="0"/>
              </a:rPr>
              <a:t>, Sylvain </a:t>
            </a:r>
            <a:r>
              <a:rPr lang="en-US" altLang="ja-JP" b="1" dirty="0" err="1">
                <a:latin typeface="Arial" panose="020B0604020202020204" pitchFamily="34" charset="0"/>
                <a:cs typeface="Arial" panose="020B0604020202020204" pitchFamily="34" charset="0"/>
              </a:rPr>
              <a:t>Tricot</a:t>
            </a:r>
            <a:r>
              <a:rPr lang="en-US" altLang="ja-JP" b="1" baseline="30000" dirty="0" err="1">
                <a:latin typeface="Arial" panose="020B0604020202020204" pitchFamily="34" charset="0"/>
                <a:cs typeface="Arial" panose="020B0604020202020204" pitchFamily="34" charset="0"/>
              </a:rPr>
              <a:t>B</a:t>
            </a:r>
            <a:r>
              <a:rPr lang="en-US" altLang="ja-JP" b="1" dirty="0">
                <a:latin typeface="Arial" panose="020B0604020202020204" pitchFamily="34" charset="0"/>
                <a:cs typeface="Arial" panose="020B0604020202020204" pitchFamily="34" charset="0"/>
              </a:rPr>
              <a:t>, Keisuke </a:t>
            </a:r>
            <a:r>
              <a:rPr lang="en-US" altLang="ja-JP" b="1" dirty="0" err="1">
                <a:latin typeface="Arial" panose="020B0604020202020204" pitchFamily="34" charset="0"/>
                <a:cs typeface="Arial" panose="020B0604020202020204" pitchFamily="34" charset="0"/>
              </a:rPr>
              <a:t>Hatada</a:t>
            </a:r>
            <a:r>
              <a:rPr lang="en-US" altLang="ja-JP" b="1" baseline="30000" dirty="0" err="1">
                <a:latin typeface="Arial" panose="020B0604020202020204" pitchFamily="34" charset="0"/>
                <a:cs typeface="Arial" panose="020B0604020202020204" pitchFamily="34" charset="0"/>
              </a:rPr>
              <a:t>A</a:t>
            </a:r>
            <a:endParaRPr lang="en-US" altLang="ja-JP" dirty="0">
              <a:latin typeface="Arial" panose="020B0604020202020204" pitchFamily="34" charset="0"/>
              <a:cs typeface="Arial" panose="020B0604020202020204" pitchFamily="34" charset="0"/>
            </a:endParaRPr>
          </a:p>
        </p:txBody>
      </p:sp>
      <p:sp>
        <p:nvSpPr>
          <p:cNvPr id="9" name="Text Box 8"/>
          <p:cNvSpPr txBox="1"/>
          <p:nvPr/>
        </p:nvSpPr>
        <p:spPr>
          <a:xfrm>
            <a:off x="4569707" y="6202761"/>
            <a:ext cx="5490985" cy="769441"/>
          </a:xfrm>
          <a:prstGeom prst="rect">
            <a:avLst/>
          </a:prstGeom>
          <a:noFill/>
        </p:spPr>
        <p:txBody>
          <a:bodyPr wrap="square" rtlCol="0">
            <a:spAutoFit/>
          </a:bodyPr>
          <a:lstStyle/>
          <a:p>
            <a:r>
              <a:rPr lang="en-GB" altLang="ja-JP" sz="2200" b="1" baseline="30000" dirty="0" err="1">
                <a:latin typeface="Arial" panose="020B0604020202020204" pitchFamily="34" charset="0"/>
                <a:cs typeface="Arial" panose="020B0604020202020204" pitchFamily="34" charset="0"/>
              </a:rPr>
              <a:t>A</a:t>
            </a:r>
            <a:r>
              <a:rPr lang="en-GB" altLang="ja-JP" sz="2200" b="1" i="1" dirty="0" err="1">
                <a:latin typeface="Arial" panose="020B0604020202020204" pitchFamily="34" charset="0"/>
                <a:cs typeface="Arial" panose="020B0604020202020204" pitchFamily="34" charset="0"/>
              </a:rPr>
              <a:t>Dept</a:t>
            </a:r>
            <a:r>
              <a:rPr lang="en-GB" altLang="ja-JP" sz="2200" b="1" i="1" dirty="0">
                <a:latin typeface="Arial" panose="020B0604020202020204" pitchFamily="34" charset="0"/>
                <a:cs typeface="Arial" panose="020B0604020202020204" pitchFamily="34" charset="0"/>
              </a:rPr>
              <a:t>. of Phys., Univ. of Toyama, </a:t>
            </a:r>
          </a:p>
          <a:p>
            <a:r>
              <a:rPr lang="en-GB" altLang="ja-JP" sz="2200" b="1" baseline="30000" dirty="0" err="1">
                <a:latin typeface="Arial" panose="020B0604020202020204" pitchFamily="34" charset="0"/>
                <a:cs typeface="Arial" panose="020B0604020202020204" pitchFamily="34" charset="0"/>
              </a:rPr>
              <a:t>B</a:t>
            </a:r>
            <a:r>
              <a:rPr lang="en-GB" altLang="ja-JP" sz="2200" b="1" i="1" dirty="0" err="1">
                <a:latin typeface="Arial" panose="020B0604020202020204" pitchFamily="34" charset="0"/>
                <a:cs typeface="Arial" panose="020B0604020202020204" pitchFamily="34" charset="0"/>
              </a:rPr>
              <a:t>Dept</a:t>
            </a:r>
            <a:r>
              <a:rPr lang="en-GB" altLang="ja-JP" sz="2200" b="1" i="1" dirty="0">
                <a:latin typeface="Arial" panose="020B0604020202020204" pitchFamily="34" charset="0"/>
                <a:cs typeface="Arial" panose="020B0604020202020204" pitchFamily="34" charset="0"/>
              </a:rPr>
              <a:t>. of Nanomaterial, Univ. of Rennes</a:t>
            </a:r>
            <a:endParaRPr lang="en-GB" altLang="ja-JP" sz="2200"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14D4027D-5C0A-6708-E445-ECF816AAA8CC}"/>
              </a:ext>
            </a:extLst>
          </p:cNvPr>
          <p:cNvSpPr>
            <a:spLocks noGrp="1" noChangeArrowheads="1"/>
          </p:cNvSpPr>
          <p:nvPr>
            <p:ph type="title" idx="4294967295"/>
          </p:nvPr>
        </p:nvSpPr>
        <p:spPr bwMode="auto">
          <a:xfrm>
            <a:off x="370973" y="2518832"/>
            <a:ext cx="13938584"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ja-JP" altLang="en-US">
                <a:latin typeface="Arial" panose="020B0604020202020204" pitchFamily="34" charset="0"/>
                <a:cs typeface="Arial" panose="020B0604020202020204" pitchFamily="34" charset="0"/>
              </a:rPr>
              <a:t>繰り込み法を用いた大規模ヘテロ構造ペロブスカイト物質の</a:t>
            </a:r>
            <a:r>
              <a:rPr lang="en-US" dirty="0">
                <a:latin typeface="Arial" panose="020B0604020202020204" pitchFamily="34" charset="0"/>
                <a:cs typeface="Arial" panose="020B0604020202020204" pitchFamily="34" charset="0"/>
              </a:rPr>
              <a:t>X</a:t>
            </a:r>
            <a:r>
              <a:rPr lang="ja-JP" altLang="en-US">
                <a:latin typeface="Arial" panose="020B0604020202020204" pitchFamily="34" charset="0"/>
                <a:cs typeface="Arial" panose="020B0604020202020204" pitchFamily="34" charset="0"/>
              </a:rPr>
              <a:t>線光電子角度分光計算</a:t>
            </a:r>
            <a:br>
              <a:rPr lang="ja-JP" altLang="en-US"/>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9B43A-04BF-D9B5-9DCE-7CE2C95A8947}"/>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65CA1E4-6867-D5EB-EE8B-7BD465042A58}"/>
              </a:ext>
            </a:extLst>
          </p:cNvPr>
          <p:cNvSpPr>
            <a:spLocks noGrp="1"/>
          </p:cNvSpPr>
          <p:nvPr>
            <p:ph idx="1"/>
          </p:nvPr>
        </p:nvSpPr>
        <p:spPr>
          <a:xfrm>
            <a:off x="295867" y="6076633"/>
            <a:ext cx="10686360" cy="658896"/>
          </a:xfrm>
        </p:spPr>
        <p:txBody>
          <a:bodyPr>
            <a:normAutofit/>
          </a:bodyPr>
          <a:lstStyle/>
          <a:p>
            <a:r>
              <a:rPr lang="en-GB" altLang="ja-JP" dirty="0">
                <a:latin typeface="Arial" panose="020B0604020202020204" pitchFamily="34" charset="0"/>
                <a:cs typeface="Arial" panose="020B0604020202020204" pitchFamily="34" charset="0"/>
              </a:rPr>
              <a:t>Small</a:t>
            </a:r>
            <a:r>
              <a:rPr lang="en-GB" altLang="ja-JP" baseline="0" dirty="0">
                <a:latin typeface="Arial" panose="020B0604020202020204" pitchFamily="34" charset="0"/>
                <a:cs typeface="Arial" panose="020B0604020202020204" pitchFamily="34" charset="0"/>
              </a:rPr>
              <a:t> structural changes </a:t>
            </a:r>
            <a:r>
              <a:rPr lang="en-GB" altLang="ja-JP" dirty="0">
                <a:latin typeface="Arial" panose="020B0604020202020204" pitchFamily="34" charset="0"/>
                <a:cs typeface="Arial" panose="020B0604020202020204" pitchFamily="34" charset="0"/>
              </a:rPr>
              <a:t>are</a:t>
            </a:r>
            <a:r>
              <a:rPr lang="en-GB" altLang="ja-JP" baseline="0" dirty="0">
                <a:latin typeface="Arial" panose="020B0604020202020204" pitchFamily="34" charset="0"/>
                <a:cs typeface="Arial" panose="020B0604020202020204" pitchFamily="34" charset="0"/>
              </a:rPr>
              <a:t> responsible for essential properties.</a:t>
            </a:r>
            <a:endParaRPr lang="en-GB" altLang="ja-JP" sz="3000" dirty="0"/>
          </a:p>
          <a:p>
            <a:endParaRPr lang="en-GB" altLang="ja-JP" sz="3000" dirty="0"/>
          </a:p>
        </p:txBody>
      </p:sp>
      <p:cxnSp>
        <p:nvCxnSpPr>
          <p:cNvPr id="10" name="Connecteur droit avec flèche 352">
            <a:extLst>
              <a:ext uri="{FF2B5EF4-FFF2-40B4-BE49-F238E27FC236}">
                <a16:creationId xmlns:a16="http://schemas.microsoft.com/office/drawing/2014/main" id="{2F0E1DE6-E944-ABD9-D964-8CE445805A1B}"/>
              </a:ext>
            </a:extLst>
          </p:cNvPr>
          <p:cNvCxnSpPr/>
          <p:nvPr/>
        </p:nvCxnSpPr>
        <p:spPr>
          <a:xfrm>
            <a:off x="2274713" y="5251407"/>
            <a:ext cx="1487170" cy="0"/>
          </a:xfrm>
          <a:prstGeom prst="straightConnector1">
            <a:avLst/>
          </a:prstGeom>
          <a:ln w="7302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11" name="ZoneTexte 353">
            <a:extLst>
              <a:ext uri="{FF2B5EF4-FFF2-40B4-BE49-F238E27FC236}">
                <a16:creationId xmlns:a16="http://schemas.microsoft.com/office/drawing/2014/main" id="{3361FC90-6196-ECA0-A971-36677634C876}"/>
              </a:ext>
            </a:extLst>
          </p:cNvPr>
          <p:cNvSpPr txBox="1"/>
          <p:nvPr/>
        </p:nvSpPr>
        <p:spPr>
          <a:xfrm>
            <a:off x="2157099" y="5382706"/>
            <a:ext cx="1795564" cy="523220"/>
          </a:xfrm>
          <a:prstGeom prst="rect">
            <a:avLst/>
          </a:prstGeom>
          <a:noFill/>
        </p:spPr>
        <p:txBody>
          <a:bodyPr wrap="square" rtlCol="0">
            <a:spAutoFit/>
          </a:bodyPr>
          <a:lstStyle/>
          <a:p>
            <a:pPr algn="ctr"/>
            <a:r>
              <a:rPr lang="fr-FR" sz="2800" dirty="0">
                <a:latin typeface="Arial" panose="020B0604020202020204" pitchFamily="34" charset="0"/>
                <a:cs typeface="Arial" panose="020B0604020202020204" pitchFamily="34" charset="0"/>
              </a:rPr>
              <a:t>3,905 Å</a:t>
            </a:r>
          </a:p>
        </p:txBody>
      </p:sp>
      <p:sp>
        <p:nvSpPr>
          <p:cNvPr id="310" name="テキスト ボックス 309">
            <a:extLst>
              <a:ext uri="{FF2B5EF4-FFF2-40B4-BE49-F238E27FC236}">
                <a16:creationId xmlns:a16="http://schemas.microsoft.com/office/drawing/2014/main" id="{B5AC8268-659E-BED7-478B-78B2372C65F4}"/>
              </a:ext>
            </a:extLst>
          </p:cNvPr>
          <p:cNvSpPr txBox="1"/>
          <p:nvPr/>
        </p:nvSpPr>
        <p:spPr>
          <a:xfrm>
            <a:off x="3695205" y="113381"/>
            <a:ext cx="7239990" cy="707886"/>
          </a:xfrm>
          <a:prstGeom prst="rect">
            <a:avLst/>
          </a:prstGeom>
          <a:noFill/>
        </p:spPr>
        <p:txBody>
          <a:bodyPr wrap="square">
            <a:spAutoFit/>
          </a:bodyPr>
          <a:lstStyle/>
          <a:p>
            <a:pPr marL="38100">
              <a:spcBef>
                <a:spcPts val="100"/>
              </a:spcBef>
            </a:pPr>
            <a:r>
              <a:rPr lang="en-US" altLang="ja-JP" sz="4000" b="1" dirty="0">
                <a:latin typeface="Arial" panose="02080604020202020204" pitchFamily="34" charset="0"/>
                <a:cs typeface="Arial" panose="02080604020202020204" pitchFamily="34" charset="0"/>
              </a:rPr>
              <a:t>Strontium Titanate (SrTiO</a:t>
            </a:r>
            <a:r>
              <a:rPr lang="en-US" altLang="ja-JP" sz="4000" b="1" baseline="-25000" dirty="0">
                <a:latin typeface="Arial" panose="02080604020202020204" pitchFamily="34" charset="0"/>
                <a:cs typeface="Arial" panose="02080604020202020204" pitchFamily="34" charset="0"/>
              </a:rPr>
              <a:t>3</a:t>
            </a:r>
            <a:r>
              <a:rPr lang="en-US" altLang="ja-JP" sz="4000" b="1" dirty="0">
                <a:latin typeface="Arial" panose="02080604020202020204" pitchFamily="34" charset="0"/>
                <a:cs typeface="Arial" panose="02080604020202020204" pitchFamily="34" charset="0"/>
              </a:rPr>
              <a:t>)</a:t>
            </a:r>
          </a:p>
        </p:txBody>
      </p:sp>
      <p:sp>
        <p:nvSpPr>
          <p:cNvPr id="18" name="テキスト ボックス 17">
            <a:extLst>
              <a:ext uri="{FF2B5EF4-FFF2-40B4-BE49-F238E27FC236}">
                <a16:creationId xmlns:a16="http://schemas.microsoft.com/office/drawing/2014/main" id="{B2B34230-C78A-6162-A163-BBF956FD79E3}"/>
              </a:ext>
            </a:extLst>
          </p:cNvPr>
          <p:cNvSpPr txBox="1"/>
          <p:nvPr/>
        </p:nvSpPr>
        <p:spPr>
          <a:xfrm>
            <a:off x="295867" y="6902033"/>
            <a:ext cx="9508930" cy="954107"/>
          </a:xfrm>
          <a:prstGeom prst="rect">
            <a:avLst/>
          </a:prstGeom>
          <a:noFill/>
        </p:spPr>
        <p:txBody>
          <a:bodyPr wrap="square" rtlCol="0">
            <a:spAutoFit/>
          </a:bodyPr>
          <a:lstStyle/>
          <a:p>
            <a:pPr marL="457200" indent="-457200">
              <a:buFont typeface="Arial" panose="020B0604020202020204" pitchFamily="34" charset="0"/>
              <a:buChar char="•"/>
            </a:pPr>
            <a:r>
              <a:rPr lang="en-GB" altLang="ja-JP" sz="2800" dirty="0">
                <a:latin typeface="Arial" panose="020B0604020202020204" pitchFamily="34" charset="0"/>
                <a:cs typeface="Arial" panose="020B0604020202020204" pitchFamily="34" charset="0"/>
              </a:rPr>
              <a:t>To understand and/or control these properties, we need:</a:t>
            </a:r>
            <a:r>
              <a:rPr lang="en-GB" altLang="ja-JP" sz="2800" dirty="0"/>
              <a:t> </a:t>
            </a:r>
            <a:endParaRPr lang="en-GB" altLang="ja-JP" sz="2800" dirty="0">
              <a:latin typeface="Arial" panose="020B0604020202020204" pitchFamily="34" charset="0"/>
              <a:cs typeface="Arial" panose="020B0604020202020204" pitchFamily="34" charset="0"/>
            </a:endParaRPr>
          </a:p>
          <a:p>
            <a:r>
              <a:rPr lang="en-GB" altLang="ja-JP" sz="2800" dirty="0">
                <a:latin typeface="Arial" panose="020B0604020202020204" pitchFamily="34" charset="0"/>
                <a:cs typeface="Arial" panose="020B0604020202020204" pitchFamily="34" charset="0"/>
              </a:rPr>
              <a:t>✓ Surface sensitivity</a:t>
            </a:r>
            <a:endParaRPr kumimoji="1" lang="ja-JP" altLang="en-US" sz="2800" dirty="0">
              <a:latin typeface="Arial" panose="020B0604020202020204" pitchFamily="34" charset="0"/>
              <a:cs typeface="Arial" panose="020B0604020202020204" pitchFamily="34" charset="0"/>
            </a:endParaRPr>
          </a:p>
        </p:txBody>
      </p:sp>
      <p:grpSp>
        <p:nvGrpSpPr>
          <p:cNvPr id="8" name="Group 7">
            <a:extLst>
              <a:ext uri="{FF2B5EF4-FFF2-40B4-BE49-F238E27FC236}">
                <a16:creationId xmlns:a16="http://schemas.microsoft.com/office/drawing/2014/main" id="{AD649B85-65F1-E07B-DEDB-5D8BC83CA829}"/>
              </a:ext>
            </a:extLst>
          </p:cNvPr>
          <p:cNvGrpSpPr/>
          <p:nvPr/>
        </p:nvGrpSpPr>
        <p:grpSpPr>
          <a:xfrm>
            <a:off x="2039453" y="2456578"/>
            <a:ext cx="2582228" cy="2572622"/>
            <a:chOff x="10961629" y="1340851"/>
            <a:chExt cx="2788357" cy="2777984"/>
          </a:xfrm>
        </p:grpSpPr>
        <p:grpSp>
          <p:nvGrpSpPr>
            <p:cNvPr id="315" name="Group 314">
              <a:extLst>
                <a:ext uri="{FF2B5EF4-FFF2-40B4-BE49-F238E27FC236}">
                  <a16:creationId xmlns:a16="http://schemas.microsoft.com/office/drawing/2014/main" id="{623EE0C2-91C9-2942-88F6-003EDBE977E0}"/>
                </a:ext>
              </a:extLst>
            </p:cNvPr>
            <p:cNvGrpSpPr/>
            <p:nvPr/>
          </p:nvGrpSpPr>
          <p:grpSpPr>
            <a:xfrm>
              <a:off x="10961629" y="1340851"/>
              <a:ext cx="2788357" cy="2777984"/>
              <a:chOff x="14834" y="6195"/>
              <a:chExt cx="3871" cy="3889"/>
            </a:xfrm>
          </p:grpSpPr>
          <p:sp>
            <p:nvSpPr>
              <p:cNvPr id="316" name="Ellipse 350">
                <a:extLst>
                  <a:ext uri="{FF2B5EF4-FFF2-40B4-BE49-F238E27FC236}">
                    <a16:creationId xmlns:a16="http://schemas.microsoft.com/office/drawing/2014/main" id="{14512AC8-5051-358A-E68A-DD312CE38F73}"/>
                  </a:ext>
                </a:extLst>
              </p:cNvPr>
              <p:cNvSpPr/>
              <p:nvPr/>
            </p:nvSpPr>
            <p:spPr>
              <a:xfrm>
                <a:off x="16886" y="7678"/>
                <a:ext cx="506" cy="506"/>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17" name="Connecteur droit 354">
                <a:extLst>
                  <a:ext uri="{FF2B5EF4-FFF2-40B4-BE49-F238E27FC236}">
                    <a16:creationId xmlns:a16="http://schemas.microsoft.com/office/drawing/2014/main" id="{BED50B8C-368B-112C-A2E5-C310205C089F}"/>
                  </a:ext>
                </a:extLst>
              </p:cNvPr>
              <p:cNvCxnSpPr>
                <a:endCxn id="318" idx="4"/>
              </p:cNvCxnSpPr>
              <p:nvPr/>
            </p:nvCxnSpPr>
            <p:spPr>
              <a:xfrm flipV="1">
                <a:off x="15991" y="7140"/>
                <a:ext cx="0" cy="1732"/>
              </a:xfrm>
              <a:prstGeom prst="line">
                <a:avLst/>
              </a:prstGeom>
              <a:ln w="31750"/>
            </p:spPr>
            <p:style>
              <a:lnRef idx="1">
                <a:schemeClr val="dk1"/>
              </a:lnRef>
              <a:fillRef idx="0">
                <a:schemeClr val="dk1"/>
              </a:fillRef>
              <a:effectRef idx="0">
                <a:schemeClr val="dk1"/>
              </a:effectRef>
              <a:fontRef idx="minor">
                <a:schemeClr val="tx1"/>
              </a:fontRef>
            </p:style>
          </p:cxnSp>
          <p:sp>
            <p:nvSpPr>
              <p:cNvPr id="318" name="Ellipse 355">
                <a:extLst>
                  <a:ext uri="{FF2B5EF4-FFF2-40B4-BE49-F238E27FC236}">
                    <a16:creationId xmlns:a16="http://schemas.microsoft.com/office/drawing/2014/main" id="{4ECB7F82-4464-3CD6-57F7-5828BC321896}"/>
                  </a:ext>
                </a:extLst>
              </p:cNvPr>
              <p:cNvSpPr/>
              <p:nvPr/>
            </p:nvSpPr>
            <p:spPr>
              <a:xfrm>
                <a:off x="15519" y="6195"/>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9" name="Ellipse 356">
                <a:extLst>
                  <a:ext uri="{FF2B5EF4-FFF2-40B4-BE49-F238E27FC236}">
                    <a16:creationId xmlns:a16="http://schemas.microsoft.com/office/drawing/2014/main" id="{2DAC448E-A5C9-5096-560B-9D1924CF3382}"/>
                  </a:ext>
                </a:extLst>
              </p:cNvPr>
              <p:cNvSpPr/>
              <p:nvPr/>
            </p:nvSpPr>
            <p:spPr>
              <a:xfrm>
                <a:off x="17760" y="6195"/>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0" name="Ellipse 357">
                <a:extLst>
                  <a:ext uri="{FF2B5EF4-FFF2-40B4-BE49-F238E27FC236}">
                    <a16:creationId xmlns:a16="http://schemas.microsoft.com/office/drawing/2014/main" id="{2862FD15-87B6-B822-4A2C-96648FCF0B41}"/>
                  </a:ext>
                </a:extLst>
              </p:cNvPr>
              <p:cNvSpPr/>
              <p:nvPr/>
            </p:nvSpPr>
            <p:spPr>
              <a:xfrm>
                <a:off x="15519" y="8599"/>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1" name="Ellipse 358">
                <a:extLst>
                  <a:ext uri="{FF2B5EF4-FFF2-40B4-BE49-F238E27FC236}">
                    <a16:creationId xmlns:a16="http://schemas.microsoft.com/office/drawing/2014/main" id="{411AF943-33EB-DBAF-B2FC-A3887C78BE08}"/>
                  </a:ext>
                </a:extLst>
              </p:cNvPr>
              <p:cNvSpPr/>
              <p:nvPr/>
            </p:nvSpPr>
            <p:spPr>
              <a:xfrm>
                <a:off x="17760" y="8599"/>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22" name="Connecteur droit 359">
                <a:extLst>
                  <a:ext uri="{FF2B5EF4-FFF2-40B4-BE49-F238E27FC236}">
                    <a16:creationId xmlns:a16="http://schemas.microsoft.com/office/drawing/2014/main" id="{F060EEC8-ACB1-F15A-86D0-80C356511048}"/>
                  </a:ext>
                </a:extLst>
              </p:cNvPr>
              <p:cNvCxnSpPr/>
              <p:nvPr/>
            </p:nvCxnSpPr>
            <p:spPr>
              <a:xfrm flipV="1">
                <a:off x="15297" y="6818"/>
                <a:ext cx="493" cy="403"/>
              </a:xfrm>
              <a:prstGeom prst="line">
                <a:avLst/>
              </a:prstGeom>
              <a:ln w="31750"/>
            </p:spPr>
            <p:style>
              <a:lnRef idx="1">
                <a:schemeClr val="dk1"/>
              </a:lnRef>
              <a:fillRef idx="0">
                <a:schemeClr val="dk1"/>
              </a:fillRef>
              <a:effectRef idx="0">
                <a:schemeClr val="dk1"/>
              </a:effectRef>
              <a:fontRef idx="minor">
                <a:schemeClr val="tx1"/>
              </a:fontRef>
            </p:style>
          </p:cxnSp>
          <p:sp>
            <p:nvSpPr>
              <p:cNvPr id="323" name="Ellipse 360">
                <a:extLst>
                  <a:ext uri="{FF2B5EF4-FFF2-40B4-BE49-F238E27FC236}">
                    <a16:creationId xmlns:a16="http://schemas.microsoft.com/office/drawing/2014/main" id="{4EEDD977-8E32-A058-BF2D-97EF48085B36}"/>
                  </a:ext>
                </a:extLst>
              </p:cNvPr>
              <p:cNvSpPr/>
              <p:nvPr/>
            </p:nvSpPr>
            <p:spPr>
              <a:xfrm>
                <a:off x="14834" y="6735"/>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24" name="Connecteur droit 361">
                <a:extLst>
                  <a:ext uri="{FF2B5EF4-FFF2-40B4-BE49-F238E27FC236}">
                    <a16:creationId xmlns:a16="http://schemas.microsoft.com/office/drawing/2014/main" id="{5731CEBA-81A5-FF84-9630-0CE01A42A60C}"/>
                  </a:ext>
                </a:extLst>
              </p:cNvPr>
              <p:cNvCxnSpPr>
                <a:stCxn id="318" idx="6"/>
                <a:endCxn id="319" idx="2"/>
              </p:cNvCxnSpPr>
              <p:nvPr/>
            </p:nvCxnSpPr>
            <p:spPr>
              <a:xfrm>
                <a:off x="16464" y="6667"/>
                <a:ext cx="1296"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325" name="Connecteur droit 362">
                <a:extLst>
                  <a:ext uri="{FF2B5EF4-FFF2-40B4-BE49-F238E27FC236}">
                    <a16:creationId xmlns:a16="http://schemas.microsoft.com/office/drawing/2014/main" id="{A649D658-2233-AD98-7378-827EEB0EF05B}"/>
                  </a:ext>
                </a:extLst>
              </p:cNvPr>
              <p:cNvCxnSpPr/>
              <p:nvPr/>
            </p:nvCxnSpPr>
            <p:spPr>
              <a:xfrm flipV="1">
                <a:off x="17513" y="6846"/>
                <a:ext cx="493" cy="403"/>
              </a:xfrm>
              <a:prstGeom prst="line">
                <a:avLst/>
              </a:prstGeom>
              <a:ln w="31750"/>
            </p:spPr>
            <p:style>
              <a:lnRef idx="1">
                <a:schemeClr val="dk1"/>
              </a:lnRef>
              <a:fillRef idx="0">
                <a:schemeClr val="dk1"/>
              </a:fillRef>
              <a:effectRef idx="0">
                <a:schemeClr val="dk1"/>
              </a:effectRef>
              <a:fontRef idx="minor">
                <a:schemeClr val="tx1"/>
              </a:fontRef>
            </p:style>
          </p:cxnSp>
          <p:cxnSp>
            <p:nvCxnSpPr>
              <p:cNvPr id="326" name="Connecteur droit 363">
                <a:extLst>
                  <a:ext uri="{FF2B5EF4-FFF2-40B4-BE49-F238E27FC236}">
                    <a16:creationId xmlns:a16="http://schemas.microsoft.com/office/drawing/2014/main" id="{9CD1FB39-92BF-51F8-A12D-621D3208A116}"/>
                  </a:ext>
                </a:extLst>
              </p:cNvPr>
              <p:cNvCxnSpPr/>
              <p:nvPr/>
            </p:nvCxnSpPr>
            <p:spPr>
              <a:xfrm>
                <a:off x="15790" y="9612"/>
                <a:ext cx="1296"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327" name="Connecteur droit 364">
                <a:extLst>
                  <a:ext uri="{FF2B5EF4-FFF2-40B4-BE49-F238E27FC236}">
                    <a16:creationId xmlns:a16="http://schemas.microsoft.com/office/drawing/2014/main" id="{29075974-EE5C-C90B-3743-CB4B7C90E01D}"/>
                  </a:ext>
                </a:extLst>
              </p:cNvPr>
              <p:cNvCxnSpPr/>
              <p:nvPr/>
            </p:nvCxnSpPr>
            <p:spPr>
              <a:xfrm>
                <a:off x="16464" y="9066"/>
                <a:ext cx="1296"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328" name="Connecteur droit 365">
                <a:extLst>
                  <a:ext uri="{FF2B5EF4-FFF2-40B4-BE49-F238E27FC236}">
                    <a16:creationId xmlns:a16="http://schemas.microsoft.com/office/drawing/2014/main" id="{E7B0FBE2-210C-2770-5F26-A575ABA8CB5C}"/>
                  </a:ext>
                </a:extLst>
              </p:cNvPr>
              <p:cNvCxnSpPr/>
              <p:nvPr/>
            </p:nvCxnSpPr>
            <p:spPr>
              <a:xfrm flipV="1">
                <a:off x="15297" y="9175"/>
                <a:ext cx="493" cy="403"/>
              </a:xfrm>
              <a:prstGeom prst="line">
                <a:avLst/>
              </a:prstGeom>
              <a:ln w="31750"/>
            </p:spPr>
            <p:style>
              <a:lnRef idx="1">
                <a:schemeClr val="dk1"/>
              </a:lnRef>
              <a:fillRef idx="0">
                <a:schemeClr val="dk1"/>
              </a:fillRef>
              <a:effectRef idx="0">
                <a:schemeClr val="dk1"/>
              </a:effectRef>
              <a:fontRef idx="minor">
                <a:schemeClr val="tx1"/>
              </a:fontRef>
            </p:style>
          </p:cxnSp>
          <p:cxnSp>
            <p:nvCxnSpPr>
              <p:cNvPr id="329" name="Connecteur droit 366">
                <a:extLst>
                  <a:ext uri="{FF2B5EF4-FFF2-40B4-BE49-F238E27FC236}">
                    <a16:creationId xmlns:a16="http://schemas.microsoft.com/office/drawing/2014/main" id="{888606AC-10C0-5362-5CF8-B9FF6DD08F1B}"/>
                  </a:ext>
                </a:extLst>
              </p:cNvPr>
              <p:cNvCxnSpPr/>
              <p:nvPr/>
            </p:nvCxnSpPr>
            <p:spPr>
              <a:xfrm flipV="1">
                <a:off x="17546" y="9202"/>
                <a:ext cx="493" cy="403"/>
              </a:xfrm>
              <a:prstGeom prst="line">
                <a:avLst/>
              </a:prstGeom>
              <a:ln w="31750"/>
            </p:spPr>
            <p:style>
              <a:lnRef idx="1">
                <a:schemeClr val="dk1"/>
              </a:lnRef>
              <a:fillRef idx="0">
                <a:schemeClr val="dk1"/>
              </a:fillRef>
              <a:effectRef idx="0">
                <a:schemeClr val="dk1"/>
              </a:effectRef>
              <a:fontRef idx="minor">
                <a:schemeClr val="tx1"/>
              </a:fontRef>
            </p:style>
          </p:cxnSp>
          <p:sp>
            <p:nvSpPr>
              <p:cNvPr id="330" name="Ellipse 367">
                <a:extLst>
                  <a:ext uri="{FF2B5EF4-FFF2-40B4-BE49-F238E27FC236}">
                    <a16:creationId xmlns:a16="http://schemas.microsoft.com/office/drawing/2014/main" id="{10DACED1-09E4-2777-DFFE-3A6833C528C0}"/>
                  </a:ext>
                </a:extLst>
              </p:cNvPr>
              <p:cNvSpPr/>
              <p:nvPr/>
            </p:nvSpPr>
            <p:spPr>
              <a:xfrm>
                <a:off x="14834" y="9139"/>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1" name="Ellipse 368">
                <a:extLst>
                  <a:ext uri="{FF2B5EF4-FFF2-40B4-BE49-F238E27FC236}">
                    <a16:creationId xmlns:a16="http://schemas.microsoft.com/office/drawing/2014/main" id="{8C55EA05-5590-FBBD-E45E-D66A76C7CC9D}"/>
                  </a:ext>
                </a:extLst>
              </p:cNvPr>
              <p:cNvSpPr/>
              <p:nvPr/>
            </p:nvSpPr>
            <p:spPr>
              <a:xfrm>
                <a:off x="17075" y="9139"/>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2" name="Connecteur droit 369">
                <a:extLst>
                  <a:ext uri="{FF2B5EF4-FFF2-40B4-BE49-F238E27FC236}">
                    <a16:creationId xmlns:a16="http://schemas.microsoft.com/office/drawing/2014/main" id="{C0D77C46-1FA6-5F85-6CB8-BA14FBB2391B}"/>
                  </a:ext>
                </a:extLst>
              </p:cNvPr>
              <p:cNvCxnSpPr>
                <a:stCxn id="330" idx="0"/>
                <a:endCxn id="323" idx="4"/>
              </p:cNvCxnSpPr>
              <p:nvPr/>
            </p:nvCxnSpPr>
            <p:spPr>
              <a:xfrm flipV="1">
                <a:off x="15306" y="7680"/>
                <a:ext cx="0" cy="1459"/>
              </a:xfrm>
              <a:prstGeom prst="line">
                <a:avLst/>
              </a:prstGeom>
              <a:ln w="31750"/>
            </p:spPr>
            <p:style>
              <a:lnRef idx="1">
                <a:schemeClr val="dk1"/>
              </a:lnRef>
              <a:fillRef idx="0">
                <a:schemeClr val="dk1"/>
              </a:fillRef>
              <a:effectRef idx="0">
                <a:schemeClr val="dk1"/>
              </a:effectRef>
              <a:fontRef idx="minor">
                <a:schemeClr val="tx1"/>
              </a:fontRef>
            </p:style>
          </p:cxnSp>
          <p:cxnSp>
            <p:nvCxnSpPr>
              <p:cNvPr id="333" name="Connecteur droit 370">
                <a:extLst>
                  <a:ext uri="{FF2B5EF4-FFF2-40B4-BE49-F238E27FC236}">
                    <a16:creationId xmlns:a16="http://schemas.microsoft.com/office/drawing/2014/main" id="{7A563DD9-E019-59F4-54D7-574342F52BA9}"/>
                  </a:ext>
                </a:extLst>
              </p:cNvPr>
              <p:cNvCxnSpPr>
                <a:stCxn id="331" idx="0"/>
                <a:endCxn id="338" idx="4"/>
              </p:cNvCxnSpPr>
              <p:nvPr/>
            </p:nvCxnSpPr>
            <p:spPr>
              <a:xfrm flipV="1">
                <a:off x="17547" y="7680"/>
                <a:ext cx="0" cy="1459"/>
              </a:xfrm>
              <a:prstGeom prst="line">
                <a:avLst/>
              </a:prstGeom>
              <a:ln w="31750"/>
            </p:spPr>
            <p:style>
              <a:lnRef idx="1">
                <a:schemeClr val="dk1"/>
              </a:lnRef>
              <a:fillRef idx="0">
                <a:schemeClr val="dk1"/>
              </a:fillRef>
              <a:effectRef idx="0">
                <a:schemeClr val="dk1"/>
              </a:effectRef>
              <a:fontRef idx="minor">
                <a:schemeClr val="tx1"/>
              </a:fontRef>
            </p:style>
          </p:cxnSp>
          <p:cxnSp>
            <p:nvCxnSpPr>
              <p:cNvPr id="334" name="Connecteur droit 371">
                <a:extLst>
                  <a:ext uri="{FF2B5EF4-FFF2-40B4-BE49-F238E27FC236}">
                    <a16:creationId xmlns:a16="http://schemas.microsoft.com/office/drawing/2014/main" id="{D56229A5-903A-1493-BB86-7D32A8D8C5D7}"/>
                  </a:ext>
                </a:extLst>
              </p:cNvPr>
              <p:cNvCxnSpPr>
                <a:stCxn id="321" idx="0"/>
                <a:endCxn id="319" idx="4"/>
              </p:cNvCxnSpPr>
              <p:nvPr/>
            </p:nvCxnSpPr>
            <p:spPr>
              <a:xfrm flipV="1">
                <a:off x="18232" y="7140"/>
                <a:ext cx="0" cy="1459"/>
              </a:xfrm>
              <a:prstGeom prst="line">
                <a:avLst/>
              </a:prstGeom>
              <a:ln w="31750"/>
            </p:spPr>
            <p:style>
              <a:lnRef idx="1">
                <a:schemeClr val="dk1"/>
              </a:lnRef>
              <a:fillRef idx="0">
                <a:schemeClr val="dk1"/>
              </a:fillRef>
              <a:effectRef idx="0">
                <a:schemeClr val="dk1"/>
              </a:effectRef>
              <a:fontRef idx="minor">
                <a:schemeClr val="tx1"/>
              </a:fontRef>
            </p:style>
          </p:cxnSp>
          <p:sp>
            <p:nvSpPr>
              <p:cNvPr id="335" name="Ellipse 372">
                <a:extLst>
                  <a:ext uri="{FF2B5EF4-FFF2-40B4-BE49-F238E27FC236}">
                    <a16:creationId xmlns:a16="http://schemas.microsoft.com/office/drawing/2014/main" id="{2141F4A2-08F5-9B4B-9748-0F1C7AFC322E}"/>
                  </a:ext>
                </a:extLst>
              </p:cNvPr>
              <p:cNvSpPr/>
              <p:nvPr/>
            </p:nvSpPr>
            <p:spPr>
              <a:xfrm>
                <a:off x="15404" y="7995"/>
                <a:ext cx="506" cy="506"/>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6" name="Ellipse 373">
                <a:extLst>
                  <a:ext uri="{FF2B5EF4-FFF2-40B4-BE49-F238E27FC236}">
                    <a16:creationId xmlns:a16="http://schemas.microsoft.com/office/drawing/2014/main" id="{D208AA8D-4BE4-2C3C-87FD-21FE73DFD2D2}"/>
                  </a:ext>
                </a:extLst>
              </p:cNvPr>
              <p:cNvSpPr/>
              <p:nvPr/>
            </p:nvSpPr>
            <p:spPr>
              <a:xfrm>
                <a:off x="16523" y="9089"/>
                <a:ext cx="506" cy="506"/>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7" name="Connecteur droit 375">
                <a:extLst>
                  <a:ext uri="{FF2B5EF4-FFF2-40B4-BE49-F238E27FC236}">
                    <a16:creationId xmlns:a16="http://schemas.microsoft.com/office/drawing/2014/main" id="{69764836-B02C-98B5-F8A1-C484FE630099}"/>
                  </a:ext>
                </a:extLst>
              </p:cNvPr>
              <p:cNvCxnSpPr>
                <a:stCxn id="323" idx="6"/>
                <a:endCxn id="338" idx="2"/>
              </p:cNvCxnSpPr>
              <p:nvPr/>
            </p:nvCxnSpPr>
            <p:spPr>
              <a:xfrm>
                <a:off x="15779" y="7208"/>
                <a:ext cx="1296" cy="0"/>
              </a:xfrm>
              <a:prstGeom prst="line">
                <a:avLst/>
              </a:prstGeom>
              <a:ln w="31750"/>
            </p:spPr>
            <p:style>
              <a:lnRef idx="1">
                <a:schemeClr val="dk1"/>
              </a:lnRef>
              <a:fillRef idx="0">
                <a:schemeClr val="dk1"/>
              </a:fillRef>
              <a:effectRef idx="0">
                <a:schemeClr val="dk1"/>
              </a:effectRef>
              <a:fontRef idx="minor">
                <a:schemeClr val="tx1"/>
              </a:fontRef>
            </p:style>
          </p:cxnSp>
          <p:sp>
            <p:nvSpPr>
              <p:cNvPr id="338" name="Ellipse 376">
                <a:extLst>
                  <a:ext uri="{FF2B5EF4-FFF2-40B4-BE49-F238E27FC236}">
                    <a16:creationId xmlns:a16="http://schemas.microsoft.com/office/drawing/2014/main" id="{9860A14A-D51E-AAE2-1CF3-D96B61DE0A3F}"/>
                  </a:ext>
                </a:extLst>
              </p:cNvPr>
              <p:cNvSpPr/>
              <p:nvPr/>
            </p:nvSpPr>
            <p:spPr>
              <a:xfrm>
                <a:off x="17075" y="6735"/>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9" name="Ellipse 374">
                <a:extLst>
                  <a:ext uri="{FF2B5EF4-FFF2-40B4-BE49-F238E27FC236}">
                    <a16:creationId xmlns:a16="http://schemas.microsoft.com/office/drawing/2014/main" id="{6160CE6A-A329-5D3E-95C6-47BE8169A702}"/>
                  </a:ext>
                </a:extLst>
              </p:cNvPr>
              <p:cNvSpPr/>
              <p:nvPr/>
            </p:nvSpPr>
            <p:spPr>
              <a:xfrm>
                <a:off x="17656" y="7989"/>
                <a:ext cx="506" cy="506"/>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0" name="Ellipse 379">
                <a:extLst>
                  <a:ext uri="{FF2B5EF4-FFF2-40B4-BE49-F238E27FC236}">
                    <a16:creationId xmlns:a16="http://schemas.microsoft.com/office/drawing/2014/main" id="{72CE75DF-6930-5650-7737-AACDC2449BDB}"/>
                  </a:ext>
                </a:extLst>
              </p:cNvPr>
              <p:cNvSpPr/>
              <p:nvPr/>
            </p:nvSpPr>
            <p:spPr>
              <a:xfrm>
                <a:off x="16391" y="7695"/>
                <a:ext cx="782" cy="782"/>
              </a:xfrm>
              <a:prstGeom prst="ellipse">
                <a:avLst/>
              </a:prstGeom>
              <a:gradFill flip="none" rotWithShape="1">
                <a:gsLst>
                  <a:gs pos="14000">
                    <a:schemeClr val="accent1">
                      <a:lumMod val="5000"/>
                      <a:lumOff val="95000"/>
                    </a:schemeClr>
                  </a:gs>
                  <a:gs pos="70000">
                    <a:srgbClr val="0070C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1" name="Ellipse 381">
                <a:extLst>
                  <a:ext uri="{FF2B5EF4-FFF2-40B4-BE49-F238E27FC236}">
                    <a16:creationId xmlns:a16="http://schemas.microsoft.com/office/drawing/2014/main" id="{48140E5D-F07A-AAE8-A604-85EC9CAC5070}"/>
                  </a:ext>
                </a:extLst>
              </p:cNvPr>
              <p:cNvSpPr/>
              <p:nvPr/>
            </p:nvSpPr>
            <p:spPr>
              <a:xfrm>
                <a:off x="16177" y="8213"/>
                <a:ext cx="506" cy="506"/>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344" name="Ellipse 372">
              <a:extLst>
                <a:ext uri="{FF2B5EF4-FFF2-40B4-BE49-F238E27FC236}">
                  <a16:creationId xmlns:a16="http://schemas.microsoft.com/office/drawing/2014/main" id="{79009F67-D5A7-2D17-1A96-852B980485B6}"/>
                </a:ext>
              </a:extLst>
            </p:cNvPr>
            <p:cNvSpPr/>
            <p:nvPr/>
          </p:nvSpPr>
          <p:spPr>
            <a:xfrm>
              <a:off x="12211383" y="1678204"/>
              <a:ext cx="364482" cy="361710"/>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TextBox 3">
              <a:extLst>
                <a:ext uri="{FF2B5EF4-FFF2-40B4-BE49-F238E27FC236}">
                  <a16:creationId xmlns:a16="http://schemas.microsoft.com/office/drawing/2014/main" id="{49C383ED-A497-7D87-6ABA-5FE289ECDAC5}"/>
                </a:ext>
              </a:extLst>
            </p:cNvPr>
            <p:cNvSpPr txBox="1"/>
            <p:nvPr/>
          </p:nvSpPr>
          <p:spPr>
            <a:xfrm>
              <a:off x="12670941" y="1826891"/>
              <a:ext cx="513082" cy="4378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Sr</a:t>
              </a:r>
            </a:p>
          </p:txBody>
        </p:sp>
        <p:sp>
          <p:nvSpPr>
            <p:cNvPr id="5" name="TextBox 4">
              <a:extLst>
                <a:ext uri="{FF2B5EF4-FFF2-40B4-BE49-F238E27FC236}">
                  <a16:creationId xmlns:a16="http://schemas.microsoft.com/office/drawing/2014/main" id="{A95CB33D-CC32-9775-B048-D5138B7E4A98}"/>
                </a:ext>
              </a:extLst>
            </p:cNvPr>
            <p:cNvSpPr txBox="1"/>
            <p:nvPr/>
          </p:nvSpPr>
          <p:spPr>
            <a:xfrm>
              <a:off x="12121644" y="2470618"/>
              <a:ext cx="513081" cy="4378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Ti</a:t>
              </a:r>
            </a:p>
          </p:txBody>
        </p:sp>
        <p:sp>
          <p:nvSpPr>
            <p:cNvPr id="7" name="TextBox 6">
              <a:extLst>
                <a:ext uri="{FF2B5EF4-FFF2-40B4-BE49-F238E27FC236}">
                  <a16:creationId xmlns:a16="http://schemas.microsoft.com/office/drawing/2014/main" id="{2DBA277F-995D-09ED-FABB-44D4C5358DBC}"/>
                </a:ext>
              </a:extLst>
            </p:cNvPr>
            <p:cNvSpPr txBox="1"/>
            <p:nvPr/>
          </p:nvSpPr>
          <p:spPr>
            <a:xfrm>
              <a:off x="12958925" y="2570737"/>
              <a:ext cx="513081" cy="4378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a:t>
              </a:r>
            </a:p>
          </p:txBody>
        </p:sp>
      </p:grpSp>
      <p:sp>
        <p:nvSpPr>
          <p:cNvPr id="6" name="TextBox 5">
            <a:extLst>
              <a:ext uri="{FF2B5EF4-FFF2-40B4-BE49-F238E27FC236}">
                <a16:creationId xmlns:a16="http://schemas.microsoft.com/office/drawing/2014/main" id="{4931BFE2-ECD8-F606-ADB6-6B6D0E5D6093}"/>
              </a:ext>
            </a:extLst>
          </p:cNvPr>
          <p:cNvSpPr txBox="1"/>
          <p:nvPr/>
        </p:nvSpPr>
        <p:spPr>
          <a:xfrm>
            <a:off x="295867" y="1422033"/>
            <a:ext cx="2710327" cy="523220"/>
          </a:xfrm>
          <a:prstGeom prst="rect">
            <a:avLst/>
          </a:prstGeom>
          <a:noFill/>
        </p:spPr>
        <p:txBody>
          <a:bodyPr wrap="square" rtlCol="0">
            <a:spAutoFit/>
          </a:bodyPr>
          <a:lstStyle/>
          <a:p>
            <a:r>
              <a:rPr lang="en-US" sz="2800" dirty="0">
                <a:latin typeface="Arial" panose="02080604020202020204" pitchFamily="34" charset="0"/>
                <a:cs typeface="Arial" panose="02080604020202020204" pitchFamily="34" charset="0"/>
              </a:rPr>
              <a:t>SrTiO</a:t>
            </a:r>
            <a:r>
              <a:rPr lang="en-US" sz="2800" baseline="-25000" dirty="0">
                <a:latin typeface="Arial" panose="02080604020202020204" pitchFamily="34" charset="0"/>
                <a:cs typeface="Arial" panose="02080604020202020204" pitchFamily="34" charset="0"/>
              </a:rPr>
              <a:t>3</a:t>
            </a:r>
            <a:r>
              <a:rPr lang="en-US" sz="2800" dirty="0">
                <a:latin typeface="Arial" panose="02080604020202020204" pitchFamily="34" charset="0"/>
                <a:cs typeface="Arial" panose="02080604020202020204" pitchFamily="34" charset="0"/>
              </a:rPr>
              <a:t> </a:t>
            </a:r>
            <a:r>
              <a:rPr lang="en-US" sz="2800" dirty="0">
                <a:latin typeface="Arial" panose="020B0604020202020204" pitchFamily="34" charset="0"/>
                <a:cs typeface="Arial" panose="020B0604020202020204" pitchFamily="34" charset="0"/>
              </a:rPr>
              <a:t>unit cell</a:t>
            </a:r>
          </a:p>
        </p:txBody>
      </p:sp>
      <p:sp>
        <p:nvSpPr>
          <p:cNvPr id="12" name="TextBox 11">
            <a:extLst>
              <a:ext uri="{FF2B5EF4-FFF2-40B4-BE49-F238E27FC236}">
                <a16:creationId xmlns:a16="http://schemas.microsoft.com/office/drawing/2014/main" id="{BCCC047F-86A9-AA8D-0C05-296DBB87173C}"/>
              </a:ext>
            </a:extLst>
          </p:cNvPr>
          <p:cNvSpPr txBox="1"/>
          <p:nvPr/>
        </p:nvSpPr>
        <p:spPr>
          <a:xfrm>
            <a:off x="5552452" y="1358258"/>
            <a:ext cx="8696948"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In substrate, it has:</a:t>
            </a:r>
          </a:p>
          <a:p>
            <a:r>
              <a:rPr lang="en-US" sz="2800" dirty="0">
                <a:latin typeface="Arial" panose="020B0604020202020204" pitchFamily="34" charset="0"/>
                <a:cs typeface="Arial" panose="020B0604020202020204" pitchFamily="34" charset="0"/>
              </a:rPr>
              <a:t>Ferroelectric phase transition at room temperature [1]</a:t>
            </a:r>
          </a:p>
        </p:txBody>
      </p:sp>
      <p:grpSp>
        <p:nvGrpSpPr>
          <p:cNvPr id="14" name="Group 13">
            <a:extLst>
              <a:ext uri="{FF2B5EF4-FFF2-40B4-BE49-F238E27FC236}">
                <a16:creationId xmlns:a16="http://schemas.microsoft.com/office/drawing/2014/main" id="{9EF27E95-E641-26E2-B530-02474F0E86F0}"/>
              </a:ext>
            </a:extLst>
          </p:cNvPr>
          <p:cNvGrpSpPr/>
          <p:nvPr/>
        </p:nvGrpSpPr>
        <p:grpSpPr>
          <a:xfrm>
            <a:off x="7228535" y="2456578"/>
            <a:ext cx="2582228" cy="2572622"/>
            <a:chOff x="10961629" y="1340851"/>
            <a:chExt cx="2788357" cy="2777984"/>
          </a:xfrm>
        </p:grpSpPr>
        <p:grpSp>
          <p:nvGrpSpPr>
            <p:cNvPr id="15" name="Group 14">
              <a:extLst>
                <a:ext uri="{FF2B5EF4-FFF2-40B4-BE49-F238E27FC236}">
                  <a16:creationId xmlns:a16="http://schemas.microsoft.com/office/drawing/2014/main" id="{3B337BD3-7360-C0EB-A03A-3E84D7DFF3DB}"/>
                </a:ext>
              </a:extLst>
            </p:cNvPr>
            <p:cNvGrpSpPr/>
            <p:nvPr/>
          </p:nvGrpSpPr>
          <p:grpSpPr>
            <a:xfrm>
              <a:off x="10961629" y="1340851"/>
              <a:ext cx="2788357" cy="2777984"/>
              <a:chOff x="14834" y="6195"/>
              <a:chExt cx="3871" cy="3889"/>
            </a:xfrm>
          </p:grpSpPr>
          <p:sp>
            <p:nvSpPr>
              <p:cNvPr id="21" name="Ellipse 350">
                <a:extLst>
                  <a:ext uri="{FF2B5EF4-FFF2-40B4-BE49-F238E27FC236}">
                    <a16:creationId xmlns:a16="http://schemas.microsoft.com/office/drawing/2014/main" id="{87418CC4-0F32-98FC-03BC-E31506DA363C}"/>
                  </a:ext>
                </a:extLst>
              </p:cNvPr>
              <p:cNvSpPr/>
              <p:nvPr/>
            </p:nvSpPr>
            <p:spPr>
              <a:xfrm>
                <a:off x="16886" y="7678"/>
                <a:ext cx="506" cy="506"/>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2" name="Connecteur droit 354">
                <a:extLst>
                  <a:ext uri="{FF2B5EF4-FFF2-40B4-BE49-F238E27FC236}">
                    <a16:creationId xmlns:a16="http://schemas.microsoft.com/office/drawing/2014/main" id="{135922C0-B288-0A63-519B-F28EAA46E8FF}"/>
                  </a:ext>
                </a:extLst>
              </p:cNvPr>
              <p:cNvCxnSpPr>
                <a:endCxn id="23" idx="4"/>
              </p:cNvCxnSpPr>
              <p:nvPr/>
            </p:nvCxnSpPr>
            <p:spPr>
              <a:xfrm flipV="1">
                <a:off x="15991" y="7140"/>
                <a:ext cx="0" cy="1732"/>
              </a:xfrm>
              <a:prstGeom prst="line">
                <a:avLst/>
              </a:prstGeom>
              <a:ln w="31750"/>
            </p:spPr>
            <p:style>
              <a:lnRef idx="1">
                <a:schemeClr val="dk1"/>
              </a:lnRef>
              <a:fillRef idx="0">
                <a:schemeClr val="dk1"/>
              </a:fillRef>
              <a:effectRef idx="0">
                <a:schemeClr val="dk1"/>
              </a:effectRef>
              <a:fontRef idx="minor">
                <a:schemeClr val="tx1"/>
              </a:fontRef>
            </p:style>
          </p:cxnSp>
          <p:sp>
            <p:nvSpPr>
              <p:cNvPr id="23" name="Ellipse 355">
                <a:extLst>
                  <a:ext uri="{FF2B5EF4-FFF2-40B4-BE49-F238E27FC236}">
                    <a16:creationId xmlns:a16="http://schemas.microsoft.com/office/drawing/2014/main" id="{F6F6ACB9-CE24-E219-40D4-F3DDE168FF67}"/>
                  </a:ext>
                </a:extLst>
              </p:cNvPr>
              <p:cNvSpPr/>
              <p:nvPr/>
            </p:nvSpPr>
            <p:spPr>
              <a:xfrm>
                <a:off x="15519" y="6195"/>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Ellipse 356">
                <a:extLst>
                  <a:ext uri="{FF2B5EF4-FFF2-40B4-BE49-F238E27FC236}">
                    <a16:creationId xmlns:a16="http://schemas.microsoft.com/office/drawing/2014/main" id="{5A139A34-11D6-F79E-887B-C48852AC2401}"/>
                  </a:ext>
                </a:extLst>
              </p:cNvPr>
              <p:cNvSpPr/>
              <p:nvPr/>
            </p:nvSpPr>
            <p:spPr>
              <a:xfrm>
                <a:off x="17760" y="6195"/>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Ellipse 357">
                <a:extLst>
                  <a:ext uri="{FF2B5EF4-FFF2-40B4-BE49-F238E27FC236}">
                    <a16:creationId xmlns:a16="http://schemas.microsoft.com/office/drawing/2014/main" id="{EABFD934-B91A-613C-EC72-374431421493}"/>
                  </a:ext>
                </a:extLst>
              </p:cNvPr>
              <p:cNvSpPr/>
              <p:nvPr/>
            </p:nvSpPr>
            <p:spPr>
              <a:xfrm>
                <a:off x="15519" y="8599"/>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Ellipse 358">
                <a:extLst>
                  <a:ext uri="{FF2B5EF4-FFF2-40B4-BE49-F238E27FC236}">
                    <a16:creationId xmlns:a16="http://schemas.microsoft.com/office/drawing/2014/main" id="{036D6790-27D6-152D-0B75-9EDB0B39396B}"/>
                  </a:ext>
                </a:extLst>
              </p:cNvPr>
              <p:cNvSpPr/>
              <p:nvPr/>
            </p:nvSpPr>
            <p:spPr>
              <a:xfrm>
                <a:off x="17760" y="8599"/>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7" name="Connecteur droit 359">
                <a:extLst>
                  <a:ext uri="{FF2B5EF4-FFF2-40B4-BE49-F238E27FC236}">
                    <a16:creationId xmlns:a16="http://schemas.microsoft.com/office/drawing/2014/main" id="{215B2D40-0420-7721-0D52-D952D727C0B4}"/>
                  </a:ext>
                </a:extLst>
              </p:cNvPr>
              <p:cNvCxnSpPr/>
              <p:nvPr/>
            </p:nvCxnSpPr>
            <p:spPr>
              <a:xfrm flipV="1">
                <a:off x="15297" y="6818"/>
                <a:ext cx="493" cy="403"/>
              </a:xfrm>
              <a:prstGeom prst="line">
                <a:avLst/>
              </a:prstGeom>
              <a:ln w="31750"/>
            </p:spPr>
            <p:style>
              <a:lnRef idx="1">
                <a:schemeClr val="dk1"/>
              </a:lnRef>
              <a:fillRef idx="0">
                <a:schemeClr val="dk1"/>
              </a:fillRef>
              <a:effectRef idx="0">
                <a:schemeClr val="dk1"/>
              </a:effectRef>
              <a:fontRef idx="minor">
                <a:schemeClr val="tx1"/>
              </a:fontRef>
            </p:style>
          </p:cxnSp>
          <p:sp>
            <p:nvSpPr>
              <p:cNvPr id="28" name="Ellipse 360">
                <a:extLst>
                  <a:ext uri="{FF2B5EF4-FFF2-40B4-BE49-F238E27FC236}">
                    <a16:creationId xmlns:a16="http://schemas.microsoft.com/office/drawing/2014/main" id="{A6EFEE78-30B8-164F-D7F2-AFB839421EC8}"/>
                  </a:ext>
                </a:extLst>
              </p:cNvPr>
              <p:cNvSpPr/>
              <p:nvPr/>
            </p:nvSpPr>
            <p:spPr>
              <a:xfrm>
                <a:off x="14834" y="6735"/>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9" name="Connecteur droit 361">
                <a:extLst>
                  <a:ext uri="{FF2B5EF4-FFF2-40B4-BE49-F238E27FC236}">
                    <a16:creationId xmlns:a16="http://schemas.microsoft.com/office/drawing/2014/main" id="{81C97E41-D471-AD64-CB06-B84F01AC4773}"/>
                  </a:ext>
                </a:extLst>
              </p:cNvPr>
              <p:cNvCxnSpPr>
                <a:stCxn id="23" idx="6"/>
                <a:endCxn id="24" idx="2"/>
              </p:cNvCxnSpPr>
              <p:nvPr/>
            </p:nvCxnSpPr>
            <p:spPr>
              <a:xfrm>
                <a:off x="16464" y="6667"/>
                <a:ext cx="1296"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30" name="Connecteur droit 362">
                <a:extLst>
                  <a:ext uri="{FF2B5EF4-FFF2-40B4-BE49-F238E27FC236}">
                    <a16:creationId xmlns:a16="http://schemas.microsoft.com/office/drawing/2014/main" id="{B973D819-1412-F8A6-F0C9-BF414608C199}"/>
                  </a:ext>
                </a:extLst>
              </p:cNvPr>
              <p:cNvCxnSpPr/>
              <p:nvPr/>
            </p:nvCxnSpPr>
            <p:spPr>
              <a:xfrm flipV="1">
                <a:off x="17513" y="6846"/>
                <a:ext cx="493" cy="403"/>
              </a:xfrm>
              <a:prstGeom prst="line">
                <a:avLst/>
              </a:prstGeom>
              <a:ln w="31750"/>
            </p:spPr>
            <p:style>
              <a:lnRef idx="1">
                <a:schemeClr val="dk1"/>
              </a:lnRef>
              <a:fillRef idx="0">
                <a:schemeClr val="dk1"/>
              </a:fillRef>
              <a:effectRef idx="0">
                <a:schemeClr val="dk1"/>
              </a:effectRef>
              <a:fontRef idx="minor">
                <a:schemeClr val="tx1"/>
              </a:fontRef>
            </p:style>
          </p:cxnSp>
          <p:cxnSp>
            <p:nvCxnSpPr>
              <p:cNvPr id="31" name="Connecteur droit 363">
                <a:extLst>
                  <a:ext uri="{FF2B5EF4-FFF2-40B4-BE49-F238E27FC236}">
                    <a16:creationId xmlns:a16="http://schemas.microsoft.com/office/drawing/2014/main" id="{9F82951F-40B3-51F2-6C9A-B06AB0FC1696}"/>
                  </a:ext>
                </a:extLst>
              </p:cNvPr>
              <p:cNvCxnSpPr/>
              <p:nvPr/>
            </p:nvCxnSpPr>
            <p:spPr>
              <a:xfrm>
                <a:off x="15790" y="9612"/>
                <a:ext cx="1296"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32" name="Connecteur droit 364">
                <a:extLst>
                  <a:ext uri="{FF2B5EF4-FFF2-40B4-BE49-F238E27FC236}">
                    <a16:creationId xmlns:a16="http://schemas.microsoft.com/office/drawing/2014/main" id="{92DED919-80B4-8E3B-6125-0CBA5DF760C9}"/>
                  </a:ext>
                </a:extLst>
              </p:cNvPr>
              <p:cNvCxnSpPr/>
              <p:nvPr/>
            </p:nvCxnSpPr>
            <p:spPr>
              <a:xfrm>
                <a:off x="16464" y="9066"/>
                <a:ext cx="1296"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33" name="Connecteur droit 365">
                <a:extLst>
                  <a:ext uri="{FF2B5EF4-FFF2-40B4-BE49-F238E27FC236}">
                    <a16:creationId xmlns:a16="http://schemas.microsoft.com/office/drawing/2014/main" id="{D07F637C-BF21-CEC7-39B0-BE38DBAA4733}"/>
                  </a:ext>
                </a:extLst>
              </p:cNvPr>
              <p:cNvCxnSpPr/>
              <p:nvPr/>
            </p:nvCxnSpPr>
            <p:spPr>
              <a:xfrm flipV="1">
                <a:off x="15297" y="9175"/>
                <a:ext cx="493" cy="403"/>
              </a:xfrm>
              <a:prstGeom prst="line">
                <a:avLst/>
              </a:prstGeom>
              <a:ln w="31750"/>
            </p:spPr>
            <p:style>
              <a:lnRef idx="1">
                <a:schemeClr val="dk1"/>
              </a:lnRef>
              <a:fillRef idx="0">
                <a:schemeClr val="dk1"/>
              </a:fillRef>
              <a:effectRef idx="0">
                <a:schemeClr val="dk1"/>
              </a:effectRef>
              <a:fontRef idx="minor">
                <a:schemeClr val="tx1"/>
              </a:fontRef>
            </p:style>
          </p:cxnSp>
          <p:cxnSp>
            <p:nvCxnSpPr>
              <p:cNvPr id="34" name="Connecteur droit 366">
                <a:extLst>
                  <a:ext uri="{FF2B5EF4-FFF2-40B4-BE49-F238E27FC236}">
                    <a16:creationId xmlns:a16="http://schemas.microsoft.com/office/drawing/2014/main" id="{2103067C-6DC9-8A5D-0808-44A8E76CC3CA}"/>
                  </a:ext>
                </a:extLst>
              </p:cNvPr>
              <p:cNvCxnSpPr/>
              <p:nvPr/>
            </p:nvCxnSpPr>
            <p:spPr>
              <a:xfrm flipV="1">
                <a:off x="17546" y="9202"/>
                <a:ext cx="493" cy="403"/>
              </a:xfrm>
              <a:prstGeom prst="line">
                <a:avLst/>
              </a:prstGeom>
              <a:ln w="31750"/>
            </p:spPr>
            <p:style>
              <a:lnRef idx="1">
                <a:schemeClr val="dk1"/>
              </a:lnRef>
              <a:fillRef idx="0">
                <a:schemeClr val="dk1"/>
              </a:fillRef>
              <a:effectRef idx="0">
                <a:schemeClr val="dk1"/>
              </a:effectRef>
              <a:fontRef idx="minor">
                <a:schemeClr val="tx1"/>
              </a:fontRef>
            </p:style>
          </p:cxnSp>
          <p:sp>
            <p:nvSpPr>
              <p:cNvPr id="35" name="Ellipse 367">
                <a:extLst>
                  <a:ext uri="{FF2B5EF4-FFF2-40B4-BE49-F238E27FC236}">
                    <a16:creationId xmlns:a16="http://schemas.microsoft.com/office/drawing/2014/main" id="{18A2255D-C69C-8D8F-51C3-6C7C7C353C00}"/>
                  </a:ext>
                </a:extLst>
              </p:cNvPr>
              <p:cNvSpPr/>
              <p:nvPr/>
            </p:nvSpPr>
            <p:spPr>
              <a:xfrm>
                <a:off x="14834" y="9139"/>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68">
                <a:extLst>
                  <a:ext uri="{FF2B5EF4-FFF2-40B4-BE49-F238E27FC236}">
                    <a16:creationId xmlns:a16="http://schemas.microsoft.com/office/drawing/2014/main" id="{78B2C5A4-DE7C-B2D2-1509-2CB6E9B31F12}"/>
                  </a:ext>
                </a:extLst>
              </p:cNvPr>
              <p:cNvSpPr/>
              <p:nvPr/>
            </p:nvSpPr>
            <p:spPr>
              <a:xfrm>
                <a:off x="17075" y="9139"/>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7" name="Connecteur droit 369">
                <a:extLst>
                  <a:ext uri="{FF2B5EF4-FFF2-40B4-BE49-F238E27FC236}">
                    <a16:creationId xmlns:a16="http://schemas.microsoft.com/office/drawing/2014/main" id="{959B0CDD-DAE9-A842-C0DF-E18D2180CA22}"/>
                  </a:ext>
                </a:extLst>
              </p:cNvPr>
              <p:cNvCxnSpPr>
                <a:stCxn id="35" idx="0"/>
                <a:endCxn id="28" idx="4"/>
              </p:cNvCxnSpPr>
              <p:nvPr/>
            </p:nvCxnSpPr>
            <p:spPr>
              <a:xfrm flipV="1">
                <a:off x="15306" y="7680"/>
                <a:ext cx="0" cy="1459"/>
              </a:xfrm>
              <a:prstGeom prst="line">
                <a:avLst/>
              </a:prstGeom>
              <a:ln w="31750"/>
            </p:spPr>
            <p:style>
              <a:lnRef idx="1">
                <a:schemeClr val="dk1"/>
              </a:lnRef>
              <a:fillRef idx="0">
                <a:schemeClr val="dk1"/>
              </a:fillRef>
              <a:effectRef idx="0">
                <a:schemeClr val="dk1"/>
              </a:effectRef>
              <a:fontRef idx="minor">
                <a:schemeClr val="tx1"/>
              </a:fontRef>
            </p:style>
          </p:cxnSp>
          <p:cxnSp>
            <p:nvCxnSpPr>
              <p:cNvPr id="38" name="Connecteur droit 370">
                <a:extLst>
                  <a:ext uri="{FF2B5EF4-FFF2-40B4-BE49-F238E27FC236}">
                    <a16:creationId xmlns:a16="http://schemas.microsoft.com/office/drawing/2014/main" id="{61375E27-067A-2C81-AF2B-82BD58DBC9FB}"/>
                  </a:ext>
                </a:extLst>
              </p:cNvPr>
              <p:cNvCxnSpPr>
                <a:stCxn id="36" idx="0"/>
                <a:endCxn id="43" idx="4"/>
              </p:cNvCxnSpPr>
              <p:nvPr/>
            </p:nvCxnSpPr>
            <p:spPr>
              <a:xfrm flipV="1">
                <a:off x="17547" y="7680"/>
                <a:ext cx="0" cy="1459"/>
              </a:xfrm>
              <a:prstGeom prst="line">
                <a:avLst/>
              </a:prstGeom>
              <a:ln w="31750"/>
            </p:spPr>
            <p:style>
              <a:lnRef idx="1">
                <a:schemeClr val="dk1"/>
              </a:lnRef>
              <a:fillRef idx="0">
                <a:schemeClr val="dk1"/>
              </a:fillRef>
              <a:effectRef idx="0">
                <a:schemeClr val="dk1"/>
              </a:effectRef>
              <a:fontRef idx="minor">
                <a:schemeClr val="tx1"/>
              </a:fontRef>
            </p:style>
          </p:cxnSp>
          <p:cxnSp>
            <p:nvCxnSpPr>
              <p:cNvPr id="39" name="Connecteur droit 371">
                <a:extLst>
                  <a:ext uri="{FF2B5EF4-FFF2-40B4-BE49-F238E27FC236}">
                    <a16:creationId xmlns:a16="http://schemas.microsoft.com/office/drawing/2014/main" id="{7F7A1DB0-3512-5E0D-D805-6FE05BCF5B5A}"/>
                  </a:ext>
                </a:extLst>
              </p:cNvPr>
              <p:cNvCxnSpPr>
                <a:stCxn id="26" idx="0"/>
                <a:endCxn id="24" idx="4"/>
              </p:cNvCxnSpPr>
              <p:nvPr/>
            </p:nvCxnSpPr>
            <p:spPr>
              <a:xfrm flipV="1">
                <a:off x="18232" y="7140"/>
                <a:ext cx="0" cy="1459"/>
              </a:xfrm>
              <a:prstGeom prst="line">
                <a:avLst/>
              </a:prstGeom>
              <a:ln w="31750"/>
            </p:spPr>
            <p:style>
              <a:lnRef idx="1">
                <a:schemeClr val="dk1"/>
              </a:lnRef>
              <a:fillRef idx="0">
                <a:schemeClr val="dk1"/>
              </a:fillRef>
              <a:effectRef idx="0">
                <a:schemeClr val="dk1"/>
              </a:effectRef>
              <a:fontRef idx="minor">
                <a:schemeClr val="tx1"/>
              </a:fontRef>
            </p:style>
          </p:cxnSp>
          <p:sp>
            <p:nvSpPr>
              <p:cNvPr id="40" name="Ellipse 372">
                <a:extLst>
                  <a:ext uri="{FF2B5EF4-FFF2-40B4-BE49-F238E27FC236}">
                    <a16:creationId xmlns:a16="http://schemas.microsoft.com/office/drawing/2014/main" id="{630904B5-D95A-D50B-D47F-74DCE08EE42F}"/>
                  </a:ext>
                </a:extLst>
              </p:cNvPr>
              <p:cNvSpPr/>
              <p:nvPr/>
            </p:nvSpPr>
            <p:spPr>
              <a:xfrm>
                <a:off x="15404" y="7995"/>
                <a:ext cx="506" cy="506"/>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Ellipse 373">
                <a:extLst>
                  <a:ext uri="{FF2B5EF4-FFF2-40B4-BE49-F238E27FC236}">
                    <a16:creationId xmlns:a16="http://schemas.microsoft.com/office/drawing/2014/main" id="{715046E6-D347-C597-FEAE-E514D7C6D46E}"/>
                  </a:ext>
                </a:extLst>
              </p:cNvPr>
              <p:cNvSpPr/>
              <p:nvPr/>
            </p:nvSpPr>
            <p:spPr>
              <a:xfrm>
                <a:off x="16523" y="9089"/>
                <a:ext cx="506" cy="506"/>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42" name="Connecteur droit 375">
                <a:extLst>
                  <a:ext uri="{FF2B5EF4-FFF2-40B4-BE49-F238E27FC236}">
                    <a16:creationId xmlns:a16="http://schemas.microsoft.com/office/drawing/2014/main" id="{5E49E6CF-EEB4-5DA5-A452-C0DBB737B57B}"/>
                  </a:ext>
                </a:extLst>
              </p:cNvPr>
              <p:cNvCxnSpPr>
                <a:stCxn id="28" idx="6"/>
                <a:endCxn id="43" idx="2"/>
              </p:cNvCxnSpPr>
              <p:nvPr/>
            </p:nvCxnSpPr>
            <p:spPr>
              <a:xfrm>
                <a:off x="15779" y="7208"/>
                <a:ext cx="1296" cy="0"/>
              </a:xfrm>
              <a:prstGeom prst="line">
                <a:avLst/>
              </a:prstGeom>
              <a:ln w="31750"/>
            </p:spPr>
            <p:style>
              <a:lnRef idx="1">
                <a:schemeClr val="dk1"/>
              </a:lnRef>
              <a:fillRef idx="0">
                <a:schemeClr val="dk1"/>
              </a:fillRef>
              <a:effectRef idx="0">
                <a:schemeClr val="dk1"/>
              </a:effectRef>
              <a:fontRef idx="minor">
                <a:schemeClr val="tx1"/>
              </a:fontRef>
            </p:style>
          </p:cxnSp>
          <p:sp>
            <p:nvSpPr>
              <p:cNvPr id="43" name="Ellipse 376">
                <a:extLst>
                  <a:ext uri="{FF2B5EF4-FFF2-40B4-BE49-F238E27FC236}">
                    <a16:creationId xmlns:a16="http://schemas.microsoft.com/office/drawing/2014/main" id="{A3449755-655F-14D4-3D2F-286EB23C7DE3}"/>
                  </a:ext>
                </a:extLst>
              </p:cNvPr>
              <p:cNvSpPr/>
              <p:nvPr/>
            </p:nvSpPr>
            <p:spPr>
              <a:xfrm>
                <a:off x="17075" y="6735"/>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lipse 374">
                <a:extLst>
                  <a:ext uri="{FF2B5EF4-FFF2-40B4-BE49-F238E27FC236}">
                    <a16:creationId xmlns:a16="http://schemas.microsoft.com/office/drawing/2014/main" id="{67B256F3-FF37-4A04-7977-BE3CAC81F578}"/>
                  </a:ext>
                </a:extLst>
              </p:cNvPr>
              <p:cNvSpPr/>
              <p:nvPr/>
            </p:nvSpPr>
            <p:spPr>
              <a:xfrm>
                <a:off x="17656" y="7989"/>
                <a:ext cx="506" cy="506"/>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379">
                <a:extLst>
                  <a:ext uri="{FF2B5EF4-FFF2-40B4-BE49-F238E27FC236}">
                    <a16:creationId xmlns:a16="http://schemas.microsoft.com/office/drawing/2014/main" id="{531EBC74-1A30-1D4D-375B-F6C141F543C8}"/>
                  </a:ext>
                </a:extLst>
              </p:cNvPr>
              <p:cNvSpPr/>
              <p:nvPr/>
            </p:nvSpPr>
            <p:spPr>
              <a:xfrm>
                <a:off x="16391" y="7219"/>
                <a:ext cx="782" cy="782"/>
              </a:xfrm>
              <a:prstGeom prst="ellipse">
                <a:avLst/>
              </a:prstGeom>
              <a:gradFill flip="none" rotWithShape="1">
                <a:gsLst>
                  <a:gs pos="14000">
                    <a:schemeClr val="accent1">
                      <a:lumMod val="5000"/>
                      <a:lumOff val="95000"/>
                    </a:schemeClr>
                  </a:gs>
                  <a:gs pos="70000">
                    <a:srgbClr val="0070C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381">
                <a:extLst>
                  <a:ext uri="{FF2B5EF4-FFF2-40B4-BE49-F238E27FC236}">
                    <a16:creationId xmlns:a16="http://schemas.microsoft.com/office/drawing/2014/main" id="{B4BDF28F-E373-4FD7-E101-96268DE9FEFE}"/>
                  </a:ext>
                </a:extLst>
              </p:cNvPr>
              <p:cNvSpPr/>
              <p:nvPr/>
            </p:nvSpPr>
            <p:spPr>
              <a:xfrm>
                <a:off x="16177" y="8213"/>
                <a:ext cx="506" cy="506"/>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6" name="Ellipse 372">
              <a:extLst>
                <a:ext uri="{FF2B5EF4-FFF2-40B4-BE49-F238E27FC236}">
                  <a16:creationId xmlns:a16="http://schemas.microsoft.com/office/drawing/2014/main" id="{62A83DBF-2B71-37C6-F39D-AB0563DB412F}"/>
                </a:ext>
              </a:extLst>
            </p:cNvPr>
            <p:cNvSpPr/>
            <p:nvPr/>
          </p:nvSpPr>
          <p:spPr>
            <a:xfrm>
              <a:off x="12211383" y="1678204"/>
              <a:ext cx="364482" cy="361710"/>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7" name="TextBox 16">
              <a:extLst>
                <a:ext uri="{FF2B5EF4-FFF2-40B4-BE49-F238E27FC236}">
                  <a16:creationId xmlns:a16="http://schemas.microsoft.com/office/drawing/2014/main" id="{1B935D50-2748-8B9E-E6D9-5B8ACD69C458}"/>
                </a:ext>
              </a:extLst>
            </p:cNvPr>
            <p:cNvSpPr txBox="1"/>
            <p:nvPr/>
          </p:nvSpPr>
          <p:spPr>
            <a:xfrm>
              <a:off x="12670941" y="1826891"/>
              <a:ext cx="513082" cy="4378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Sr</a:t>
              </a:r>
            </a:p>
          </p:txBody>
        </p:sp>
        <p:sp>
          <p:nvSpPr>
            <p:cNvPr id="19" name="TextBox 18">
              <a:extLst>
                <a:ext uri="{FF2B5EF4-FFF2-40B4-BE49-F238E27FC236}">
                  <a16:creationId xmlns:a16="http://schemas.microsoft.com/office/drawing/2014/main" id="{52178E49-C6F2-583C-9FB0-5375A67FED7F}"/>
                </a:ext>
              </a:extLst>
            </p:cNvPr>
            <p:cNvSpPr txBox="1"/>
            <p:nvPr/>
          </p:nvSpPr>
          <p:spPr>
            <a:xfrm>
              <a:off x="12121644" y="2114059"/>
              <a:ext cx="513081" cy="4378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Ti</a:t>
              </a:r>
            </a:p>
          </p:txBody>
        </p:sp>
        <p:sp>
          <p:nvSpPr>
            <p:cNvPr id="20" name="TextBox 19">
              <a:extLst>
                <a:ext uri="{FF2B5EF4-FFF2-40B4-BE49-F238E27FC236}">
                  <a16:creationId xmlns:a16="http://schemas.microsoft.com/office/drawing/2014/main" id="{B7FA4396-B4CC-6BDD-C195-25C2F2BD1F23}"/>
                </a:ext>
              </a:extLst>
            </p:cNvPr>
            <p:cNvSpPr txBox="1"/>
            <p:nvPr/>
          </p:nvSpPr>
          <p:spPr>
            <a:xfrm>
              <a:off x="12958925" y="2570737"/>
              <a:ext cx="513081" cy="4378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a:t>
              </a:r>
            </a:p>
          </p:txBody>
        </p:sp>
      </p:grpSp>
      <p:cxnSp>
        <p:nvCxnSpPr>
          <p:cNvPr id="48" name="Straight Arrow Connector 47">
            <a:extLst>
              <a:ext uri="{FF2B5EF4-FFF2-40B4-BE49-F238E27FC236}">
                <a16:creationId xmlns:a16="http://schemas.microsoft.com/office/drawing/2014/main" id="{CE24B681-A497-B4B0-02F2-911EF7E92C8A}"/>
              </a:ext>
            </a:extLst>
          </p:cNvPr>
          <p:cNvCxnSpPr>
            <a:cxnSpLocks/>
            <a:endCxn id="45" idx="4"/>
          </p:cNvCxnSpPr>
          <p:nvPr/>
        </p:nvCxnSpPr>
        <p:spPr>
          <a:xfrm flipH="1" flipV="1">
            <a:off x="8527988" y="3651270"/>
            <a:ext cx="4326" cy="24666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F5743707-33F5-F19F-B0F4-CCEDAC0A219C}"/>
              </a:ext>
            </a:extLst>
          </p:cNvPr>
          <p:cNvSpPr txBox="1"/>
          <p:nvPr/>
        </p:nvSpPr>
        <p:spPr>
          <a:xfrm>
            <a:off x="10113535" y="3166126"/>
            <a:ext cx="2125843"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Polarization</a:t>
            </a:r>
          </a:p>
        </p:txBody>
      </p:sp>
      <p:sp>
        <p:nvSpPr>
          <p:cNvPr id="54" name="TextBox 53">
            <a:extLst>
              <a:ext uri="{FF2B5EF4-FFF2-40B4-BE49-F238E27FC236}">
                <a16:creationId xmlns:a16="http://schemas.microsoft.com/office/drawing/2014/main" id="{F83D2ECF-D4BD-6803-F22C-FD651B27110E}"/>
              </a:ext>
            </a:extLst>
          </p:cNvPr>
          <p:cNvSpPr txBox="1"/>
          <p:nvPr/>
        </p:nvSpPr>
        <p:spPr>
          <a:xfrm>
            <a:off x="6365411" y="9622102"/>
            <a:ext cx="5177015" cy="369332"/>
          </a:xfrm>
          <a:prstGeom prst="rect">
            <a:avLst/>
          </a:prstGeom>
          <a:noFill/>
        </p:spPr>
        <p:txBody>
          <a:bodyPr wrap="square" rtlCol="0">
            <a:spAutoFit/>
          </a:bodyPr>
          <a:lstStyle/>
          <a:p>
            <a:r>
              <a:rPr lang="en-US" altLang="ja-JP" sz="1800" dirty="0">
                <a:latin typeface="Arial" panose="020B0604020202020204" pitchFamily="34" charset="0"/>
                <a:cs typeface="Arial" panose="020B0604020202020204" pitchFamily="34" charset="0"/>
              </a:rPr>
              <a:t>[1] </a:t>
            </a:r>
            <a:r>
              <a:rPr lang="en-US" sz="1800" dirty="0">
                <a:latin typeface="Arial" panose="020B0604020202020204" pitchFamily="34" charset="0"/>
                <a:cs typeface="Arial" panose="020B0604020202020204" pitchFamily="34" charset="0"/>
              </a:rPr>
              <a:t>Haeni, J. H., </a:t>
            </a:r>
            <a:r>
              <a:rPr lang="en-US" sz="1800" i="1" dirty="0">
                <a:latin typeface="Arial" panose="020B0604020202020204" pitchFamily="34" charset="0"/>
                <a:cs typeface="Arial" panose="020B0604020202020204" pitchFamily="34" charset="0"/>
              </a:rPr>
              <a:t>et al.,</a:t>
            </a:r>
            <a:r>
              <a:rPr lang="en-US" sz="1800" dirty="0">
                <a:latin typeface="Arial" panose="020B0604020202020204" pitchFamily="34" charset="0"/>
                <a:cs typeface="Arial" panose="020B0604020202020204" pitchFamily="34" charset="0"/>
              </a:rPr>
              <a:t> </a:t>
            </a:r>
            <a:r>
              <a:rPr lang="en-US" sz="1800" i="1" dirty="0">
                <a:latin typeface="Arial" panose="020B0604020202020204" pitchFamily="34" charset="0"/>
                <a:cs typeface="Arial" panose="020B0604020202020204" pitchFamily="34" charset="0"/>
              </a:rPr>
              <a:t>Nature.</a:t>
            </a: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430</a:t>
            </a:r>
            <a:r>
              <a:rPr lang="en-US" sz="1800" dirty="0">
                <a:latin typeface="Arial" panose="020B0604020202020204" pitchFamily="34" charset="0"/>
                <a:cs typeface="Arial" panose="020B0604020202020204" pitchFamily="34" charset="0"/>
              </a:rPr>
              <a:t> 7001 (2004).</a:t>
            </a:r>
            <a:endParaRPr lang="en-US" altLang="ja-JP" sz="1800" dirty="0">
              <a:latin typeface="Arial" panose="020B0604020202020204" pitchFamily="34" charset="0"/>
              <a:cs typeface="Arial" panose="020B0604020202020204" pitchFamily="34" charset="0"/>
            </a:endParaRPr>
          </a:p>
        </p:txBody>
      </p:sp>
      <p:cxnSp>
        <p:nvCxnSpPr>
          <p:cNvPr id="13" name="Straight Arrow Connector 12">
            <a:extLst>
              <a:ext uri="{FF2B5EF4-FFF2-40B4-BE49-F238E27FC236}">
                <a16:creationId xmlns:a16="http://schemas.microsoft.com/office/drawing/2014/main" id="{CF70E26C-C5AC-4F04-E3B8-9E5AD90D1515}"/>
              </a:ext>
            </a:extLst>
          </p:cNvPr>
          <p:cNvCxnSpPr>
            <a:cxnSpLocks/>
          </p:cNvCxnSpPr>
          <p:nvPr/>
        </p:nvCxnSpPr>
        <p:spPr>
          <a:xfrm flipV="1">
            <a:off x="10055442" y="2801073"/>
            <a:ext cx="0" cy="116919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 name="Connecteur droit avec flèche 352">
            <a:extLst>
              <a:ext uri="{FF2B5EF4-FFF2-40B4-BE49-F238E27FC236}">
                <a16:creationId xmlns:a16="http://schemas.microsoft.com/office/drawing/2014/main" id="{B0C58E48-6AB1-D942-DF06-C3317D958C18}"/>
              </a:ext>
            </a:extLst>
          </p:cNvPr>
          <p:cNvCxnSpPr>
            <a:cxnSpLocks/>
          </p:cNvCxnSpPr>
          <p:nvPr/>
        </p:nvCxnSpPr>
        <p:spPr>
          <a:xfrm>
            <a:off x="4884962" y="2976544"/>
            <a:ext cx="0" cy="1333574"/>
          </a:xfrm>
          <a:prstGeom prst="straightConnector1">
            <a:avLst/>
          </a:prstGeom>
          <a:ln w="73025">
            <a:headEnd type="triangle" w="med" len="med"/>
            <a:tailEnd type="triangle" w="med" len="med"/>
          </a:ln>
        </p:spPr>
        <p:style>
          <a:lnRef idx="3">
            <a:schemeClr val="dk1"/>
          </a:lnRef>
          <a:fillRef idx="0">
            <a:schemeClr val="dk1"/>
          </a:fillRef>
          <a:effectRef idx="2">
            <a:schemeClr val="dk1"/>
          </a:effectRef>
          <a:fontRef idx="minor">
            <a:schemeClr val="tx1"/>
          </a:fontRef>
        </p:style>
      </p:cxnSp>
      <p:sp>
        <p:nvSpPr>
          <p:cNvPr id="49" name="ZoneTexte 353">
            <a:extLst>
              <a:ext uri="{FF2B5EF4-FFF2-40B4-BE49-F238E27FC236}">
                <a16:creationId xmlns:a16="http://schemas.microsoft.com/office/drawing/2014/main" id="{B718DAAA-C9E1-0BB9-C45E-1353D730B2CA}"/>
              </a:ext>
            </a:extLst>
          </p:cNvPr>
          <p:cNvSpPr txBox="1"/>
          <p:nvPr/>
        </p:nvSpPr>
        <p:spPr>
          <a:xfrm>
            <a:off x="4756837" y="3353728"/>
            <a:ext cx="1795564" cy="523220"/>
          </a:xfrm>
          <a:prstGeom prst="rect">
            <a:avLst/>
          </a:prstGeom>
          <a:noFill/>
        </p:spPr>
        <p:txBody>
          <a:bodyPr wrap="square" rtlCol="0">
            <a:spAutoFit/>
          </a:bodyPr>
          <a:lstStyle/>
          <a:p>
            <a:pPr algn="ctr"/>
            <a:r>
              <a:rPr lang="fr-FR" sz="2800" dirty="0">
                <a:latin typeface="Arial" panose="020B0604020202020204" pitchFamily="34" charset="0"/>
                <a:cs typeface="Arial" panose="020B0604020202020204" pitchFamily="34" charset="0"/>
              </a:rPr>
              <a:t>3,905 Å</a:t>
            </a:r>
          </a:p>
        </p:txBody>
      </p:sp>
    </p:spTree>
    <p:extLst>
      <p:ext uri="{BB962C8B-B14F-4D97-AF65-F5344CB8AC3E}">
        <p14:creationId xmlns:p14="http://schemas.microsoft.com/office/powerpoint/2010/main" val="2149575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954F557-AB4C-87E7-D529-6D7C6972C764}"/>
            </a:ext>
          </a:extLst>
        </p:cNvPr>
        <p:cNvGrpSpPr/>
        <p:nvPr/>
      </p:nvGrpSpPr>
      <p:grpSpPr>
        <a:xfrm>
          <a:off x="0" y="0"/>
          <a:ext cx="0" cy="0"/>
          <a:chOff x="0" y="0"/>
          <a:chExt cx="0" cy="0"/>
        </a:xfrm>
      </p:grpSpPr>
      <p:grpSp>
        <p:nvGrpSpPr>
          <p:cNvPr id="123" name="Group 122">
            <a:extLst>
              <a:ext uri="{FF2B5EF4-FFF2-40B4-BE49-F238E27FC236}">
                <a16:creationId xmlns:a16="http://schemas.microsoft.com/office/drawing/2014/main" id="{63D48C21-B7A6-F099-0AC3-753FC45CAEEB}"/>
              </a:ext>
            </a:extLst>
          </p:cNvPr>
          <p:cNvGrpSpPr/>
          <p:nvPr/>
        </p:nvGrpSpPr>
        <p:grpSpPr>
          <a:xfrm>
            <a:off x="9646722" y="1151009"/>
            <a:ext cx="2352076" cy="1904162"/>
            <a:chOff x="9646722" y="1151009"/>
            <a:chExt cx="2352076" cy="1904162"/>
          </a:xfrm>
        </p:grpSpPr>
        <p:pic>
          <p:nvPicPr>
            <p:cNvPr id="124" name="Picture 123" descr="A close-up of a metal object&#10;&#10;AI-generated content may be incorrect.">
              <a:extLst>
                <a:ext uri="{FF2B5EF4-FFF2-40B4-BE49-F238E27FC236}">
                  <a16:creationId xmlns:a16="http://schemas.microsoft.com/office/drawing/2014/main" id="{0C6804FB-FBDB-9DFC-D052-CFDB831AEBB6}"/>
                </a:ext>
              </a:extLst>
            </p:cNvPr>
            <p:cNvPicPr>
              <a:picLocks noChangeAspect="1"/>
            </p:cNvPicPr>
            <p:nvPr/>
          </p:nvPicPr>
          <p:blipFill>
            <a:blip r:embed="rId3">
              <a:extLst>
                <a:ext uri="{28A0092B-C50C-407E-A947-70E740481C1C}">
                  <a14:useLocalDpi xmlns:a14="http://schemas.microsoft.com/office/drawing/2010/main" val="0"/>
                </a:ext>
              </a:extLst>
            </a:blip>
            <a:srcRect l="2384" b="809"/>
            <a:stretch>
              <a:fillRect/>
            </a:stretch>
          </p:blipFill>
          <p:spPr>
            <a:xfrm rot="847959">
              <a:off x="9906142" y="1151009"/>
              <a:ext cx="986573" cy="1515120"/>
            </a:xfrm>
            <a:prstGeom prst="rect">
              <a:avLst/>
            </a:prstGeom>
            <a:solidFill>
              <a:srgbClr val="FFFFFF"/>
            </a:solidFill>
            <a:ln>
              <a:noFill/>
            </a:ln>
          </p:spPr>
        </p:pic>
        <p:sp>
          <p:nvSpPr>
            <p:cNvPr id="125" name="ZoneTexte 137">
              <a:extLst>
                <a:ext uri="{FF2B5EF4-FFF2-40B4-BE49-F238E27FC236}">
                  <a16:creationId xmlns:a16="http://schemas.microsoft.com/office/drawing/2014/main" id="{C5632614-1A05-E1E8-2DB0-184FC28FD32C}"/>
                </a:ext>
              </a:extLst>
            </p:cNvPr>
            <p:cNvSpPr txBox="1"/>
            <p:nvPr/>
          </p:nvSpPr>
          <p:spPr>
            <a:xfrm>
              <a:off x="10265631" y="2470396"/>
              <a:ext cx="1733167" cy="584775"/>
            </a:xfrm>
            <a:prstGeom prst="rect">
              <a:avLst/>
            </a:prstGeom>
            <a:noFill/>
          </p:spPr>
          <p:txBody>
            <a:bodyPr wrap="none" rtlCol="0">
              <a:spAutoFit/>
            </a:bodyPr>
            <a:lstStyle/>
            <a:p>
              <a:r>
                <a:rPr lang="fr-FR" sz="3200" dirty="0">
                  <a:latin typeface="Arial" panose="020B0604020202020204" pitchFamily="34" charset="0"/>
                  <a:cs typeface="Arial" panose="020B0604020202020204" pitchFamily="34" charset="0"/>
                </a:rPr>
                <a:t>Detector</a:t>
              </a:r>
              <a:endParaRPr lang="fr-FR" dirty="0">
                <a:latin typeface="Arial" panose="020B0604020202020204" pitchFamily="34" charset="0"/>
                <a:cs typeface="Arial" panose="020B0604020202020204" pitchFamily="34" charset="0"/>
              </a:endParaRPr>
            </a:p>
          </p:txBody>
        </p:sp>
        <p:sp>
          <p:nvSpPr>
            <p:cNvPr id="126" name="TextBox 125">
              <a:extLst>
                <a:ext uri="{FF2B5EF4-FFF2-40B4-BE49-F238E27FC236}">
                  <a16:creationId xmlns:a16="http://schemas.microsoft.com/office/drawing/2014/main" id="{567B8597-7BE2-3986-6075-83E114BE4097}"/>
                </a:ext>
              </a:extLst>
            </p:cNvPr>
            <p:cNvSpPr txBox="1"/>
            <p:nvPr/>
          </p:nvSpPr>
          <p:spPr>
            <a:xfrm rot="19452419">
              <a:off x="9646722" y="1574367"/>
              <a:ext cx="542069" cy="437812"/>
            </a:xfrm>
            <a:prstGeom prst="rect">
              <a:avLst/>
            </a:prstGeom>
            <a:solidFill>
              <a:schemeClr val="bg1"/>
            </a:solidFill>
          </p:spPr>
          <p:txBody>
            <a:bodyPr wrap="square" rtlCol="0">
              <a:spAutoFit/>
            </a:bodyPr>
            <a:lstStyle/>
            <a:p>
              <a:endParaRPr lang="en-US" dirty="0"/>
            </a:p>
          </p:txBody>
        </p:sp>
      </p:grpSp>
      <p:sp>
        <p:nvSpPr>
          <p:cNvPr id="3" name="Rectangle 2">
            <a:extLst>
              <a:ext uri="{FF2B5EF4-FFF2-40B4-BE49-F238E27FC236}">
                <a16:creationId xmlns:a16="http://schemas.microsoft.com/office/drawing/2014/main" id="{91F17B1B-4E4D-6484-7FD8-7E82526108C2}"/>
              </a:ext>
            </a:extLst>
          </p:cNvPr>
          <p:cNvSpPr/>
          <p:nvPr/>
        </p:nvSpPr>
        <p:spPr>
          <a:xfrm>
            <a:off x="1002082" y="3861251"/>
            <a:ext cx="10860066" cy="3215954"/>
          </a:xfrm>
          <a:prstGeom prst="rect">
            <a:avLst/>
          </a:prstGeom>
          <a:solidFill>
            <a:schemeClr val="bg1">
              <a:lumMod val="75000"/>
              <a:alpha val="50000"/>
            </a:schemeClr>
          </a:solidFill>
          <a:ln>
            <a:noFill/>
            <a:prstDash val="sysDash"/>
          </a:ln>
        </p:spPr>
        <p:style>
          <a:lnRef idx="0">
            <a:scrgbClr r="0" g="0" b="0"/>
          </a:lnRef>
          <a:fillRef idx="0">
            <a:scrgbClr r="0" g="0" b="0"/>
          </a:fillRef>
          <a:effectRef idx="0">
            <a:scrgbClr r="0" g="0" b="0"/>
          </a:effectRef>
          <a:fontRef idx="minor">
            <a:schemeClr val="lt1"/>
          </a:fontRef>
        </p:style>
        <p:txBody>
          <a:bodyPr rtlCol="0" anchor="ctr"/>
          <a:lstStyle/>
          <a:p>
            <a:pPr algn="ctr"/>
            <a:endParaRPr lang="en-US" b="1" dirty="0">
              <a:ln w="12700">
                <a:solidFill>
                  <a:schemeClr val="tx2">
                    <a:lumMod val="75000"/>
                  </a:schemeClr>
                </a:solidFill>
                <a:prstDash val="solid"/>
              </a:ln>
              <a:solidFill>
                <a:schemeClr val="bg1">
                  <a:lumMod val="75000"/>
                </a:schemeClr>
              </a:solidFill>
              <a:effectLst>
                <a:outerShdw dist="38100" dir="2640000" algn="bl" rotWithShape="0">
                  <a:schemeClr val="tx2">
                    <a:lumMod val="75000"/>
                  </a:schemeClr>
                </a:outerShdw>
              </a:effectLst>
            </a:endParaRPr>
          </a:p>
        </p:txBody>
      </p:sp>
      <p:pic>
        <p:nvPicPr>
          <p:cNvPr id="51" name="コンテンツ プレースホルダー 50">
            <a:extLst>
              <a:ext uri="{FF2B5EF4-FFF2-40B4-BE49-F238E27FC236}">
                <a16:creationId xmlns:a16="http://schemas.microsoft.com/office/drawing/2014/main" id="{66C39992-49A0-2D54-5E44-4F33C2B915F4}"/>
              </a:ext>
            </a:extLst>
          </p:cNvPr>
          <p:cNvPicPr>
            <a:picLocks noGrp="1" noChangeAspect="1"/>
          </p:cNvPicPr>
          <p:nvPr>
            <p:ph idx="1"/>
          </p:nvPr>
        </p:nvPicPr>
        <p:blipFill>
          <a:blip r:embed="rId4"/>
          <a:stretch>
            <a:fillRect/>
          </a:stretch>
        </p:blipFill>
        <p:spPr>
          <a:xfrm>
            <a:off x="3343831" y="2590008"/>
            <a:ext cx="2664668" cy="2709578"/>
          </a:xfrm>
          <a:prstGeom prst="rect">
            <a:avLst/>
          </a:prstGeom>
        </p:spPr>
      </p:pic>
      <p:cxnSp>
        <p:nvCxnSpPr>
          <p:cNvPr id="52" name="Connecteur droit 46">
            <a:extLst>
              <a:ext uri="{FF2B5EF4-FFF2-40B4-BE49-F238E27FC236}">
                <a16:creationId xmlns:a16="http://schemas.microsoft.com/office/drawing/2014/main" id="{CA195D81-3057-0649-CBAD-C20617487721}"/>
              </a:ext>
            </a:extLst>
          </p:cNvPr>
          <p:cNvCxnSpPr/>
          <p:nvPr/>
        </p:nvCxnSpPr>
        <p:spPr>
          <a:xfrm>
            <a:off x="2732908" y="3851989"/>
            <a:ext cx="8594731" cy="18524"/>
          </a:xfrm>
          <a:prstGeom prst="line">
            <a:avLst/>
          </a:prstGeom>
          <a:ln w="28575">
            <a:solidFill>
              <a:srgbClr val="007E39"/>
            </a:solidFill>
            <a:prstDash val="sysDot"/>
          </a:ln>
        </p:spPr>
        <p:style>
          <a:lnRef idx="1">
            <a:schemeClr val="accent1"/>
          </a:lnRef>
          <a:fillRef idx="0">
            <a:schemeClr val="accent1"/>
          </a:fillRef>
          <a:effectRef idx="0">
            <a:schemeClr val="accent1"/>
          </a:effectRef>
          <a:fontRef idx="minor">
            <a:schemeClr val="tx1"/>
          </a:fontRef>
        </p:style>
      </p:cxnSp>
      <p:grpSp>
        <p:nvGrpSpPr>
          <p:cNvPr id="68" name="グループ化 67">
            <a:extLst>
              <a:ext uri="{FF2B5EF4-FFF2-40B4-BE49-F238E27FC236}">
                <a16:creationId xmlns:a16="http://schemas.microsoft.com/office/drawing/2014/main" id="{BFB7EBB7-5695-319D-3079-E1C3102CFBE7}"/>
              </a:ext>
            </a:extLst>
          </p:cNvPr>
          <p:cNvGrpSpPr/>
          <p:nvPr/>
        </p:nvGrpSpPr>
        <p:grpSpPr>
          <a:xfrm>
            <a:off x="3302838" y="3534143"/>
            <a:ext cx="643968" cy="678764"/>
            <a:chOff x="3302838" y="3534143"/>
            <a:chExt cx="643968" cy="678764"/>
          </a:xfrm>
        </p:grpSpPr>
        <p:sp>
          <p:nvSpPr>
            <p:cNvPr id="49" name="Ellipse 111">
              <a:extLst>
                <a:ext uri="{FF2B5EF4-FFF2-40B4-BE49-F238E27FC236}">
                  <a16:creationId xmlns:a16="http://schemas.microsoft.com/office/drawing/2014/main" id="{D90ECD1A-7A03-73F0-64AE-D5DA06D787E4}"/>
                </a:ext>
              </a:extLst>
            </p:cNvPr>
            <p:cNvSpPr/>
            <p:nvPr/>
          </p:nvSpPr>
          <p:spPr>
            <a:xfrm>
              <a:off x="3302838" y="3568939"/>
              <a:ext cx="643968" cy="643968"/>
            </a:xfrm>
            <a:prstGeom prst="ellipse">
              <a:avLst/>
            </a:prstGeom>
            <a:solidFill>
              <a:srgbClr val="009A4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sp>
          <p:nvSpPr>
            <p:cNvPr id="50" name="Ellipse 112">
              <a:extLst>
                <a:ext uri="{FF2B5EF4-FFF2-40B4-BE49-F238E27FC236}">
                  <a16:creationId xmlns:a16="http://schemas.microsoft.com/office/drawing/2014/main" id="{FE9B6C83-8E8C-2E82-C3D7-51DE8F12C102}"/>
                </a:ext>
              </a:extLst>
            </p:cNvPr>
            <p:cNvSpPr/>
            <p:nvPr/>
          </p:nvSpPr>
          <p:spPr>
            <a:xfrm>
              <a:off x="3394833" y="3534143"/>
              <a:ext cx="551973" cy="551973"/>
            </a:xfrm>
            <a:prstGeom prst="ellipse">
              <a:avLst/>
            </a:prstGeom>
            <a:gradFill flip="none" rotWithShape="1">
              <a:gsLst>
                <a:gs pos="0">
                  <a:schemeClr val="bg1"/>
                </a:gs>
                <a:gs pos="6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dirty="0"/>
            </a:p>
          </p:txBody>
        </p:sp>
      </p:grpSp>
      <p:grpSp>
        <p:nvGrpSpPr>
          <p:cNvPr id="58" name="グループ化 57">
            <a:extLst>
              <a:ext uri="{FF2B5EF4-FFF2-40B4-BE49-F238E27FC236}">
                <a16:creationId xmlns:a16="http://schemas.microsoft.com/office/drawing/2014/main" id="{A67459D5-5DA7-FCFC-7885-FF99307109A5}"/>
              </a:ext>
            </a:extLst>
          </p:cNvPr>
          <p:cNvGrpSpPr/>
          <p:nvPr/>
        </p:nvGrpSpPr>
        <p:grpSpPr>
          <a:xfrm>
            <a:off x="4984314" y="3489555"/>
            <a:ext cx="643968" cy="678764"/>
            <a:chOff x="4984314" y="3489555"/>
            <a:chExt cx="643968" cy="678764"/>
          </a:xfrm>
        </p:grpSpPr>
        <p:sp>
          <p:nvSpPr>
            <p:cNvPr id="47" name="Ellipse 109">
              <a:extLst>
                <a:ext uri="{FF2B5EF4-FFF2-40B4-BE49-F238E27FC236}">
                  <a16:creationId xmlns:a16="http://schemas.microsoft.com/office/drawing/2014/main" id="{ACA1CB62-AF20-9F8D-0F6F-F747C04EB8EF}"/>
                </a:ext>
              </a:extLst>
            </p:cNvPr>
            <p:cNvSpPr/>
            <p:nvPr/>
          </p:nvSpPr>
          <p:spPr>
            <a:xfrm>
              <a:off x="4984314" y="3524351"/>
              <a:ext cx="643968" cy="643968"/>
            </a:xfrm>
            <a:prstGeom prst="ellipse">
              <a:avLst/>
            </a:prstGeom>
            <a:solidFill>
              <a:srgbClr val="009A4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sp>
          <p:nvSpPr>
            <p:cNvPr id="48" name="Ellipse 110">
              <a:extLst>
                <a:ext uri="{FF2B5EF4-FFF2-40B4-BE49-F238E27FC236}">
                  <a16:creationId xmlns:a16="http://schemas.microsoft.com/office/drawing/2014/main" id="{61D804D2-4C8B-D149-3719-2981E9B61981}"/>
                </a:ext>
              </a:extLst>
            </p:cNvPr>
            <p:cNvSpPr/>
            <p:nvPr/>
          </p:nvSpPr>
          <p:spPr>
            <a:xfrm>
              <a:off x="5076309" y="3489555"/>
              <a:ext cx="551973" cy="551973"/>
            </a:xfrm>
            <a:prstGeom prst="ellipse">
              <a:avLst/>
            </a:prstGeom>
            <a:gradFill flip="none" rotWithShape="1">
              <a:gsLst>
                <a:gs pos="0">
                  <a:schemeClr val="bg1"/>
                </a:gs>
                <a:gs pos="6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grpSp>
      <p:grpSp>
        <p:nvGrpSpPr>
          <p:cNvPr id="53" name="グループ化 52">
            <a:extLst>
              <a:ext uri="{FF2B5EF4-FFF2-40B4-BE49-F238E27FC236}">
                <a16:creationId xmlns:a16="http://schemas.microsoft.com/office/drawing/2014/main" id="{A215FF8E-CC0D-35E3-B757-71BDCF96E186}"/>
              </a:ext>
            </a:extLst>
          </p:cNvPr>
          <p:cNvGrpSpPr/>
          <p:nvPr/>
        </p:nvGrpSpPr>
        <p:grpSpPr>
          <a:xfrm>
            <a:off x="6665790" y="3534143"/>
            <a:ext cx="643968" cy="678764"/>
            <a:chOff x="6665790" y="3534143"/>
            <a:chExt cx="643968" cy="678764"/>
          </a:xfrm>
        </p:grpSpPr>
        <p:sp>
          <p:nvSpPr>
            <p:cNvPr id="45" name="Ellipse 107">
              <a:extLst>
                <a:ext uri="{FF2B5EF4-FFF2-40B4-BE49-F238E27FC236}">
                  <a16:creationId xmlns:a16="http://schemas.microsoft.com/office/drawing/2014/main" id="{026D30B7-E89E-ACF6-1869-243C488A8ADF}"/>
                </a:ext>
              </a:extLst>
            </p:cNvPr>
            <p:cNvSpPr/>
            <p:nvPr/>
          </p:nvSpPr>
          <p:spPr>
            <a:xfrm>
              <a:off x="6665790" y="3568939"/>
              <a:ext cx="643968" cy="643968"/>
            </a:xfrm>
            <a:prstGeom prst="ellipse">
              <a:avLst/>
            </a:prstGeom>
            <a:solidFill>
              <a:srgbClr val="009A4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sp>
          <p:nvSpPr>
            <p:cNvPr id="46" name="Ellipse 108">
              <a:extLst>
                <a:ext uri="{FF2B5EF4-FFF2-40B4-BE49-F238E27FC236}">
                  <a16:creationId xmlns:a16="http://schemas.microsoft.com/office/drawing/2014/main" id="{87298BD6-7330-3F2B-3D86-81AA95A3EC05}"/>
                </a:ext>
              </a:extLst>
            </p:cNvPr>
            <p:cNvSpPr/>
            <p:nvPr/>
          </p:nvSpPr>
          <p:spPr>
            <a:xfrm>
              <a:off x="6757785" y="3534143"/>
              <a:ext cx="551973" cy="551973"/>
            </a:xfrm>
            <a:prstGeom prst="ellipse">
              <a:avLst/>
            </a:prstGeom>
            <a:gradFill flip="none" rotWithShape="1">
              <a:gsLst>
                <a:gs pos="0">
                  <a:schemeClr val="bg1"/>
                </a:gs>
                <a:gs pos="6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grpSp>
      <p:grpSp>
        <p:nvGrpSpPr>
          <p:cNvPr id="40" name="グループ化 39">
            <a:extLst>
              <a:ext uri="{FF2B5EF4-FFF2-40B4-BE49-F238E27FC236}">
                <a16:creationId xmlns:a16="http://schemas.microsoft.com/office/drawing/2014/main" id="{9E23B4B1-8CE6-C528-4C96-CF95C4335917}"/>
              </a:ext>
            </a:extLst>
          </p:cNvPr>
          <p:cNvGrpSpPr/>
          <p:nvPr/>
        </p:nvGrpSpPr>
        <p:grpSpPr>
          <a:xfrm>
            <a:off x="8375399" y="3524765"/>
            <a:ext cx="643968" cy="678764"/>
            <a:chOff x="8347265" y="3534143"/>
            <a:chExt cx="643968" cy="678764"/>
          </a:xfrm>
        </p:grpSpPr>
        <p:sp>
          <p:nvSpPr>
            <p:cNvPr id="43" name="Ellipse 105">
              <a:extLst>
                <a:ext uri="{FF2B5EF4-FFF2-40B4-BE49-F238E27FC236}">
                  <a16:creationId xmlns:a16="http://schemas.microsoft.com/office/drawing/2014/main" id="{FEA17EB7-77B3-2ED6-C4B2-A5F40768E8B7}"/>
                </a:ext>
              </a:extLst>
            </p:cNvPr>
            <p:cNvSpPr/>
            <p:nvPr/>
          </p:nvSpPr>
          <p:spPr>
            <a:xfrm>
              <a:off x="8347265" y="3568939"/>
              <a:ext cx="643968" cy="643968"/>
            </a:xfrm>
            <a:prstGeom prst="ellipse">
              <a:avLst/>
            </a:prstGeom>
            <a:solidFill>
              <a:srgbClr val="009A4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sp>
          <p:nvSpPr>
            <p:cNvPr id="44" name="Ellipse 106">
              <a:extLst>
                <a:ext uri="{FF2B5EF4-FFF2-40B4-BE49-F238E27FC236}">
                  <a16:creationId xmlns:a16="http://schemas.microsoft.com/office/drawing/2014/main" id="{C55CEB3B-647C-4A4F-420E-83C2483DC5DA}"/>
                </a:ext>
              </a:extLst>
            </p:cNvPr>
            <p:cNvSpPr/>
            <p:nvPr/>
          </p:nvSpPr>
          <p:spPr>
            <a:xfrm>
              <a:off x="8439260" y="3534143"/>
              <a:ext cx="551973" cy="551973"/>
            </a:xfrm>
            <a:prstGeom prst="ellipse">
              <a:avLst/>
            </a:prstGeom>
            <a:gradFill flip="none" rotWithShape="1">
              <a:gsLst>
                <a:gs pos="0">
                  <a:schemeClr val="bg1"/>
                </a:gs>
                <a:gs pos="6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grpSp>
      <p:grpSp>
        <p:nvGrpSpPr>
          <p:cNvPr id="39" name="グループ化 38">
            <a:extLst>
              <a:ext uri="{FF2B5EF4-FFF2-40B4-BE49-F238E27FC236}">
                <a16:creationId xmlns:a16="http://schemas.microsoft.com/office/drawing/2014/main" id="{2D558D0D-825B-421E-D3F0-37BA5D49123C}"/>
              </a:ext>
            </a:extLst>
          </p:cNvPr>
          <p:cNvGrpSpPr/>
          <p:nvPr/>
        </p:nvGrpSpPr>
        <p:grpSpPr>
          <a:xfrm>
            <a:off x="10028741" y="3534143"/>
            <a:ext cx="643968" cy="678764"/>
            <a:chOff x="10028741" y="3534143"/>
            <a:chExt cx="643968" cy="678764"/>
          </a:xfrm>
        </p:grpSpPr>
        <p:sp>
          <p:nvSpPr>
            <p:cNvPr id="41" name="Ellipse 103">
              <a:extLst>
                <a:ext uri="{FF2B5EF4-FFF2-40B4-BE49-F238E27FC236}">
                  <a16:creationId xmlns:a16="http://schemas.microsoft.com/office/drawing/2014/main" id="{02138345-B3B4-BE7F-7EF1-9C64016DB6A2}"/>
                </a:ext>
              </a:extLst>
            </p:cNvPr>
            <p:cNvSpPr/>
            <p:nvPr/>
          </p:nvSpPr>
          <p:spPr>
            <a:xfrm>
              <a:off x="10028741" y="3568939"/>
              <a:ext cx="643968" cy="643968"/>
            </a:xfrm>
            <a:prstGeom prst="ellipse">
              <a:avLst/>
            </a:prstGeom>
            <a:solidFill>
              <a:srgbClr val="009A4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sp>
          <p:nvSpPr>
            <p:cNvPr id="42" name="Ellipse 104">
              <a:extLst>
                <a:ext uri="{FF2B5EF4-FFF2-40B4-BE49-F238E27FC236}">
                  <a16:creationId xmlns:a16="http://schemas.microsoft.com/office/drawing/2014/main" id="{7A6F06DA-1AFA-3FA0-7B1F-A26C31B940C7}"/>
                </a:ext>
              </a:extLst>
            </p:cNvPr>
            <p:cNvSpPr/>
            <p:nvPr/>
          </p:nvSpPr>
          <p:spPr>
            <a:xfrm>
              <a:off x="10120736" y="3534143"/>
              <a:ext cx="551973" cy="551973"/>
            </a:xfrm>
            <a:prstGeom prst="ellipse">
              <a:avLst/>
            </a:prstGeom>
            <a:gradFill flip="none" rotWithShape="1">
              <a:gsLst>
                <a:gs pos="0">
                  <a:schemeClr val="bg1"/>
                </a:gs>
                <a:gs pos="6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grpSp>
      <p:grpSp>
        <p:nvGrpSpPr>
          <p:cNvPr id="95" name="グループ化 94">
            <a:extLst>
              <a:ext uri="{FF2B5EF4-FFF2-40B4-BE49-F238E27FC236}">
                <a16:creationId xmlns:a16="http://schemas.microsoft.com/office/drawing/2014/main" id="{431B8C41-6D94-408B-39E3-0AD8F631F7D8}"/>
              </a:ext>
            </a:extLst>
          </p:cNvPr>
          <p:cNvGrpSpPr/>
          <p:nvPr/>
        </p:nvGrpSpPr>
        <p:grpSpPr>
          <a:xfrm>
            <a:off x="4130797" y="4907546"/>
            <a:ext cx="643968" cy="678764"/>
            <a:chOff x="4130797" y="4907546"/>
            <a:chExt cx="643968" cy="678764"/>
          </a:xfrm>
        </p:grpSpPr>
        <p:sp>
          <p:nvSpPr>
            <p:cNvPr id="34" name="Ellipse 96">
              <a:extLst>
                <a:ext uri="{FF2B5EF4-FFF2-40B4-BE49-F238E27FC236}">
                  <a16:creationId xmlns:a16="http://schemas.microsoft.com/office/drawing/2014/main" id="{43B4CEE3-7846-1148-124D-91981D035F82}"/>
                </a:ext>
              </a:extLst>
            </p:cNvPr>
            <p:cNvSpPr/>
            <p:nvPr/>
          </p:nvSpPr>
          <p:spPr>
            <a:xfrm>
              <a:off x="4130797" y="4942342"/>
              <a:ext cx="643968" cy="643968"/>
            </a:xfrm>
            <a:prstGeom prst="ellipse">
              <a:avLst/>
            </a:prstGeom>
            <a:solidFill>
              <a:srgbClr val="009A4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sp>
          <p:nvSpPr>
            <p:cNvPr id="35" name="Ellipse 97">
              <a:extLst>
                <a:ext uri="{FF2B5EF4-FFF2-40B4-BE49-F238E27FC236}">
                  <a16:creationId xmlns:a16="http://schemas.microsoft.com/office/drawing/2014/main" id="{4EF7339E-8CEE-CA4E-CB89-1D586C978D4E}"/>
                </a:ext>
              </a:extLst>
            </p:cNvPr>
            <p:cNvSpPr/>
            <p:nvPr/>
          </p:nvSpPr>
          <p:spPr>
            <a:xfrm>
              <a:off x="4222792" y="4907546"/>
              <a:ext cx="551973" cy="551973"/>
            </a:xfrm>
            <a:prstGeom prst="ellipse">
              <a:avLst/>
            </a:prstGeom>
            <a:gradFill flip="none" rotWithShape="1">
              <a:gsLst>
                <a:gs pos="0">
                  <a:schemeClr val="bg1"/>
                </a:gs>
                <a:gs pos="6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grpSp>
      <p:grpSp>
        <p:nvGrpSpPr>
          <p:cNvPr id="94" name="グループ化 93">
            <a:extLst>
              <a:ext uri="{FF2B5EF4-FFF2-40B4-BE49-F238E27FC236}">
                <a16:creationId xmlns:a16="http://schemas.microsoft.com/office/drawing/2014/main" id="{BA27DB31-DC56-4C38-487E-94E691AECFF3}"/>
              </a:ext>
            </a:extLst>
          </p:cNvPr>
          <p:cNvGrpSpPr/>
          <p:nvPr/>
        </p:nvGrpSpPr>
        <p:grpSpPr>
          <a:xfrm>
            <a:off x="5838955" y="4845191"/>
            <a:ext cx="643968" cy="678764"/>
            <a:chOff x="5838955" y="4845191"/>
            <a:chExt cx="643968" cy="678764"/>
          </a:xfrm>
        </p:grpSpPr>
        <p:sp>
          <p:nvSpPr>
            <p:cNvPr id="32" name="Ellipse 94">
              <a:extLst>
                <a:ext uri="{FF2B5EF4-FFF2-40B4-BE49-F238E27FC236}">
                  <a16:creationId xmlns:a16="http://schemas.microsoft.com/office/drawing/2014/main" id="{5E303A9E-5E49-62E2-F0AF-8DE8DB0E937A}"/>
                </a:ext>
              </a:extLst>
            </p:cNvPr>
            <p:cNvSpPr/>
            <p:nvPr/>
          </p:nvSpPr>
          <p:spPr>
            <a:xfrm>
              <a:off x="5838955" y="4879987"/>
              <a:ext cx="643968" cy="643968"/>
            </a:xfrm>
            <a:prstGeom prst="ellipse">
              <a:avLst/>
            </a:prstGeom>
            <a:solidFill>
              <a:srgbClr val="009A4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sp>
          <p:nvSpPr>
            <p:cNvPr id="33" name="Ellipse 95">
              <a:extLst>
                <a:ext uri="{FF2B5EF4-FFF2-40B4-BE49-F238E27FC236}">
                  <a16:creationId xmlns:a16="http://schemas.microsoft.com/office/drawing/2014/main" id="{44958B3F-C0F1-A5A4-B4E4-ADE071845B34}"/>
                </a:ext>
              </a:extLst>
            </p:cNvPr>
            <p:cNvSpPr/>
            <p:nvPr/>
          </p:nvSpPr>
          <p:spPr>
            <a:xfrm>
              <a:off x="5930950" y="4845191"/>
              <a:ext cx="551973" cy="551973"/>
            </a:xfrm>
            <a:prstGeom prst="ellipse">
              <a:avLst/>
            </a:prstGeom>
            <a:gradFill flip="none" rotWithShape="1">
              <a:gsLst>
                <a:gs pos="0">
                  <a:schemeClr val="bg1"/>
                </a:gs>
                <a:gs pos="6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grpSp>
      <p:grpSp>
        <p:nvGrpSpPr>
          <p:cNvPr id="93" name="グループ化 92">
            <a:extLst>
              <a:ext uri="{FF2B5EF4-FFF2-40B4-BE49-F238E27FC236}">
                <a16:creationId xmlns:a16="http://schemas.microsoft.com/office/drawing/2014/main" id="{D27E3016-922E-AD15-DDFA-BB4460FAAFF2}"/>
              </a:ext>
            </a:extLst>
          </p:cNvPr>
          <p:cNvGrpSpPr/>
          <p:nvPr/>
        </p:nvGrpSpPr>
        <p:grpSpPr>
          <a:xfrm>
            <a:off x="7493749" y="4907546"/>
            <a:ext cx="643968" cy="678764"/>
            <a:chOff x="7493749" y="4907546"/>
            <a:chExt cx="643968" cy="678764"/>
          </a:xfrm>
        </p:grpSpPr>
        <p:sp>
          <p:nvSpPr>
            <p:cNvPr id="30" name="Ellipse 92">
              <a:extLst>
                <a:ext uri="{FF2B5EF4-FFF2-40B4-BE49-F238E27FC236}">
                  <a16:creationId xmlns:a16="http://schemas.microsoft.com/office/drawing/2014/main" id="{4E1DA554-EA51-E47D-179B-21F57803166C}"/>
                </a:ext>
              </a:extLst>
            </p:cNvPr>
            <p:cNvSpPr/>
            <p:nvPr/>
          </p:nvSpPr>
          <p:spPr>
            <a:xfrm>
              <a:off x="7493749" y="4942342"/>
              <a:ext cx="643968" cy="643968"/>
            </a:xfrm>
            <a:prstGeom prst="ellipse">
              <a:avLst/>
            </a:prstGeom>
            <a:solidFill>
              <a:srgbClr val="009A4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sp>
          <p:nvSpPr>
            <p:cNvPr id="31" name="Ellipse 93">
              <a:extLst>
                <a:ext uri="{FF2B5EF4-FFF2-40B4-BE49-F238E27FC236}">
                  <a16:creationId xmlns:a16="http://schemas.microsoft.com/office/drawing/2014/main" id="{7DFAEA86-1F9A-7D16-8F29-08565F7E017D}"/>
                </a:ext>
              </a:extLst>
            </p:cNvPr>
            <p:cNvSpPr/>
            <p:nvPr/>
          </p:nvSpPr>
          <p:spPr>
            <a:xfrm>
              <a:off x="7585744" y="4907546"/>
              <a:ext cx="551973" cy="551973"/>
            </a:xfrm>
            <a:prstGeom prst="ellipse">
              <a:avLst/>
            </a:prstGeom>
            <a:gradFill flip="none" rotWithShape="1">
              <a:gsLst>
                <a:gs pos="0">
                  <a:schemeClr val="bg1"/>
                </a:gs>
                <a:gs pos="6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grpSp>
      <p:grpSp>
        <p:nvGrpSpPr>
          <p:cNvPr id="92" name="グループ化 91">
            <a:extLst>
              <a:ext uri="{FF2B5EF4-FFF2-40B4-BE49-F238E27FC236}">
                <a16:creationId xmlns:a16="http://schemas.microsoft.com/office/drawing/2014/main" id="{87E618C7-58CF-C146-6810-9A7483784A9D}"/>
              </a:ext>
            </a:extLst>
          </p:cNvPr>
          <p:cNvGrpSpPr/>
          <p:nvPr/>
        </p:nvGrpSpPr>
        <p:grpSpPr>
          <a:xfrm>
            <a:off x="9175224" y="4907546"/>
            <a:ext cx="643968" cy="678764"/>
            <a:chOff x="9175224" y="4907546"/>
            <a:chExt cx="643968" cy="678764"/>
          </a:xfrm>
        </p:grpSpPr>
        <p:sp>
          <p:nvSpPr>
            <p:cNvPr id="28" name="Ellipse 90">
              <a:extLst>
                <a:ext uri="{FF2B5EF4-FFF2-40B4-BE49-F238E27FC236}">
                  <a16:creationId xmlns:a16="http://schemas.microsoft.com/office/drawing/2014/main" id="{FF99A3DD-364C-EB30-8897-413DB96E84C3}"/>
                </a:ext>
              </a:extLst>
            </p:cNvPr>
            <p:cNvSpPr/>
            <p:nvPr/>
          </p:nvSpPr>
          <p:spPr>
            <a:xfrm>
              <a:off x="9175224" y="4942342"/>
              <a:ext cx="643968" cy="643968"/>
            </a:xfrm>
            <a:prstGeom prst="ellipse">
              <a:avLst/>
            </a:prstGeom>
            <a:solidFill>
              <a:srgbClr val="009A4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sp>
          <p:nvSpPr>
            <p:cNvPr id="29" name="Ellipse 91">
              <a:extLst>
                <a:ext uri="{FF2B5EF4-FFF2-40B4-BE49-F238E27FC236}">
                  <a16:creationId xmlns:a16="http://schemas.microsoft.com/office/drawing/2014/main" id="{EE954ADE-4FC1-45AB-01B9-64AF40065175}"/>
                </a:ext>
              </a:extLst>
            </p:cNvPr>
            <p:cNvSpPr/>
            <p:nvPr/>
          </p:nvSpPr>
          <p:spPr>
            <a:xfrm>
              <a:off x="9267219" y="4907546"/>
              <a:ext cx="551973" cy="551973"/>
            </a:xfrm>
            <a:prstGeom prst="ellipse">
              <a:avLst/>
            </a:prstGeom>
            <a:gradFill flip="none" rotWithShape="1">
              <a:gsLst>
                <a:gs pos="0">
                  <a:schemeClr val="bg1"/>
                </a:gs>
                <a:gs pos="6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grpSp>
      <p:grpSp>
        <p:nvGrpSpPr>
          <p:cNvPr id="91" name="グループ化 90">
            <a:extLst>
              <a:ext uri="{FF2B5EF4-FFF2-40B4-BE49-F238E27FC236}">
                <a16:creationId xmlns:a16="http://schemas.microsoft.com/office/drawing/2014/main" id="{8F57A7C0-B799-4695-8CA5-EF1787F99075}"/>
              </a:ext>
            </a:extLst>
          </p:cNvPr>
          <p:cNvGrpSpPr/>
          <p:nvPr/>
        </p:nvGrpSpPr>
        <p:grpSpPr>
          <a:xfrm>
            <a:off x="3302838" y="6230278"/>
            <a:ext cx="643968" cy="678764"/>
            <a:chOff x="3302838" y="6230278"/>
            <a:chExt cx="643968" cy="678764"/>
          </a:xfrm>
        </p:grpSpPr>
        <p:sp>
          <p:nvSpPr>
            <p:cNvPr id="26" name="Ellipse 88">
              <a:extLst>
                <a:ext uri="{FF2B5EF4-FFF2-40B4-BE49-F238E27FC236}">
                  <a16:creationId xmlns:a16="http://schemas.microsoft.com/office/drawing/2014/main" id="{69FFB529-2698-3B30-1EC4-FF715ACFB2C3}"/>
                </a:ext>
              </a:extLst>
            </p:cNvPr>
            <p:cNvSpPr/>
            <p:nvPr/>
          </p:nvSpPr>
          <p:spPr>
            <a:xfrm>
              <a:off x="3302838" y="6265074"/>
              <a:ext cx="643968" cy="643968"/>
            </a:xfrm>
            <a:prstGeom prst="ellipse">
              <a:avLst/>
            </a:prstGeom>
            <a:solidFill>
              <a:srgbClr val="009A4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sp>
          <p:nvSpPr>
            <p:cNvPr id="27" name="Ellipse 89">
              <a:extLst>
                <a:ext uri="{FF2B5EF4-FFF2-40B4-BE49-F238E27FC236}">
                  <a16:creationId xmlns:a16="http://schemas.microsoft.com/office/drawing/2014/main" id="{D7C12CB5-B2DC-40E4-0C0F-C41CEF135A03}"/>
                </a:ext>
              </a:extLst>
            </p:cNvPr>
            <p:cNvSpPr/>
            <p:nvPr/>
          </p:nvSpPr>
          <p:spPr>
            <a:xfrm>
              <a:off x="3394833" y="6230278"/>
              <a:ext cx="551973" cy="551973"/>
            </a:xfrm>
            <a:prstGeom prst="ellipse">
              <a:avLst/>
            </a:prstGeom>
            <a:gradFill flip="none" rotWithShape="1">
              <a:gsLst>
                <a:gs pos="0">
                  <a:schemeClr val="bg1"/>
                </a:gs>
                <a:gs pos="6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grpSp>
      <p:grpSp>
        <p:nvGrpSpPr>
          <p:cNvPr id="90" name="グループ化 89">
            <a:extLst>
              <a:ext uri="{FF2B5EF4-FFF2-40B4-BE49-F238E27FC236}">
                <a16:creationId xmlns:a16="http://schemas.microsoft.com/office/drawing/2014/main" id="{77C3E499-1540-A0A9-8745-C4CE622D4180}"/>
              </a:ext>
            </a:extLst>
          </p:cNvPr>
          <p:cNvGrpSpPr/>
          <p:nvPr/>
        </p:nvGrpSpPr>
        <p:grpSpPr>
          <a:xfrm>
            <a:off x="4984314" y="6230278"/>
            <a:ext cx="643968" cy="678764"/>
            <a:chOff x="4984314" y="6230278"/>
            <a:chExt cx="643968" cy="678764"/>
          </a:xfrm>
        </p:grpSpPr>
        <p:sp>
          <p:nvSpPr>
            <p:cNvPr id="24" name="Ellipse 86">
              <a:extLst>
                <a:ext uri="{FF2B5EF4-FFF2-40B4-BE49-F238E27FC236}">
                  <a16:creationId xmlns:a16="http://schemas.microsoft.com/office/drawing/2014/main" id="{3A0B4223-3D66-D2E9-4661-825312EFCB4E}"/>
                </a:ext>
              </a:extLst>
            </p:cNvPr>
            <p:cNvSpPr/>
            <p:nvPr/>
          </p:nvSpPr>
          <p:spPr>
            <a:xfrm>
              <a:off x="4984314" y="6265074"/>
              <a:ext cx="643968" cy="643968"/>
            </a:xfrm>
            <a:prstGeom prst="ellipse">
              <a:avLst/>
            </a:prstGeom>
            <a:solidFill>
              <a:srgbClr val="009A4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sp>
          <p:nvSpPr>
            <p:cNvPr id="25" name="Ellipse 87">
              <a:extLst>
                <a:ext uri="{FF2B5EF4-FFF2-40B4-BE49-F238E27FC236}">
                  <a16:creationId xmlns:a16="http://schemas.microsoft.com/office/drawing/2014/main" id="{A83F9D2A-3475-CC67-685F-D799104411D4}"/>
                </a:ext>
              </a:extLst>
            </p:cNvPr>
            <p:cNvSpPr/>
            <p:nvPr/>
          </p:nvSpPr>
          <p:spPr>
            <a:xfrm>
              <a:off x="5076309" y="6230278"/>
              <a:ext cx="551973" cy="551973"/>
            </a:xfrm>
            <a:prstGeom prst="ellipse">
              <a:avLst/>
            </a:prstGeom>
            <a:gradFill flip="none" rotWithShape="1">
              <a:gsLst>
                <a:gs pos="0">
                  <a:schemeClr val="bg1"/>
                </a:gs>
                <a:gs pos="6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grpSp>
      <p:grpSp>
        <p:nvGrpSpPr>
          <p:cNvPr id="79" name="グループ化 78">
            <a:extLst>
              <a:ext uri="{FF2B5EF4-FFF2-40B4-BE49-F238E27FC236}">
                <a16:creationId xmlns:a16="http://schemas.microsoft.com/office/drawing/2014/main" id="{B1CB6650-ED72-B271-E69A-FD8B8269FF26}"/>
              </a:ext>
            </a:extLst>
          </p:cNvPr>
          <p:cNvGrpSpPr/>
          <p:nvPr/>
        </p:nvGrpSpPr>
        <p:grpSpPr>
          <a:xfrm>
            <a:off x="6665790" y="6230278"/>
            <a:ext cx="643968" cy="678764"/>
            <a:chOff x="6665790" y="6230278"/>
            <a:chExt cx="643968" cy="678764"/>
          </a:xfrm>
        </p:grpSpPr>
        <p:sp>
          <p:nvSpPr>
            <p:cNvPr id="22" name="Ellipse 84">
              <a:extLst>
                <a:ext uri="{FF2B5EF4-FFF2-40B4-BE49-F238E27FC236}">
                  <a16:creationId xmlns:a16="http://schemas.microsoft.com/office/drawing/2014/main" id="{91DB3533-A5D1-1FB2-8B87-2F8A68C512C7}"/>
                </a:ext>
              </a:extLst>
            </p:cNvPr>
            <p:cNvSpPr/>
            <p:nvPr/>
          </p:nvSpPr>
          <p:spPr>
            <a:xfrm>
              <a:off x="6665790" y="6265074"/>
              <a:ext cx="643968" cy="643968"/>
            </a:xfrm>
            <a:prstGeom prst="ellipse">
              <a:avLst/>
            </a:prstGeom>
            <a:solidFill>
              <a:srgbClr val="009A4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sp>
          <p:nvSpPr>
            <p:cNvPr id="23" name="Ellipse 85">
              <a:extLst>
                <a:ext uri="{FF2B5EF4-FFF2-40B4-BE49-F238E27FC236}">
                  <a16:creationId xmlns:a16="http://schemas.microsoft.com/office/drawing/2014/main" id="{E5D430F6-D7DE-BB9B-CE98-899FBD4DACF8}"/>
                </a:ext>
              </a:extLst>
            </p:cNvPr>
            <p:cNvSpPr/>
            <p:nvPr/>
          </p:nvSpPr>
          <p:spPr>
            <a:xfrm>
              <a:off x="6757785" y="6230278"/>
              <a:ext cx="551973" cy="551973"/>
            </a:xfrm>
            <a:prstGeom prst="ellipse">
              <a:avLst/>
            </a:prstGeom>
            <a:gradFill flip="none" rotWithShape="1">
              <a:gsLst>
                <a:gs pos="0">
                  <a:schemeClr val="bg1"/>
                </a:gs>
                <a:gs pos="6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grpSp>
      <p:grpSp>
        <p:nvGrpSpPr>
          <p:cNvPr id="77" name="グループ化 76">
            <a:extLst>
              <a:ext uri="{FF2B5EF4-FFF2-40B4-BE49-F238E27FC236}">
                <a16:creationId xmlns:a16="http://schemas.microsoft.com/office/drawing/2014/main" id="{E31F9216-C11A-3D69-04BF-F99A5E8B3449}"/>
              </a:ext>
            </a:extLst>
          </p:cNvPr>
          <p:cNvGrpSpPr/>
          <p:nvPr/>
        </p:nvGrpSpPr>
        <p:grpSpPr>
          <a:xfrm>
            <a:off x="8347265" y="6230278"/>
            <a:ext cx="643968" cy="678764"/>
            <a:chOff x="8347265" y="6230278"/>
            <a:chExt cx="643968" cy="678764"/>
          </a:xfrm>
        </p:grpSpPr>
        <p:sp>
          <p:nvSpPr>
            <p:cNvPr id="20" name="Ellipse 71">
              <a:extLst>
                <a:ext uri="{FF2B5EF4-FFF2-40B4-BE49-F238E27FC236}">
                  <a16:creationId xmlns:a16="http://schemas.microsoft.com/office/drawing/2014/main" id="{BA2FAF8B-37CB-A0B8-67AA-AEDCA9CDCC48}"/>
                </a:ext>
              </a:extLst>
            </p:cNvPr>
            <p:cNvSpPr/>
            <p:nvPr/>
          </p:nvSpPr>
          <p:spPr>
            <a:xfrm>
              <a:off x="8347265" y="6265074"/>
              <a:ext cx="643968" cy="643968"/>
            </a:xfrm>
            <a:prstGeom prst="ellipse">
              <a:avLst/>
            </a:prstGeom>
            <a:solidFill>
              <a:srgbClr val="009A4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sp>
          <p:nvSpPr>
            <p:cNvPr id="21" name="Ellipse 72">
              <a:extLst>
                <a:ext uri="{FF2B5EF4-FFF2-40B4-BE49-F238E27FC236}">
                  <a16:creationId xmlns:a16="http://schemas.microsoft.com/office/drawing/2014/main" id="{2DE6BD3B-859C-3E11-F7A9-A930EB4C76DD}"/>
                </a:ext>
              </a:extLst>
            </p:cNvPr>
            <p:cNvSpPr/>
            <p:nvPr/>
          </p:nvSpPr>
          <p:spPr>
            <a:xfrm>
              <a:off x="8439260" y="6230278"/>
              <a:ext cx="551973" cy="551973"/>
            </a:xfrm>
            <a:prstGeom prst="ellipse">
              <a:avLst/>
            </a:prstGeom>
            <a:gradFill flip="none" rotWithShape="1">
              <a:gsLst>
                <a:gs pos="0">
                  <a:schemeClr val="bg1"/>
                </a:gs>
                <a:gs pos="6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grpSp>
      <p:grpSp>
        <p:nvGrpSpPr>
          <p:cNvPr id="76" name="グループ化 75">
            <a:extLst>
              <a:ext uri="{FF2B5EF4-FFF2-40B4-BE49-F238E27FC236}">
                <a16:creationId xmlns:a16="http://schemas.microsoft.com/office/drawing/2014/main" id="{BB779CD7-767E-BD5D-834C-B47E647CE823}"/>
              </a:ext>
            </a:extLst>
          </p:cNvPr>
          <p:cNvGrpSpPr/>
          <p:nvPr/>
        </p:nvGrpSpPr>
        <p:grpSpPr>
          <a:xfrm>
            <a:off x="10028741" y="6230278"/>
            <a:ext cx="643968" cy="678764"/>
            <a:chOff x="10028741" y="6230278"/>
            <a:chExt cx="643968" cy="678764"/>
          </a:xfrm>
        </p:grpSpPr>
        <p:sp>
          <p:nvSpPr>
            <p:cNvPr id="18" name="Ellipse 60">
              <a:extLst>
                <a:ext uri="{FF2B5EF4-FFF2-40B4-BE49-F238E27FC236}">
                  <a16:creationId xmlns:a16="http://schemas.microsoft.com/office/drawing/2014/main" id="{ED8B8590-A271-C192-B1BC-A4F8743E697C}"/>
                </a:ext>
              </a:extLst>
            </p:cNvPr>
            <p:cNvSpPr/>
            <p:nvPr/>
          </p:nvSpPr>
          <p:spPr>
            <a:xfrm>
              <a:off x="10028741" y="6265074"/>
              <a:ext cx="643968" cy="643968"/>
            </a:xfrm>
            <a:prstGeom prst="ellipse">
              <a:avLst/>
            </a:prstGeom>
            <a:solidFill>
              <a:srgbClr val="009A4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sp>
          <p:nvSpPr>
            <p:cNvPr id="19" name="Ellipse 65">
              <a:extLst>
                <a:ext uri="{FF2B5EF4-FFF2-40B4-BE49-F238E27FC236}">
                  <a16:creationId xmlns:a16="http://schemas.microsoft.com/office/drawing/2014/main" id="{F01C89B8-6476-99DA-3238-D233B151361E}"/>
                </a:ext>
              </a:extLst>
            </p:cNvPr>
            <p:cNvSpPr/>
            <p:nvPr/>
          </p:nvSpPr>
          <p:spPr>
            <a:xfrm>
              <a:off x="10120736" y="6230278"/>
              <a:ext cx="551973" cy="551973"/>
            </a:xfrm>
            <a:prstGeom prst="ellipse">
              <a:avLst/>
            </a:prstGeom>
            <a:gradFill flip="none" rotWithShape="1">
              <a:gsLst>
                <a:gs pos="0">
                  <a:schemeClr val="bg1"/>
                </a:gs>
                <a:gs pos="60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fr-FR"/>
            </a:p>
          </p:txBody>
        </p:sp>
      </p:grpSp>
      <p:grpSp>
        <p:nvGrpSpPr>
          <p:cNvPr id="97" name="グループ化 96">
            <a:extLst>
              <a:ext uri="{FF2B5EF4-FFF2-40B4-BE49-F238E27FC236}">
                <a16:creationId xmlns:a16="http://schemas.microsoft.com/office/drawing/2014/main" id="{4F4D6131-B7F0-0B7E-1EB7-4A3CBC79D128}"/>
              </a:ext>
            </a:extLst>
          </p:cNvPr>
          <p:cNvGrpSpPr/>
          <p:nvPr/>
        </p:nvGrpSpPr>
        <p:grpSpPr>
          <a:xfrm>
            <a:off x="5010268" y="4078947"/>
            <a:ext cx="2302932" cy="2302932"/>
            <a:chOff x="4986823" y="4093014"/>
            <a:chExt cx="2302932" cy="2302932"/>
          </a:xfrm>
        </p:grpSpPr>
        <p:sp>
          <p:nvSpPr>
            <p:cNvPr id="54" name="Ellipse 70">
              <a:extLst>
                <a:ext uri="{FF2B5EF4-FFF2-40B4-BE49-F238E27FC236}">
                  <a16:creationId xmlns:a16="http://schemas.microsoft.com/office/drawing/2014/main" id="{DC00B2CD-AAC5-25DA-0A05-77A0505618FF}"/>
                </a:ext>
              </a:extLst>
            </p:cNvPr>
            <p:cNvSpPr/>
            <p:nvPr/>
          </p:nvSpPr>
          <p:spPr>
            <a:xfrm>
              <a:off x="5562533" y="4668724"/>
              <a:ext cx="1151513" cy="1151513"/>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5" name="Ellipse 73">
              <a:extLst>
                <a:ext uri="{FF2B5EF4-FFF2-40B4-BE49-F238E27FC236}">
                  <a16:creationId xmlns:a16="http://schemas.microsoft.com/office/drawing/2014/main" id="{A315B133-7DB1-048B-FD14-8181D5ED375D}"/>
                </a:ext>
              </a:extLst>
            </p:cNvPr>
            <p:cNvSpPr/>
            <p:nvPr/>
          </p:nvSpPr>
          <p:spPr>
            <a:xfrm>
              <a:off x="5353668" y="4459859"/>
              <a:ext cx="1569242" cy="1569242"/>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74">
              <a:extLst>
                <a:ext uri="{FF2B5EF4-FFF2-40B4-BE49-F238E27FC236}">
                  <a16:creationId xmlns:a16="http://schemas.microsoft.com/office/drawing/2014/main" id="{FFE87C38-4C24-0632-10DB-C7EC4A11F1B6}"/>
                </a:ext>
              </a:extLst>
            </p:cNvPr>
            <p:cNvSpPr/>
            <p:nvPr/>
          </p:nvSpPr>
          <p:spPr>
            <a:xfrm>
              <a:off x="5166589" y="4272780"/>
              <a:ext cx="1943400" cy="1943400"/>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Ellipse 75">
              <a:extLst>
                <a:ext uri="{FF2B5EF4-FFF2-40B4-BE49-F238E27FC236}">
                  <a16:creationId xmlns:a16="http://schemas.microsoft.com/office/drawing/2014/main" id="{D4DEC8F7-95D8-B0AC-4A35-E84239F931E2}"/>
                </a:ext>
              </a:extLst>
            </p:cNvPr>
            <p:cNvSpPr/>
            <p:nvPr/>
          </p:nvSpPr>
          <p:spPr>
            <a:xfrm>
              <a:off x="4986823" y="4093014"/>
              <a:ext cx="2302932" cy="2302932"/>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98" name="グループ化 97">
            <a:extLst>
              <a:ext uri="{FF2B5EF4-FFF2-40B4-BE49-F238E27FC236}">
                <a16:creationId xmlns:a16="http://schemas.microsoft.com/office/drawing/2014/main" id="{D4AEEF1C-5DFD-6541-43E3-392F9D0A5DD7}"/>
              </a:ext>
            </a:extLst>
          </p:cNvPr>
          <p:cNvGrpSpPr/>
          <p:nvPr/>
        </p:nvGrpSpPr>
        <p:grpSpPr>
          <a:xfrm>
            <a:off x="6663429" y="4086220"/>
            <a:ext cx="2302932" cy="2302932"/>
            <a:chOff x="6663429" y="4067464"/>
            <a:chExt cx="2302932" cy="2302932"/>
          </a:xfrm>
        </p:grpSpPr>
        <p:sp>
          <p:nvSpPr>
            <p:cNvPr id="59" name="Ellipse 70">
              <a:extLst>
                <a:ext uri="{FF2B5EF4-FFF2-40B4-BE49-F238E27FC236}">
                  <a16:creationId xmlns:a16="http://schemas.microsoft.com/office/drawing/2014/main" id="{BAD305F2-5319-31C9-2771-7CB1C983ED8E}"/>
                </a:ext>
              </a:extLst>
            </p:cNvPr>
            <p:cNvSpPr/>
            <p:nvPr/>
          </p:nvSpPr>
          <p:spPr>
            <a:xfrm>
              <a:off x="7239139" y="4643174"/>
              <a:ext cx="1151513" cy="1151513"/>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0" name="Ellipse 73">
              <a:extLst>
                <a:ext uri="{FF2B5EF4-FFF2-40B4-BE49-F238E27FC236}">
                  <a16:creationId xmlns:a16="http://schemas.microsoft.com/office/drawing/2014/main" id="{23D6CF87-CCDC-20A3-3FDC-5DB93297ED74}"/>
                </a:ext>
              </a:extLst>
            </p:cNvPr>
            <p:cNvSpPr/>
            <p:nvPr/>
          </p:nvSpPr>
          <p:spPr>
            <a:xfrm>
              <a:off x="7030274" y="4434309"/>
              <a:ext cx="1569242" cy="1569242"/>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1" name="Ellipse 74">
              <a:extLst>
                <a:ext uri="{FF2B5EF4-FFF2-40B4-BE49-F238E27FC236}">
                  <a16:creationId xmlns:a16="http://schemas.microsoft.com/office/drawing/2014/main" id="{55F73FD2-19B5-EF6E-93D7-7D9133E690FA}"/>
                </a:ext>
              </a:extLst>
            </p:cNvPr>
            <p:cNvSpPr/>
            <p:nvPr/>
          </p:nvSpPr>
          <p:spPr>
            <a:xfrm>
              <a:off x="6843195" y="4247230"/>
              <a:ext cx="1943400" cy="1943400"/>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2" name="Ellipse 75">
              <a:extLst>
                <a:ext uri="{FF2B5EF4-FFF2-40B4-BE49-F238E27FC236}">
                  <a16:creationId xmlns:a16="http://schemas.microsoft.com/office/drawing/2014/main" id="{80FB7F92-B77B-DA09-AFF8-59F224D01683}"/>
                </a:ext>
              </a:extLst>
            </p:cNvPr>
            <p:cNvSpPr/>
            <p:nvPr/>
          </p:nvSpPr>
          <p:spPr>
            <a:xfrm>
              <a:off x="6663429" y="4067464"/>
              <a:ext cx="2302932" cy="2302932"/>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99" name="グループ化 98">
            <a:extLst>
              <a:ext uri="{FF2B5EF4-FFF2-40B4-BE49-F238E27FC236}">
                <a16:creationId xmlns:a16="http://schemas.microsoft.com/office/drawing/2014/main" id="{4AB00C8E-DF32-EC11-71FA-CA11D2545BAB}"/>
              </a:ext>
            </a:extLst>
          </p:cNvPr>
          <p:cNvGrpSpPr/>
          <p:nvPr/>
        </p:nvGrpSpPr>
        <p:grpSpPr>
          <a:xfrm>
            <a:off x="5836308" y="2693989"/>
            <a:ext cx="2302932" cy="2302932"/>
            <a:chOff x="5836308" y="2693989"/>
            <a:chExt cx="2302932" cy="2302932"/>
          </a:xfrm>
        </p:grpSpPr>
        <p:sp>
          <p:nvSpPr>
            <p:cNvPr id="64" name="Ellipse 70">
              <a:extLst>
                <a:ext uri="{FF2B5EF4-FFF2-40B4-BE49-F238E27FC236}">
                  <a16:creationId xmlns:a16="http://schemas.microsoft.com/office/drawing/2014/main" id="{D8339B84-7373-D170-4E9C-BFF442AA903F}"/>
                </a:ext>
              </a:extLst>
            </p:cNvPr>
            <p:cNvSpPr/>
            <p:nvPr/>
          </p:nvSpPr>
          <p:spPr>
            <a:xfrm>
              <a:off x="6412018" y="3269699"/>
              <a:ext cx="1151513" cy="1151513"/>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lipse 73">
              <a:extLst>
                <a:ext uri="{FF2B5EF4-FFF2-40B4-BE49-F238E27FC236}">
                  <a16:creationId xmlns:a16="http://schemas.microsoft.com/office/drawing/2014/main" id="{B7ABFBD2-F4A1-8C5D-342C-D1C9592EF29A}"/>
                </a:ext>
              </a:extLst>
            </p:cNvPr>
            <p:cNvSpPr/>
            <p:nvPr/>
          </p:nvSpPr>
          <p:spPr>
            <a:xfrm>
              <a:off x="6203153" y="3060834"/>
              <a:ext cx="1569242" cy="1569242"/>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6" name="Ellipse 74">
              <a:extLst>
                <a:ext uri="{FF2B5EF4-FFF2-40B4-BE49-F238E27FC236}">
                  <a16:creationId xmlns:a16="http://schemas.microsoft.com/office/drawing/2014/main" id="{FF9C0E99-B848-19EE-56BD-F53956265636}"/>
                </a:ext>
              </a:extLst>
            </p:cNvPr>
            <p:cNvSpPr/>
            <p:nvPr/>
          </p:nvSpPr>
          <p:spPr>
            <a:xfrm>
              <a:off x="6016074" y="2873755"/>
              <a:ext cx="1943400" cy="1943400"/>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Ellipse 75">
              <a:extLst>
                <a:ext uri="{FF2B5EF4-FFF2-40B4-BE49-F238E27FC236}">
                  <a16:creationId xmlns:a16="http://schemas.microsoft.com/office/drawing/2014/main" id="{B35CF81A-F2F0-CFC0-5C51-5FD734AB13FD}"/>
                </a:ext>
              </a:extLst>
            </p:cNvPr>
            <p:cNvSpPr/>
            <p:nvPr/>
          </p:nvSpPr>
          <p:spPr>
            <a:xfrm>
              <a:off x="5836308" y="2693989"/>
              <a:ext cx="2302932" cy="2302932"/>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00" name="グループ化 99">
            <a:extLst>
              <a:ext uri="{FF2B5EF4-FFF2-40B4-BE49-F238E27FC236}">
                <a16:creationId xmlns:a16="http://schemas.microsoft.com/office/drawing/2014/main" id="{745EF91D-378C-A0C4-1BFD-4EF25171BF5B}"/>
              </a:ext>
            </a:extLst>
          </p:cNvPr>
          <p:cNvGrpSpPr/>
          <p:nvPr/>
        </p:nvGrpSpPr>
        <p:grpSpPr>
          <a:xfrm>
            <a:off x="7546972" y="2707086"/>
            <a:ext cx="2302932" cy="2302932"/>
            <a:chOff x="7547798" y="2647733"/>
            <a:chExt cx="2302932" cy="2302932"/>
          </a:xfrm>
        </p:grpSpPr>
        <p:sp>
          <p:nvSpPr>
            <p:cNvPr id="69" name="Ellipse 70">
              <a:extLst>
                <a:ext uri="{FF2B5EF4-FFF2-40B4-BE49-F238E27FC236}">
                  <a16:creationId xmlns:a16="http://schemas.microsoft.com/office/drawing/2014/main" id="{BE733D7C-A7FF-91C6-B7C2-162C64730A0D}"/>
                </a:ext>
              </a:extLst>
            </p:cNvPr>
            <p:cNvSpPr/>
            <p:nvPr/>
          </p:nvSpPr>
          <p:spPr>
            <a:xfrm>
              <a:off x="8123508" y="3223443"/>
              <a:ext cx="1151513" cy="1151513"/>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0" name="Ellipse 73">
              <a:extLst>
                <a:ext uri="{FF2B5EF4-FFF2-40B4-BE49-F238E27FC236}">
                  <a16:creationId xmlns:a16="http://schemas.microsoft.com/office/drawing/2014/main" id="{57D162C0-CE06-14DA-D1D0-F3C6FB2C4F94}"/>
                </a:ext>
              </a:extLst>
            </p:cNvPr>
            <p:cNvSpPr/>
            <p:nvPr/>
          </p:nvSpPr>
          <p:spPr>
            <a:xfrm>
              <a:off x="7914643" y="3014578"/>
              <a:ext cx="1569242" cy="1569242"/>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1" name="Ellipse 74">
              <a:extLst>
                <a:ext uri="{FF2B5EF4-FFF2-40B4-BE49-F238E27FC236}">
                  <a16:creationId xmlns:a16="http://schemas.microsoft.com/office/drawing/2014/main" id="{B37B970F-3C65-B2AC-2004-D7418A3D6617}"/>
                </a:ext>
              </a:extLst>
            </p:cNvPr>
            <p:cNvSpPr/>
            <p:nvPr/>
          </p:nvSpPr>
          <p:spPr>
            <a:xfrm>
              <a:off x="7727564" y="2827499"/>
              <a:ext cx="1943400" cy="1943400"/>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2" name="Ellipse 75">
              <a:extLst>
                <a:ext uri="{FF2B5EF4-FFF2-40B4-BE49-F238E27FC236}">
                  <a16:creationId xmlns:a16="http://schemas.microsoft.com/office/drawing/2014/main" id="{83094830-9C86-A8AF-8546-3C1915590663}"/>
                </a:ext>
              </a:extLst>
            </p:cNvPr>
            <p:cNvSpPr/>
            <p:nvPr/>
          </p:nvSpPr>
          <p:spPr>
            <a:xfrm>
              <a:off x="7547798" y="2647733"/>
              <a:ext cx="2302932" cy="2302932"/>
            </a:xfrm>
            <a:prstGeom prst="ellipse">
              <a:avLst/>
            </a:prstGeom>
            <a:noFill/>
            <a:ln w="28575">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mc:AlternateContent xmlns:mc="http://schemas.openxmlformats.org/markup-compatibility/2006" xmlns:a14="http://schemas.microsoft.com/office/drawing/2010/main">
        <mc:Choice Requires="a14">
          <p:sp>
            <p:nvSpPr>
              <p:cNvPr id="85" name="ZoneTexte 120">
                <a:extLst>
                  <a:ext uri="{FF2B5EF4-FFF2-40B4-BE49-F238E27FC236}">
                    <a16:creationId xmlns:a16="http://schemas.microsoft.com/office/drawing/2014/main" id="{A8E883CD-C2F3-6C60-94DC-D99638966643}"/>
                  </a:ext>
                </a:extLst>
              </p:cNvPr>
              <p:cNvSpPr txBox="1"/>
              <p:nvPr/>
            </p:nvSpPr>
            <p:spPr>
              <a:xfrm>
                <a:off x="957219" y="5025341"/>
                <a:ext cx="3334218" cy="1077218"/>
              </a:xfrm>
              <a:prstGeom prst="rect">
                <a:avLst/>
              </a:prstGeom>
              <a:noFill/>
            </p:spPr>
            <p:txBody>
              <a:bodyPr wrap="square" rtlCol="0">
                <a:spAutoFit/>
              </a:bodyPr>
              <a:lstStyle/>
              <a:p>
                <a:r>
                  <a:rPr lang="fr-FR" sz="3200" dirty="0" err="1">
                    <a:latin typeface="Arial" panose="020B0604020202020204" pitchFamily="34" charset="0"/>
                    <a:cs typeface="Arial" panose="020B0604020202020204" pitchFamily="34" charset="0"/>
                  </a:rPr>
                  <a:t>wave</a:t>
                </a:r>
                <a:r>
                  <a:rPr lang="fr-FR" sz="3200" dirty="0">
                    <a:latin typeface="Arial" panose="020B0604020202020204" pitchFamily="34" charset="0"/>
                    <a:cs typeface="Arial" panose="020B0604020202020204" pitchFamily="34" charset="0"/>
                  </a:rPr>
                  <a:t> function </a:t>
                </a:r>
                <a14:m>
                  <m:oMath xmlns:m="http://schemas.openxmlformats.org/officeDocument/2006/math">
                    <m:sSub>
                      <m:sSubPr>
                        <m:ctrlPr>
                          <a:rPr lang="fr-FR" sz="3200" b="0" i="1" smtClean="0">
                            <a:latin typeface="Cambria Math" panose="02040503050406030204" pitchFamily="18" charset="0"/>
                          </a:rPr>
                        </m:ctrlPr>
                      </m:sSubPr>
                      <m:e>
                        <m:r>
                          <m:rPr>
                            <m:sty m:val="p"/>
                          </m:rPr>
                          <a:rPr lang="fr-FR" sz="3200" b="0" i="0" smtClean="0">
                            <a:latin typeface="Cambria Math" panose="02040503050406030204" pitchFamily="18" charset="0"/>
                          </a:rPr>
                          <m:t>Ψ</m:t>
                        </m:r>
                      </m:e>
                      <m:sub>
                        <m:r>
                          <a:rPr lang="fr-FR" sz="3200" b="0" i="1" smtClean="0">
                            <a:latin typeface="Cambria Math" panose="02040503050406030204" pitchFamily="18" charset="0"/>
                          </a:rPr>
                          <m:t>0</m:t>
                        </m:r>
                      </m:sub>
                    </m:sSub>
                  </m:oMath>
                </a14:m>
                <a:endParaRPr lang="fr-FR" sz="3200" dirty="0">
                  <a:latin typeface="Arial" panose="020B0604020202020204" pitchFamily="34" charset="0"/>
                  <a:cs typeface="Arial" panose="020B0604020202020204" pitchFamily="34" charset="0"/>
                </a:endParaRPr>
              </a:p>
              <a:p>
                <a:r>
                  <a:rPr lang="fr-FR" sz="3200" dirty="0">
                    <a:latin typeface="Arial" panose="020B0604020202020204" pitchFamily="34" charset="0"/>
                    <a:cs typeface="Arial" panose="020B0604020202020204" pitchFamily="34" charset="0"/>
                  </a:rPr>
                  <a:t>of </a:t>
                </a:r>
                <a:r>
                  <a:rPr lang="fr-FR" sz="3200" dirty="0" err="1">
                    <a:latin typeface="Arial" panose="020B0604020202020204" pitchFamily="34" charset="0"/>
                    <a:cs typeface="Arial" panose="020B0604020202020204" pitchFamily="34" charset="0"/>
                  </a:rPr>
                  <a:t>photoelectron</a:t>
                </a:r>
                <a:endParaRPr lang="fr-FR" sz="3200" dirty="0">
                  <a:latin typeface="Arial" panose="020B0604020202020204" pitchFamily="34" charset="0"/>
                  <a:cs typeface="Arial" panose="020B0604020202020204" pitchFamily="34" charset="0"/>
                </a:endParaRPr>
              </a:p>
            </p:txBody>
          </p:sp>
        </mc:Choice>
        <mc:Fallback xmlns="">
          <p:sp>
            <p:nvSpPr>
              <p:cNvPr id="85" name="ZoneTexte 120">
                <a:extLst>
                  <a:ext uri="{FF2B5EF4-FFF2-40B4-BE49-F238E27FC236}">
                    <a16:creationId xmlns:a16="http://schemas.microsoft.com/office/drawing/2014/main" id="{A8E883CD-C2F3-6C60-94DC-D99638966643}"/>
                  </a:ext>
                </a:extLst>
              </p:cNvPr>
              <p:cNvSpPr txBox="1">
                <a:spLocks noRot="1" noChangeAspect="1" noMove="1" noResize="1" noEditPoints="1" noAdjustHandles="1" noChangeArrowheads="1" noChangeShapeType="1" noTextEdit="1"/>
              </p:cNvSpPr>
              <p:nvPr/>
            </p:nvSpPr>
            <p:spPr>
              <a:xfrm>
                <a:off x="957219" y="5025341"/>
                <a:ext cx="3334218" cy="1077218"/>
              </a:xfrm>
              <a:prstGeom prst="rect">
                <a:avLst/>
              </a:prstGeom>
              <a:blipFill>
                <a:blip r:embed="rId5"/>
                <a:stretch>
                  <a:fillRect l="-4563" t="-6977" b="-17442"/>
                </a:stretch>
              </a:blipFill>
            </p:spPr>
            <p:txBody>
              <a:bodyPr/>
              <a:lstStyle/>
              <a:p>
                <a:r>
                  <a:rPr lang="en-US">
                    <a:noFill/>
                  </a:rPr>
                  <a:t> </a:t>
                </a:r>
              </a:p>
            </p:txBody>
          </p:sp>
        </mc:Fallback>
      </mc:AlternateContent>
      <p:sp>
        <p:nvSpPr>
          <p:cNvPr id="86" name="ZoneTexte 119">
            <a:extLst>
              <a:ext uri="{FF2B5EF4-FFF2-40B4-BE49-F238E27FC236}">
                <a16:creationId xmlns:a16="http://schemas.microsoft.com/office/drawing/2014/main" id="{C871E27A-A98E-F1CA-EF0F-6EFB48F26CA3}"/>
              </a:ext>
            </a:extLst>
          </p:cNvPr>
          <p:cNvSpPr txBox="1"/>
          <p:nvPr/>
        </p:nvSpPr>
        <p:spPr>
          <a:xfrm>
            <a:off x="2726558" y="2038231"/>
            <a:ext cx="1165860" cy="583565"/>
          </a:xfrm>
          <a:prstGeom prst="rect">
            <a:avLst/>
          </a:prstGeom>
          <a:noFill/>
        </p:spPr>
        <p:txBody>
          <a:bodyPr wrap="none" rtlCol="0">
            <a:spAutoFit/>
          </a:bodyPr>
          <a:lstStyle/>
          <a:p>
            <a:r>
              <a:rPr lang="fr-FR" sz="3200" dirty="0">
                <a:latin typeface="Arial" panose="020B0604020202020204" pitchFamily="34" charset="0"/>
                <a:cs typeface="Arial" panose="020B0604020202020204" pitchFamily="34" charset="0"/>
              </a:rPr>
              <a:t>X-ray</a:t>
            </a:r>
          </a:p>
        </p:txBody>
      </p:sp>
      <mc:AlternateContent xmlns:mc="http://schemas.openxmlformats.org/markup-compatibility/2006" xmlns:a14="http://schemas.microsoft.com/office/drawing/2010/main">
        <mc:Choice Requires="a14">
          <p:sp>
            <p:nvSpPr>
              <p:cNvPr id="7" name="ZoneTexte 140">
                <a:extLst>
                  <a:ext uri="{FF2B5EF4-FFF2-40B4-BE49-F238E27FC236}">
                    <a16:creationId xmlns:a16="http://schemas.microsoft.com/office/drawing/2014/main" id="{6891EE87-3569-3383-0273-6AA51BA79863}"/>
                  </a:ext>
                </a:extLst>
              </p:cNvPr>
              <p:cNvSpPr txBox="1"/>
              <p:nvPr/>
            </p:nvSpPr>
            <p:spPr>
              <a:xfrm>
                <a:off x="6774747" y="1334258"/>
                <a:ext cx="61029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sz="3200" b="0" i="1" smtClean="0">
                          <a:solidFill>
                            <a:srgbClr val="C00000"/>
                          </a:solidFill>
                          <a:latin typeface="Cambria Math" panose="02040503050406030204" pitchFamily="18" charset="0"/>
                        </a:rPr>
                        <m:t>𝜙</m:t>
                      </m:r>
                    </m:oMath>
                  </m:oMathPara>
                </a14:m>
                <a:endParaRPr lang="en-GB" sz="3200" dirty="0">
                  <a:solidFill>
                    <a:srgbClr val="C00000"/>
                  </a:solidFill>
                  <a:latin typeface="Arial" panose="020B0604020202020204" pitchFamily="34" charset="0"/>
                  <a:cs typeface="Arial" panose="020B0604020202020204" pitchFamily="34" charset="0"/>
                </a:endParaRPr>
              </a:p>
            </p:txBody>
          </p:sp>
        </mc:Choice>
        <mc:Fallback xmlns="">
          <p:sp>
            <p:nvSpPr>
              <p:cNvPr id="7" name="ZoneTexte 140">
                <a:extLst>
                  <a:ext uri="{FF2B5EF4-FFF2-40B4-BE49-F238E27FC236}">
                    <a16:creationId xmlns:a16="http://schemas.microsoft.com/office/drawing/2014/main" id="{6891EE87-3569-3383-0273-6AA51BA79863}"/>
                  </a:ext>
                </a:extLst>
              </p:cNvPr>
              <p:cNvSpPr txBox="1">
                <a:spLocks noRot="1" noChangeAspect="1" noMove="1" noResize="1" noEditPoints="1" noAdjustHandles="1" noChangeArrowheads="1" noChangeShapeType="1" noTextEdit="1"/>
              </p:cNvSpPr>
              <p:nvPr/>
            </p:nvSpPr>
            <p:spPr>
              <a:xfrm>
                <a:off x="6774747" y="1334258"/>
                <a:ext cx="610295" cy="584775"/>
              </a:xfrm>
              <a:prstGeom prst="rect">
                <a:avLst/>
              </a:prstGeom>
              <a:blipFill>
                <a:blip r:embed="rId6"/>
                <a:stretch>
                  <a:fillRect l="-4082" r="-2041" b="-21277"/>
                </a:stretch>
              </a:blipFill>
            </p:spPr>
            <p:txBody>
              <a:bodyPr/>
              <a:lstStyle/>
              <a:p>
                <a:r>
                  <a:rPr lang="en-US">
                    <a:noFill/>
                  </a:rPr>
                  <a:t> </a:t>
                </a:r>
              </a:p>
            </p:txBody>
          </p:sp>
        </mc:Fallback>
      </mc:AlternateContent>
      <p:sp>
        <p:nvSpPr>
          <p:cNvPr id="8" name="Arc 14">
            <a:extLst>
              <a:ext uri="{FF2B5EF4-FFF2-40B4-BE49-F238E27FC236}">
                <a16:creationId xmlns:a16="http://schemas.microsoft.com/office/drawing/2014/main" id="{50362B90-0BCB-9DB1-86CD-C8E6E524159D}"/>
              </a:ext>
            </a:extLst>
          </p:cNvPr>
          <p:cNvSpPr/>
          <p:nvPr/>
        </p:nvSpPr>
        <p:spPr>
          <a:xfrm>
            <a:off x="6610851" y="1997940"/>
            <a:ext cx="900100" cy="285995"/>
          </a:xfrm>
          <a:prstGeom prst="arc">
            <a:avLst>
              <a:gd name="adj1" fmla="val 18008045"/>
              <a:gd name="adj2" fmla="val 13383184"/>
            </a:avLst>
          </a:prstGeom>
          <a:ln w="571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9" name="Connecteur droit avec flèche 83">
            <a:extLst>
              <a:ext uri="{FF2B5EF4-FFF2-40B4-BE49-F238E27FC236}">
                <a16:creationId xmlns:a16="http://schemas.microsoft.com/office/drawing/2014/main" id="{A3C2C9E6-4BEF-8BB8-2752-F45AC74CBA1D}"/>
              </a:ext>
            </a:extLst>
          </p:cNvPr>
          <p:cNvCxnSpPr/>
          <p:nvPr/>
        </p:nvCxnSpPr>
        <p:spPr>
          <a:xfrm flipV="1">
            <a:off x="7001166" y="1907657"/>
            <a:ext cx="40005" cy="195834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ZoneTexte 15">
                <a:extLst>
                  <a:ext uri="{FF2B5EF4-FFF2-40B4-BE49-F238E27FC236}">
                    <a16:creationId xmlns:a16="http://schemas.microsoft.com/office/drawing/2014/main" id="{545DC386-C05F-D0C9-2D7B-6E574131CA21}"/>
                  </a:ext>
                </a:extLst>
              </p:cNvPr>
              <p:cNvSpPr txBox="1"/>
              <p:nvPr/>
            </p:nvSpPr>
            <p:spPr>
              <a:xfrm>
                <a:off x="7563531" y="2178009"/>
                <a:ext cx="54136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fr-FR" sz="3200" b="0" i="1" smtClean="0">
                          <a:solidFill>
                            <a:srgbClr val="C00000"/>
                          </a:solidFill>
                          <a:latin typeface="Cambria Math" panose="02040503050406030204" pitchFamily="18" charset="0"/>
                        </a:rPr>
                        <m:t>𝜃</m:t>
                      </m:r>
                    </m:oMath>
                  </m:oMathPara>
                </a14:m>
                <a:endParaRPr lang="en-GB" sz="3200" dirty="0">
                  <a:solidFill>
                    <a:srgbClr val="C00000"/>
                  </a:solidFill>
                  <a:latin typeface="Arial" panose="020B0604020202020204" pitchFamily="34" charset="0"/>
                  <a:cs typeface="Arial" panose="020B0604020202020204" pitchFamily="34" charset="0"/>
                </a:endParaRPr>
              </a:p>
            </p:txBody>
          </p:sp>
        </mc:Choice>
        <mc:Fallback xmlns="">
          <p:sp>
            <p:nvSpPr>
              <p:cNvPr id="10" name="ZoneTexte 15">
                <a:extLst>
                  <a:ext uri="{FF2B5EF4-FFF2-40B4-BE49-F238E27FC236}">
                    <a16:creationId xmlns:a16="http://schemas.microsoft.com/office/drawing/2014/main" id="{545DC386-C05F-D0C9-2D7B-6E574131CA21}"/>
                  </a:ext>
                </a:extLst>
              </p:cNvPr>
              <p:cNvSpPr txBox="1">
                <a:spLocks noRot="1" noChangeAspect="1" noMove="1" noResize="1" noEditPoints="1" noAdjustHandles="1" noChangeArrowheads="1" noChangeShapeType="1" noTextEdit="1"/>
              </p:cNvSpPr>
              <p:nvPr/>
            </p:nvSpPr>
            <p:spPr>
              <a:xfrm>
                <a:off x="7563531" y="2178009"/>
                <a:ext cx="541366" cy="584775"/>
              </a:xfrm>
              <a:prstGeom prst="rect">
                <a:avLst/>
              </a:prstGeom>
              <a:blipFill>
                <a:blip r:embed="rId7"/>
                <a:stretch>
                  <a:fillRect/>
                </a:stretch>
              </a:blipFill>
            </p:spPr>
            <p:txBody>
              <a:bodyPr/>
              <a:lstStyle/>
              <a:p>
                <a:r>
                  <a:rPr lang="en-US">
                    <a:noFill/>
                  </a:rPr>
                  <a:t> </a:t>
                </a:r>
              </a:p>
            </p:txBody>
          </p:sp>
        </mc:Fallback>
      </mc:AlternateContent>
      <p:sp>
        <p:nvSpPr>
          <p:cNvPr id="11" name="Forme libre 13">
            <a:extLst>
              <a:ext uri="{FF2B5EF4-FFF2-40B4-BE49-F238E27FC236}">
                <a16:creationId xmlns:a16="http://schemas.microsoft.com/office/drawing/2014/main" id="{4D1FF4F4-304A-E627-2AEE-AD86F5F55EC5}"/>
              </a:ext>
            </a:extLst>
          </p:cNvPr>
          <p:cNvSpPr/>
          <p:nvPr/>
        </p:nvSpPr>
        <p:spPr>
          <a:xfrm>
            <a:off x="7079895" y="2455380"/>
            <a:ext cx="1116793" cy="756641"/>
          </a:xfrm>
          <a:custGeom>
            <a:avLst/>
            <a:gdLst>
              <a:gd name="connsiteX0" fmla="*/ 0 w 304800"/>
              <a:gd name="connsiteY0" fmla="*/ 0 h 276225"/>
              <a:gd name="connsiteX1" fmla="*/ 304800 w 304800"/>
              <a:gd name="connsiteY1" fmla="*/ 276225 h 276225"/>
              <a:gd name="connsiteX0-1" fmla="*/ 0 w 304800"/>
              <a:gd name="connsiteY0-2" fmla="*/ 0 h 276225"/>
              <a:gd name="connsiteX1-3" fmla="*/ 304800 w 304800"/>
              <a:gd name="connsiteY1-4" fmla="*/ 276225 h 276225"/>
              <a:gd name="connsiteX0-5" fmla="*/ 0 w 304800"/>
              <a:gd name="connsiteY0-6" fmla="*/ 0 h 276225"/>
              <a:gd name="connsiteX1-7" fmla="*/ 304800 w 304800"/>
              <a:gd name="connsiteY1-8" fmla="*/ 276225 h 276225"/>
              <a:gd name="connsiteX0-9" fmla="*/ 0 w 509587"/>
              <a:gd name="connsiteY0-10" fmla="*/ 0 h 285750"/>
              <a:gd name="connsiteX1-11" fmla="*/ 509587 w 509587"/>
              <a:gd name="connsiteY1-12" fmla="*/ 285750 h 285750"/>
              <a:gd name="connsiteX0-13" fmla="*/ 0 w 509587"/>
              <a:gd name="connsiteY0-14" fmla="*/ 0 h 285750"/>
              <a:gd name="connsiteX1-15" fmla="*/ 509587 w 509587"/>
              <a:gd name="connsiteY1-16" fmla="*/ 285750 h 285750"/>
              <a:gd name="connsiteX0-17" fmla="*/ 0 w 509587"/>
              <a:gd name="connsiteY0-18" fmla="*/ 0 h 285750"/>
              <a:gd name="connsiteX1-19" fmla="*/ 509587 w 509587"/>
              <a:gd name="connsiteY1-20" fmla="*/ 285750 h 285750"/>
            </a:gdLst>
            <a:ahLst/>
            <a:cxnLst>
              <a:cxn ang="0">
                <a:pos x="connsiteX0-1" y="connsiteY0-2"/>
              </a:cxn>
              <a:cxn ang="0">
                <a:pos x="connsiteX1-3" y="connsiteY1-4"/>
              </a:cxn>
            </a:cxnLst>
            <a:rect l="l" t="t" r="r" b="b"/>
            <a:pathLst>
              <a:path w="509587" h="285750">
                <a:moveTo>
                  <a:pt x="0" y="0"/>
                </a:moveTo>
                <a:cubicBezTo>
                  <a:pt x="244475" y="34925"/>
                  <a:pt x="412749" y="150813"/>
                  <a:pt x="509587" y="285750"/>
                </a:cubicBezTo>
              </a:path>
            </a:pathLst>
          </a:custGeom>
          <a:noFill/>
          <a:ln w="571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12" name="Connecteur droit avec flèche 125">
            <a:extLst>
              <a:ext uri="{FF2B5EF4-FFF2-40B4-BE49-F238E27FC236}">
                <a16:creationId xmlns:a16="http://schemas.microsoft.com/office/drawing/2014/main" id="{CC4EDADF-815F-9899-CAC8-86385C5D9E2B}"/>
              </a:ext>
            </a:extLst>
          </p:cNvPr>
          <p:cNvCxnSpPr>
            <a:cxnSpLocks/>
          </p:cNvCxnSpPr>
          <p:nvPr/>
        </p:nvCxnSpPr>
        <p:spPr>
          <a:xfrm flipV="1">
            <a:off x="6973963" y="2766511"/>
            <a:ext cx="2001163" cy="1075546"/>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5" name="コンテンツ プレースホルダー 1">
            <a:extLst>
              <a:ext uri="{FF2B5EF4-FFF2-40B4-BE49-F238E27FC236}">
                <a16:creationId xmlns:a16="http://schemas.microsoft.com/office/drawing/2014/main" id="{8E7450C5-F720-A8C9-D944-B1FED3DFEAE5}"/>
              </a:ext>
            </a:extLst>
          </p:cNvPr>
          <p:cNvSpPr txBox="1">
            <a:spLocks/>
          </p:cNvSpPr>
          <p:nvPr/>
        </p:nvSpPr>
        <p:spPr>
          <a:xfrm>
            <a:off x="360205" y="7999705"/>
            <a:ext cx="13825695" cy="569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8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kumimoji="1" sz="1800" kern="1200">
                <a:solidFill>
                  <a:schemeClr val="tx1"/>
                </a:solidFill>
                <a:latin typeface="+mn-lt"/>
                <a:ea typeface="+mn-ea"/>
                <a:cs typeface="+mn-cs"/>
              </a:defRPr>
            </a:lvl9pPr>
          </a:lstStyle>
          <a:p>
            <a:pPr>
              <a:buFont typeface="Arial" panose="020B0604020202020204" pitchFamily="34" charset="0"/>
              <a:buChar char="•"/>
            </a:pPr>
            <a:r>
              <a:rPr lang="en-US" altLang="ja-JP" dirty="0">
                <a:latin typeface="Arial" panose="020B0604020202020204" pitchFamily="34" charset="0"/>
                <a:cs typeface="Arial" panose="020B0604020202020204" pitchFamily="34" charset="0"/>
              </a:rPr>
              <a:t>We aim to extract the structural information through comparison to theoretical results.</a:t>
            </a:r>
          </a:p>
        </p:txBody>
      </p:sp>
      <p:sp>
        <p:nvSpPr>
          <p:cNvPr id="16" name="TextBox 15">
            <a:extLst>
              <a:ext uri="{FF2B5EF4-FFF2-40B4-BE49-F238E27FC236}">
                <a16:creationId xmlns:a16="http://schemas.microsoft.com/office/drawing/2014/main" id="{46F6EF5A-E183-580E-6B47-C27AA67FE74C}"/>
              </a:ext>
            </a:extLst>
          </p:cNvPr>
          <p:cNvSpPr txBox="1"/>
          <p:nvPr/>
        </p:nvSpPr>
        <p:spPr>
          <a:xfrm>
            <a:off x="3114600" y="9137926"/>
            <a:ext cx="7664533" cy="584775"/>
          </a:xfrm>
          <a:prstGeom prst="rect">
            <a:avLst/>
          </a:prstGeom>
          <a:noFill/>
        </p:spPr>
        <p:txBody>
          <a:bodyPr wrap="square" rtlCol="0">
            <a:spAutoFit/>
          </a:bodyPr>
          <a:lstStyle/>
          <a:p>
            <a:r>
              <a:rPr lang="en-US" altLang="ja-JP" sz="3200" b="1" dirty="0">
                <a:solidFill>
                  <a:srgbClr val="FF0000"/>
                </a:solidFill>
                <a:latin typeface="Arial" panose="020B0604020202020204" pitchFamily="34" charset="0"/>
                <a:cs typeface="Arial" panose="020B0604020202020204" pitchFamily="34" charset="0"/>
              </a:rPr>
              <a:t>Framework: Multiple scattering theory</a:t>
            </a:r>
            <a:endParaRPr kumimoji="1" lang="en-US" altLang="ja-JP" sz="3200" b="1" dirty="0">
              <a:solidFill>
                <a:srgbClr val="FF0000"/>
              </a:solidFill>
              <a:latin typeface="Arial" panose="020B0604020202020204" pitchFamily="34" charset="0"/>
              <a:cs typeface="Arial" panose="020B0604020202020204" pitchFamily="34" charset="0"/>
            </a:endParaRPr>
          </a:p>
        </p:txBody>
      </p:sp>
      <p:sp>
        <p:nvSpPr>
          <p:cNvPr id="87" name="ZoneTexte 113">
            <a:extLst>
              <a:ext uri="{FF2B5EF4-FFF2-40B4-BE49-F238E27FC236}">
                <a16:creationId xmlns:a16="http://schemas.microsoft.com/office/drawing/2014/main" id="{FA62684E-BBD5-6E6C-E5C5-5B2D9F2853A6}"/>
              </a:ext>
            </a:extLst>
          </p:cNvPr>
          <p:cNvSpPr txBox="1"/>
          <p:nvPr/>
        </p:nvSpPr>
        <p:spPr>
          <a:xfrm>
            <a:off x="1114081" y="3522512"/>
            <a:ext cx="1596912" cy="584775"/>
          </a:xfrm>
          <a:prstGeom prst="rect">
            <a:avLst/>
          </a:prstGeom>
          <a:noFill/>
        </p:spPr>
        <p:txBody>
          <a:bodyPr wrap="none" rtlCol="0">
            <a:spAutoFit/>
          </a:bodyPr>
          <a:lstStyle/>
          <a:p>
            <a:r>
              <a:rPr lang="fr-FR" sz="3200" dirty="0">
                <a:latin typeface="Arial" panose="020B0604020202020204" pitchFamily="34" charset="0"/>
                <a:cs typeface="Arial" panose="020B0604020202020204" pitchFamily="34" charset="0"/>
              </a:rPr>
              <a:t>Surface</a:t>
            </a:r>
          </a:p>
        </p:txBody>
      </p:sp>
      <p:sp>
        <p:nvSpPr>
          <p:cNvPr id="2" name="テキスト ボックス 5">
            <a:extLst>
              <a:ext uri="{FF2B5EF4-FFF2-40B4-BE49-F238E27FC236}">
                <a16:creationId xmlns:a16="http://schemas.microsoft.com/office/drawing/2014/main" id="{0F1ECF35-47EA-62BC-F10D-154764984758}"/>
              </a:ext>
            </a:extLst>
          </p:cNvPr>
          <p:cNvSpPr txBox="1"/>
          <p:nvPr/>
        </p:nvSpPr>
        <p:spPr>
          <a:xfrm>
            <a:off x="2624328" y="128016"/>
            <a:ext cx="9481790" cy="707886"/>
          </a:xfrm>
          <a:prstGeom prst="rect">
            <a:avLst/>
          </a:prstGeom>
          <a:noFill/>
        </p:spPr>
        <p:txBody>
          <a:bodyPr wrap="square">
            <a:spAutoFit/>
          </a:bodyPr>
          <a:lstStyle/>
          <a:p>
            <a:pPr marL="38100">
              <a:spcBef>
                <a:spcPts val="100"/>
              </a:spcBef>
            </a:pPr>
            <a:r>
              <a:rPr lang="en-US" altLang="ja-JP" sz="4000" b="1" dirty="0">
                <a:latin typeface="Arial" panose="02080604020202020204" pitchFamily="34" charset="0"/>
                <a:cs typeface="Arial" panose="02080604020202020204" pitchFamily="34" charset="0"/>
              </a:rPr>
              <a:t>Principle of Photo Electron Diffraction </a:t>
            </a:r>
          </a:p>
        </p:txBody>
      </p: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9B88FC44-0D4E-7961-3E09-D03FB3DEFC16}"/>
                  </a:ext>
                </a:extLst>
              </p:cNvPr>
              <p:cNvSpPr txBox="1"/>
              <p:nvPr/>
            </p:nvSpPr>
            <p:spPr>
              <a:xfrm>
                <a:off x="9103658" y="2330013"/>
                <a:ext cx="487600" cy="461665"/>
              </a:xfrm>
              <a:prstGeom prst="rect">
                <a:avLst/>
              </a:prstGeom>
              <a:noFill/>
              <a:ln>
                <a:solidFill>
                  <a:schemeClr val="tx2">
                    <a:lumMod val="75000"/>
                    <a:lumOff val="25000"/>
                  </a:schemeClr>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n>
                                <a:solidFill>
                                  <a:schemeClr val="tx2">
                                    <a:lumMod val="75000"/>
                                    <a:lumOff val="25000"/>
                                  </a:schemeClr>
                                </a:solidFill>
                              </a:ln>
                              <a:latin typeface="Cambria Math" panose="02040503050406030204" pitchFamily="18" charset="0"/>
                            </a:rPr>
                          </m:ctrlPr>
                        </m:sSupPr>
                        <m:e>
                          <m:r>
                            <a:rPr lang="en-US" sz="2400" b="0" i="1" smtClean="0">
                              <a:ln>
                                <a:solidFill>
                                  <a:schemeClr val="tx2">
                                    <a:lumMod val="75000"/>
                                    <a:lumOff val="25000"/>
                                  </a:schemeClr>
                                </a:solidFill>
                              </a:ln>
                              <a:latin typeface="Cambria Math" panose="02040503050406030204" pitchFamily="18" charset="0"/>
                            </a:rPr>
                            <m:t>𝑒</m:t>
                          </m:r>
                        </m:e>
                        <m:sup>
                          <m:r>
                            <a:rPr lang="en-US" sz="2400" b="0" i="1" smtClean="0">
                              <a:ln>
                                <a:solidFill>
                                  <a:schemeClr val="tx2">
                                    <a:lumMod val="75000"/>
                                    <a:lumOff val="25000"/>
                                  </a:schemeClr>
                                </a:solidFill>
                              </a:ln>
                              <a:latin typeface="Cambria Math" panose="02040503050406030204" pitchFamily="18" charset="0"/>
                            </a:rPr>
                            <m:t>−</m:t>
                          </m:r>
                        </m:sup>
                      </m:sSup>
                    </m:oMath>
                  </m:oMathPara>
                </a14:m>
                <a:endParaRPr lang="en-US" sz="2400" dirty="0">
                  <a:ln>
                    <a:solidFill>
                      <a:schemeClr val="tx2">
                        <a:lumMod val="75000"/>
                        <a:lumOff val="25000"/>
                      </a:schemeClr>
                    </a:solidFill>
                  </a:ln>
                </a:endParaRPr>
              </a:p>
            </p:txBody>
          </p:sp>
        </mc:Choice>
        <mc:Fallback xmlns="">
          <p:sp>
            <p:nvSpPr>
              <p:cNvPr id="78" name="TextBox 77">
                <a:extLst>
                  <a:ext uri="{FF2B5EF4-FFF2-40B4-BE49-F238E27FC236}">
                    <a16:creationId xmlns:a16="http://schemas.microsoft.com/office/drawing/2014/main" id="{9B88FC44-0D4E-7961-3E09-D03FB3DEFC16}"/>
                  </a:ext>
                </a:extLst>
              </p:cNvPr>
              <p:cNvSpPr txBox="1">
                <a:spLocks noRot="1" noChangeAspect="1" noMove="1" noResize="1" noEditPoints="1" noAdjustHandles="1" noChangeArrowheads="1" noChangeShapeType="1" noTextEdit="1"/>
              </p:cNvSpPr>
              <p:nvPr/>
            </p:nvSpPr>
            <p:spPr>
              <a:xfrm>
                <a:off x="9103658" y="2330013"/>
                <a:ext cx="487600" cy="461665"/>
              </a:xfrm>
              <a:prstGeom prst="rect">
                <a:avLst/>
              </a:prstGeom>
              <a:blipFill>
                <a:blip r:embed="rId8"/>
                <a:stretch>
                  <a:fillRect/>
                </a:stretch>
              </a:blipFill>
              <a:ln>
                <a:solidFill>
                  <a:schemeClr val="tx2">
                    <a:lumMod val="75000"/>
                    <a:lumOff val="25000"/>
                  </a:schemeClr>
                </a:solidFill>
              </a:ln>
            </p:spPr>
            <p:txBody>
              <a:bodyPr/>
              <a:lstStyle/>
              <a:p>
                <a:r>
                  <a:rPr lang="en-US">
                    <a:noFill/>
                  </a:rPr>
                  <a:t> </a:t>
                </a:r>
              </a:p>
            </p:txBody>
          </p:sp>
        </mc:Fallback>
      </mc:AlternateContent>
      <p:cxnSp>
        <p:nvCxnSpPr>
          <p:cNvPr id="80" name="Connecteur droit avec flèche 125">
            <a:extLst>
              <a:ext uri="{FF2B5EF4-FFF2-40B4-BE49-F238E27FC236}">
                <a16:creationId xmlns:a16="http://schemas.microsoft.com/office/drawing/2014/main" id="{FBB9E31C-5475-A974-BA1C-B91898AFC38B}"/>
              </a:ext>
            </a:extLst>
          </p:cNvPr>
          <p:cNvCxnSpPr>
            <a:cxnSpLocks/>
          </p:cNvCxnSpPr>
          <p:nvPr/>
        </p:nvCxnSpPr>
        <p:spPr>
          <a:xfrm flipH="1">
            <a:off x="4130797" y="5806170"/>
            <a:ext cx="1027291"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84" name="Rectangle 83">
            <a:extLst>
              <a:ext uri="{FF2B5EF4-FFF2-40B4-BE49-F238E27FC236}">
                <a16:creationId xmlns:a16="http://schemas.microsoft.com/office/drawing/2014/main" id="{2F91C87B-475F-C934-74F9-43E3C7A62369}"/>
              </a:ext>
            </a:extLst>
          </p:cNvPr>
          <p:cNvSpPr/>
          <p:nvPr/>
        </p:nvSpPr>
        <p:spPr>
          <a:xfrm>
            <a:off x="1002082" y="5106663"/>
            <a:ext cx="3128715" cy="966868"/>
          </a:xfrm>
          <a:prstGeom prst="rect">
            <a:avLst/>
          </a:prstGeom>
          <a:noFill/>
          <a:ln w="57150">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855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7FEF0-3C4D-5C19-8EC5-E155FC769180}"/>
            </a:ext>
          </a:extLst>
        </p:cNvPr>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0DACFC25-E0C5-747C-31DF-51DE5952B855}"/>
              </a:ext>
            </a:extLst>
          </p:cNvPr>
          <p:cNvSpPr txBox="1"/>
          <p:nvPr/>
        </p:nvSpPr>
        <p:spPr>
          <a:xfrm>
            <a:off x="4159954" y="128016"/>
            <a:ext cx="6310492" cy="707886"/>
          </a:xfrm>
          <a:prstGeom prst="rect">
            <a:avLst/>
          </a:prstGeom>
          <a:noFill/>
        </p:spPr>
        <p:txBody>
          <a:bodyPr wrap="square">
            <a:spAutoFit/>
          </a:bodyPr>
          <a:lstStyle/>
          <a:p>
            <a:pPr marL="38100">
              <a:spcBef>
                <a:spcPts val="100"/>
              </a:spcBef>
            </a:pPr>
            <a:r>
              <a:rPr lang="en-US" altLang="ja-JP" sz="4000" b="1" dirty="0">
                <a:latin typeface="Arial" panose="02080604020202020204" pitchFamily="34" charset="0"/>
                <a:cs typeface="Arial" panose="02080604020202020204" pitchFamily="34" charset="0"/>
              </a:rPr>
              <a:t>Renormalized Expansion</a:t>
            </a:r>
          </a:p>
        </p:txBody>
      </p:sp>
      <mc:AlternateContent xmlns:mc="http://schemas.openxmlformats.org/markup-compatibility/2006" xmlns:a14="http://schemas.microsoft.com/office/drawing/2010/main">
        <mc:Choice Requires="a14">
          <p:sp>
            <p:nvSpPr>
              <p:cNvPr id="10" name="Text Box 9">
                <a:extLst>
                  <a:ext uri="{FF2B5EF4-FFF2-40B4-BE49-F238E27FC236}">
                    <a16:creationId xmlns:a16="http://schemas.microsoft.com/office/drawing/2014/main" id="{33043E85-2B2A-8083-1670-5F2982D15C1B}"/>
                  </a:ext>
                </a:extLst>
              </p:cNvPr>
              <p:cNvSpPr txBox="1"/>
              <p:nvPr/>
            </p:nvSpPr>
            <p:spPr>
              <a:xfrm>
                <a:off x="325164" y="2296336"/>
                <a:ext cx="11396935" cy="532966"/>
              </a:xfrm>
              <a:prstGeom prst="rect">
                <a:avLst/>
              </a:prstGeom>
              <a:noFill/>
            </p:spPr>
            <p:txBody>
              <a:bodyPr wrap="square" rtlCol="0">
                <a:spAutoFit/>
              </a:bodyPr>
              <a:lstStyle/>
              <a:p>
                <a:r>
                  <a:rPr lang="en-US" altLang="ja-JP" sz="2800" b="1" dirty="0">
                    <a:sym typeface="+mn-ea"/>
                  </a:rPr>
                  <a:t> </a:t>
                </a:r>
                <a14:m>
                  <m:oMath xmlns:m="http://schemas.openxmlformats.org/officeDocument/2006/math">
                    <m:r>
                      <a:rPr lang="en-US" altLang="ja-JP" sz="2800" b="1" smtClean="0">
                        <a:latin typeface="Cambria Math" panose="02040503050406030204" pitchFamily="18" charset="0"/>
                      </a:rPr>
                      <m:t>(</m:t>
                    </m:r>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𝐈</m:t>
                        </m:r>
                        <m:r>
                          <a:rPr lang="en-US" altLang="ja-JP" sz="2800" b="1">
                            <a:latin typeface="Cambria Math" panose="02040503050406030204" pitchFamily="18" charset="0"/>
                          </a:rPr>
                          <m:t>−</m:t>
                        </m:r>
                        <m:r>
                          <a:rPr lang="en-US" altLang="ja-JP" sz="2800" b="1" i="0" smtClean="0">
                            <a:latin typeface="Cambria Math" panose="02040503050406030204" pitchFamily="18" charset="0"/>
                          </a:rPr>
                          <m:t>𝐊</m:t>
                        </m:r>
                        <m:r>
                          <a:rPr lang="en-US" altLang="ja-JP" sz="2800" b="1">
                            <a:latin typeface="Cambria Math" panose="02040503050406030204" pitchFamily="18" charset="0"/>
                          </a:rPr>
                          <m:t>)</m:t>
                        </m:r>
                      </m:e>
                      <m:sup>
                        <m:r>
                          <a:rPr lang="en-US" altLang="ja-JP" sz="2800" b="1">
                            <a:latin typeface="Cambria Math" panose="02040503050406030204" pitchFamily="18" charset="0"/>
                          </a:rPr>
                          <m:t>−</m:t>
                        </m:r>
                        <m:r>
                          <a:rPr lang="en-US" altLang="ja-JP" sz="2800" b="1">
                            <a:latin typeface="Cambria Math" panose="02040503050406030204" pitchFamily="18" charset="0"/>
                          </a:rPr>
                          <m:t>𝟏</m:t>
                        </m:r>
                      </m:sup>
                    </m:sSup>
                    <m:r>
                      <a:rPr lang="en-US" altLang="ja-JP" sz="2800" b="1" i="1" smtClean="0">
                        <a:latin typeface="Cambria Math" panose="02040503050406030204" pitchFamily="18" charset="0"/>
                      </a:rPr>
                      <m:t>=</m:t>
                    </m:r>
                    <m:r>
                      <m:rPr>
                        <m:sty m:val="p"/>
                      </m:rPr>
                      <a:rPr lang="en-US" altLang="ja-JP" sz="2800" b="1" i="1">
                        <a:latin typeface="Cambria Math" panose="02040503050406030204" pitchFamily="18" charset="0"/>
                      </a:rPr>
                      <m:t>ω</m:t>
                    </m:r>
                    <m:r>
                      <a:rPr lang="en-US" altLang="ja-JP" sz="2800" b="1" i="1" smtClean="0">
                        <a:latin typeface="Cambria Math" panose="02040503050406030204" pitchFamily="18" charset="0"/>
                      </a:rPr>
                      <m:t>(</m:t>
                    </m:r>
                    <m:r>
                      <a:rPr lang="en-US" altLang="ja-JP" sz="2800" b="1">
                        <a:latin typeface="Cambria Math" panose="02040503050406030204" pitchFamily="18" charset="0"/>
                      </a:rPr>
                      <m:t>𝐈</m:t>
                    </m:r>
                    <m:r>
                      <a:rPr lang="en-US" altLang="ja-JP" sz="2800" b="1">
                        <a:latin typeface="Cambria Math" panose="02040503050406030204" pitchFamily="18" charset="0"/>
                      </a:rPr>
                      <m:t>+</m:t>
                    </m:r>
                    <m:sSup>
                      <m:sSupPr>
                        <m:ctrlPr>
                          <a:rPr lang="en-US" altLang="ja-JP" sz="2800" b="1" i="1">
                            <a:latin typeface="Cambria Math" panose="02040503050406030204" pitchFamily="18" charset="0"/>
                          </a:rPr>
                        </m:ctrlPr>
                      </m:sSupPr>
                      <m:e>
                        <m:r>
                          <a:rPr lang="en-US" altLang="ja-JP" sz="2800" b="1" i="0" smtClean="0">
                            <a:latin typeface="Cambria Math" panose="02040503050406030204" pitchFamily="18" charset="0"/>
                          </a:rPr>
                          <m:t>𝐆</m:t>
                        </m:r>
                        <m:r>
                          <a:rPr lang="en-US" altLang="ja-JP" sz="2800" b="1">
                            <a:latin typeface="Cambria Math" panose="02040503050406030204" pitchFamily="18" charset="0"/>
                          </a:rPr>
                          <m:t>+</m:t>
                        </m:r>
                        <m:r>
                          <a:rPr lang="en-US" altLang="ja-JP" sz="2800" b="1" i="0" smtClean="0">
                            <a:latin typeface="Cambria Math" panose="02040503050406030204" pitchFamily="18" charset="0"/>
                          </a:rPr>
                          <m:t>𝐆</m:t>
                        </m:r>
                      </m:e>
                      <m:sup>
                        <m:r>
                          <a:rPr lang="en-US" altLang="ja-JP" sz="2800" b="1" i="1">
                            <a:latin typeface="Cambria Math" panose="02040503050406030204" pitchFamily="18" charset="0"/>
                          </a:rPr>
                          <m:t>𝟐</m:t>
                        </m:r>
                      </m:sup>
                    </m:sSup>
                    <m:r>
                      <a:rPr lang="en-US" altLang="ja-JP" sz="2800" b="1">
                        <a:latin typeface="Cambria Math" panose="02040503050406030204" pitchFamily="18" charset="0"/>
                      </a:rPr>
                      <m:t>+…</m:t>
                    </m:r>
                    <m:r>
                      <a:rPr lang="en-US" altLang="ja-JP" sz="2800" b="1" i="1" smtClean="0">
                        <a:latin typeface="Cambria Math" panose="02040503050406030204" pitchFamily="18" charset="0"/>
                      </a:rPr>
                      <m:t>+</m:t>
                    </m:r>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𝐆</m:t>
                        </m:r>
                      </m:e>
                      <m:sup>
                        <m:r>
                          <a:rPr lang="en-US" altLang="ja-JP" sz="2800" b="1" i="1" smtClean="0">
                            <a:latin typeface="Cambria Math" panose="02040503050406030204" pitchFamily="18" charset="0"/>
                          </a:rPr>
                          <m:t>𝒏</m:t>
                        </m:r>
                      </m:sup>
                    </m:sSup>
                    <m:r>
                      <a:rPr lang="en-US" altLang="ja-JP" sz="2800" b="1" i="1" smtClean="0">
                        <a:latin typeface="Cambria Math" panose="02040503050406030204" pitchFamily="18" charset="0"/>
                      </a:rPr>
                      <m:t>)</m:t>
                    </m:r>
                  </m:oMath>
                </a14:m>
                <a:r>
                  <a:rPr lang="en-US" altLang="ja-JP" sz="2800" b="1" dirty="0">
                    <a:sym typeface="+mn-ea"/>
                  </a:rPr>
                  <a:t> </a:t>
                </a:r>
                <a:r>
                  <a:rPr lang="en-US" altLang="ja-JP" sz="2800" dirty="0">
                    <a:latin typeface="Arial" panose="020B0604020202020204" pitchFamily="34" charset="0"/>
                    <a:cs typeface="Arial" panose="020B0604020202020204" pitchFamily="34" charset="0"/>
                  </a:rPr>
                  <a:t>(n: scattering order)</a:t>
                </a:r>
                <a:r>
                  <a:rPr lang="en-US" altLang="ja-JP" sz="2800" b="1" dirty="0">
                    <a:sym typeface="+mn-ea"/>
                  </a:rPr>
                  <a:t> </a:t>
                </a:r>
                <a:endParaRPr lang="en-US" altLang="ja-JP" sz="2800" b="1" dirty="0"/>
              </a:p>
            </p:txBody>
          </p:sp>
        </mc:Choice>
        <mc:Fallback xmlns="">
          <p:sp>
            <p:nvSpPr>
              <p:cNvPr id="10" name="Text Box 9">
                <a:extLst>
                  <a:ext uri="{FF2B5EF4-FFF2-40B4-BE49-F238E27FC236}">
                    <a16:creationId xmlns:a16="http://schemas.microsoft.com/office/drawing/2014/main" id="{33043E85-2B2A-8083-1670-5F2982D15C1B}"/>
                  </a:ext>
                </a:extLst>
              </p:cNvPr>
              <p:cNvSpPr txBox="1">
                <a:spLocks noRot="1" noChangeAspect="1" noMove="1" noResize="1" noEditPoints="1" noAdjustHandles="1" noChangeArrowheads="1" noChangeShapeType="1" noTextEdit="1"/>
              </p:cNvSpPr>
              <p:nvPr/>
            </p:nvSpPr>
            <p:spPr>
              <a:xfrm>
                <a:off x="325164" y="2296336"/>
                <a:ext cx="11396935" cy="532966"/>
              </a:xfrm>
              <a:prstGeom prst="rect">
                <a:avLst/>
              </a:prstGeom>
              <a:blipFill>
                <a:blip r:embed="rId3"/>
                <a:stretch>
                  <a:fillRect t="-11628" b="-279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 Box 11">
                <a:extLst>
                  <a:ext uri="{FF2B5EF4-FFF2-40B4-BE49-F238E27FC236}">
                    <a16:creationId xmlns:a16="http://schemas.microsoft.com/office/drawing/2014/main" id="{B1D7D086-5056-FED2-AD01-C719BD3B0978}"/>
                  </a:ext>
                </a:extLst>
              </p:cNvPr>
              <p:cNvSpPr txBox="1"/>
              <p:nvPr/>
            </p:nvSpPr>
            <p:spPr>
              <a:xfrm>
                <a:off x="361023" y="3053570"/>
                <a:ext cx="7832718" cy="523220"/>
              </a:xfrm>
              <a:prstGeom prst="rect">
                <a:avLst/>
              </a:prstGeom>
              <a:noFill/>
            </p:spPr>
            <p:txBody>
              <a:bodyPr wrap="square" rtlCol="0">
                <a:spAutoFit/>
              </a:bodyPr>
              <a:lstStyle/>
              <a:p>
                <a:pPr marL="342900" indent="-342900">
                  <a:buFont typeface="Arial" panose="02080604020202020204" pitchFamily="34" charset="0"/>
                  <a:buChar char="•"/>
                </a:pPr>
                <a14:m>
                  <m:oMath xmlns:m="http://schemas.openxmlformats.org/officeDocument/2006/math">
                    <m:r>
                      <m:rPr>
                        <m:sty m:val="p"/>
                      </m:rPr>
                      <a:rPr lang="en-US" altLang="ja-JP" sz="2800" b="1" i="1">
                        <a:latin typeface="Cambria Math" panose="02040503050406030204" pitchFamily="18" charset="0"/>
                      </a:rPr>
                      <m:t>ω</m:t>
                    </m:r>
                    <m:r>
                      <a:rPr lang="en-US" altLang="ja-JP" sz="2800" b="1" i="1">
                        <a:latin typeface="Cambria Math" panose="02040503050406030204" pitchFamily="18" charset="0"/>
                      </a:rPr>
                      <m:t> </m:t>
                    </m:r>
                  </m:oMath>
                </a14:m>
                <a:r>
                  <a:rPr lang="en-US" altLang="ja-JP" sz="2800" dirty="0">
                    <a:latin typeface="Arial" panose="020B0604020202020204" pitchFamily="34" charset="0"/>
                    <a:cs typeface="Arial" panose="020B0604020202020204" pitchFamily="34" charset="0"/>
                    <a:sym typeface="+mn-ea"/>
                  </a:rPr>
                  <a:t>optimization is as heavy as Matrix Inversion.</a:t>
                </a:r>
              </a:p>
            </p:txBody>
          </p:sp>
        </mc:Choice>
        <mc:Fallback xmlns="">
          <p:sp>
            <p:nvSpPr>
              <p:cNvPr id="12" name="Text Box 11">
                <a:extLst>
                  <a:ext uri="{FF2B5EF4-FFF2-40B4-BE49-F238E27FC236}">
                    <a16:creationId xmlns:a16="http://schemas.microsoft.com/office/drawing/2014/main" id="{B1D7D086-5056-FED2-AD01-C719BD3B0978}"/>
                  </a:ext>
                </a:extLst>
              </p:cNvPr>
              <p:cNvSpPr txBox="1">
                <a:spLocks noRot="1" noChangeAspect="1" noMove="1" noResize="1" noEditPoints="1" noAdjustHandles="1" noChangeArrowheads="1" noChangeShapeType="1" noTextEdit="1"/>
              </p:cNvSpPr>
              <p:nvPr/>
            </p:nvSpPr>
            <p:spPr>
              <a:xfrm>
                <a:off x="361023" y="3053570"/>
                <a:ext cx="7832718" cy="523220"/>
              </a:xfrm>
              <a:prstGeom prst="rect">
                <a:avLst/>
              </a:prstGeom>
              <a:blipFill>
                <a:blip r:embed="rId4"/>
                <a:stretch>
                  <a:fillRect l="-1456" t="-11905" r="-2751" b="-30952"/>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1B320204-C17B-6F6F-F04A-D4FD0DF6D1E2}"/>
              </a:ext>
            </a:extLst>
          </p:cNvPr>
          <p:cNvSpPr txBox="1"/>
          <p:nvPr/>
        </p:nvSpPr>
        <p:spPr>
          <a:xfrm>
            <a:off x="361023" y="1516569"/>
            <a:ext cx="4995496" cy="523220"/>
          </a:xfrm>
          <a:prstGeom prst="rect">
            <a:avLst/>
          </a:prstGeom>
          <a:solidFill>
            <a:schemeClr val="accent6">
              <a:lumMod val="60000"/>
              <a:lumOff val="40000"/>
            </a:schemeClr>
          </a:solidFill>
        </p:spPr>
        <p:txBody>
          <a:bodyPr wrap="square" rtlCol="0">
            <a:spAutoFit/>
          </a:bodyPr>
          <a:lstStyle/>
          <a:p>
            <a:r>
              <a:rPr lang="en-US" sz="2800" b="1" dirty="0">
                <a:latin typeface="Arial" panose="020B0604020202020204" pitchFamily="34" charset="0"/>
                <a:cs typeface="Arial" panose="020B0604020202020204" pitchFamily="34" charset="0"/>
              </a:rPr>
              <a:t>Renormalized Expansion </a:t>
            </a:r>
            <a:r>
              <a:rPr lang="en-US" altLang="ja-JP" sz="2800" dirty="0">
                <a:latin typeface="Arial" panose="020B0604020202020204" pitchFamily="34" charset="0"/>
                <a:cs typeface="Arial" panose="020B0604020202020204" pitchFamily="34" charset="0"/>
                <a:sym typeface="+mn-ea"/>
              </a:rPr>
              <a:t>[2]</a:t>
            </a:r>
            <a:endParaRPr lang="en-US" sz="2800" b="1"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5B7EAB05-8603-D6CB-6FB9-33739B968403}"/>
              </a:ext>
            </a:extLst>
          </p:cNvPr>
          <p:cNvSpPr txBox="1"/>
          <p:nvPr/>
        </p:nvSpPr>
        <p:spPr>
          <a:xfrm>
            <a:off x="6373619" y="9630247"/>
            <a:ext cx="6766717" cy="369332"/>
          </a:xfrm>
          <a:prstGeom prst="rect">
            <a:avLst/>
          </a:prstGeom>
          <a:noFill/>
        </p:spPr>
        <p:txBody>
          <a:bodyPr wrap="square" rtlCol="0">
            <a:spAutoFit/>
          </a:bodyPr>
          <a:lstStyle/>
          <a:p>
            <a:r>
              <a:rPr lang="en-US" altLang="ja-JP" sz="1800" dirty="0">
                <a:latin typeface="Arial" panose="020B0604020202020204" pitchFamily="34" charset="0"/>
                <a:cs typeface="Arial" panose="020B0604020202020204" pitchFamily="34" charset="0"/>
              </a:rPr>
              <a:t>[2]   Takatsu, A. </a:t>
            </a:r>
            <a:r>
              <a:rPr lang="en-US" altLang="ja-JP" sz="1800" i="1" dirty="0">
                <a:latin typeface="Arial" panose="020B0604020202020204" pitchFamily="34" charset="0"/>
                <a:cs typeface="Arial" panose="020B0604020202020204" pitchFamily="34" charset="0"/>
              </a:rPr>
              <a:t>et al.,</a:t>
            </a:r>
            <a:r>
              <a:rPr lang="en-US" altLang="ja-JP" sz="1800" dirty="0">
                <a:latin typeface="Arial" panose="020B0604020202020204" pitchFamily="34" charset="0"/>
                <a:cs typeface="Arial" panose="020B0604020202020204" pitchFamily="34" charset="0"/>
              </a:rPr>
              <a:t> </a:t>
            </a:r>
            <a:r>
              <a:rPr lang="en-US" altLang="ja-JP" sz="1800" i="1" dirty="0">
                <a:latin typeface="Arial" panose="020B0604020202020204" pitchFamily="34" charset="0"/>
                <a:cs typeface="Arial" panose="020B0604020202020204" pitchFamily="34" charset="0"/>
              </a:rPr>
              <a:t>Phys. Chem. Chem.</a:t>
            </a:r>
            <a:r>
              <a:rPr lang="en-US" altLang="ja-JP" sz="1800" dirty="0">
                <a:latin typeface="Arial" panose="020B0604020202020204" pitchFamily="34" charset="0"/>
                <a:cs typeface="Arial" panose="020B0604020202020204" pitchFamily="34" charset="0"/>
              </a:rPr>
              <a:t> </a:t>
            </a:r>
            <a:r>
              <a:rPr lang="en-US" altLang="ja-JP" sz="1800" b="1" dirty="0">
                <a:latin typeface="Arial" panose="020B0604020202020204" pitchFamily="34" charset="0"/>
                <a:cs typeface="Arial" panose="020B0604020202020204" pitchFamily="34" charset="0"/>
              </a:rPr>
              <a:t>24</a:t>
            </a:r>
            <a:r>
              <a:rPr lang="en-US" altLang="ja-JP" sz="1800" dirty="0">
                <a:latin typeface="Arial" panose="020B0604020202020204" pitchFamily="34" charset="0"/>
                <a:cs typeface="Arial" panose="020B0604020202020204" pitchFamily="34" charset="0"/>
              </a:rPr>
              <a:t> 5658–5668 (2022</a:t>
            </a:r>
            <a:r>
              <a:rPr lang="en-US" altLang="ja-JP" sz="1800" dirty="0">
                <a:latin typeface="Arial" panose="02080604020202020204" pitchFamily="34" charset="0"/>
                <a:cs typeface="Arial" panose="02080604020202020204" pitchFamily="34" charset="0"/>
              </a:rPr>
              <a: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033FE69-C8FB-0CCD-1D0A-1AFAC6CF48A0}"/>
                  </a:ext>
                </a:extLst>
              </p:cNvPr>
              <p:cNvSpPr txBox="1"/>
              <p:nvPr/>
            </p:nvSpPr>
            <p:spPr>
              <a:xfrm>
                <a:off x="10141531" y="2221238"/>
                <a:ext cx="4045503" cy="156966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2400" b="1">
                          <a:latin typeface="Cambria Math" panose="02040503050406030204" pitchFamily="18" charset="0"/>
                        </a:rPr>
                        <m:t>𝐊</m:t>
                      </m:r>
                      <m:r>
                        <a:rPr kumimoji="1" lang="en-US" altLang="ja-JP" sz="2400" b="1">
                          <a:latin typeface="Cambria Math" panose="02040503050406030204" pitchFamily="18" charset="0"/>
                        </a:rPr>
                        <m:t>= </m:t>
                      </m:r>
                      <m:sSub>
                        <m:sSubPr>
                          <m:ctrlPr>
                            <a:rPr kumimoji="1" lang="en-US" altLang="ja-JP" sz="2400" b="1" i="1">
                              <a:latin typeface="Cambria Math" panose="02040503050406030204" pitchFamily="18" charset="0"/>
                            </a:rPr>
                          </m:ctrlPr>
                        </m:sSubPr>
                        <m:e>
                          <m:r>
                            <a:rPr kumimoji="1" lang="en-US" altLang="ja-JP" sz="2400" b="1">
                              <a:latin typeface="Cambria Math" panose="02040503050406030204" pitchFamily="18" charset="0"/>
                            </a:rPr>
                            <m:t>𝐆</m:t>
                          </m:r>
                        </m:e>
                        <m:sub>
                          <m:r>
                            <a:rPr kumimoji="1" lang="en-US" altLang="ja-JP" sz="2400" b="1">
                              <a:latin typeface="Cambria Math" panose="02040503050406030204" pitchFamily="18" charset="0"/>
                            </a:rPr>
                            <m:t>𝟎</m:t>
                          </m:r>
                        </m:sub>
                      </m:sSub>
                      <m:r>
                        <a:rPr kumimoji="1" lang="en-US" altLang="ja-JP" sz="2400" b="1">
                          <a:latin typeface="Cambria Math" panose="02040503050406030204" pitchFamily="18" charset="0"/>
                        </a:rPr>
                        <m:t>𝐓</m:t>
                      </m:r>
                    </m:oMath>
                  </m:oMathPara>
                </a14:m>
                <a:endParaRPr kumimoji="1" lang="en-US" altLang="ja-JP" sz="2400" b="1" dirty="0"/>
              </a:p>
              <a:p>
                <a14:m>
                  <m:oMath xmlns:m="http://schemas.openxmlformats.org/officeDocument/2006/math">
                    <m:sSub>
                      <m:sSubPr>
                        <m:ctrlPr>
                          <a:rPr kumimoji="1" lang="en-US" altLang="ja-JP" sz="2400" b="1" i="1">
                            <a:latin typeface="Cambria Math" panose="02040503050406030204" pitchFamily="18" charset="0"/>
                          </a:rPr>
                        </m:ctrlPr>
                      </m:sSubPr>
                      <m:e>
                        <m:r>
                          <a:rPr kumimoji="1" lang="en-US" altLang="ja-JP" sz="2400" b="1">
                            <a:latin typeface="Cambria Math" panose="02040503050406030204" pitchFamily="18" charset="0"/>
                          </a:rPr>
                          <m:t>𝐆</m:t>
                        </m:r>
                      </m:e>
                      <m:sub>
                        <m:r>
                          <a:rPr kumimoji="1" lang="en-US" altLang="ja-JP" sz="2400" b="1">
                            <a:latin typeface="Cambria Math" panose="02040503050406030204" pitchFamily="18" charset="0"/>
                          </a:rPr>
                          <m:t>𝟎</m:t>
                        </m:r>
                      </m:sub>
                    </m:sSub>
                  </m:oMath>
                </a14:m>
                <a:r>
                  <a:rPr kumimoji="1" lang="en-US" altLang="ja-JP" b="1" dirty="0">
                    <a:latin typeface="Arial" panose="020B0604020202020204" pitchFamily="34" charset="0"/>
                    <a:cs typeface="Arial" panose="020B0604020202020204" pitchFamily="34" charset="0"/>
                  </a:rPr>
                  <a:t>: </a:t>
                </a:r>
                <a:r>
                  <a:rPr kumimoji="1" lang="en-US" altLang="ja-JP" sz="2400" b="1" dirty="0">
                    <a:latin typeface="Arial" panose="020B0604020202020204" pitchFamily="34" charset="0"/>
                    <a:cs typeface="Arial" panose="020B0604020202020204" pitchFamily="34" charset="0"/>
                  </a:rPr>
                  <a:t>Free propagator</a:t>
                </a:r>
              </a:p>
              <a:p>
                <a14:m>
                  <m:oMath xmlns:m="http://schemas.openxmlformats.org/officeDocument/2006/math">
                    <m:r>
                      <a:rPr kumimoji="1" lang="en-US" altLang="ja-JP" sz="2400" b="1">
                        <a:latin typeface="Cambria Math" panose="02040503050406030204" pitchFamily="18" charset="0"/>
                      </a:rPr>
                      <m:t>𝐓</m:t>
                    </m:r>
                  </m:oMath>
                </a14:m>
                <a:r>
                  <a:rPr kumimoji="1" lang="en-US" altLang="ja-JP" b="1" dirty="0">
                    <a:latin typeface="Arial" panose="020B0604020202020204" pitchFamily="34" charset="0"/>
                    <a:cs typeface="Arial" panose="020B0604020202020204" pitchFamily="34" charset="0"/>
                  </a:rPr>
                  <a:t>  : </a:t>
                </a:r>
                <a:r>
                  <a:rPr kumimoji="1" lang="en-US" altLang="ja-JP" sz="2400" b="1" dirty="0">
                    <a:latin typeface="Arial" panose="020B0604020202020204" pitchFamily="34" charset="0"/>
                    <a:cs typeface="Arial" panose="020B0604020202020204" pitchFamily="34" charset="0"/>
                  </a:rPr>
                  <a:t>T-matrix</a:t>
                </a:r>
              </a:p>
              <a:p>
                <a14:m>
                  <m:oMath xmlns:m="http://schemas.openxmlformats.org/officeDocument/2006/math">
                    <m:r>
                      <a:rPr lang="en-US" altLang="ja-JP" sz="2400" b="1">
                        <a:latin typeface="Cambria Math" panose="02040503050406030204" pitchFamily="18" charset="0"/>
                      </a:rPr>
                      <m:t>𝐆</m:t>
                    </m:r>
                    <m:r>
                      <a:rPr lang="en-US" altLang="ja-JP" sz="2400" b="1" i="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b="1" i="1">
                            <a:latin typeface="Cambria Math" panose="02040503050406030204" pitchFamily="18" charset="0"/>
                          </a:rPr>
                          <m:t>𝟏</m:t>
                        </m:r>
                        <m:r>
                          <a:rPr lang="en-US" altLang="ja-JP" sz="2400" b="1" i="1">
                            <a:latin typeface="Cambria Math" panose="02040503050406030204" pitchFamily="18" charset="0"/>
                          </a:rPr>
                          <m:t>−</m:t>
                        </m:r>
                        <m:r>
                          <m:rPr>
                            <m:sty m:val="p"/>
                          </m:rPr>
                          <a:rPr lang="en-US" altLang="ja-JP" sz="2400" b="1" i="1">
                            <a:latin typeface="Cambria Math" panose="02040503050406030204" pitchFamily="18" charset="0"/>
                          </a:rPr>
                          <m:t>ω</m:t>
                        </m:r>
                      </m:e>
                    </m:d>
                    <m:r>
                      <a:rPr lang="en-US" altLang="ja-JP" sz="2400" b="1">
                        <a:latin typeface="Cambria Math" panose="02040503050406030204" pitchFamily="18" charset="0"/>
                      </a:rPr>
                      <m:t>𝐈</m:t>
                    </m:r>
                    <m:r>
                      <a:rPr lang="en-US" altLang="ja-JP" sz="2400" b="1" i="1">
                        <a:latin typeface="Cambria Math" panose="02040503050406030204" pitchFamily="18" charset="0"/>
                      </a:rPr>
                      <m:t>+</m:t>
                    </m:r>
                    <m:r>
                      <m:rPr>
                        <m:sty m:val="p"/>
                      </m:rPr>
                      <a:rPr lang="en-US" altLang="ja-JP" sz="2400" b="1" i="1">
                        <a:latin typeface="Cambria Math" panose="02040503050406030204" pitchFamily="18" charset="0"/>
                      </a:rPr>
                      <m:t>ω</m:t>
                    </m:r>
                    <m:r>
                      <a:rPr lang="en-US" altLang="ja-JP" sz="2400" b="1">
                        <a:latin typeface="Cambria Math" panose="02040503050406030204" pitchFamily="18" charset="0"/>
                      </a:rPr>
                      <m:t>𝐊</m:t>
                    </m:r>
                    <m:r>
                      <a:rPr lang="en-US" altLang="ja-JP" sz="2400" b="1">
                        <a:latin typeface="Cambria Math" panose="02040503050406030204" pitchFamily="18" charset="0"/>
                      </a:rPr>
                      <m:t> </m:t>
                    </m:r>
                  </m:oMath>
                </a14:m>
                <a:r>
                  <a:rPr lang="en-US" altLang="ja-JP" sz="2400" b="1" dirty="0"/>
                  <a:t>(</a:t>
                </a:r>
                <a14:m>
                  <m:oMath xmlns:m="http://schemas.openxmlformats.org/officeDocument/2006/math">
                    <m:r>
                      <m:rPr>
                        <m:sty m:val="p"/>
                      </m:rPr>
                      <a:rPr lang="en-US" altLang="ja-JP" sz="2400" b="1" i="1">
                        <a:latin typeface="Cambria Math" panose="02040503050406030204" pitchFamily="18" charset="0"/>
                      </a:rPr>
                      <m:t>ω</m:t>
                    </m:r>
                    <m:r>
                      <a:rPr lang="en-US" altLang="ja-JP" sz="2400" b="1" i="1">
                        <a:latin typeface="Cambria Math" panose="02040503050406030204" pitchFamily="18" charset="0"/>
                        <a:ea typeface="Cambria Math" panose="02040503050406030204" pitchFamily="18" charset="0"/>
                      </a:rPr>
                      <m:t>∈</m:t>
                    </m:r>
                    <m:r>
                      <a:rPr lang="en-US" altLang="ja-JP" sz="2400" b="1" i="1">
                        <a:latin typeface="Cambria Math" panose="02040503050406030204" pitchFamily="18" charset="0"/>
                        <a:ea typeface="Cambria Math" panose="02040503050406030204" pitchFamily="18" charset="0"/>
                      </a:rPr>
                      <m:t>ℂ</m:t>
                    </m:r>
                  </m:oMath>
                </a14:m>
                <a:r>
                  <a:rPr lang="en-US" altLang="ja-JP" sz="2400" b="1" dirty="0"/>
                  <a:t>)</a:t>
                </a:r>
                <a:endParaRPr lang="en-US" dirty="0"/>
              </a:p>
            </p:txBody>
          </p:sp>
        </mc:Choice>
        <mc:Fallback xmlns="">
          <p:sp>
            <p:nvSpPr>
              <p:cNvPr id="2" name="TextBox 1">
                <a:extLst>
                  <a:ext uri="{FF2B5EF4-FFF2-40B4-BE49-F238E27FC236}">
                    <a16:creationId xmlns:a16="http://schemas.microsoft.com/office/drawing/2014/main" id="{F033FE69-C8FB-0CCD-1D0A-1AFAC6CF48A0}"/>
                  </a:ext>
                </a:extLst>
              </p:cNvPr>
              <p:cNvSpPr txBox="1">
                <a:spLocks noRot="1" noChangeAspect="1" noMove="1" noResize="1" noEditPoints="1" noAdjustHandles="1" noChangeArrowheads="1" noChangeShapeType="1" noTextEdit="1"/>
              </p:cNvSpPr>
              <p:nvPr/>
            </p:nvSpPr>
            <p:spPr>
              <a:xfrm>
                <a:off x="10141531" y="2221238"/>
                <a:ext cx="4045503" cy="1569660"/>
              </a:xfrm>
              <a:prstGeom prst="rect">
                <a:avLst/>
              </a:prstGeom>
              <a:blipFill>
                <a:blip r:embed="rId5"/>
                <a:stretch>
                  <a:fillRect l="-313" b="-8800"/>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EBBE6A43-F877-9932-C815-3581DE1F8F47}"/>
              </a:ext>
            </a:extLst>
          </p:cNvPr>
          <p:cNvGrpSpPr/>
          <p:nvPr/>
        </p:nvGrpSpPr>
        <p:grpSpPr>
          <a:xfrm>
            <a:off x="910941" y="6382879"/>
            <a:ext cx="4646060" cy="3480749"/>
            <a:chOff x="669929" y="3191959"/>
            <a:chExt cx="5231844" cy="3919605"/>
          </a:xfrm>
        </p:grpSpPr>
        <p:pic>
          <p:nvPicPr>
            <p:cNvPr id="22" name="図 12" descr="白いバックグラウンドの前に並んでいる&#10;&#10;低い精度で">
              <a:extLst>
                <a:ext uri="{FF2B5EF4-FFF2-40B4-BE49-F238E27FC236}">
                  <a16:creationId xmlns:a16="http://schemas.microsoft.com/office/drawing/2014/main" id="{45DD193D-20BA-771B-03B3-E3FD3DAC25C6}"/>
                </a:ext>
              </a:extLst>
            </p:cNvPr>
            <p:cNvPicPr>
              <a:picLocks noChangeAspect="1"/>
            </p:cNvPicPr>
            <p:nvPr/>
          </p:nvPicPr>
          <p:blipFill>
            <a:blip r:embed="rId6">
              <a:extLst>
                <a:ext uri="{28A0092B-C50C-407E-A947-70E740481C1C}">
                  <a14:useLocalDpi xmlns:a14="http://schemas.microsoft.com/office/drawing/2010/main" val="0"/>
                </a:ext>
              </a:extLst>
            </a:blip>
            <a:srcRect l="11212" t="20674" r="16934" b="19171"/>
            <a:stretch>
              <a:fillRect/>
            </a:stretch>
          </p:blipFill>
          <p:spPr>
            <a:xfrm rot="20492528">
              <a:off x="2356815" y="3191959"/>
              <a:ext cx="3544958" cy="2967816"/>
            </a:xfrm>
            <a:prstGeom prst="rect">
              <a:avLst/>
            </a:prstGeom>
            <a:noFill/>
            <a:scene3d>
              <a:camera prst="orthographicFront">
                <a:rot lat="0" lon="0" rev="0"/>
              </a:camera>
              <a:lightRig rig="threePt" dir="t"/>
            </a:scene3d>
          </p:spPr>
        </p:pic>
        <p:sp>
          <p:nvSpPr>
            <p:cNvPr id="24" name="コンテンツ プレースホルダー 6">
              <a:extLst>
                <a:ext uri="{FF2B5EF4-FFF2-40B4-BE49-F238E27FC236}">
                  <a16:creationId xmlns:a16="http://schemas.microsoft.com/office/drawing/2014/main" id="{DC3143F0-2B0E-51E3-825C-3BDB356044AB}"/>
                </a:ext>
              </a:extLst>
            </p:cNvPr>
            <p:cNvSpPr txBox="1"/>
            <p:nvPr/>
          </p:nvSpPr>
          <p:spPr>
            <a:xfrm>
              <a:off x="2794342" y="6591555"/>
              <a:ext cx="2463332" cy="520009"/>
            </a:xfrm>
            <a:prstGeom prst="rect">
              <a:avLst/>
            </a:prstGeom>
            <a:noFill/>
          </p:spPr>
          <p:txBody>
            <a:bodyPr vert="horz" wrap="square" lIns="91440" tIns="45720" rIns="91440" bIns="45720" rtlCol="0">
              <a:spAutoFit/>
            </a:bodyPr>
            <a:lstStyle>
              <a:lvl1pPr marL="335280" indent="-335280" algn="l" defTabSz="1341120" rtl="0" eaLnBrk="1" latinLnBrk="0" hangingPunct="1">
                <a:lnSpc>
                  <a:spcPct val="90000"/>
                </a:lnSpc>
                <a:spcBef>
                  <a:spcPts val="1465"/>
                </a:spcBef>
                <a:buFont typeface="Arial" panose="02080604020202020204" pitchFamily="34" charset="0"/>
                <a:buChar char="•"/>
                <a:defRPr kumimoji="1" sz="4105" kern="1200">
                  <a:solidFill>
                    <a:schemeClr val="tx1"/>
                  </a:solidFill>
                  <a:latin typeface="+mn-lt"/>
                  <a:ea typeface="+mn-ea"/>
                  <a:cs typeface="+mn-cs"/>
                </a:defRPr>
              </a:lvl1pPr>
              <a:lvl2pPr marL="1005840" indent="-335280" algn="l" defTabSz="1341120" rtl="0" eaLnBrk="1" latinLnBrk="0" hangingPunct="1">
                <a:lnSpc>
                  <a:spcPct val="90000"/>
                </a:lnSpc>
                <a:spcBef>
                  <a:spcPts val="735"/>
                </a:spcBef>
                <a:buFont typeface="Arial" panose="02080604020202020204" pitchFamily="34" charset="0"/>
                <a:buChar char="•"/>
                <a:defRPr kumimoji="1" sz="3520" kern="1200">
                  <a:solidFill>
                    <a:schemeClr val="tx1"/>
                  </a:solidFill>
                  <a:latin typeface="+mn-lt"/>
                  <a:ea typeface="+mn-ea"/>
                  <a:cs typeface="+mn-cs"/>
                </a:defRPr>
              </a:lvl2pPr>
              <a:lvl3pPr marL="1676400" indent="-335280" algn="l" defTabSz="1341120" rtl="0" eaLnBrk="1" latinLnBrk="0" hangingPunct="1">
                <a:lnSpc>
                  <a:spcPct val="90000"/>
                </a:lnSpc>
                <a:spcBef>
                  <a:spcPts val="735"/>
                </a:spcBef>
                <a:buFont typeface="Arial" panose="02080604020202020204" pitchFamily="34" charset="0"/>
                <a:buChar char="•"/>
                <a:defRPr kumimoji="1" sz="2935" kern="1200">
                  <a:solidFill>
                    <a:schemeClr val="tx1"/>
                  </a:solidFill>
                  <a:latin typeface="+mn-lt"/>
                  <a:ea typeface="+mn-ea"/>
                  <a:cs typeface="+mn-cs"/>
                </a:defRPr>
              </a:lvl3pPr>
              <a:lvl4pPr marL="234696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4pPr>
              <a:lvl5pPr marL="301752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5pPr>
              <a:lvl6pPr marL="368808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6pPr>
              <a:lvl7pPr marL="435864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7pPr>
              <a:lvl8pPr marL="502920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8pPr>
              <a:lvl9pPr marL="569976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9pPr>
            </a:lstStyle>
            <a:p>
              <a:pPr marL="0" indent="0">
                <a:buNone/>
              </a:pPr>
              <a:r>
                <a:rPr lang="en-US" altLang="ja-JP" sz="2800" dirty="0">
                  <a:latin typeface="Arial" panose="020B0604020202020204" pitchFamily="34" charset="0"/>
                  <a:cs typeface="Arial" panose="020B0604020202020204" pitchFamily="34" charset="0"/>
                </a:rPr>
                <a:t>1920 atoms</a:t>
              </a:r>
            </a:p>
          </p:txBody>
        </p:sp>
        <p:grpSp>
          <p:nvGrpSpPr>
            <p:cNvPr id="25" name="グループ化 15">
              <a:extLst>
                <a:ext uri="{FF2B5EF4-FFF2-40B4-BE49-F238E27FC236}">
                  <a16:creationId xmlns:a16="http://schemas.microsoft.com/office/drawing/2014/main" id="{1F3A99E2-61A6-CF7E-027A-4DA909FF4286}"/>
                </a:ext>
              </a:extLst>
            </p:cNvPr>
            <p:cNvGrpSpPr/>
            <p:nvPr/>
          </p:nvGrpSpPr>
          <p:grpSpPr>
            <a:xfrm>
              <a:off x="669929" y="3307431"/>
              <a:ext cx="570819" cy="2420738"/>
              <a:chOff x="6690823" y="10035681"/>
              <a:chExt cx="359365" cy="1524001"/>
            </a:xfrm>
          </p:grpSpPr>
          <p:sp>
            <p:nvSpPr>
              <p:cNvPr id="28" name="楕円 16">
                <a:extLst>
                  <a:ext uri="{FF2B5EF4-FFF2-40B4-BE49-F238E27FC236}">
                    <a16:creationId xmlns:a16="http://schemas.microsoft.com/office/drawing/2014/main" id="{CF038F00-0A82-9D46-9DC6-A00FB7EE3130}"/>
                  </a:ext>
                </a:extLst>
              </p:cNvPr>
              <p:cNvSpPr/>
              <p:nvPr/>
            </p:nvSpPr>
            <p:spPr>
              <a:xfrm>
                <a:off x="6690823" y="10035681"/>
                <a:ext cx="359365" cy="351303"/>
              </a:xfrm>
              <a:prstGeom prst="ellipse">
                <a:avLst/>
              </a:prstGeom>
              <a:solidFill>
                <a:srgbClr val="40F927"/>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29" name="楕円 17">
                <a:extLst>
                  <a:ext uri="{FF2B5EF4-FFF2-40B4-BE49-F238E27FC236}">
                    <a16:creationId xmlns:a16="http://schemas.microsoft.com/office/drawing/2014/main" id="{C5774AFC-AB1A-E954-E5DF-7563445AA6CF}"/>
                  </a:ext>
                </a:extLst>
              </p:cNvPr>
              <p:cNvSpPr/>
              <p:nvPr/>
            </p:nvSpPr>
            <p:spPr>
              <a:xfrm>
                <a:off x="6705458" y="10676125"/>
                <a:ext cx="324485" cy="317205"/>
              </a:xfrm>
              <a:prstGeom prst="ellipse">
                <a:avLst/>
              </a:prstGeom>
              <a:solidFill>
                <a:schemeClr val="bg2">
                  <a:lumMod val="9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sp>
            <p:nvSpPr>
              <p:cNvPr id="31" name="楕円 18">
                <a:extLst>
                  <a:ext uri="{FF2B5EF4-FFF2-40B4-BE49-F238E27FC236}">
                    <a16:creationId xmlns:a16="http://schemas.microsoft.com/office/drawing/2014/main" id="{7E67C8E3-699E-B283-685F-EDE7DD639BAF}"/>
                  </a:ext>
                </a:extLst>
              </p:cNvPr>
              <p:cNvSpPr/>
              <p:nvPr/>
            </p:nvSpPr>
            <p:spPr>
              <a:xfrm>
                <a:off x="6767563" y="11355414"/>
                <a:ext cx="208956" cy="20426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800"/>
              </a:p>
            </p:txBody>
          </p:sp>
        </p:grpSp>
        <p:sp>
          <p:nvSpPr>
            <p:cNvPr id="26" name="テキスト ボックス 19">
              <a:extLst>
                <a:ext uri="{FF2B5EF4-FFF2-40B4-BE49-F238E27FC236}">
                  <a16:creationId xmlns:a16="http://schemas.microsoft.com/office/drawing/2014/main" id="{CE438BB4-63C5-D963-1AB7-0738ECFB955C}"/>
                </a:ext>
              </a:extLst>
            </p:cNvPr>
            <p:cNvSpPr txBox="1"/>
            <p:nvPr/>
          </p:nvSpPr>
          <p:spPr>
            <a:xfrm>
              <a:off x="1242530" y="3282648"/>
              <a:ext cx="1289411" cy="2246769"/>
            </a:xfrm>
            <a:prstGeom prst="rect">
              <a:avLst/>
            </a:prstGeom>
            <a:noFill/>
          </p:spPr>
          <p:txBody>
            <a:bodyPr wrap="square" rtlCol="0">
              <a:spAutoFit/>
            </a:bodyPr>
            <a:lstStyle/>
            <a:p>
              <a:r>
                <a:rPr kumimoji="1" lang="en-US" altLang="ja-JP" sz="2800" b="1" dirty="0">
                  <a:latin typeface="Arial" panose="02080604020202020204" pitchFamily="34" charset="0"/>
                  <a:cs typeface="Arial" panose="02080604020202020204" pitchFamily="34" charset="0"/>
                </a:rPr>
                <a:t>: Sr</a:t>
              </a:r>
            </a:p>
            <a:p>
              <a:endParaRPr kumimoji="1" lang="en-US" altLang="ja-JP" sz="2800" dirty="0">
                <a:latin typeface="Arial" panose="02080604020202020204" pitchFamily="34" charset="0"/>
                <a:cs typeface="Arial" panose="02080604020202020204" pitchFamily="34" charset="0"/>
              </a:endParaRPr>
            </a:p>
            <a:p>
              <a:r>
                <a:rPr kumimoji="1" lang="en-US" altLang="ja-JP" sz="2800" b="1" dirty="0">
                  <a:latin typeface="Arial" panose="02080604020202020204" pitchFamily="34" charset="0"/>
                  <a:cs typeface="Arial" panose="02080604020202020204" pitchFamily="34" charset="0"/>
                </a:rPr>
                <a:t>: Ti</a:t>
              </a:r>
            </a:p>
            <a:p>
              <a:endParaRPr kumimoji="1" lang="en-US" altLang="ja-JP" sz="2800" dirty="0">
                <a:latin typeface="Arial" panose="02080604020202020204" pitchFamily="34" charset="0"/>
                <a:cs typeface="Arial" panose="02080604020202020204" pitchFamily="34" charset="0"/>
              </a:endParaRPr>
            </a:p>
            <a:p>
              <a:r>
                <a:rPr kumimoji="1" lang="en-US" altLang="ja-JP" sz="2800" b="1" dirty="0">
                  <a:latin typeface="Arial" panose="02080604020202020204" pitchFamily="34" charset="0"/>
                  <a:cs typeface="Arial" panose="02080604020202020204" pitchFamily="34" charset="0"/>
                </a:rPr>
                <a:t>: O</a:t>
              </a:r>
              <a:endParaRPr kumimoji="1" lang="ja-JP" altLang="en-US" sz="2800" b="1" dirty="0">
                <a:latin typeface="Arial" panose="02080604020202020204" pitchFamily="34" charset="0"/>
                <a:cs typeface="Arial" panose="02080604020202020204" pitchFamily="34" charset="0"/>
              </a:endParaRPr>
            </a:p>
          </p:txBody>
        </p:sp>
        <p:sp>
          <p:nvSpPr>
            <p:cNvPr id="27" name="Rectangle 26">
              <a:extLst>
                <a:ext uri="{FF2B5EF4-FFF2-40B4-BE49-F238E27FC236}">
                  <a16:creationId xmlns:a16="http://schemas.microsoft.com/office/drawing/2014/main" id="{FD0D4ECE-A12B-4C4F-877C-9BF1A3CE80EF}"/>
                </a:ext>
              </a:extLst>
            </p:cNvPr>
            <p:cNvSpPr/>
            <p:nvPr/>
          </p:nvSpPr>
          <p:spPr>
            <a:xfrm>
              <a:off x="3143142" y="3274891"/>
              <a:ext cx="2305528" cy="2684953"/>
            </a:xfrm>
            <a:prstGeom prst="rect">
              <a:avLst/>
            </a:prstGeom>
            <a:solidFill>
              <a:schemeClr val="accent1">
                <a:alpha val="47110"/>
              </a:schemeClr>
            </a:solidFill>
            <a:scene3d>
              <a:camera prst="orthographicFront">
                <a:rot lat="1200000" lon="6600000"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2" name="object 11">
            <a:extLst>
              <a:ext uri="{FF2B5EF4-FFF2-40B4-BE49-F238E27FC236}">
                <a16:creationId xmlns:a16="http://schemas.microsoft.com/office/drawing/2014/main" id="{17C515A3-BC7F-8246-FCFD-53D82C17EE59}"/>
              </a:ext>
            </a:extLst>
          </p:cNvPr>
          <p:cNvSpPr txBox="1"/>
          <p:nvPr/>
        </p:nvSpPr>
        <p:spPr>
          <a:xfrm>
            <a:off x="4006807" y="5141974"/>
            <a:ext cx="625384" cy="443711"/>
          </a:xfrm>
          <a:prstGeom prst="rect">
            <a:avLst/>
          </a:prstGeom>
        </p:spPr>
        <p:txBody>
          <a:bodyPr vert="horz" wrap="square" lIns="0" tIns="12700" rIns="0" bIns="0" rtlCol="0">
            <a:spAutoFit/>
          </a:bodyPr>
          <a:lstStyle/>
          <a:p>
            <a:pPr marL="12700">
              <a:lnSpc>
                <a:spcPct val="100000"/>
              </a:lnSpc>
              <a:spcBef>
                <a:spcPts val="100"/>
              </a:spcBef>
            </a:pPr>
            <a:r>
              <a:rPr lang="en-US" sz="2800" spc="-20" dirty="0">
                <a:latin typeface="Arial" panose="020B0604020202020204" pitchFamily="34" charset="0"/>
                <a:cs typeface="Arial" panose="020B0604020202020204" pitchFamily="34" charset="0"/>
              </a:rPr>
              <a:t>z</a:t>
            </a:r>
            <a:endParaRPr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CA7793B-A435-7382-9CEC-D65E73637D65}"/>
                  </a:ext>
                </a:extLst>
              </p:cNvPr>
              <p:cNvSpPr txBox="1"/>
              <p:nvPr/>
            </p:nvSpPr>
            <p:spPr>
              <a:xfrm>
                <a:off x="2105383" y="5761400"/>
                <a:ext cx="575733"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chemeClr val="tx2">
                                  <a:lumMod val="75000"/>
                                  <a:lumOff val="25000"/>
                                </a:schemeClr>
                              </a:solidFill>
                              <a:latin typeface="Cambria Math" panose="02040503050406030204" pitchFamily="18" charset="0"/>
                            </a:rPr>
                          </m:ctrlPr>
                        </m:sSupPr>
                        <m:e>
                          <m:r>
                            <a:rPr lang="en-US" sz="2800" b="0" i="1" smtClean="0">
                              <a:solidFill>
                                <a:schemeClr val="tx2">
                                  <a:lumMod val="75000"/>
                                  <a:lumOff val="25000"/>
                                </a:schemeClr>
                              </a:solidFill>
                              <a:latin typeface="Cambria Math" panose="02040503050406030204" pitchFamily="18" charset="0"/>
                            </a:rPr>
                            <m:t>𝑒</m:t>
                          </m:r>
                        </m:e>
                        <m:sup>
                          <m:r>
                            <a:rPr lang="en-US" sz="2800" b="0" i="1" smtClean="0">
                              <a:solidFill>
                                <a:schemeClr val="tx2">
                                  <a:lumMod val="75000"/>
                                  <a:lumOff val="25000"/>
                                </a:schemeClr>
                              </a:solidFill>
                              <a:latin typeface="Cambria Math" panose="02040503050406030204" pitchFamily="18" charset="0"/>
                            </a:rPr>
                            <m:t>−</m:t>
                          </m:r>
                        </m:sup>
                      </m:sSup>
                    </m:oMath>
                  </m:oMathPara>
                </a14:m>
                <a:endParaRPr lang="en-US" sz="2800" dirty="0"/>
              </a:p>
            </p:txBody>
          </p:sp>
        </mc:Choice>
        <mc:Fallback xmlns="">
          <p:sp>
            <p:nvSpPr>
              <p:cNvPr id="33" name="TextBox 32">
                <a:extLst>
                  <a:ext uri="{FF2B5EF4-FFF2-40B4-BE49-F238E27FC236}">
                    <a16:creationId xmlns:a16="http://schemas.microsoft.com/office/drawing/2014/main" id="{5CA7793B-A435-7382-9CEC-D65E73637D65}"/>
                  </a:ext>
                </a:extLst>
              </p:cNvPr>
              <p:cNvSpPr txBox="1">
                <a:spLocks noRot="1" noChangeAspect="1" noMove="1" noResize="1" noEditPoints="1" noAdjustHandles="1" noChangeArrowheads="1" noChangeShapeType="1" noTextEdit="1"/>
              </p:cNvSpPr>
              <p:nvPr/>
            </p:nvSpPr>
            <p:spPr>
              <a:xfrm>
                <a:off x="2105383" y="5761400"/>
                <a:ext cx="575733" cy="523220"/>
              </a:xfrm>
              <a:prstGeom prst="rect">
                <a:avLst/>
              </a:prstGeom>
              <a:blipFill>
                <a:blip r:embed="rId7"/>
                <a:stretch>
                  <a:fillRect/>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343B3712-C724-7733-3005-D3C2F9E64BFF}"/>
              </a:ext>
            </a:extLst>
          </p:cNvPr>
          <p:cNvGrpSpPr/>
          <p:nvPr/>
        </p:nvGrpSpPr>
        <p:grpSpPr>
          <a:xfrm rot="1089590" flipH="1">
            <a:off x="1516605" y="4900098"/>
            <a:ext cx="782801" cy="951880"/>
            <a:chOff x="9646722" y="1151009"/>
            <a:chExt cx="1245993" cy="1515120"/>
          </a:xfrm>
        </p:grpSpPr>
        <p:pic>
          <p:nvPicPr>
            <p:cNvPr id="35" name="Picture 34" descr="A close-up of a metal object&#10;&#10;AI-generated content may be incorrect.">
              <a:extLst>
                <a:ext uri="{FF2B5EF4-FFF2-40B4-BE49-F238E27FC236}">
                  <a16:creationId xmlns:a16="http://schemas.microsoft.com/office/drawing/2014/main" id="{AB61DDE8-162E-65D8-191B-BF5AD7F373EC}"/>
                </a:ext>
              </a:extLst>
            </p:cNvPr>
            <p:cNvPicPr>
              <a:picLocks noChangeAspect="1"/>
            </p:cNvPicPr>
            <p:nvPr/>
          </p:nvPicPr>
          <p:blipFill>
            <a:blip r:embed="rId8">
              <a:extLst>
                <a:ext uri="{28A0092B-C50C-407E-A947-70E740481C1C}">
                  <a14:useLocalDpi xmlns:a14="http://schemas.microsoft.com/office/drawing/2010/main" val="0"/>
                </a:ext>
              </a:extLst>
            </a:blip>
            <a:srcRect l="2384" b="809"/>
            <a:stretch>
              <a:fillRect/>
            </a:stretch>
          </p:blipFill>
          <p:spPr>
            <a:xfrm rot="847959">
              <a:off x="9906142" y="1151009"/>
              <a:ext cx="986573" cy="1515120"/>
            </a:xfrm>
            <a:prstGeom prst="rect">
              <a:avLst/>
            </a:prstGeom>
            <a:solidFill>
              <a:srgbClr val="FFFFFF"/>
            </a:solidFill>
            <a:ln>
              <a:noFill/>
            </a:ln>
          </p:spPr>
        </p:pic>
        <p:sp>
          <p:nvSpPr>
            <p:cNvPr id="36" name="TextBox 35">
              <a:extLst>
                <a:ext uri="{FF2B5EF4-FFF2-40B4-BE49-F238E27FC236}">
                  <a16:creationId xmlns:a16="http://schemas.microsoft.com/office/drawing/2014/main" id="{4933ABB2-7250-A532-F9E7-921E4E508AE6}"/>
                </a:ext>
              </a:extLst>
            </p:cNvPr>
            <p:cNvSpPr txBox="1"/>
            <p:nvPr/>
          </p:nvSpPr>
          <p:spPr>
            <a:xfrm rot="19452419">
              <a:off x="9646722" y="1574367"/>
              <a:ext cx="542069" cy="437812"/>
            </a:xfrm>
            <a:prstGeom prst="rect">
              <a:avLst/>
            </a:prstGeom>
            <a:solidFill>
              <a:schemeClr val="bg1"/>
            </a:solidFill>
          </p:spPr>
          <p:txBody>
            <a:bodyPr wrap="square" rtlCol="0">
              <a:spAutoFit/>
            </a:bodyPr>
            <a:lstStyle/>
            <a:p>
              <a:endParaRPr lang="en-US" dirty="0"/>
            </a:p>
          </p:txBody>
        </p:sp>
      </p:grpSp>
      <p:grpSp>
        <p:nvGrpSpPr>
          <p:cNvPr id="37" name="Group 36">
            <a:extLst>
              <a:ext uri="{FF2B5EF4-FFF2-40B4-BE49-F238E27FC236}">
                <a16:creationId xmlns:a16="http://schemas.microsoft.com/office/drawing/2014/main" id="{F80DA0E4-D2A9-CC11-2809-DE0E9AAF61B4}"/>
              </a:ext>
            </a:extLst>
          </p:cNvPr>
          <p:cNvGrpSpPr/>
          <p:nvPr/>
        </p:nvGrpSpPr>
        <p:grpSpPr>
          <a:xfrm rot="19902251">
            <a:off x="4664436" y="4297343"/>
            <a:ext cx="824527" cy="992360"/>
            <a:chOff x="9646722" y="1151009"/>
            <a:chExt cx="1245993" cy="1515120"/>
          </a:xfrm>
        </p:grpSpPr>
        <p:pic>
          <p:nvPicPr>
            <p:cNvPr id="38" name="Picture 37" descr="A close-up of a metal object&#10;&#10;AI-generated content may be incorrect.">
              <a:extLst>
                <a:ext uri="{FF2B5EF4-FFF2-40B4-BE49-F238E27FC236}">
                  <a16:creationId xmlns:a16="http://schemas.microsoft.com/office/drawing/2014/main" id="{AECF5C12-650E-CE67-08DA-49BB646CDC4B}"/>
                </a:ext>
              </a:extLst>
            </p:cNvPr>
            <p:cNvPicPr>
              <a:picLocks noChangeAspect="1"/>
            </p:cNvPicPr>
            <p:nvPr/>
          </p:nvPicPr>
          <p:blipFill>
            <a:blip r:embed="rId8">
              <a:extLst>
                <a:ext uri="{28A0092B-C50C-407E-A947-70E740481C1C}">
                  <a14:useLocalDpi xmlns:a14="http://schemas.microsoft.com/office/drawing/2010/main" val="0"/>
                </a:ext>
              </a:extLst>
            </a:blip>
            <a:srcRect l="2384" b="809"/>
            <a:stretch>
              <a:fillRect/>
            </a:stretch>
          </p:blipFill>
          <p:spPr>
            <a:xfrm rot="847959">
              <a:off x="9906142" y="1151009"/>
              <a:ext cx="986573" cy="1515120"/>
            </a:xfrm>
            <a:prstGeom prst="rect">
              <a:avLst/>
            </a:prstGeom>
            <a:solidFill>
              <a:srgbClr val="FFFFFF"/>
            </a:solidFill>
            <a:ln>
              <a:noFill/>
            </a:ln>
          </p:spPr>
        </p:pic>
        <p:sp>
          <p:nvSpPr>
            <p:cNvPr id="39" name="TextBox 38">
              <a:extLst>
                <a:ext uri="{FF2B5EF4-FFF2-40B4-BE49-F238E27FC236}">
                  <a16:creationId xmlns:a16="http://schemas.microsoft.com/office/drawing/2014/main" id="{20C00ED5-799E-ED0D-D72F-5749A6FFA2D5}"/>
                </a:ext>
              </a:extLst>
            </p:cNvPr>
            <p:cNvSpPr txBox="1"/>
            <p:nvPr/>
          </p:nvSpPr>
          <p:spPr>
            <a:xfrm rot="19452419">
              <a:off x="9646722" y="1574367"/>
              <a:ext cx="542069" cy="437812"/>
            </a:xfrm>
            <a:prstGeom prst="rect">
              <a:avLst/>
            </a:prstGeom>
            <a:solidFill>
              <a:schemeClr val="bg1"/>
            </a:solidFill>
          </p:spPr>
          <p:txBody>
            <a:bodyPr wrap="square" rtlCol="0">
              <a:spAutoFit/>
            </a:bodyPr>
            <a:lstStyle/>
            <a:p>
              <a:endParaRPr lang="en-US" dirty="0"/>
            </a:p>
          </p:txBody>
        </p:sp>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CA0BA56-3536-1904-98BB-9B61BB448484}"/>
                  </a:ext>
                </a:extLst>
              </p:cNvPr>
              <p:cNvSpPr txBox="1"/>
              <p:nvPr/>
            </p:nvSpPr>
            <p:spPr>
              <a:xfrm flipH="1">
                <a:off x="4549778" y="5244202"/>
                <a:ext cx="840818"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i="1" smtClean="0">
                              <a:solidFill>
                                <a:schemeClr val="tx2">
                                  <a:lumMod val="75000"/>
                                  <a:lumOff val="25000"/>
                                </a:schemeClr>
                              </a:solidFill>
                              <a:latin typeface="Cambria Math" panose="02040503050406030204" pitchFamily="18" charset="0"/>
                            </a:rPr>
                          </m:ctrlPr>
                        </m:sSupPr>
                        <m:e>
                          <m:r>
                            <a:rPr lang="en-US" sz="2800" b="0" i="1" smtClean="0">
                              <a:solidFill>
                                <a:schemeClr val="tx2">
                                  <a:lumMod val="75000"/>
                                  <a:lumOff val="25000"/>
                                </a:schemeClr>
                              </a:solidFill>
                              <a:latin typeface="Cambria Math" panose="02040503050406030204" pitchFamily="18" charset="0"/>
                            </a:rPr>
                            <m:t>𝑒</m:t>
                          </m:r>
                        </m:e>
                        <m:sup>
                          <m:r>
                            <a:rPr lang="en-US" sz="2800" b="0" i="1" smtClean="0">
                              <a:solidFill>
                                <a:schemeClr val="tx2">
                                  <a:lumMod val="75000"/>
                                  <a:lumOff val="25000"/>
                                </a:schemeClr>
                              </a:solidFill>
                              <a:latin typeface="Cambria Math" panose="02040503050406030204" pitchFamily="18" charset="0"/>
                            </a:rPr>
                            <m:t>−</m:t>
                          </m:r>
                        </m:sup>
                      </m:sSup>
                    </m:oMath>
                  </m:oMathPara>
                </a14:m>
                <a:endParaRPr lang="en-US" sz="2800" dirty="0"/>
              </a:p>
            </p:txBody>
          </p:sp>
        </mc:Choice>
        <mc:Fallback xmlns="">
          <p:sp>
            <p:nvSpPr>
              <p:cNvPr id="40" name="TextBox 39">
                <a:extLst>
                  <a:ext uri="{FF2B5EF4-FFF2-40B4-BE49-F238E27FC236}">
                    <a16:creationId xmlns:a16="http://schemas.microsoft.com/office/drawing/2014/main" id="{1CA0BA56-3536-1904-98BB-9B61BB448484}"/>
                  </a:ext>
                </a:extLst>
              </p:cNvPr>
              <p:cNvSpPr txBox="1">
                <a:spLocks noRot="1" noChangeAspect="1" noMove="1" noResize="1" noEditPoints="1" noAdjustHandles="1" noChangeArrowheads="1" noChangeShapeType="1" noTextEdit="1"/>
              </p:cNvSpPr>
              <p:nvPr/>
            </p:nvSpPr>
            <p:spPr>
              <a:xfrm flipH="1">
                <a:off x="4549778" y="5244202"/>
                <a:ext cx="840818"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18BAAC7-82DE-0780-35C1-DC69FDDA185B}"/>
                  </a:ext>
                </a:extLst>
              </p:cNvPr>
              <p:cNvSpPr txBox="1"/>
              <p:nvPr/>
            </p:nvSpPr>
            <p:spPr>
              <a:xfrm>
                <a:off x="1819544" y="6071564"/>
                <a:ext cx="1785536"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=65.76</m:t>
                      </m:r>
                      <m:r>
                        <a:rPr lang="en-US" sz="2400"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1" name="TextBox 40">
                <a:extLst>
                  <a:ext uri="{FF2B5EF4-FFF2-40B4-BE49-F238E27FC236}">
                    <a16:creationId xmlns:a16="http://schemas.microsoft.com/office/drawing/2014/main" id="{118BAAC7-82DE-0780-35C1-DC69FDDA185B}"/>
                  </a:ext>
                </a:extLst>
              </p:cNvPr>
              <p:cNvSpPr txBox="1">
                <a:spLocks noRot="1" noChangeAspect="1" noMove="1" noResize="1" noEditPoints="1" noAdjustHandles="1" noChangeArrowheads="1" noChangeShapeType="1" noTextEdit="1"/>
              </p:cNvSpPr>
              <p:nvPr/>
            </p:nvSpPr>
            <p:spPr>
              <a:xfrm>
                <a:off x="1819544" y="6071564"/>
                <a:ext cx="1785536"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556D9BF-E834-7A91-B3D2-684B0590E71F}"/>
                  </a:ext>
                </a:extLst>
              </p:cNvPr>
              <p:cNvSpPr txBox="1"/>
              <p:nvPr/>
            </p:nvSpPr>
            <p:spPr>
              <a:xfrm>
                <a:off x="4277382" y="5586247"/>
                <a:ext cx="152359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=−12</m:t>
                      </m:r>
                      <m:r>
                        <a:rPr lang="en-US" sz="2400" i="1">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2" name="TextBox 41">
                <a:extLst>
                  <a:ext uri="{FF2B5EF4-FFF2-40B4-BE49-F238E27FC236}">
                    <a16:creationId xmlns:a16="http://schemas.microsoft.com/office/drawing/2014/main" id="{5556D9BF-E834-7A91-B3D2-684B0590E71F}"/>
                  </a:ext>
                </a:extLst>
              </p:cNvPr>
              <p:cNvSpPr txBox="1">
                <a:spLocks noRot="1" noChangeAspect="1" noMove="1" noResize="1" noEditPoints="1" noAdjustHandles="1" noChangeArrowheads="1" noChangeShapeType="1" noTextEdit="1"/>
              </p:cNvSpPr>
              <p:nvPr/>
            </p:nvSpPr>
            <p:spPr>
              <a:xfrm>
                <a:off x="4277382" y="5586247"/>
                <a:ext cx="1523590" cy="461665"/>
              </a:xfrm>
              <a:prstGeom prst="rect">
                <a:avLst/>
              </a:prstGeom>
              <a:blipFill>
                <a:blip r:embed="rId11"/>
                <a:stretch>
                  <a:fillRect/>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7DD2BF51-1346-8E7C-9808-0029D2114732}"/>
              </a:ext>
            </a:extLst>
          </p:cNvPr>
          <p:cNvCxnSpPr>
            <a:cxnSpLocks/>
          </p:cNvCxnSpPr>
          <p:nvPr/>
        </p:nvCxnSpPr>
        <p:spPr>
          <a:xfrm flipH="1" flipV="1">
            <a:off x="2594612" y="6490221"/>
            <a:ext cx="1524659" cy="1826468"/>
          </a:xfrm>
          <a:prstGeom prst="straightConnector1">
            <a:avLst/>
          </a:prstGeom>
          <a:ln w="38100">
            <a:solidFill>
              <a:srgbClr val="FF0000"/>
            </a:solidFill>
            <a:tailEnd type="triangle"/>
          </a:ln>
          <a:scene3d>
            <a:camera prst="orthographicFront">
              <a:rot lat="0" lon="0" rev="0"/>
            </a:camera>
            <a:lightRig rig="threePt" dir="t"/>
          </a:scene3d>
        </p:spPr>
        <p:style>
          <a:lnRef idx="2">
            <a:schemeClr val="accent1"/>
          </a:lnRef>
          <a:fillRef idx="0">
            <a:schemeClr val="accent1"/>
          </a:fillRef>
          <a:effectRef idx="1">
            <a:schemeClr val="accent1"/>
          </a:effectRef>
          <a:fontRef idx="minor">
            <a:schemeClr val="tx1"/>
          </a:fontRef>
        </p:style>
      </p:cxnSp>
      <p:sp>
        <p:nvSpPr>
          <p:cNvPr id="44" name="Arc 43">
            <a:extLst>
              <a:ext uri="{FF2B5EF4-FFF2-40B4-BE49-F238E27FC236}">
                <a16:creationId xmlns:a16="http://schemas.microsoft.com/office/drawing/2014/main" id="{CE9EE382-B938-FD77-288B-60A5ED8BEE98}"/>
              </a:ext>
            </a:extLst>
          </p:cNvPr>
          <p:cNvSpPr/>
          <p:nvPr/>
        </p:nvSpPr>
        <p:spPr>
          <a:xfrm rot="14626209">
            <a:off x="3506795" y="6341722"/>
            <a:ext cx="1025624" cy="1573196"/>
          </a:xfrm>
          <a:prstGeom prst="arc">
            <a:avLst>
              <a:gd name="adj1" fmla="val 16886712"/>
              <a:gd name="adj2" fmla="val 2026551"/>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93A5CE62-BFF6-AD2F-C493-EEB9545CDAC0}"/>
              </a:ext>
            </a:extLst>
          </p:cNvPr>
          <p:cNvCxnSpPr>
            <a:cxnSpLocks/>
          </p:cNvCxnSpPr>
          <p:nvPr/>
        </p:nvCxnSpPr>
        <p:spPr>
          <a:xfrm flipV="1">
            <a:off x="4143916" y="5981545"/>
            <a:ext cx="549750" cy="2355775"/>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6" name="Arc 45">
            <a:extLst>
              <a:ext uri="{FF2B5EF4-FFF2-40B4-BE49-F238E27FC236}">
                <a16:creationId xmlns:a16="http://schemas.microsoft.com/office/drawing/2014/main" id="{D49A8E1E-52B4-2926-C3CD-CEF180ABA890}"/>
              </a:ext>
            </a:extLst>
          </p:cNvPr>
          <p:cNvSpPr/>
          <p:nvPr/>
        </p:nvSpPr>
        <p:spPr>
          <a:xfrm rot="18870841">
            <a:off x="3644234" y="6547436"/>
            <a:ext cx="1025624" cy="1036100"/>
          </a:xfrm>
          <a:prstGeom prst="arc">
            <a:avLst>
              <a:gd name="adj1" fmla="val 18583388"/>
              <a:gd name="adj2" fmla="val 21524748"/>
            </a:avLst>
          </a:prstGeom>
          <a:ln w="3810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4D6D68A5-CEA8-AB74-66CC-98652F17CC31}"/>
              </a:ext>
            </a:extLst>
          </p:cNvPr>
          <p:cNvCxnSpPr>
            <a:cxnSpLocks/>
          </p:cNvCxnSpPr>
          <p:nvPr/>
        </p:nvCxnSpPr>
        <p:spPr>
          <a:xfrm flipH="1">
            <a:off x="3018257" y="8305613"/>
            <a:ext cx="1124163" cy="862655"/>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6FA59F31-2988-05CF-5845-229418E0BE0B}"/>
              </a:ext>
            </a:extLst>
          </p:cNvPr>
          <p:cNvCxnSpPr>
            <a:cxnSpLocks/>
          </p:cNvCxnSpPr>
          <p:nvPr/>
        </p:nvCxnSpPr>
        <p:spPr>
          <a:xfrm>
            <a:off x="4102920" y="8312468"/>
            <a:ext cx="1814650"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9B64C606-0D15-8D84-316E-385BFE309B70}"/>
              </a:ext>
            </a:extLst>
          </p:cNvPr>
          <p:cNvCxnSpPr>
            <a:cxnSpLocks/>
          </p:cNvCxnSpPr>
          <p:nvPr/>
        </p:nvCxnSpPr>
        <p:spPr>
          <a:xfrm flipH="1" flipV="1">
            <a:off x="4102920" y="5610536"/>
            <a:ext cx="15831" cy="2734315"/>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1" name="object 11">
            <a:extLst>
              <a:ext uri="{FF2B5EF4-FFF2-40B4-BE49-F238E27FC236}">
                <a16:creationId xmlns:a16="http://schemas.microsoft.com/office/drawing/2014/main" id="{74118BB6-7229-EC50-D042-21EDFC4D85A1}"/>
              </a:ext>
            </a:extLst>
          </p:cNvPr>
          <p:cNvSpPr txBox="1"/>
          <p:nvPr/>
        </p:nvSpPr>
        <p:spPr>
          <a:xfrm>
            <a:off x="2722910" y="8864376"/>
            <a:ext cx="625384" cy="443711"/>
          </a:xfrm>
          <a:prstGeom prst="rect">
            <a:avLst/>
          </a:prstGeom>
        </p:spPr>
        <p:txBody>
          <a:bodyPr vert="horz" wrap="square" lIns="0" tIns="12700" rIns="0" bIns="0" rtlCol="0">
            <a:spAutoFit/>
          </a:bodyPr>
          <a:lstStyle/>
          <a:p>
            <a:pPr marL="12700">
              <a:lnSpc>
                <a:spcPct val="100000"/>
              </a:lnSpc>
              <a:spcBef>
                <a:spcPts val="100"/>
              </a:spcBef>
            </a:pPr>
            <a:r>
              <a:rPr lang="en-US" sz="2800" spc="-20" dirty="0">
                <a:latin typeface="Arial" panose="020B0604020202020204" pitchFamily="34" charset="0"/>
                <a:cs typeface="Arial" panose="020B0604020202020204" pitchFamily="34" charset="0"/>
              </a:rPr>
              <a:t>x</a:t>
            </a:r>
            <a:endParaRPr sz="2800" dirty="0">
              <a:latin typeface="Arial" panose="020B0604020202020204" pitchFamily="34" charset="0"/>
              <a:cs typeface="Arial" panose="020B0604020202020204" pitchFamily="34" charset="0"/>
            </a:endParaRPr>
          </a:p>
        </p:txBody>
      </p:sp>
      <p:sp>
        <p:nvSpPr>
          <p:cNvPr id="52" name="object 11">
            <a:extLst>
              <a:ext uri="{FF2B5EF4-FFF2-40B4-BE49-F238E27FC236}">
                <a16:creationId xmlns:a16="http://schemas.microsoft.com/office/drawing/2014/main" id="{DE6671AF-16E0-A563-AF10-07B5A43AAF40}"/>
              </a:ext>
            </a:extLst>
          </p:cNvPr>
          <p:cNvSpPr txBox="1"/>
          <p:nvPr/>
        </p:nvSpPr>
        <p:spPr>
          <a:xfrm>
            <a:off x="6034334" y="8015193"/>
            <a:ext cx="625384" cy="443711"/>
          </a:xfrm>
          <a:prstGeom prst="rect">
            <a:avLst/>
          </a:prstGeom>
        </p:spPr>
        <p:txBody>
          <a:bodyPr vert="horz" wrap="square" lIns="0" tIns="12700" rIns="0" bIns="0" rtlCol="0">
            <a:spAutoFit/>
          </a:bodyPr>
          <a:lstStyle/>
          <a:p>
            <a:pPr marL="12700">
              <a:lnSpc>
                <a:spcPct val="100000"/>
              </a:lnSpc>
              <a:spcBef>
                <a:spcPts val="100"/>
              </a:spcBef>
            </a:pPr>
            <a:r>
              <a:rPr lang="en-US" sz="2800" spc="-20" dirty="0">
                <a:latin typeface="Arial" panose="020B0604020202020204" pitchFamily="34" charset="0"/>
                <a:cs typeface="Arial" panose="020B0604020202020204" pitchFamily="34" charset="0"/>
              </a:rPr>
              <a:t>y</a:t>
            </a:r>
            <a:endParaRPr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53" name="コンテンツ プレースホルダー 6">
                <a:extLst>
                  <a:ext uri="{FF2B5EF4-FFF2-40B4-BE49-F238E27FC236}">
                    <a16:creationId xmlns:a16="http://schemas.microsoft.com/office/drawing/2014/main" id="{7C1D5595-EF3B-CF60-A72C-50B012322103}"/>
                  </a:ext>
                </a:extLst>
              </p:cNvPr>
              <p:cNvSpPr txBox="1"/>
              <p:nvPr/>
            </p:nvSpPr>
            <p:spPr>
              <a:xfrm>
                <a:off x="7315046" y="6463414"/>
                <a:ext cx="6164253" cy="2266839"/>
              </a:xfrm>
              <a:prstGeom prst="rect">
                <a:avLst/>
              </a:prstGeom>
              <a:noFill/>
            </p:spPr>
            <p:txBody>
              <a:bodyPr vert="horz" wrap="square" lIns="91440" tIns="45720" rIns="91440" bIns="45720" rtlCol="0">
                <a:spAutoFit/>
              </a:bodyPr>
              <a:lstStyle>
                <a:lvl1pPr marL="335280" indent="-335280" algn="l" defTabSz="1341120" rtl="0" eaLnBrk="1" latinLnBrk="0" hangingPunct="1">
                  <a:lnSpc>
                    <a:spcPct val="90000"/>
                  </a:lnSpc>
                  <a:spcBef>
                    <a:spcPts val="1465"/>
                  </a:spcBef>
                  <a:buFont typeface="Arial" panose="02080604020202020204" pitchFamily="34" charset="0"/>
                  <a:buChar char="•"/>
                  <a:defRPr kumimoji="1" sz="4105" kern="1200">
                    <a:solidFill>
                      <a:schemeClr val="tx1"/>
                    </a:solidFill>
                    <a:latin typeface="+mn-lt"/>
                    <a:ea typeface="+mn-ea"/>
                    <a:cs typeface="+mn-cs"/>
                  </a:defRPr>
                </a:lvl1pPr>
                <a:lvl2pPr marL="1005840" indent="-335280" algn="l" defTabSz="1341120" rtl="0" eaLnBrk="1" latinLnBrk="0" hangingPunct="1">
                  <a:lnSpc>
                    <a:spcPct val="90000"/>
                  </a:lnSpc>
                  <a:spcBef>
                    <a:spcPts val="735"/>
                  </a:spcBef>
                  <a:buFont typeface="Arial" panose="02080604020202020204" pitchFamily="34" charset="0"/>
                  <a:buChar char="•"/>
                  <a:defRPr kumimoji="1" sz="3520" kern="1200">
                    <a:solidFill>
                      <a:schemeClr val="tx1"/>
                    </a:solidFill>
                    <a:latin typeface="+mn-lt"/>
                    <a:ea typeface="+mn-ea"/>
                    <a:cs typeface="+mn-cs"/>
                  </a:defRPr>
                </a:lvl2pPr>
                <a:lvl3pPr marL="1676400" indent="-335280" algn="l" defTabSz="1341120" rtl="0" eaLnBrk="1" latinLnBrk="0" hangingPunct="1">
                  <a:lnSpc>
                    <a:spcPct val="90000"/>
                  </a:lnSpc>
                  <a:spcBef>
                    <a:spcPts val="735"/>
                  </a:spcBef>
                  <a:buFont typeface="Arial" panose="02080604020202020204" pitchFamily="34" charset="0"/>
                  <a:buChar char="•"/>
                  <a:defRPr kumimoji="1" sz="2935" kern="1200">
                    <a:solidFill>
                      <a:schemeClr val="tx1"/>
                    </a:solidFill>
                    <a:latin typeface="+mn-lt"/>
                    <a:ea typeface="+mn-ea"/>
                    <a:cs typeface="+mn-cs"/>
                  </a:defRPr>
                </a:lvl3pPr>
                <a:lvl4pPr marL="234696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4pPr>
                <a:lvl5pPr marL="301752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5pPr>
                <a:lvl6pPr marL="368808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6pPr>
                <a:lvl7pPr marL="435864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7pPr>
                <a:lvl8pPr marL="502920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8pPr>
                <a:lvl9pPr marL="5699760" indent="-335280" algn="l" defTabSz="1341120" rtl="0" eaLnBrk="1" latinLnBrk="0" hangingPunct="1">
                  <a:lnSpc>
                    <a:spcPct val="90000"/>
                  </a:lnSpc>
                  <a:spcBef>
                    <a:spcPts val="735"/>
                  </a:spcBef>
                  <a:buFont typeface="Arial" panose="02080604020202020204" pitchFamily="34" charset="0"/>
                  <a:buChar char="•"/>
                  <a:defRPr kumimoji="1" sz="2640" kern="1200">
                    <a:solidFill>
                      <a:schemeClr val="tx1"/>
                    </a:solidFill>
                    <a:latin typeface="+mn-lt"/>
                    <a:ea typeface="+mn-ea"/>
                    <a:cs typeface="+mn-cs"/>
                  </a:defRPr>
                </a:lvl9pPr>
              </a:lstStyle>
              <a:p>
                <a:r>
                  <a:rPr lang="en-US" altLang="ja-JP" sz="2800" dirty="0">
                    <a:latin typeface="Arial" panose="020B0604020202020204" pitchFamily="34" charset="0"/>
                    <a:cs typeface="Arial" panose="020B0604020202020204" pitchFamily="34" charset="0"/>
                  </a:rPr>
                  <a:t>Number of atoms: 1920</a:t>
                </a:r>
              </a:p>
              <a:p>
                <a:r>
                  <a:rPr lang="en-US" sz="2800" dirty="0">
                    <a:latin typeface="Arial" panose="020B0604020202020204" pitchFamily="34" charset="0"/>
                    <a:ea typeface="Cambria Math" panose="02040503050406030204" pitchFamily="18" charset="0"/>
                    <a:cs typeface="Arial" panose="020B0604020202020204" pitchFamily="34" charset="0"/>
                  </a:rPr>
                  <a:t>Scan angle </a:t>
                </a:r>
                <a14:m>
                  <m:oMath xmlns:m="http://schemas.openxmlformats.org/officeDocument/2006/math">
                    <m:r>
                      <a:rPr lang="en-US" sz="2800" b="0" i="0"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𝜃</m:t>
                    </m:r>
                    <m:r>
                      <a:rPr lang="en-US" sz="2800" b="0" i="0" smtClean="0">
                        <a:latin typeface="Cambria Math" panose="02040503050406030204" pitchFamily="18" charset="0"/>
                        <a:ea typeface="Cambria Math" panose="02040503050406030204" pitchFamily="18" charset="0"/>
                      </a:rPr>
                      <m:t>)</m:t>
                    </m:r>
                  </m:oMath>
                </a14:m>
                <a:r>
                  <a:rPr lang="en-US" altLang="ja-JP" sz="2800" dirty="0">
                    <a:latin typeface="Arial" panose="020B0604020202020204" pitchFamily="34" charset="0"/>
                    <a:cs typeface="Arial" panose="020B0604020202020204" pitchFamily="34"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−12°</m:t>
                    </m:r>
                    <m:r>
                      <a:rPr lang="en-US" sz="2800" b="0" i="1" smtClean="0">
                        <a:latin typeface="Cambria Math" panose="02040503050406030204" pitchFamily="18" charset="0"/>
                        <a:ea typeface="Cambria Math" panose="02040503050406030204" pitchFamily="18" charset="0"/>
                      </a:rPr>
                      <m:t>~</m:t>
                    </m:r>
                  </m:oMath>
                </a14:m>
                <a:r>
                  <a:rPr lang="en-US" sz="2800" dirty="0">
                    <a:ea typeface="Cambria Math" panose="02040503050406030204" pitchFamily="18" charset="0"/>
                  </a:rPr>
                  <a:t> </a:t>
                </a:r>
                <a14:m>
                  <m:oMath xmlns:m="http://schemas.openxmlformats.org/officeDocument/2006/math">
                    <m:r>
                      <a:rPr lang="en-US" sz="2800" i="1">
                        <a:latin typeface="Cambria Math" panose="02040503050406030204" pitchFamily="18" charset="0"/>
                        <a:ea typeface="Cambria Math" panose="02040503050406030204" pitchFamily="18" charset="0"/>
                      </a:rPr>
                      <m:t>65.76°</m:t>
                    </m:r>
                  </m:oMath>
                </a14:m>
                <a:endParaRPr lang="en-US" altLang="ja-JP" sz="2800" dirty="0">
                  <a:latin typeface="Arial" panose="020B0604020202020204" pitchFamily="34" charset="0"/>
                  <a:cs typeface="Arial" panose="020B0604020202020204" pitchFamily="34" charset="0"/>
                </a:endParaRPr>
              </a:p>
              <a:p>
                <a:r>
                  <a:rPr lang="en-US" altLang="ja-JP" sz="2800" dirty="0">
                    <a:latin typeface="Arial" panose="020B0604020202020204" pitchFamily="34" charset="0"/>
                    <a:cs typeface="Arial" panose="020B0604020202020204" pitchFamily="34" charset="0"/>
                  </a:rPr>
                  <a:t>Method: Renormalized Expansion</a:t>
                </a:r>
              </a:p>
              <a:p>
                <a14:m>
                  <m:oMath xmlns:m="http://schemas.openxmlformats.org/officeDocument/2006/math">
                    <m:sSub>
                      <m:sSubPr>
                        <m:ctrlPr>
                          <a:rPr lang="en-US" altLang="ja-JP" sz="2800" i="1">
                            <a:latin typeface="Cambria Math" panose="02040503050406030204" pitchFamily="18" charset="0"/>
                          </a:rPr>
                        </m:ctrlPr>
                      </m:sSubPr>
                      <m:e>
                        <m:r>
                          <m:rPr>
                            <m:sty m:val="p"/>
                          </m:rPr>
                          <a:rPr lang="ja-JP" altLang="en-US" sz="2800">
                            <a:latin typeface="Cambria Math" panose="02040503050406030204" pitchFamily="18" charset="0"/>
                          </a:rPr>
                          <m:t>ω</m:t>
                        </m:r>
                      </m:e>
                      <m:sub>
                        <m:r>
                          <m:rPr>
                            <m:sty m:val="p"/>
                          </m:rPr>
                          <a:rPr lang="en-US" altLang="ja-JP" sz="2800">
                            <a:latin typeface="Cambria Math" panose="02040503050406030204" pitchFamily="18" charset="0"/>
                          </a:rPr>
                          <m:t>opt</m:t>
                        </m:r>
                      </m:sub>
                    </m:sSub>
                  </m:oMath>
                </a14:m>
                <a:r>
                  <a:rPr lang="en-US" altLang="ja-JP" sz="28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0.93514+0.10304i</a:t>
                </a:r>
              </a:p>
            </p:txBody>
          </p:sp>
        </mc:Choice>
        <mc:Fallback xmlns="">
          <p:sp>
            <p:nvSpPr>
              <p:cNvPr id="53" name="コンテンツ プレースホルダー 6">
                <a:extLst>
                  <a:ext uri="{FF2B5EF4-FFF2-40B4-BE49-F238E27FC236}">
                    <a16:creationId xmlns:a16="http://schemas.microsoft.com/office/drawing/2014/main" id="{7C1D5595-EF3B-CF60-A72C-50B012322103}"/>
                  </a:ext>
                </a:extLst>
              </p:cNvPr>
              <p:cNvSpPr txBox="1">
                <a:spLocks noRot="1" noChangeAspect="1" noMove="1" noResize="1" noEditPoints="1" noAdjustHandles="1" noChangeArrowheads="1" noChangeShapeType="1" noTextEdit="1"/>
              </p:cNvSpPr>
              <p:nvPr/>
            </p:nvSpPr>
            <p:spPr>
              <a:xfrm>
                <a:off x="7315046" y="6463414"/>
                <a:ext cx="6164253" cy="2266839"/>
              </a:xfrm>
              <a:prstGeom prst="rect">
                <a:avLst/>
              </a:prstGeom>
              <a:blipFill>
                <a:blip r:embed="rId12"/>
                <a:stretch>
                  <a:fillRect l="-1852" t="-4444" b="-4444"/>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9AB873B2-BEC7-94FE-A96C-0BBF764E7A94}"/>
              </a:ext>
            </a:extLst>
          </p:cNvPr>
          <p:cNvSpPr txBox="1"/>
          <p:nvPr/>
        </p:nvSpPr>
        <p:spPr>
          <a:xfrm>
            <a:off x="7315046" y="5884615"/>
            <a:ext cx="387350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Simulation conditions:</a:t>
            </a:r>
          </a:p>
        </p:txBody>
      </p:sp>
    </p:spTree>
    <p:extLst>
      <p:ext uri="{BB962C8B-B14F-4D97-AF65-F5344CB8AC3E}">
        <p14:creationId xmlns:p14="http://schemas.microsoft.com/office/powerpoint/2010/main" val="1583977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3DF34-B2A5-52A5-9EE9-5B92EE97CA7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A6BEE78-4FCF-1459-8837-A5FA0DC58481}"/>
              </a:ext>
            </a:extLst>
          </p:cNvPr>
          <p:cNvPicPr>
            <a:picLocks noChangeAspect="1"/>
          </p:cNvPicPr>
          <p:nvPr/>
        </p:nvPicPr>
        <p:blipFill>
          <a:blip r:embed="rId3">
            <a:extLst>
              <a:ext uri="{28A0092B-C50C-407E-A947-70E740481C1C}">
                <a14:useLocalDpi xmlns:a14="http://schemas.microsoft.com/office/drawing/2010/main" val="0"/>
              </a:ext>
            </a:extLst>
          </a:blip>
          <a:srcRect l="7841" t="11175" r="9058" b="1805"/>
          <a:stretch>
            <a:fillRect/>
          </a:stretch>
        </p:blipFill>
        <p:spPr>
          <a:xfrm>
            <a:off x="2871216" y="1344168"/>
            <a:ext cx="8138161" cy="8521912"/>
          </a:xfrm>
          <a:prstGeom prst="rect">
            <a:avLst/>
          </a:prstGeom>
        </p:spPr>
      </p:pic>
      <p:sp>
        <p:nvSpPr>
          <p:cNvPr id="12" name="テキスト ボックス 10">
            <a:extLst>
              <a:ext uri="{FF2B5EF4-FFF2-40B4-BE49-F238E27FC236}">
                <a16:creationId xmlns:a16="http://schemas.microsoft.com/office/drawing/2014/main" id="{31CCF652-6918-1A2E-8CF5-66A75C959841}"/>
              </a:ext>
            </a:extLst>
          </p:cNvPr>
          <p:cNvSpPr txBox="1"/>
          <p:nvPr/>
        </p:nvSpPr>
        <p:spPr>
          <a:xfrm>
            <a:off x="3753396" y="128016"/>
            <a:ext cx="6814883" cy="707886"/>
          </a:xfrm>
          <a:prstGeom prst="rect">
            <a:avLst/>
          </a:prstGeom>
          <a:noFill/>
        </p:spPr>
        <p:txBody>
          <a:bodyPr wrap="square">
            <a:spAutoFit/>
          </a:bodyPr>
          <a:lstStyle/>
          <a:p>
            <a:pPr marL="38100">
              <a:spcBef>
                <a:spcPts val="100"/>
              </a:spcBef>
            </a:pPr>
            <a:r>
              <a:rPr lang="en-US" altLang="ja-JP" sz="4000" b="1" dirty="0">
                <a:latin typeface="Arial" panose="02080604020202020204" pitchFamily="34" charset="0"/>
                <a:cs typeface="Arial" panose="02080604020202020204" pitchFamily="34" charset="0"/>
              </a:rPr>
              <a:t>Simulation and Experiment</a:t>
            </a:r>
          </a:p>
        </p:txBody>
      </p:sp>
      <p:pic>
        <p:nvPicPr>
          <p:cNvPr id="7" name="Picture 6" descr="A graph of different colored lines&#10;&#10;AI-generated content may be incorrect.">
            <a:extLst>
              <a:ext uri="{FF2B5EF4-FFF2-40B4-BE49-F238E27FC236}">
                <a16:creationId xmlns:a16="http://schemas.microsoft.com/office/drawing/2014/main" id="{B36C261C-5E18-FFED-A55A-79A9949A7A6F}"/>
              </a:ext>
            </a:extLst>
          </p:cNvPr>
          <p:cNvPicPr>
            <a:picLocks noChangeAspect="1"/>
          </p:cNvPicPr>
          <p:nvPr/>
        </p:nvPicPr>
        <p:blipFill>
          <a:blip r:embed="rId4">
            <a:extLst>
              <a:ext uri="{28A0092B-C50C-407E-A947-70E740481C1C}">
                <a14:useLocalDpi xmlns:a14="http://schemas.microsoft.com/office/drawing/2010/main" val="0"/>
              </a:ext>
            </a:extLst>
          </a:blip>
          <a:srcRect l="52101" t="12269" r="10252" b="64538"/>
          <a:stretch>
            <a:fillRect/>
          </a:stretch>
        </p:blipFill>
        <p:spPr>
          <a:xfrm>
            <a:off x="7754112" y="1435608"/>
            <a:ext cx="3160162" cy="1946865"/>
          </a:xfrm>
          <a:prstGeom prst="rect">
            <a:avLst/>
          </a:prstGeom>
        </p:spPr>
      </p:pic>
      <p:sp>
        <p:nvSpPr>
          <p:cNvPr id="16" name="TextBox 15">
            <a:extLst>
              <a:ext uri="{FF2B5EF4-FFF2-40B4-BE49-F238E27FC236}">
                <a16:creationId xmlns:a16="http://schemas.microsoft.com/office/drawing/2014/main" id="{2692F933-5411-8CA9-243C-FF4374360E6F}"/>
              </a:ext>
            </a:extLst>
          </p:cNvPr>
          <p:cNvSpPr txBox="1"/>
          <p:nvPr/>
        </p:nvSpPr>
        <p:spPr>
          <a:xfrm>
            <a:off x="102077" y="1408176"/>
            <a:ext cx="2463323"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Renormalized</a:t>
            </a:r>
          </a:p>
        </p:txBody>
      </p:sp>
      <p:sp>
        <p:nvSpPr>
          <p:cNvPr id="2" name="TextBox 1">
            <a:extLst>
              <a:ext uri="{FF2B5EF4-FFF2-40B4-BE49-F238E27FC236}">
                <a16:creationId xmlns:a16="http://schemas.microsoft.com/office/drawing/2014/main" id="{386E1096-0FF8-C5C8-EBC5-0CB504D25A73}"/>
              </a:ext>
            </a:extLst>
          </p:cNvPr>
          <p:cNvSpPr txBox="1"/>
          <p:nvPr/>
        </p:nvSpPr>
        <p:spPr>
          <a:xfrm>
            <a:off x="10919437" y="6005478"/>
            <a:ext cx="1777894"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Experiment</a:t>
            </a:r>
          </a:p>
        </p:txBody>
      </p:sp>
      <p:sp>
        <p:nvSpPr>
          <p:cNvPr id="3" name="TextBox 2">
            <a:extLst>
              <a:ext uri="{FF2B5EF4-FFF2-40B4-BE49-F238E27FC236}">
                <a16:creationId xmlns:a16="http://schemas.microsoft.com/office/drawing/2014/main" id="{E885792B-1004-1D60-ACCE-4E00E85431C5}"/>
              </a:ext>
            </a:extLst>
          </p:cNvPr>
          <p:cNvSpPr txBox="1"/>
          <p:nvPr/>
        </p:nvSpPr>
        <p:spPr>
          <a:xfrm>
            <a:off x="10889456" y="5582656"/>
            <a:ext cx="2656727"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Scattering order 6</a:t>
            </a:r>
          </a:p>
        </p:txBody>
      </p:sp>
      <p:sp>
        <p:nvSpPr>
          <p:cNvPr id="5" name="TextBox 4">
            <a:extLst>
              <a:ext uri="{FF2B5EF4-FFF2-40B4-BE49-F238E27FC236}">
                <a16:creationId xmlns:a16="http://schemas.microsoft.com/office/drawing/2014/main" id="{B365420B-79C2-1FF6-22B3-57CF5F2C14BE}"/>
              </a:ext>
            </a:extLst>
          </p:cNvPr>
          <p:cNvSpPr txBox="1"/>
          <p:nvPr/>
        </p:nvSpPr>
        <p:spPr>
          <a:xfrm>
            <a:off x="10889455" y="5216729"/>
            <a:ext cx="3160161"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Scattering order 7, 8</a:t>
            </a:r>
          </a:p>
        </p:txBody>
      </p:sp>
      <p:sp>
        <p:nvSpPr>
          <p:cNvPr id="6" name="TextBox 5">
            <a:extLst>
              <a:ext uri="{FF2B5EF4-FFF2-40B4-BE49-F238E27FC236}">
                <a16:creationId xmlns:a16="http://schemas.microsoft.com/office/drawing/2014/main" id="{207A0081-3048-6516-6759-05B6A279C466}"/>
              </a:ext>
            </a:extLst>
          </p:cNvPr>
          <p:cNvSpPr txBox="1"/>
          <p:nvPr/>
        </p:nvSpPr>
        <p:spPr>
          <a:xfrm>
            <a:off x="10889456" y="7309040"/>
            <a:ext cx="2841534"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Scattering order 5</a:t>
            </a:r>
          </a:p>
        </p:txBody>
      </p:sp>
    </p:spTree>
    <p:extLst>
      <p:ext uri="{BB962C8B-B14F-4D97-AF65-F5344CB8AC3E}">
        <p14:creationId xmlns:p14="http://schemas.microsoft.com/office/powerpoint/2010/main" val="34647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AB84C-9B9C-1474-50BD-0E98ACEF3D66}"/>
            </a:ext>
          </a:extLst>
        </p:cNvPr>
        <p:cNvGrpSpPr/>
        <p:nvPr/>
      </p:nvGrpSpPr>
      <p:grpSpPr>
        <a:xfrm>
          <a:off x="0" y="0"/>
          <a:ext cx="0" cy="0"/>
          <a:chOff x="0" y="0"/>
          <a:chExt cx="0" cy="0"/>
        </a:xfrm>
      </p:grpSpPr>
      <p:sp>
        <p:nvSpPr>
          <p:cNvPr id="12" name="テキスト ボックス 10">
            <a:extLst>
              <a:ext uri="{FF2B5EF4-FFF2-40B4-BE49-F238E27FC236}">
                <a16:creationId xmlns:a16="http://schemas.microsoft.com/office/drawing/2014/main" id="{7F43F324-2CB7-23C1-EC0C-849B79F83596}"/>
              </a:ext>
            </a:extLst>
          </p:cNvPr>
          <p:cNvSpPr txBox="1"/>
          <p:nvPr/>
        </p:nvSpPr>
        <p:spPr>
          <a:xfrm>
            <a:off x="3591839" y="128016"/>
            <a:ext cx="7642220" cy="707886"/>
          </a:xfrm>
          <a:prstGeom prst="rect">
            <a:avLst/>
          </a:prstGeom>
          <a:noFill/>
        </p:spPr>
        <p:txBody>
          <a:bodyPr wrap="square">
            <a:spAutoFit/>
          </a:bodyPr>
          <a:lstStyle/>
          <a:p>
            <a:pPr marL="38100">
              <a:spcBef>
                <a:spcPts val="100"/>
              </a:spcBef>
            </a:pPr>
            <a:r>
              <a:rPr lang="en-US" sz="4000" b="1" dirty="0">
                <a:latin typeface="Arial" panose="020B0604020202020204" pitchFamily="34" charset="0"/>
                <a:cs typeface="Arial" panose="020B0604020202020204" pitchFamily="34" charset="0"/>
              </a:rPr>
              <a:t>Conclusions and Future Work</a:t>
            </a:r>
            <a:endParaRPr lang="en-US" altLang="ja-JP" sz="40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291BD16-25D4-7D92-63CD-DBF9FB37644C}"/>
              </a:ext>
            </a:extLst>
          </p:cNvPr>
          <p:cNvSpPr txBox="1"/>
          <p:nvPr/>
        </p:nvSpPr>
        <p:spPr>
          <a:xfrm>
            <a:off x="412957" y="2300749"/>
            <a:ext cx="13347290"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We saw the convergence of renormalized series expansion for large size clusters.</a:t>
            </a:r>
          </a:p>
        </p:txBody>
      </p:sp>
      <p:sp>
        <p:nvSpPr>
          <p:cNvPr id="4" name="TextBox 3">
            <a:extLst>
              <a:ext uri="{FF2B5EF4-FFF2-40B4-BE49-F238E27FC236}">
                <a16:creationId xmlns:a16="http://schemas.microsoft.com/office/drawing/2014/main" id="{A7FB83E6-7866-6DE1-4B0F-319B0723D884}"/>
              </a:ext>
            </a:extLst>
          </p:cNvPr>
          <p:cNvSpPr txBox="1"/>
          <p:nvPr/>
        </p:nvSpPr>
        <p:spPr>
          <a:xfrm>
            <a:off x="412955" y="2844447"/>
            <a:ext cx="13649409"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 Good agreement with the experiment by 1920 atoms. </a:t>
            </a:r>
          </a:p>
        </p:txBody>
      </p:sp>
      <p:sp>
        <p:nvSpPr>
          <p:cNvPr id="6" name="TextBox 5">
            <a:extLst>
              <a:ext uri="{FF2B5EF4-FFF2-40B4-BE49-F238E27FC236}">
                <a16:creationId xmlns:a16="http://schemas.microsoft.com/office/drawing/2014/main" id="{B8A725D4-A6E3-9A60-F66D-412E415EF11D}"/>
              </a:ext>
            </a:extLst>
          </p:cNvPr>
          <p:cNvSpPr txBox="1"/>
          <p:nvPr/>
        </p:nvSpPr>
        <p:spPr>
          <a:xfrm>
            <a:off x="412955" y="4149190"/>
            <a:ext cx="2258808"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Future work:</a:t>
            </a:r>
          </a:p>
        </p:txBody>
      </p:sp>
      <p:sp>
        <p:nvSpPr>
          <p:cNvPr id="7" name="TextBox 6">
            <a:extLst>
              <a:ext uri="{FF2B5EF4-FFF2-40B4-BE49-F238E27FC236}">
                <a16:creationId xmlns:a16="http://schemas.microsoft.com/office/drawing/2014/main" id="{CCC8FBC9-DDE0-862F-1B0C-D9DC08D063A8}"/>
              </a:ext>
            </a:extLst>
          </p:cNvPr>
          <p:cNvSpPr txBox="1"/>
          <p:nvPr/>
        </p:nvSpPr>
        <p:spPr>
          <a:xfrm>
            <a:off x="412955" y="4898022"/>
            <a:ext cx="11651227"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We will try to see the tiny structural changes of Strontium Titanate.</a:t>
            </a:r>
          </a:p>
        </p:txBody>
      </p:sp>
      <p:sp>
        <p:nvSpPr>
          <p:cNvPr id="8" name="TextBox 7">
            <a:extLst>
              <a:ext uri="{FF2B5EF4-FFF2-40B4-BE49-F238E27FC236}">
                <a16:creationId xmlns:a16="http://schemas.microsoft.com/office/drawing/2014/main" id="{16D6013A-629B-50A0-5CA2-F9E5B12B1740}"/>
              </a:ext>
            </a:extLst>
          </p:cNvPr>
          <p:cNvSpPr txBox="1"/>
          <p:nvPr/>
        </p:nvSpPr>
        <p:spPr>
          <a:xfrm>
            <a:off x="412955" y="5548924"/>
            <a:ext cx="12343668" cy="954107"/>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More materials (e.g., BrTiO</a:t>
            </a:r>
            <a:r>
              <a:rPr lang="en-US" sz="2800" baseline="-25000" dirty="0">
                <a:latin typeface="Arial" panose="020B0604020202020204" pitchFamily="34" charset="0"/>
                <a:cs typeface="Arial" panose="020B0604020202020204" pitchFamily="34" charset="0"/>
              </a:rPr>
              <a:t>3</a:t>
            </a:r>
            <a:r>
              <a:rPr lang="en-US" sz="2800" dirty="0">
                <a:latin typeface="Arial" panose="020B0604020202020204" pitchFamily="34" charset="0"/>
                <a:cs typeface="Arial" panose="020B0604020202020204" pitchFamily="34" charset="0"/>
              </a:rPr>
              <a:t>) should be investigated</a:t>
            </a:r>
          </a:p>
          <a:p>
            <a:r>
              <a:rPr lang="en-US" sz="2800" dirty="0">
                <a:latin typeface="Arial" panose="020B0604020202020204" pitchFamily="34" charset="0"/>
                <a:cs typeface="Arial" panose="020B0604020202020204" pitchFamily="34" charset="0"/>
              </a:rPr>
              <a:t>（Experimental data are available.）.</a:t>
            </a:r>
          </a:p>
        </p:txBody>
      </p:sp>
      <p:sp>
        <p:nvSpPr>
          <p:cNvPr id="10" name="TextBox 9">
            <a:extLst>
              <a:ext uri="{FF2B5EF4-FFF2-40B4-BE49-F238E27FC236}">
                <a16:creationId xmlns:a16="http://schemas.microsoft.com/office/drawing/2014/main" id="{1709EC87-FA9B-DD07-57F3-0DF16C525D6B}"/>
              </a:ext>
            </a:extLst>
          </p:cNvPr>
          <p:cNvSpPr txBox="1"/>
          <p:nvPr/>
        </p:nvSpPr>
        <p:spPr>
          <a:xfrm>
            <a:off x="412956" y="1473775"/>
            <a:ext cx="1976284"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Summary:</a:t>
            </a:r>
          </a:p>
        </p:txBody>
      </p:sp>
      <p:grpSp>
        <p:nvGrpSpPr>
          <p:cNvPr id="44" name="Group 43">
            <a:extLst>
              <a:ext uri="{FF2B5EF4-FFF2-40B4-BE49-F238E27FC236}">
                <a16:creationId xmlns:a16="http://schemas.microsoft.com/office/drawing/2014/main" id="{BE1962A5-A1A4-43A5-9791-D11421C276B4}"/>
              </a:ext>
            </a:extLst>
          </p:cNvPr>
          <p:cNvGrpSpPr/>
          <p:nvPr/>
        </p:nvGrpSpPr>
        <p:grpSpPr>
          <a:xfrm>
            <a:off x="9481954" y="5974478"/>
            <a:ext cx="2582228" cy="2572622"/>
            <a:chOff x="10961629" y="1340851"/>
            <a:chExt cx="2788357" cy="2777984"/>
          </a:xfrm>
        </p:grpSpPr>
        <p:grpSp>
          <p:nvGrpSpPr>
            <p:cNvPr id="45" name="Group 44">
              <a:extLst>
                <a:ext uri="{FF2B5EF4-FFF2-40B4-BE49-F238E27FC236}">
                  <a16:creationId xmlns:a16="http://schemas.microsoft.com/office/drawing/2014/main" id="{53C94E61-D424-4BF7-DFB1-89DE8B0D1E7F}"/>
                </a:ext>
              </a:extLst>
            </p:cNvPr>
            <p:cNvGrpSpPr/>
            <p:nvPr/>
          </p:nvGrpSpPr>
          <p:grpSpPr>
            <a:xfrm>
              <a:off x="10961629" y="1340851"/>
              <a:ext cx="2788357" cy="2777984"/>
              <a:chOff x="14834" y="6195"/>
              <a:chExt cx="3871" cy="3889"/>
            </a:xfrm>
          </p:grpSpPr>
          <p:sp>
            <p:nvSpPr>
              <p:cNvPr id="50" name="Ellipse 350">
                <a:extLst>
                  <a:ext uri="{FF2B5EF4-FFF2-40B4-BE49-F238E27FC236}">
                    <a16:creationId xmlns:a16="http://schemas.microsoft.com/office/drawing/2014/main" id="{FC3D16D2-E6BB-6D0A-98E5-4C3D54EB9E7F}"/>
                  </a:ext>
                </a:extLst>
              </p:cNvPr>
              <p:cNvSpPr/>
              <p:nvPr/>
            </p:nvSpPr>
            <p:spPr>
              <a:xfrm>
                <a:off x="16886" y="7678"/>
                <a:ext cx="506" cy="506"/>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1" name="Connecteur droit 354">
                <a:extLst>
                  <a:ext uri="{FF2B5EF4-FFF2-40B4-BE49-F238E27FC236}">
                    <a16:creationId xmlns:a16="http://schemas.microsoft.com/office/drawing/2014/main" id="{0F825D2B-EC66-0202-244C-35F8201A309F}"/>
                  </a:ext>
                </a:extLst>
              </p:cNvPr>
              <p:cNvCxnSpPr>
                <a:endCxn id="52" idx="4"/>
              </p:cNvCxnSpPr>
              <p:nvPr/>
            </p:nvCxnSpPr>
            <p:spPr>
              <a:xfrm flipV="1">
                <a:off x="15991" y="7140"/>
                <a:ext cx="0" cy="1732"/>
              </a:xfrm>
              <a:prstGeom prst="line">
                <a:avLst/>
              </a:prstGeom>
              <a:ln w="31750"/>
            </p:spPr>
            <p:style>
              <a:lnRef idx="1">
                <a:schemeClr val="dk1"/>
              </a:lnRef>
              <a:fillRef idx="0">
                <a:schemeClr val="dk1"/>
              </a:fillRef>
              <a:effectRef idx="0">
                <a:schemeClr val="dk1"/>
              </a:effectRef>
              <a:fontRef idx="minor">
                <a:schemeClr val="tx1"/>
              </a:fontRef>
            </p:style>
          </p:cxnSp>
          <p:sp>
            <p:nvSpPr>
              <p:cNvPr id="52" name="Ellipse 355">
                <a:extLst>
                  <a:ext uri="{FF2B5EF4-FFF2-40B4-BE49-F238E27FC236}">
                    <a16:creationId xmlns:a16="http://schemas.microsoft.com/office/drawing/2014/main" id="{D4F067A2-09B2-E2A3-DF9B-942D7445C984}"/>
                  </a:ext>
                </a:extLst>
              </p:cNvPr>
              <p:cNvSpPr/>
              <p:nvPr/>
            </p:nvSpPr>
            <p:spPr>
              <a:xfrm>
                <a:off x="15519" y="6195"/>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356">
                <a:extLst>
                  <a:ext uri="{FF2B5EF4-FFF2-40B4-BE49-F238E27FC236}">
                    <a16:creationId xmlns:a16="http://schemas.microsoft.com/office/drawing/2014/main" id="{F1DAB836-FD47-5199-58B8-9B46D1ABAA02}"/>
                  </a:ext>
                </a:extLst>
              </p:cNvPr>
              <p:cNvSpPr/>
              <p:nvPr/>
            </p:nvSpPr>
            <p:spPr>
              <a:xfrm>
                <a:off x="17760" y="6195"/>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357">
                <a:extLst>
                  <a:ext uri="{FF2B5EF4-FFF2-40B4-BE49-F238E27FC236}">
                    <a16:creationId xmlns:a16="http://schemas.microsoft.com/office/drawing/2014/main" id="{ACC05E93-0714-0FA0-444B-5F5322791F97}"/>
                  </a:ext>
                </a:extLst>
              </p:cNvPr>
              <p:cNvSpPr/>
              <p:nvPr/>
            </p:nvSpPr>
            <p:spPr>
              <a:xfrm>
                <a:off x="15519" y="8599"/>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358">
                <a:extLst>
                  <a:ext uri="{FF2B5EF4-FFF2-40B4-BE49-F238E27FC236}">
                    <a16:creationId xmlns:a16="http://schemas.microsoft.com/office/drawing/2014/main" id="{E5F15862-58A8-BD2F-92F3-A2706BDCA789}"/>
                  </a:ext>
                </a:extLst>
              </p:cNvPr>
              <p:cNvSpPr/>
              <p:nvPr/>
            </p:nvSpPr>
            <p:spPr>
              <a:xfrm>
                <a:off x="17760" y="8599"/>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6" name="Connecteur droit 359">
                <a:extLst>
                  <a:ext uri="{FF2B5EF4-FFF2-40B4-BE49-F238E27FC236}">
                    <a16:creationId xmlns:a16="http://schemas.microsoft.com/office/drawing/2014/main" id="{C1FEF1A2-8710-80E4-BC09-531E8BDAEA92}"/>
                  </a:ext>
                </a:extLst>
              </p:cNvPr>
              <p:cNvCxnSpPr/>
              <p:nvPr/>
            </p:nvCxnSpPr>
            <p:spPr>
              <a:xfrm flipV="1">
                <a:off x="15297" y="6818"/>
                <a:ext cx="493" cy="403"/>
              </a:xfrm>
              <a:prstGeom prst="line">
                <a:avLst/>
              </a:prstGeom>
              <a:ln w="31750"/>
            </p:spPr>
            <p:style>
              <a:lnRef idx="1">
                <a:schemeClr val="dk1"/>
              </a:lnRef>
              <a:fillRef idx="0">
                <a:schemeClr val="dk1"/>
              </a:fillRef>
              <a:effectRef idx="0">
                <a:schemeClr val="dk1"/>
              </a:effectRef>
              <a:fontRef idx="minor">
                <a:schemeClr val="tx1"/>
              </a:fontRef>
            </p:style>
          </p:cxnSp>
          <p:sp>
            <p:nvSpPr>
              <p:cNvPr id="57" name="Ellipse 360">
                <a:extLst>
                  <a:ext uri="{FF2B5EF4-FFF2-40B4-BE49-F238E27FC236}">
                    <a16:creationId xmlns:a16="http://schemas.microsoft.com/office/drawing/2014/main" id="{32A5C414-3C58-7D7B-5B4C-6CB6F2CF74B4}"/>
                  </a:ext>
                </a:extLst>
              </p:cNvPr>
              <p:cNvSpPr/>
              <p:nvPr/>
            </p:nvSpPr>
            <p:spPr>
              <a:xfrm>
                <a:off x="14834" y="6735"/>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8" name="Connecteur droit 361">
                <a:extLst>
                  <a:ext uri="{FF2B5EF4-FFF2-40B4-BE49-F238E27FC236}">
                    <a16:creationId xmlns:a16="http://schemas.microsoft.com/office/drawing/2014/main" id="{032227E2-0E71-5AF1-99CB-9E9CA164C477}"/>
                  </a:ext>
                </a:extLst>
              </p:cNvPr>
              <p:cNvCxnSpPr>
                <a:stCxn id="52" idx="6"/>
                <a:endCxn id="53" idx="2"/>
              </p:cNvCxnSpPr>
              <p:nvPr/>
            </p:nvCxnSpPr>
            <p:spPr>
              <a:xfrm>
                <a:off x="16464" y="6667"/>
                <a:ext cx="1296"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59" name="Connecteur droit 362">
                <a:extLst>
                  <a:ext uri="{FF2B5EF4-FFF2-40B4-BE49-F238E27FC236}">
                    <a16:creationId xmlns:a16="http://schemas.microsoft.com/office/drawing/2014/main" id="{A451C8F4-3271-EF40-820A-CCE6C925A589}"/>
                  </a:ext>
                </a:extLst>
              </p:cNvPr>
              <p:cNvCxnSpPr/>
              <p:nvPr/>
            </p:nvCxnSpPr>
            <p:spPr>
              <a:xfrm flipV="1">
                <a:off x="17513" y="6846"/>
                <a:ext cx="493" cy="403"/>
              </a:xfrm>
              <a:prstGeom prst="line">
                <a:avLst/>
              </a:prstGeom>
              <a:ln w="31750"/>
            </p:spPr>
            <p:style>
              <a:lnRef idx="1">
                <a:schemeClr val="dk1"/>
              </a:lnRef>
              <a:fillRef idx="0">
                <a:schemeClr val="dk1"/>
              </a:fillRef>
              <a:effectRef idx="0">
                <a:schemeClr val="dk1"/>
              </a:effectRef>
              <a:fontRef idx="minor">
                <a:schemeClr val="tx1"/>
              </a:fontRef>
            </p:style>
          </p:cxnSp>
          <p:cxnSp>
            <p:nvCxnSpPr>
              <p:cNvPr id="60" name="Connecteur droit 363">
                <a:extLst>
                  <a:ext uri="{FF2B5EF4-FFF2-40B4-BE49-F238E27FC236}">
                    <a16:creationId xmlns:a16="http://schemas.microsoft.com/office/drawing/2014/main" id="{B12C0185-4644-1366-21AE-CD7736FF52B2}"/>
                  </a:ext>
                </a:extLst>
              </p:cNvPr>
              <p:cNvCxnSpPr/>
              <p:nvPr/>
            </p:nvCxnSpPr>
            <p:spPr>
              <a:xfrm>
                <a:off x="15790" y="9612"/>
                <a:ext cx="1296"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61" name="Connecteur droit 364">
                <a:extLst>
                  <a:ext uri="{FF2B5EF4-FFF2-40B4-BE49-F238E27FC236}">
                    <a16:creationId xmlns:a16="http://schemas.microsoft.com/office/drawing/2014/main" id="{86DF4E22-4275-DDB4-47F7-69FF9A4E8E3B}"/>
                  </a:ext>
                </a:extLst>
              </p:cNvPr>
              <p:cNvCxnSpPr/>
              <p:nvPr/>
            </p:nvCxnSpPr>
            <p:spPr>
              <a:xfrm>
                <a:off x="16464" y="9066"/>
                <a:ext cx="1296" cy="0"/>
              </a:xfrm>
              <a:prstGeom prst="line">
                <a:avLst/>
              </a:prstGeom>
              <a:ln w="31750"/>
            </p:spPr>
            <p:style>
              <a:lnRef idx="1">
                <a:schemeClr val="dk1"/>
              </a:lnRef>
              <a:fillRef idx="0">
                <a:schemeClr val="dk1"/>
              </a:fillRef>
              <a:effectRef idx="0">
                <a:schemeClr val="dk1"/>
              </a:effectRef>
              <a:fontRef idx="minor">
                <a:schemeClr val="tx1"/>
              </a:fontRef>
            </p:style>
          </p:cxnSp>
          <p:cxnSp>
            <p:nvCxnSpPr>
              <p:cNvPr id="62" name="Connecteur droit 365">
                <a:extLst>
                  <a:ext uri="{FF2B5EF4-FFF2-40B4-BE49-F238E27FC236}">
                    <a16:creationId xmlns:a16="http://schemas.microsoft.com/office/drawing/2014/main" id="{19AEA37B-CFFD-00FD-82A7-84F9C793C784}"/>
                  </a:ext>
                </a:extLst>
              </p:cNvPr>
              <p:cNvCxnSpPr/>
              <p:nvPr/>
            </p:nvCxnSpPr>
            <p:spPr>
              <a:xfrm flipV="1">
                <a:off x="15297" y="9175"/>
                <a:ext cx="493" cy="403"/>
              </a:xfrm>
              <a:prstGeom prst="line">
                <a:avLst/>
              </a:prstGeom>
              <a:ln w="31750"/>
            </p:spPr>
            <p:style>
              <a:lnRef idx="1">
                <a:schemeClr val="dk1"/>
              </a:lnRef>
              <a:fillRef idx="0">
                <a:schemeClr val="dk1"/>
              </a:fillRef>
              <a:effectRef idx="0">
                <a:schemeClr val="dk1"/>
              </a:effectRef>
              <a:fontRef idx="minor">
                <a:schemeClr val="tx1"/>
              </a:fontRef>
            </p:style>
          </p:cxnSp>
          <p:cxnSp>
            <p:nvCxnSpPr>
              <p:cNvPr id="63" name="Connecteur droit 366">
                <a:extLst>
                  <a:ext uri="{FF2B5EF4-FFF2-40B4-BE49-F238E27FC236}">
                    <a16:creationId xmlns:a16="http://schemas.microsoft.com/office/drawing/2014/main" id="{E89E4E19-92D7-1745-D319-AA7418483AF1}"/>
                  </a:ext>
                </a:extLst>
              </p:cNvPr>
              <p:cNvCxnSpPr/>
              <p:nvPr/>
            </p:nvCxnSpPr>
            <p:spPr>
              <a:xfrm flipV="1">
                <a:off x="17546" y="9202"/>
                <a:ext cx="493" cy="403"/>
              </a:xfrm>
              <a:prstGeom prst="line">
                <a:avLst/>
              </a:prstGeom>
              <a:ln w="31750"/>
            </p:spPr>
            <p:style>
              <a:lnRef idx="1">
                <a:schemeClr val="dk1"/>
              </a:lnRef>
              <a:fillRef idx="0">
                <a:schemeClr val="dk1"/>
              </a:fillRef>
              <a:effectRef idx="0">
                <a:schemeClr val="dk1"/>
              </a:effectRef>
              <a:fontRef idx="minor">
                <a:schemeClr val="tx1"/>
              </a:fontRef>
            </p:style>
          </p:cxnSp>
          <p:sp>
            <p:nvSpPr>
              <p:cNvPr id="64" name="Ellipse 367">
                <a:extLst>
                  <a:ext uri="{FF2B5EF4-FFF2-40B4-BE49-F238E27FC236}">
                    <a16:creationId xmlns:a16="http://schemas.microsoft.com/office/drawing/2014/main" id="{27C3EB53-35FD-1E0A-D460-62C6E3FD4F3A}"/>
                  </a:ext>
                </a:extLst>
              </p:cNvPr>
              <p:cNvSpPr/>
              <p:nvPr/>
            </p:nvSpPr>
            <p:spPr>
              <a:xfrm>
                <a:off x="14834" y="9139"/>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5" name="Ellipse 368">
                <a:extLst>
                  <a:ext uri="{FF2B5EF4-FFF2-40B4-BE49-F238E27FC236}">
                    <a16:creationId xmlns:a16="http://schemas.microsoft.com/office/drawing/2014/main" id="{F0610DCA-48A1-EE9A-44F7-C31EB7B55921}"/>
                  </a:ext>
                </a:extLst>
              </p:cNvPr>
              <p:cNvSpPr/>
              <p:nvPr/>
            </p:nvSpPr>
            <p:spPr>
              <a:xfrm>
                <a:off x="17075" y="9139"/>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6" name="Connecteur droit 369">
                <a:extLst>
                  <a:ext uri="{FF2B5EF4-FFF2-40B4-BE49-F238E27FC236}">
                    <a16:creationId xmlns:a16="http://schemas.microsoft.com/office/drawing/2014/main" id="{E8E6270B-28BC-C86C-1414-71BB84BC2778}"/>
                  </a:ext>
                </a:extLst>
              </p:cNvPr>
              <p:cNvCxnSpPr>
                <a:stCxn id="64" idx="0"/>
                <a:endCxn id="57" idx="4"/>
              </p:cNvCxnSpPr>
              <p:nvPr/>
            </p:nvCxnSpPr>
            <p:spPr>
              <a:xfrm flipV="1">
                <a:off x="15306" y="7680"/>
                <a:ext cx="0" cy="1459"/>
              </a:xfrm>
              <a:prstGeom prst="line">
                <a:avLst/>
              </a:prstGeom>
              <a:ln w="31750"/>
            </p:spPr>
            <p:style>
              <a:lnRef idx="1">
                <a:schemeClr val="dk1"/>
              </a:lnRef>
              <a:fillRef idx="0">
                <a:schemeClr val="dk1"/>
              </a:fillRef>
              <a:effectRef idx="0">
                <a:schemeClr val="dk1"/>
              </a:effectRef>
              <a:fontRef idx="minor">
                <a:schemeClr val="tx1"/>
              </a:fontRef>
            </p:style>
          </p:cxnSp>
          <p:cxnSp>
            <p:nvCxnSpPr>
              <p:cNvPr id="67" name="Connecteur droit 370">
                <a:extLst>
                  <a:ext uri="{FF2B5EF4-FFF2-40B4-BE49-F238E27FC236}">
                    <a16:creationId xmlns:a16="http://schemas.microsoft.com/office/drawing/2014/main" id="{FF6DB5D5-5D14-1614-CAD8-8BA28C130813}"/>
                  </a:ext>
                </a:extLst>
              </p:cNvPr>
              <p:cNvCxnSpPr>
                <a:stCxn id="65" idx="0"/>
                <a:endCxn id="72" idx="4"/>
              </p:cNvCxnSpPr>
              <p:nvPr/>
            </p:nvCxnSpPr>
            <p:spPr>
              <a:xfrm flipV="1">
                <a:off x="17547" y="7680"/>
                <a:ext cx="0" cy="1459"/>
              </a:xfrm>
              <a:prstGeom prst="line">
                <a:avLst/>
              </a:prstGeom>
              <a:ln w="31750"/>
            </p:spPr>
            <p:style>
              <a:lnRef idx="1">
                <a:schemeClr val="dk1"/>
              </a:lnRef>
              <a:fillRef idx="0">
                <a:schemeClr val="dk1"/>
              </a:fillRef>
              <a:effectRef idx="0">
                <a:schemeClr val="dk1"/>
              </a:effectRef>
              <a:fontRef idx="minor">
                <a:schemeClr val="tx1"/>
              </a:fontRef>
            </p:style>
          </p:cxnSp>
          <p:cxnSp>
            <p:nvCxnSpPr>
              <p:cNvPr id="68" name="Connecteur droit 371">
                <a:extLst>
                  <a:ext uri="{FF2B5EF4-FFF2-40B4-BE49-F238E27FC236}">
                    <a16:creationId xmlns:a16="http://schemas.microsoft.com/office/drawing/2014/main" id="{F8610BBB-B83C-3ABA-7A14-267AC92121B0}"/>
                  </a:ext>
                </a:extLst>
              </p:cNvPr>
              <p:cNvCxnSpPr>
                <a:stCxn id="55" idx="0"/>
                <a:endCxn id="53" idx="4"/>
              </p:cNvCxnSpPr>
              <p:nvPr/>
            </p:nvCxnSpPr>
            <p:spPr>
              <a:xfrm flipV="1">
                <a:off x="18232" y="7140"/>
                <a:ext cx="0" cy="1459"/>
              </a:xfrm>
              <a:prstGeom prst="line">
                <a:avLst/>
              </a:prstGeom>
              <a:ln w="31750"/>
            </p:spPr>
            <p:style>
              <a:lnRef idx="1">
                <a:schemeClr val="dk1"/>
              </a:lnRef>
              <a:fillRef idx="0">
                <a:schemeClr val="dk1"/>
              </a:fillRef>
              <a:effectRef idx="0">
                <a:schemeClr val="dk1"/>
              </a:effectRef>
              <a:fontRef idx="minor">
                <a:schemeClr val="tx1"/>
              </a:fontRef>
            </p:style>
          </p:cxnSp>
          <p:sp>
            <p:nvSpPr>
              <p:cNvPr id="69" name="Ellipse 372">
                <a:extLst>
                  <a:ext uri="{FF2B5EF4-FFF2-40B4-BE49-F238E27FC236}">
                    <a16:creationId xmlns:a16="http://schemas.microsoft.com/office/drawing/2014/main" id="{9495C7E5-5D8F-AEBD-1D1A-0B78A2BFF2F7}"/>
                  </a:ext>
                </a:extLst>
              </p:cNvPr>
              <p:cNvSpPr/>
              <p:nvPr/>
            </p:nvSpPr>
            <p:spPr>
              <a:xfrm>
                <a:off x="15404" y="7995"/>
                <a:ext cx="506" cy="506"/>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0" name="Ellipse 373">
                <a:extLst>
                  <a:ext uri="{FF2B5EF4-FFF2-40B4-BE49-F238E27FC236}">
                    <a16:creationId xmlns:a16="http://schemas.microsoft.com/office/drawing/2014/main" id="{9DE908F7-977A-F37E-1EB8-039381E75E00}"/>
                  </a:ext>
                </a:extLst>
              </p:cNvPr>
              <p:cNvSpPr/>
              <p:nvPr/>
            </p:nvSpPr>
            <p:spPr>
              <a:xfrm>
                <a:off x="16523" y="9089"/>
                <a:ext cx="506" cy="506"/>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71" name="Connecteur droit 375">
                <a:extLst>
                  <a:ext uri="{FF2B5EF4-FFF2-40B4-BE49-F238E27FC236}">
                    <a16:creationId xmlns:a16="http://schemas.microsoft.com/office/drawing/2014/main" id="{C60A290D-F0F1-771E-D5F6-7498477C8536}"/>
                  </a:ext>
                </a:extLst>
              </p:cNvPr>
              <p:cNvCxnSpPr>
                <a:stCxn id="57" idx="6"/>
                <a:endCxn id="72" idx="2"/>
              </p:cNvCxnSpPr>
              <p:nvPr/>
            </p:nvCxnSpPr>
            <p:spPr>
              <a:xfrm>
                <a:off x="15779" y="7208"/>
                <a:ext cx="1296" cy="0"/>
              </a:xfrm>
              <a:prstGeom prst="line">
                <a:avLst/>
              </a:prstGeom>
              <a:ln w="31750"/>
            </p:spPr>
            <p:style>
              <a:lnRef idx="1">
                <a:schemeClr val="dk1"/>
              </a:lnRef>
              <a:fillRef idx="0">
                <a:schemeClr val="dk1"/>
              </a:fillRef>
              <a:effectRef idx="0">
                <a:schemeClr val="dk1"/>
              </a:effectRef>
              <a:fontRef idx="minor">
                <a:schemeClr val="tx1"/>
              </a:fontRef>
            </p:style>
          </p:cxnSp>
          <p:sp>
            <p:nvSpPr>
              <p:cNvPr id="72" name="Ellipse 376">
                <a:extLst>
                  <a:ext uri="{FF2B5EF4-FFF2-40B4-BE49-F238E27FC236}">
                    <a16:creationId xmlns:a16="http://schemas.microsoft.com/office/drawing/2014/main" id="{5394DD36-0FAC-0E73-07A7-AF5F442E3683}"/>
                  </a:ext>
                </a:extLst>
              </p:cNvPr>
              <p:cNvSpPr/>
              <p:nvPr/>
            </p:nvSpPr>
            <p:spPr>
              <a:xfrm>
                <a:off x="17075" y="6735"/>
                <a:ext cx="945" cy="945"/>
              </a:xfrm>
              <a:prstGeom prst="ellipse">
                <a:avLst/>
              </a:prstGeom>
              <a:gradFill flip="none" rotWithShape="1">
                <a:gsLst>
                  <a:gs pos="14000">
                    <a:schemeClr val="accent1">
                      <a:lumMod val="5000"/>
                      <a:lumOff val="95000"/>
                    </a:schemeClr>
                  </a:gs>
                  <a:gs pos="70000">
                    <a:srgbClr val="92D05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3" name="Ellipse 374">
                <a:extLst>
                  <a:ext uri="{FF2B5EF4-FFF2-40B4-BE49-F238E27FC236}">
                    <a16:creationId xmlns:a16="http://schemas.microsoft.com/office/drawing/2014/main" id="{432F2228-838D-95EE-5735-F4BC8B0F67E2}"/>
                  </a:ext>
                </a:extLst>
              </p:cNvPr>
              <p:cNvSpPr/>
              <p:nvPr/>
            </p:nvSpPr>
            <p:spPr>
              <a:xfrm>
                <a:off x="17656" y="7989"/>
                <a:ext cx="506" cy="506"/>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4" name="Ellipse 379">
                <a:extLst>
                  <a:ext uri="{FF2B5EF4-FFF2-40B4-BE49-F238E27FC236}">
                    <a16:creationId xmlns:a16="http://schemas.microsoft.com/office/drawing/2014/main" id="{CFC87CEE-3DA7-2C60-C803-009C84387625}"/>
                  </a:ext>
                </a:extLst>
              </p:cNvPr>
              <p:cNvSpPr/>
              <p:nvPr/>
            </p:nvSpPr>
            <p:spPr>
              <a:xfrm>
                <a:off x="16391" y="7219"/>
                <a:ext cx="782" cy="782"/>
              </a:xfrm>
              <a:prstGeom prst="ellipse">
                <a:avLst/>
              </a:prstGeom>
              <a:gradFill flip="none" rotWithShape="1">
                <a:gsLst>
                  <a:gs pos="14000">
                    <a:schemeClr val="accent1">
                      <a:lumMod val="5000"/>
                      <a:lumOff val="95000"/>
                    </a:schemeClr>
                  </a:gs>
                  <a:gs pos="70000">
                    <a:srgbClr val="0070C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5" name="Ellipse 381">
                <a:extLst>
                  <a:ext uri="{FF2B5EF4-FFF2-40B4-BE49-F238E27FC236}">
                    <a16:creationId xmlns:a16="http://schemas.microsoft.com/office/drawing/2014/main" id="{9F525D1D-2E7C-26F3-E81C-5D50690C0C4E}"/>
                  </a:ext>
                </a:extLst>
              </p:cNvPr>
              <p:cNvSpPr/>
              <p:nvPr/>
            </p:nvSpPr>
            <p:spPr>
              <a:xfrm>
                <a:off x="16177" y="8213"/>
                <a:ext cx="506" cy="506"/>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6" name="Ellipse 372">
              <a:extLst>
                <a:ext uri="{FF2B5EF4-FFF2-40B4-BE49-F238E27FC236}">
                  <a16:creationId xmlns:a16="http://schemas.microsoft.com/office/drawing/2014/main" id="{7034BDB7-51BF-2CC1-015F-B8178BBE23CB}"/>
                </a:ext>
              </a:extLst>
            </p:cNvPr>
            <p:cNvSpPr/>
            <p:nvPr/>
          </p:nvSpPr>
          <p:spPr>
            <a:xfrm>
              <a:off x="12211383" y="1678204"/>
              <a:ext cx="364482" cy="361710"/>
            </a:xfrm>
            <a:prstGeom prst="ellipse">
              <a:avLst/>
            </a:prstGeom>
            <a:gradFill flip="none" rotWithShape="1">
              <a:gsLst>
                <a:gs pos="14000">
                  <a:schemeClr val="accent1">
                    <a:lumMod val="5000"/>
                    <a:lumOff val="95000"/>
                  </a:schemeClr>
                </a:gs>
                <a:gs pos="70000">
                  <a:srgbClr val="C00000"/>
                </a:gs>
              </a:gsLst>
              <a:path path="circle">
                <a:fillToRect l="50000" t="50000" r="50000" b="50000"/>
              </a:path>
              <a:tileRect/>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 name="TextBox 46">
              <a:extLst>
                <a:ext uri="{FF2B5EF4-FFF2-40B4-BE49-F238E27FC236}">
                  <a16:creationId xmlns:a16="http://schemas.microsoft.com/office/drawing/2014/main" id="{0EE75CCB-0D01-415E-F873-72BF74BE47E7}"/>
                </a:ext>
              </a:extLst>
            </p:cNvPr>
            <p:cNvSpPr txBox="1"/>
            <p:nvPr/>
          </p:nvSpPr>
          <p:spPr>
            <a:xfrm>
              <a:off x="12670941" y="1826891"/>
              <a:ext cx="513082" cy="4378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Sr</a:t>
              </a:r>
            </a:p>
          </p:txBody>
        </p:sp>
        <p:sp>
          <p:nvSpPr>
            <p:cNvPr id="48" name="TextBox 47">
              <a:extLst>
                <a:ext uri="{FF2B5EF4-FFF2-40B4-BE49-F238E27FC236}">
                  <a16:creationId xmlns:a16="http://schemas.microsoft.com/office/drawing/2014/main" id="{77E6A955-EDC1-B968-42FD-64A1B17EB3A8}"/>
                </a:ext>
              </a:extLst>
            </p:cNvPr>
            <p:cNvSpPr txBox="1"/>
            <p:nvPr/>
          </p:nvSpPr>
          <p:spPr>
            <a:xfrm>
              <a:off x="12121644" y="2114059"/>
              <a:ext cx="513081" cy="4378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Ti</a:t>
              </a:r>
            </a:p>
          </p:txBody>
        </p:sp>
        <p:sp>
          <p:nvSpPr>
            <p:cNvPr id="49" name="TextBox 48">
              <a:extLst>
                <a:ext uri="{FF2B5EF4-FFF2-40B4-BE49-F238E27FC236}">
                  <a16:creationId xmlns:a16="http://schemas.microsoft.com/office/drawing/2014/main" id="{81E53EC0-343D-A1F1-B560-EB36460E5A19}"/>
                </a:ext>
              </a:extLst>
            </p:cNvPr>
            <p:cNvSpPr txBox="1"/>
            <p:nvPr/>
          </p:nvSpPr>
          <p:spPr>
            <a:xfrm>
              <a:off x="12958925" y="2570737"/>
              <a:ext cx="513081" cy="43781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O</a:t>
              </a:r>
            </a:p>
          </p:txBody>
        </p:sp>
      </p:grpSp>
      <p:sp>
        <p:nvSpPr>
          <p:cNvPr id="76" name="TextBox 75">
            <a:extLst>
              <a:ext uri="{FF2B5EF4-FFF2-40B4-BE49-F238E27FC236}">
                <a16:creationId xmlns:a16="http://schemas.microsoft.com/office/drawing/2014/main" id="{E63412F9-2114-E59F-7624-98CDEC19BA81}"/>
              </a:ext>
            </a:extLst>
          </p:cNvPr>
          <p:cNvSpPr txBox="1"/>
          <p:nvPr/>
        </p:nvSpPr>
        <p:spPr>
          <a:xfrm>
            <a:off x="12366954" y="6684026"/>
            <a:ext cx="2125843" cy="523220"/>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Polarization</a:t>
            </a:r>
          </a:p>
        </p:txBody>
      </p:sp>
      <p:cxnSp>
        <p:nvCxnSpPr>
          <p:cNvPr id="77" name="Straight Arrow Connector 76">
            <a:extLst>
              <a:ext uri="{FF2B5EF4-FFF2-40B4-BE49-F238E27FC236}">
                <a16:creationId xmlns:a16="http://schemas.microsoft.com/office/drawing/2014/main" id="{6B34D20F-621A-ACDE-73E8-B264801AFF91}"/>
              </a:ext>
            </a:extLst>
          </p:cNvPr>
          <p:cNvCxnSpPr>
            <a:cxnSpLocks/>
          </p:cNvCxnSpPr>
          <p:nvPr/>
        </p:nvCxnSpPr>
        <p:spPr>
          <a:xfrm flipV="1">
            <a:off x="12308861" y="6318973"/>
            <a:ext cx="0" cy="116919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8" name="TextBox 77">
            <a:extLst>
              <a:ext uri="{FF2B5EF4-FFF2-40B4-BE49-F238E27FC236}">
                <a16:creationId xmlns:a16="http://schemas.microsoft.com/office/drawing/2014/main" id="{9B9DBAD0-E88E-EB86-99F3-87D0914C564A}"/>
              </a:ext>
            </a:extLst>
          </p:cNvPr>
          <p:cNvSpPr txBox="1"/>
          <p:nvPr/>
        </p:nvSpPr>
        <p:spPr>
          <a:xfrm>
            <a:off x="8559666" y="8673484"/>
            <a:ext cx="5502692" cy="830997"/>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Example of the tiny structural changes: Deviation of a Ti atom</a:t>
            </a:r>
            <a:endParaRPr lang="en-US" dirty="0"/>
          </a:p>
        </p:txBody>
      </p:sp>
    </p:spTree>
    <p:extLst>
      <p:ext uri="{BB962C8B-B14F-4D97-AF65-F5344CB8AC3E}">
        <p14:creationId xmlns:p14="http://schemas.microsoft.com/office/powerpoint/2010/main" val="55086245"/>
      </p:ext>
    </p:extLst>
  </p:cSld>
  <p:clrMapOvr>
    <a:masterClrMapping/>
  </p:clrMapOvr>
</p:sld>
</file>

<file path=ppt/theme/theme1.xml><?xml version="1.0" encoding="utf-8"?>
<a:theme xmlns:a="http://schemas.openxmlformats.org/drawingml/2006/main" name="1_デザインの設定">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TM02900771[[fn=スライス]]</Template>
  <TotalTime>7271</TotalTime>
  <Words>1134</Words>
  <Application>Microsoft Macintosh PowerPoint</Application>
  <PresentationFormat>Custom</PresentationFormat>
  <Paragraphs>104</Paragraphs>
  <Slides>6</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6</vt:i4>
      </vt:variant>
    </vt:vector>
  </HeadingPairs>
  <TitlesOfParts>
    <vt:vector size="14" baseType="lpstr">
      <vt:lpstr>游ゴシック</vt:lpstr>
      <vt:lpstr>游ゴシック Light</vt:lpstr>
      <vt:lpstr>Aptos</vt:lpstr>
      <vt:lpstr>Aptos Display</vt:lpstr>
      <vt:lpstr>Arial</vt:lpstr>
      <vt:lpstr>Cambria Math</vt:lpstr>
      <vt:lpstr>1_デザインの設定</vt:lpstr>
      <vt:lpstr>Custom Design</vt:lpstr>
      <vt:lpstr>繰り込み法を用いた大規模ヘテロ構造ペロブスカイト物質のX線光電子角度分光計算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Modeling of X-ray photoelectron diffraction      ~ accelerating convergence ~</dc:title>
  <dc:creator>Shin YASUDA</dc:creator>
  <cp:lastModifiedBy>安田　新</cp:lastModifiedBy>
  <cp:revision>347</cp:revision>
  <dcterms:created xsi:type="dcterms:W3CDTF">2025-02-26T14:44:02Z</dcterms:created>
  <dcterms:modified xsi:type="dcterms:W3CDTF">2025-10-28T00:01:12Z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