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9" r:id="rId9"/>
    <p:sldId id="263" r:id="rId10"/>
    <p:sldId id="264" r:id="rId11"/>
    <p:sldId id="265" r:id="rId12"/>
    <p:sldId id="266" r:id="rId13"/>
    <p:sldId id="267" r:id="rId14"/>
    <p:sldId id="268" r:id="rId15"/>
    <p:sldId id="270" r:id="rId1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5026" autoAdjust="0"/>
  </p:normalViewPr>
  <p:slideViewPr>
    <p:cSldViewPr snapToGrid="0">
      <p:cViewPr varScale="1">
        <p:scale>
          <a:sx n="78" d="100"/>
          <a:sy n="78" d="100"/>
        </p:scale>
        <p:origin x="87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0A5B2F1-6F67-4C98-B367-C83CA68D3920}" type="datetimeFigureOut">
              <a:rPr kumimoji="1" lang="ja-JP" altLang="en-US" smtClean="0"/>
              <a:t>2024/12/9</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7BFA920-0586-44E3-B61B-8FC4893F5948}" type="slidenum">
              <a:rPr kumimoji="1" lang="ja-JP" altLang="en-US" smtClean="0"/>
              <a:t>‹#›</a:t>
            </a:fld>
            <a:endParaRPr kumimoji="1" lang="ja-JP" altLang="en-US"/>
          </a:p>
        </p:txBody>
      </p:sp>
    </p:spTree>
    <p:extLst>
      <p:ext uri="{BB962C8B-B14F-4D97-AF65-F5344CB8AC3E}">
        <p14:creationId xmlns:p14="http://schemas.microsoft.com/office/powerpoint/2010/main" val="80981279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光電子回折分光をはじめとする</a:t>
            </a:r>
            <a:r>
              <a:rPr kumimoji="1" lang="en-US" altLang="ja-JP" dirty="0"/>
              <a:t>spectroscopies</a:t>
            </a:r>
            <a:r>
              <a:rPr kumimoji="1" lang="ja-JP" altLang="en-US" dirty="0"/>
              <a:t>における微分散乱断面積を計算するの</a:t>
            </a:r>
            <a:r>
              <a:rPr kumimoji="1" lang="en-US" altLang="ja-JP" dirty="0" err="1"/>
              <a:t>MsSpec</a:t>
            </a:r>
            <a:r>
              <a:rPr kumimoji="1" lang="ja-JP" altLang="en-US" dirty="0"/>
              <a:t>コードにおいて、級数展開法の収束性を改善するために収束法が提案されている。</a:t>
            </a:r>
            <a:r>
              <a:rPr kumimoji="1" lang="en-US" altLang="ja-JP" dirty="0"/>
              <a:t>Cu(111)</a:t>
            </a:r>
            <a:r>
              <a:rPr kumimoji="1" lang="ja-JP" altLang="en-US" dirty="0"/>
              <a:t>の小規模クラスターに対して繰り込み法を使うと、収束が</a:t>
            </a:r>
            <a:r>
              <a:rPr kumimoji="1" lang="en-US" altLang="ja-JP" dirty="0"/>
              <a:t>2</a:t>
            </a:r>
            <a:r>
              <a:rPr kumimoji="1" lang="ja-JP" altLang="en-US" dirty="0"/>
              <a:t>倍速くなった。繰り込み法は特に、数百個の原子数と数百</a:t>
            </a:r>
            <a:r>
              <a:rPr kumimoji="1" lang="en-US" altLang="ja-JP" dirty="0"/>
              <a:t>eV</a:t>
            </a:r>
            <a:r>
              <a:rPr kumimoji="1" lang="ja-JP" altLang="en-US" dirty="0"/>
              <a:t>の運動エネルギーの光電子の系の計算を容易にする。</a:t>
            </a:r>
          </a:p>
        </p:txBody>
      </p:sp>
      <p:sp>
        <p:nvSpPr>
          <p:cNvPr id="4" name="スライド番号プレースホルダー 3"/>
          <p:cNvSpPr>
            <a:spLocks noGrp="1"/>
          </p:cNvSpPr>
          <p:nvPr>
            <p:ph type="sldNum" sz="quarter" idx="5"/>
          </p:nvPr>
        </p:nvSpPr>
        <p:spPr/>
        <p:txBody>
          <a:bodyPr/>
          <a:lstStyle/>
          <a:p>
            <a:fld id="{47BFA920-0586-44E3-B61B-8FC4893F5948}" type="slidenum">
              <a:rPr kumimoji="1" lang="ja-JP" altLang="en-US" smtClean="0"/>
              <a:t>1</a:t>
            </a:fld>
            <a:endParaRPr kumimoji="1" lang="ja-JP" altLang="en-US"/>
          </a:p>
        </p:txBody>
      </p:sp>
    </p:spTree>
    <p:extLst>
      <p:ext uri="{BB962C8B-B14F-4D97-AF65-F5344CB8AC3E}">
        <p14:creationId xmlns:p14="http://schemas.microsoft.com/office/powerpoint/2010/main" val="27441402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1: PED</a:t>
            </a:r>
            <a:r>
              <a:rPr kumimoji="1" lang="ja-JP" altLang="en-US" dirty="0"/>
              <a:t>やそれをモデリングする</a:t>
            </a:r>
            <a:r>
              <a:rPr kumimoji="1" lang="en-US" altLang="ja-JP" dirty="0"/>
              <a:t>MST</a:t>
            </a:r>
            <a:r>
              <a:rPr kumimoji="1" lang="ja-JP" altLang="en-US" dirty="0"/>
              <a:t>は凄い。</a:t>
            </a:r>
          </a:p>
          <a:p>
            <a:r>
              <a:rPr kumimoji="1" lang="en-US" altLang="ja-JP" dirty="0"/>
              <a:t>PED</a:t>
            </a:r>
            <a:r>
              <a:rPr kumimoji="1" lang="ja-JP" altLang="en-US" dirty="0"/>
              <a:t>は、凝縮系物理の分野で、薄い物質層の結晶と構造の情報を反映できる強力で非常にシンプルな実験手法である。</a:t>
            </a:r>
          </a:p>
          <a:p>
            <a:r>
              <a:rPr kumimoji="1" lang="en-US" altLang="ja-JP" dirty="0"/>
              <a:t>PED</a:t>
            </a:r>
            <a:r>
              <a:rPr kumimoji="1" lang="ja-JP" altLang="en-US" dirty="0"/>
              <a:t>をモデリングする理論が、多重散乱理論 </a:t>
            </a:r>
            <a:r>
              <a:rPr kumimoji="1" lang="en-US" altLang="ja-JP" dirty="0"/>
              <a:t>(Multiple scattering theory) </a:t>
            </a:r>
            <a:r>
              <a:rPr kumimoji="1" lang="ja-JP" altLang="en-US" dirty="0"/>
              <a:t>であり、特に物質の電子構造の解析に適している。</a:t>
            </a:r>
          </a:p>
          <a:p>
            <a:r>
              <a:rPr kumimoji="1" lang="ja-JP" altLang="en-US" dirty="0"/>
              <a:t>多重散乱理論は他の分野でも良く用いられている</a:t>
            </a:r>
          </a:p>
          <a:p>
            <a:r>
              <a:rPr kumimoji="1" lang="ja-JP" altLang="en-US" dirty="0"/>
              <a:t>→光電子の波動関数が媒質内の物質と相互作用する現象の記述は一般的な課題である。</a:t>
            </a:r>
            <a:r>
              <a:rPr kumimoji="1" lang="en-US" altLang="ja-JP" dirty="0"/>
              <a:t>(</a:t>
            </a:r>
            <a:r>
              <a:rPr kumimoji="1" lang="ja-JP" altLang="en-US" dirty="0"/>
              <a:t>音響、地質物理学 </a:t>
            </a:r>
            <a:r>
              <a:rPr kumimoji="1" lang="en-US" altLang="ja-JP" dirty="0"/>
              <a:t>etc...)</a:t>
            </a:r>
          </a:p>
          <a:p>
            <a:endParaRPr kumimoji="1" lang="en-US" altLang="ja-JP" dirty="0"/>
          </a:p>
          <a:p>
            <a:r>
              <a:rPr kumimoji="1" lang="en-US" altLang="ja-JP" dirty="0"/>
              <a:t>2: MST</a:t>
            </a:r>
            <a:r>
              <a:rPr kumimoji="1" lang="ja-JP" altLang="en-US" dirty="0"/>
              <a:t>、数式</a:t>
            </a:r>
          </a:p>
          <a:p>
            <a:r>
              <a:rPr kumimoji="1" lang="en-US" altLang="ja-JP" dirty="0"/>
              <a:t>PED</a:t>
            </a:r>
            <a:r>
              <a:rPr kumimoji="1" lang="ja-JP" altLang="en-US" dirty="0"/>
              <a:t>の文脈で。</a:t>
            </a:r>
          </a:p>
          <a:p>
            <a:endParaRPr kumimoji="1" lang="ja-JP" altLang="en-US" dirty="0"/>
          </a:p>
          <a:p>
            <a:r>
              <a:rPr kumimoji="1" lang="ja-JP" altLang="en-US" dirty="0"/>
              <a:t>物質内の光電子の振る舞いは以下の行列で記述される。</a:t>
            </a:r>
          </a:p>
          <a:p>
            <a:r>
              <a:rPr kumimoji="1" lang="en-US" altLang="ja-JP" dirty="0"/>
              <a:t>[small tau, Greek, macron]ji = [V with combining macron]</a:t>
            </a:r>
            <a:r>
              <a:rPr kumimoji="1" lang="en-US" altLang="ja-JP" dirty="0" err="1"/>
              <a:t>iδij</a:t>
            </a:r>
            <a:r>
              <a:rPr kumimoji="1" lang="en-US" altLang="ja-JP" dirty="0"/>
              <a:t> + [V with combining macron]</a:t>
            </a:r>
            <a:r>
              <a:rPr kumimoji="1" lang="en-US" altLang="ja-JP" dirty="0" err="1"/>
              <a:t>jG</a:t>
            </a:r>
            <a:r>
              <a:rPr kumimoji="1" lang="en-US" altLang="ja-JP" dirty="0"/>
              <a:t>[V with combining macron]</a:t>
            </a:r>
            <a:r>
              <a:rPr kumimoji="1" lang="en-US" altLang="ja-JP" dirty="0" err="1"/>
              <a:t>i</a:t>
            </a:r>
            <a:endParaRPr kumimoji="1" lang="en-US" altLang="ja-JP" dirty="0"/>
          </a:p>
          <a:p>
            <a:r>
              <a:rPr kumimoji="1" lang="en-US" altLang="ja-JP" dirty="0"/>
              <a:t>(</a:t>
            </a:r>
            <a:r>
              <a:rPr kumimoji="1" lang="ja-JP" altLang="en-US" dirty="0"/>
              <a:t>行列に</a:t>
            </a:r>
            <a:r>
              <a:rPr kumimoji="1" lang="en-US" altLang="ja-JP" dirty="0"/>
              <a:t>bar</a:t>
            </a:r>
            <a:r>
              <a:rPr kumimoji="1" lang="ja-JP" altLang="en-US" dirty="0"/>
              <a:t>がついている理由</a:t>
            </a:r>
            <a:r>
              <a:rPr kumimoji="1" lang="en-US" altLang="ja-JP" dirty="0"/>
              <a:t>)</a:t>
            </a:r>
          </a:p>
          <a:p>
            <a:endParaRPr kumimoji="1" lang="en-US" altLang="ja-JP" dirty="0"/>
          </a:p>
          <a:p>
            <a:r>
              <a:rPr kumimoji="1" lang="en-US" altLang="ja-JP" dirty="0"/>
              <a:t>PED</a:t>
            </a:r>
            <a:r>
              <a:rPr kumimoji="1" lang="ja-JP" altLang="en-US" dirty="0"/>
              <a:t>含めた多くの</a:t>
            </a:r>
            <a:r>
              <a:rPr kumimoji="1" lang="en-US" altLang="ja-JP" dirty="0"/>
              <a:t>spectroscopies</a:t>
            </a:r>
            <a:r>
              <a:rPr kumimoji="1" lang="ja-JP" altLang="en-US" dirty="0"/>
              <a:t>では、微分散乱断面積を考える。微分散乱断面積は、上の散乱経路演算子の行列要素で計算できる。</a:t>
            </a:r>
            <a:r>
              <a:rPr kumimoji="1" lang="en-US" altLang="ja-JP" dirty="0"/>
              <a:t>[4]</a:t>
            </a:r>
          </a:p>
          <a:p>
            <a:r>
              <a:rPr kumimoji="1" lang="en-US" altLang="ja-JP" dirty="0"/>
              <a:t>(1)</a:t>
            </a:r>
            <a:r>
              <a:rPr kumimoji="1" lang="ja-JP" altLang="en-US" dirty="0"/>
              <a:t>の式は、系全体に対するグリーン関数を用いており、数値計算上はそんなに便利ではない。</a:t>
            </a:r>
          </a:p>
          <a:p>
            <a:r>
              <a:rPr kumimoji="1" lang="ja-JP" altLang="en-US" dirty="0"/>
              <a:t>そこで、自由遷移</a:t>
            </a:r>
            <a:r>
              <a:rPr kumimoji="1" lang="en-US" altLang="ja-JP" dirty="0"/>
              <a:t>G0</a:t>
            </a:r>
            <a:r>
              <a:rPr kumimoji="1" lang="ja-JP" altLang="en-US" dirty="0"/>
              <a:t>と、各散乱原子でのポテンシャルによる遷移演算子を用いて書き換える。</a:t>
            </a:r>
          </a:p>
          <a:p>
            <a:endParaRPr kumimoji="1" lang="ja-JP" altLang="en-US" dirty="0"/>
          </a:p>
          <a:p>
            <a:r>
              <a:rPr kumimoji="1" lang="ja-JP" altLang="en-US" dirty="0"/>
              <a:t>もしポテンシャルが球対称なら、</a:t>
            </a:r>
            <a:r>
              <a:rPr kumimoji="1" lang="en-US" altLang="ja-JP" dirty="0"/>
              <a:t>T</a:t>
            </a:r>
            <a:r>
              <a:rPr kumimoji="1" lang="ja-JP" altLang="en-US" dirty="0"/>
              <a:t>行列は対角行列。</a:t>
            </a:r>
          </a:p>
          <a:p>
            <a:endParaRPr kumimoji="1" lang="ja-JP" altLang="en-US" dirty="0"/>
          </a:p>
          <a:p>
            <a:r>
              <a:rPr kumimoji="1" lang="en-US" altLang="ja-JP" dirty="0"/>
              <a:t>G0</a:t>
            </a:r>
            <a:r>
              <a:rPr kumimoji="1" lang="ja-JP" altLang="en-US" dirty="0"/>
              <a:t>の行列要素の計算は、いつくかの基底関数で計算できる </a:t>
            </a:r>
            <a:r>
              <a:rPr kumimoji="1" lang="en-US" altLang="ja-JP" dirty="0"/>
              <a:t>(</a:t>
            </a:r>
            <a:r>
              <a:rPr kumimoji="1" lang="ja-JP" altLang="en-US" dirty="0"/>
              <a:t>平面波、球面波 </a:t>
            </a:r>
            <a:r>
              <a:rPr kumimoji="1" lang="en-US" altLang="ja-JP" dirty="0"/>
              <a:t>etc...)</a:t>
            </a:r>
          </a:p>
          <a:p>
            <a:r>
              <a:rPr kumimoji="1" lang="ja-JP" altLang="en-US" dirty="0"/>
              <a:t>各遷移演算子は、標準的な部分波のテクニックを使って、ポテンシャル平面でのシュレーディンガー方程式の内側と外側の解の対数微分を一致させることで計算できる。</a:t>
            </a:r>
          </a:p>
          <a:p>
            <a:endParaRPr kumimoji="1" lang="ja-JP" altLang="en-US" dirty="0"/>
          </a:p>
          <a:p>
            <a:r>
              <a:rPr kumimoji="1" lang="ja-JP" altLang="en-US" dirty="0"/>
              <a:t>そうすると、散乱経路演算子を計算することができる、、これを逆行列法と呼ぶ。</a:t>
            </a:r>
            <a:r>
              <a:rPr kumimoji="1" lang="en-US" altLang="ja-JP" dirty="0" err="1"/>
              <a:t>MsSpc</a:t>
            </a:r>
            <a:r>
              <a:rPr kumimoji="1" lang="ja-JP" altLang="en-US" dirty="0"/>
              <a:t>では、</a:t>
            </a:r>
            <a:r>
              <a:rPr kumimoji="1" lang="en-US" altLang="ja-JP" dirty="0"/>
              <a:t>LAPACK</a:t>
            </a:r>
            <a:r>
              <a:rPr kumimoji="1" lang="ja-JP" altLang="en-US" dirty="0"/>
              <a:t>を用いて逆行列を求めている。</a:t>
            </a:r>
          </a:p>
          <a:p>
            <a:r>
              <a:rPr kumimoji="1" lang="ja-JP" altLang="en-US" dirty="0"/>
              <a:t>多重散乱行列のオーダー</a:t>
            </a:r>
            <a:r>
              <a:rPr kumimoji="1" lang="en-US" altLang="ja-JP" dirty="0"/>
              <a:t>N</a:t>
            </a:r>
            <a:r>
              <a:rPr kumimoji="1" lang="ja-JP" altLang="en-US" dirty="0"/>
              <a:t>、原子数</a:t>
            </a:r>
            <a:r>
              <a:rPr kumimoji="1" lang="en-US" altLang="ja-JP" dirty="0"/>
              <a:t>Nat</a:t>
            </a:r>
            <a:r>
              <a:rPr kumimoji="1" lang="ja-JP" altLang="en-US" dirty="0"/>
              <a:t>に対して、</a:t>
            </a:r>
            <a:r>
              <a:rPr kumimoji="1" lang="en-US" altLang="ja-JP" dirty="0"/>
              <a:t>Nat(lmax+1)^2</a:t>
            </a:r>
            <a:r>
              <a:rPr kumimoji="1" lang="ja-JP" altLang="en-US" dirty="0"/>
              <a:t>でスケールする。</a:t>
            </a:r>
            <a:r>
              <a:rPr kumimoji="1" lang="en-US" altLang="ja-JP" dirty="0" err="1"/>
              <a:t>lmax</a:t>
            </a:r>
            <a:r>
              <a:rPr kumimoji="1" lang="ja-JP" altLang="en-US" dirty="0"/>
              <a:t>は各散乱原子の波動関数を基底関数で展開する時の基底関数の数。</a:t>
            </a:r>
            <a:r>
              <a:rPr kumimoji="1" lang="en-US" altLang="ja-JP" dirty="0"/>
              <a:t>τ</a:t>
            </a:r>
            <a:r>
              <a:rPr kumimoji="1" lang="ja-JP" altLang="en-US" dirty="0"/>
              <a:t>は一般的に複素行列なので、ラフに見積もると、</a:t>
            </a:r>
            <a:r>
              <a:rPr kumimoji="1" lang="en-US" altLang="ja-JP" dirty="0"/>
              <a:t>16*N^2bytes</a:t>
            </a:r>
            <a:r>
              <a:rPr kumimoji="1" lang="ja-JP" altLang="en-US" dirty="0"/>
              <a:t>のストレージ容量が必要。</a:t>
            </a:r>
          </a:p>
          <a:p>
            <a:endParaRPr kumimoji="1" lang="ja-JP" altLang="en-US" dirty="0"/>
          </a:p>
          <a:p>
            <a:r>
              <a:rPr kumimoji="1" lang="en-US" altLang="ja-JP" dirty="0" err="1"/>
              <a:t>eg</a:t>
            </a:r>
            <a:r>
              <a:rPr kumimoji="1" lang="en-US" altLang="ja-JP" dirty="0"/>
              <a:t>: 50</a:t>
            </a:r>
            <a:r>
              <a:rPr kumimoji="1" lang="ja-JP" altLang="en-US" dirty="0"/>
              <a:t>個の</a:t>
            </a:r>
            <a:r>
              <a:rPr kumimoji="1" lang="en-US" altLang="ja-JP" dirty="0"/>
              <a:t>Cu</a:t>
            </a:r>
            <a:r>
              <a:rPr kumimoji="1" lang="ja-JP" altLang="en-US" dirty="0"/>
              <a:t>原子のクラスター。</a:t>
            </a:r>
            <a:r>
              <a:rPr kumimoji="1" lang="en-US" altLang="ja-JP" dirty="0"/>
              <a:t>2p1/2</a:t>
            </a:r>
            <a:r>
              <a:rPr kumimoji="1" lang="ja-JP" altLang="en-US" dirty="0"/>
              <a:t>、光電子の運動エネルギー</a:t>
            </a:r>
            <a:r>
              <a:rPr kumimoji="1" lang="en-US" altLang="ja-JP" dirty="0"/>
              <a:t>95eV→lmax = 8 (</a:t>
            </a:r>
            <a:r>
              <a:rPr kumimoji="1" lang="ja-JP" altLang="en-US" dirty="0"/>
              <a:t>検証</a:t>
            </a:r>
            <a:r>
              <a:rPr kumimoji="1" lang="en-US" altLang="ja-JP" dirty="0"/>
              <a:t>)</a:t>
            </a:r>
          </a:p>
          <a:p>
            <a:r>
              <a:rPr kumimoji="1" lang="en-US" altLang="ja-JP" dirty="0"/>
              <a:t>K</a:t>
            </a:r>
            <a:r>
              <a:rPr kumimoji="1" lang="ja-JP" altLang="en-US" dirty="0"/>
              <a:t>行列のサイズは、</a:t>
            </a:r>
            <a:r>
              <a:rPr kumimoji="1" lang="en-US" altLang="ja-JP" dirty="0"/>
              <a:t>50*(8+1)^2=4050, </a:t>
            </a:r>
            <a:r>
              <a:rPr kumimoji="1" lang="ja-JP" altLang="en-US" dirty="0"/>
              <a:t>逆行列に必要なストレージ容量は、</a:t>
            </a:r>
            <a:r>
              <a:rPr kumimoji="1" lang="en-US" altLang="ja-JP" dirty="0"/>
              <a:t>16*(4050)^2</a:t>
            </a:r>
          </a:p>
          <a:p>
            <a:endParaRPr kumimoji="1" lang="en-US" altLang="ja-JP" dirty="0"/>
          </a:p>
          <a:p>
            <a:r>
              <a:rPr kumimoji="1" lang="ja-JP" altLang="en-US" dirty="0"/>
              <a:t>逆行列を求めるのにかかる時間は、</a:t>
            </a:r>
            <a:r>
              <a:rPr kumimoji="1" lang="en-US" altLang="ja-JP" dirty="0"/>
              <a:t>N^3</a:t>
            </a:r>
            <a:r>
              <a:rPr kumimoji="1" lang="ja-JP" altLang="en-US" dirty="0"/>
              <a:t>ラフにスケール。クラスターサイズ、</a:t>
            </a:r>
            <a:r>
              <a:rPr kumimoji="1" lang="en-US" altLang="ja-JP" dirty="0" err="1"/>
              <a:t>lmax</a:t>
            </a:r>
            <a:r>
              <a:rPr kumimoji="1" lang="ja-JP" altLang="en-US" dirty="0"/>
              <a:t>が大きくなると</a:t>
            </a:r>
            <a:r>
              <a:rPr kumimoji="1" lang="en-US" altLang="ja-JP" dirty="0" err="1"/>
              <a:t>drastical</a:t>
            </a:r>
            <a:r>
              <a:rPr kumimoji="1" lang="ja-JP" altLang="en-US" dirty="0"/>
              <a:t>に増える。</a:t>
            </a:r>
          </a:p>
          <a:p>
            <a:endParaRPr kumimoji="1" lang="ja-JP" altLang="en-US" dirty="0"/>
          </a:p>
          <a:p>
            <a:r>
              <a:rPr kumimoji="1" lang="ja-JP" altLang="en-US" dirty="0"/>
              <a:t>以上のメモリーと計算時間の問題で</a:t>
            </a:r>
            <a:r>
              <a:rPr kumimoji="1" lang="en-US" altLang="ja-JP" dirty="0"/>
              <a:t>MI</a:t>
            </a:r>
            <a:r>
              <a:rPr kumimoji="1" lang="ja-JP" altLang="en-US" dirty="0"/>
              <a:t>が実行できない時、代わりに用いるのが、</a:t>
            </a:r>
            <a:r>
              <a:rPr kumimoji="1" lang="en-US" altLang="ja-JP" dirty="0"/>
              <a:t>Series expansion:</a:t>
            </a:r>
          </a:p>
          <a:p>
            <a:endParaRPr kumimoji="1" lang="en-US" altLang="ja-JP" dirty="0"/>
          </a:p>
          <a:p>
            <a:r>
              <a:rPr kumimoji="1" lang="en-US" altLang="ja-JP" dirty="0"/>
              <a:t> non-Hermitian kernel matrix:</a:t>
            </a:r>
          </a:p>
          <a:p>
            <a:endParaRPr kumimoji="1" lang="en-US" altLang="ja-JP" dirty="0"/>
          </a:p>
          <a:p>
            <a:r>
              <a:rPr kumimoji="1" lang="ja-JP" altLang="en-US" dirty="0"/>
              <a:t>ストレージ容量を削減でき、数百個の原子クラスターと数百</a:t>
            </a:r>
            <a:r>
              <a:rPr kumimoji="1" lang="en-US" altLang="ja-JP" dirty="0"/>
              <a:t>eV</a:t>
            </a:r>
            <a:r>
              <a:rPr kumimoji="1" lang="ja-JP" altLang="en-US" dirty="0"/>
              <a:t>の光電子での数値計算では好んで使われる。</a:t>
            </a:r>
          </a:p>
          <a:p>
            <a:r>
              <a:rPr kumimoji="1" lang="ja-JP" altLang="en-US" dirty="0"/>
              <a:t>但し、計算時間が多くなる。展開級数の収束が遅いほど長くなり、発散する場合もある。</a:t>
            </a:r>
          </a:p>
          <a:p>
            <a:endParaRPr kumimoji="1" lang="ja-JP" altLang="en-US" dirty="0"/>
          </a:p>
          <a:p>
            <a:r>
              <a:rPr kumimoji="1" lang="ja-JP" altLang="en-US" dirty="0"/>
              <a:t>この論文の目的</a:t>
            </a:r>
            <a:r>
              <a:rPr kumimoji="1" lang="en-US" altLang="ja-JP" dirty="0"/>
              <a:t>:</a:t>
            </a:r>
          </a:p>
          <a:p>
            <a:r>
              <a:rPr kumimoji="1" lang="ja-JP" altLang="en-US" dirty="0"/>
              <a:t>繰り込み法 </a:t>
            </a:r>
            <a:r>
              <a:rPr kumimoji="1" lang="en-US" altLang="ja-JP" dirty="0"/>
              <a:t>(Didier</a:t>
            </a:r>
            <a:r>
              <a:rPr kumimoji="1" lang="ja-JP" altLang="en-US" dirty="0"/>
              <a:t>さんと</a:t>
            </a:r>
            <a:r>
              <a:rPr kumimoji="1" lang="en-US" altLang="ja-JP" dirty="0"/>
              <a:t>Natoli</a:t>
            </a:r>
            <a:r>
              <a:rPr kumimoji="1" lang="ja-JP" altLang="en-US" dirty="0"/>
              <a:t>さんによって提案された。</a:t>
            </a:r>
            <a:r>
              <a:rPr kumimoji="1" lang="en-US" altLang="ja-JP" dirty="0"/>
              <a:t>)</a:t>
            </a:r>
            <a:r>
              <a:rPr kumimoji="1" lang="ja-JP" altLang="en-US" dirty="0"/>
              <a:t>を用いて、</a:t>
            </a:r>
            <a:r>
              <a:rPr kumimoji="1" lang="en-US" altLang="ja-JP" dirty="0"/>
              <a:t>SE</a:t>
            </a:r>
            <a:r>
              <a:rPr kumimoji="1" lang="ja-JP" altLang="en-US" dirty="0"/>
              <a:t>束性を改善する。</a:t>
            </a:r>
          </a:p>
          <a:p>
            <a:endParaRPr kumimoji="1" lang="ja-JP" altLang="en-US" dirty="0"/>
          </a:p>
        </p:txBody>
      </p:sp>
      <p:sp>
        <p:nvSpPr>
          <p:cNvPr id="4" name="スライド番号プレースホルダー 3"/>
          <p:cNvSpPr>
            <a:spLocks noGrp="1"/>
          </p:cNvSpPr>
          <p:nvPr>
            <p:ph type="sldNum" sz="quarter" idx="5"/>
          </p:nvPr>
        </p:nvSpPr>
        <p:spPr/>
        <p:txBody>
          <a:bodyPr/>
          <a:lstStyle/>
          <a:p>
            <a:fld id="{47BFA920-0586-44E3-B61B-8FC4893F5948}" type="slidenum">
              <a:rPr kumimoji="1" lang="ja-JP" altLang="en-US" smtClean="0"/>
              <a:t>2</a:t>
            </a:fld>
            <a:endParaRPr kumimoji="1" lang="ja-JP" altLang="en-US"/>
          </a:p>
        </p:txBody>
      </p:sp>
    </p:spTree>
    <p:extLst>
      <p:ext uri="{BB962C8B-B14F-4D97-AF65-F5344CB8AC3E}">
        <p14:creationId xmlns:p14="http://schemas.microsoft.com/office/powerpoint/2010/main" val="31853398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a:t>PED</a:t>
            </a:r>
            <a:r>
              <a:rPr kumimoji="1" lang="ja-JP" altLang="en-US" dirty="0"/>
              <a:t>含めた多くの</a:t>
            </a:r>
            <a:r>
              <a:rPr kumimoji="1" lang="en-US" altLang="ja-JP" dirty="0"/>
              <a:t>spectroscopies</a:t>
            </a:r>
            <a:r>
              <a:rPr kumimoji="1" lang="ja-JP" altLang="en-US" dirty="0"/>
              <a:t>では、微分散乱断面積を考える。微分散乱断面積は、上の散乱経路演算子の行列要素で計算できる。</a:t>
            </a:r>
            <a:r>
              <a:rPr kumimoji="1" lang="en-US" altLang="ja-JP" dirty="0"/>
              <a:t>[4]</a:t>
            </a:r>
          </a:p>
          <a:p>
            <a:r>
              <a:rPr kumimoji="1" lang="en-US" altLang="ja-JP" dirty="0"/>
              <a:t>(1)</a:t>
            </a:r>
            <a:r>
              <a:rPr kumimoji="1" lang="ja-JP" altLang="en-US" dirty="0"/>
              <a:t>の式は、系全体に対するグリーン関数を用いており、数値計算上はそんなに便利ではない。</a:t>
            </a:r>
          </a:p>
          <a:p>
            <a:r>
              <a:rPr kumimoji="1" lang="ja-JP" altLang="en-US" dirty="0"/>
              <a:t>そこで、自由伝播演算子</a:t>
            </a:r>
            <a:r>
              <a:rPr kumimoji="1" lang="en-US" altLang="ja-JP" dirty="0"/>
              <a:t>G0</a:t>
            </a:r>
            <a:r>
              <a:rPr kumimoji="1" lang="ja-JP" altLang="en-US" dirty="0"/>
              <a:t>と、各散乱原子でのポテンシャルによる遷移演算子を用いて書き換える。</a:t>
            </a:r>
          </a:p>
          <a:p>
            <a:endParaRPr kumimoji="1" lang="ja-JP" altLang="en-US" dirty="0"/>
          </a:p>
          <a:p>
            <a:r>
              <a:rPr kumimoji="1" lang="ja-JP" altLang="en-US" dirty="0"/>
              <a:t>もしポテンシャルが球対称なら、</a:t>
            </a:r>
            <a:r>
              <a:rPr kumimoji="1" lang="en-US" altLang="ja-JP" dirty="0"/>
              <a:t>T</a:t>
            </a:r>
            <a:r>
              <a:rPr kumimoji="1" lang="ja-JP" altLang="en-US" dirty="0"/>
              <a:t>行列は対角行列。</a:t>
            </a:r>
          </a:p>
          <a:p>
            <a:endParaRPr kumimoji="1" lang="ja-JP" altLang="en-US" dirty="0"/>
          </a:p>
          <a:p>
            <a:r>
              <a:rPr kumimoji="1" lang="en-US" altLang="ja-JP" dirty="0"/>
              <a:t>G0</a:t>
            </a:r>
            <a:r>
              <a:rPr kumimoji="1" lang="ja-JP" altLang="en-US" dirty="0"/>
              <a:t>の行列要素の計算は、いつくかの基底関数で計算できる </a:t>
            </a:r>
            <a:r>
              <a:rPr kumimoji="1" lang="en-US" altLang="ja-JP" dirty="0"/>
              <a:t>(</a:t>
            </a:r>
            <a:r>
              <a:rPr kumimoji="1" lang="ja-JP" altLang="en-US" dirty="0"/>
              <a:t>平面波、球面波 </a:t>
            </a:r>
            <a:r>
              <a:rPr kumimoji="1" lang="en-US" altLang="ja-JP" dirty="0"/>
              <a:t>etc...)</a:t>
            </a:r>
          </a:p>
          <a:p>
            <a:r>
              <a:rPr kumimoji="1" lang="ja-JP" altLang="en-US" dirty="0"/>
              <a:t>各遷移演算子は、標準的な部分波のテクニックを使って、ポテンシャル平面でのシュレーディンガー方程式の内側と外側の解の対数微分を一致させることで計算できる。</a:t>
            </a:r>
          </a:p>
        </p:txBody>
      </p:sp>
      <p:sp>
        <p:nvSpPr>
          <p:cNvPr id="4" name="スライド番号プレースホルダー 3"/>
          <p:cNvSpPr>
            <a:spLocks noGrp="1"/>
          </p:cNvSpPr>
          <p:nvPr>
            <p:ph type="sldNum" sz="quarter" idx="5"/>
          </p:nvPr>
        </p:nvSpPr>
        <p:spPr/>
        <p:txBody>
          <a:bodyPr/>
          <a:lstStyle/>
          <a:p>
            <a:fld id="{47BFA920-0586-44E3-B61B-8FC4893F5948}" type="slidenum">
              <a:rPr kumimoji="1" lang="ja-JP" altLang="en-US" smtClean="0"/>
              <a:t>3</a:t>
            </a:fld>
            <a:endParaRPr kumimoji="1" lang="ja-JP" altLang="en-US"/>
          </a:p>
        </p:txBody>
      </p:sp>
    </p:spTree>
    <p:extLst>
      <p:ext uri="{BB962C8B-B14F-4D97-AF65-F5344CB8AC3E}">
        <p14:creationId xmlns:p14="http://schemas.microsoft.com/office/powerpoint/2010/main" val="22763995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そうすると、散乱経路演算子を計算することができる、、これを逆行列法と呼ぶ。</a:t>
            </a:r>
            <a:r>
              <a:rPr kumimoji="1" lang="en-US" altLang="ja-JP" dirty="0" err="1"/>
              <a:t>MsSpc</a:t>
            </a:r>
            <a:r>
              <a:rPr kumimoji="1" lang="ja-JP" altLang="en-US" dirty="0"/>
              <a:t>では、</a:t>
            </a:r>
            <a:r>
              <a:rPr kumimoji="1" lang="en-US" altLang="ja-JP" dirty="0"/>
              <a:t>LAPACK</a:t>
            </a:r>
            <a:r>
              <a:rPr kumimoji="1" lang="ja-JP" altLang="en-US" dirty="0"/>
              <a:t>を用いて逆行列を求めている。</a:t>
            </a:r>
          </a:p>
          <a:p>
            <a:r>
              <a:rPr kumimoji="1" lang="ja-JP" altLang="en-US" dirty="0"/>
              <a:t>多重散乱行列のオーダー</a:t>
            </a:r>
            <a:r>
              <a:rPr kumimoji="1" lang="en-US" altLang="ja-JP" dirty="0"/>
              <a:t>N</a:t>
            </a:r>
            <a:r>
              <a:rPr kumimoji="1" lang="ja-JP" altLang="en-US" dirty="0"/>
              <a:t>、原子数</a:t>
            </a:r>
            <a:r>
              <a:rPr kumimoji="1" lang="en-US" altLang="ja-JP" dirty="0"/>
              <a:t>Nat</a:t>
            </a:r>
            <a:r>
              <a:rPr kumimoji="1" lang="ja-JP" altLang="en-US" dirty="0"/>
              <a:t>に対して、</a:t>
            </a:r>
            <a:r>
              <a:rPr kumimoji="1" lang="en-US" altLang="ja-JP" dirty="0"/>
              <a:t>Nat(lmax+1)^2</a:t>
            </a:r>
            <a:r>
              <a:rPr kumimoji="1" lang="ja-JP" altLang="en-US" dirty="0"/>
              <a:t>でスケールする。</a:t>
            </a:r>
            <a:r>
              <a:rPr kumimoji="1" lang="en-US" altLang="ja-JP" dirty="0" err="1"/>
              <a:t>lmax</a:t>
            </a:r>
            <a:r>
              <a:rPr kumimoji="1" lang="ja-JP" altLang="en-US" dirty="0"/>
              <a:t>は各散乱原子の波動関数を基底関数で展開する時の基底関数の数。</a:t>
            </a:r>
            <a:r>
              <a:rPr kumimoji="1" lang="en-US" altLang="ja-JP" dirty="0"/>
              <a:t>τ</a:t>
            </a:r>
            <a:r>
              <a:rPr kumimoji="1" lang="ja-JP" altLang="en-US" dirty="0"/>
              <a:t>は一般的に複素行列なので、ラフに見積もると、</a:t>
            </a:r>
            <a:r>
              <a:rPr kumimoji="1" lang="en-US" altLang="ja-JP" dirty="0"/>
              <a:t>16*N^2bytes</a:t>
            </a:r>
            <a:r>
              <a:rPr kumimoji="1" lang="ja-JP" altLang="en-US" dirty="0"/>
              <a:t>のストレージ容量が必要。</a:t>
            </a:r>
          </a:p>
          <a:p>
            <a:endParaRPr kumimoji="1" lang="ja-JP" altLang="en-US" dirty="0"/>
          </a:p>
          <a:p>
            <a:r>
              <a:rPr kumimoji="1" lang="en-US" altLang="ja-JP" dirty="0" err="1"/>
              <a:t>eg</a:t>
            </a:r>
            <a:r>
              <a:rPr kumimoji="1" lang="en-US" altLang="ja-JP" dirty="0"/>
              <a:t>: 50</a:t>
            </a:r>
            <a:r>
              <a:rPr kumimoji="1" lang="ja-JP" altLang="en-US" dirty="0"/>
              <a:t>個の</a:t>
            </a:r>
            <a:r>
              <a:rPr kumimoji="1" lang="en-US" altLang="ja-JP" dirty="0"/>
              <a:t>Cu</a:t>
            </a:r>
            <a:r>
              <a:rPr kumimoji="1" lang="ja-JP" altLang="en-US" dirty="0"/>
              <a:t>原子のクラスター。</a:t>
            </a:r>
            <a:r>
              <a:rPr kumimoji="1" lang="en-US" altLang="ja-JP" dirty="0"/>
              <a:t>2p1/2</a:t>
            </a:r>
            <a:r>
              <a:rPr kumimoji="1" lang="ja-JP" altLang="en-US" dirty="0"/>
              <a:t>、光電子の運動エネルギー</a:t>
            </a:r>
            <a:r>
              <a:rPr kumimoji="1" lang="en-US" altLang="ja-JP" dirty="0"/>
              <a:t>95eV→lmax = 8 (</a:t>
            </a:r>
            <a:r>
              <a:rPr kumimoji="1" lang="ja-JP" altLang="en-US" dirty="0"/>
              <a:t>検証</a:t>
            </a:r>
            <a:r>
              <a:rPr kumimoji="1" lang="en-US" altLang="ja-JP" dirty="0"/>
              <a:t>)</a:t>
            </a:r>
          </a:p>
          <a:p>
            <a:r>
              <a:rPr kumimoji="1" lang="en-US" altLang="ja-JP" dirty="0"/>
              <a:t>K</a:t>
            </a:r>
            <a:r>
              <a:rPr kumimoji="1" lang="ja-JP" altLang="en-US" dirty="0"/>
              <a:t>行列のサイズは、</a:t>
            </a:r>
            <a:r>
              <a:rPr kumimoji="1" lang="en-US" altLang="ja-JP" dirty="0"/>
              <a:t>50*(8+1)^2=4050, </a:t>
            </a:r>
            <a:r>
              <a:rPr kumimoji="1" lang="ja-JP" altLang="en-US" dirty="0"/>
              <a:t>逆行列に必要なストレージ容量は、</a:t>
            </a:r>
            <a:r>
              <a:rPr kumimoji="1" lang="en-US" altLang="ja-JP" dirty="0"/>
              <a:t>16*(4050)^2</a:t>
            </a:r>
          </a:p>
          <a:p>
            <a:endParaRPr kumimoji="1" lang="en-US" altLang="ja-JP" dirty="0"/>
          </a:p>
          <a:p>
            <a:r>
              <a:rPr kumimoji="1" lang="ja-JP" altLang="en-US" dirty="0"/>
              <a:t>逆行列を求めるのにかかる時間は、</a:t>
            </a:r>
            <a:r>
              <a:rPr kumimoji="1" lang="en-US" altLang="ja-JP" dirty="0"/>
              <a:t>N^3</a:t>
            </a:r>
            <a:r>
              <a:rPr kumimoji="1" lang="ja-JP" altLang="en-US" dirty="0"/>
              <a:t>ラフにスケール。クラスターサイズ、</a:t>
            </a:r>
            <a:r>
              <a:rPr kumimoji="1" lang="en-US" altLang="ja-JP" dirty="0" err="1"/>
              <a:t>lmax</a:t>
            </a:r>
            <a:r>
              <a:rPr kumimoji="1" lang="ja-JP" altLang="en-US" dirty="0"/>
              <a:t>が大きくなると</a:t>
            </a:r>
            <a:r>
              <a:rPr kumimoji="1" lang="en-US" altLang="ja-JP" dirty="0" err="1"/>
              <a:t>drastical</a:t>
            </a:r>
            <a:r>
              <a:rPr kumimoji="1" lang="ja-JP" altLang="en-US" dirty="0"/>
              <a:t>に増える。</a:t>
            </a:r>
          </a:p>
          <a:p>
            <a:endParaRPr kumimoji="1" lang="ja-JP" altLang="en-US" dirty="0"/>
          </a:p>
          <a:p>
            <a:r>
              <a:rPr kumimoji="1" lang="ja-JP" altLang="en-US" dirty="0"/>
              <a:t>以上のメモリーと計算時間の問題で</a:t>
            </a:r>
            <a:r>
              <a:rPr kumimoji="1" lang="en-US" altLang="ja-JP" dirty="0"/>
              <a:t>MI</a:t>
            </a:r>
            <a:r>
              <a:rPr kumimoji="1" lang="ja-JP" altLang="en-US" dirty="0"/>
              <a:t>が実行できない時、代わりに用いるのが、</a:t>
            </a:r>
            <a:r>
              <a:rPr kumimoji="1" lang="en-US" altLang="ja-JP" dirty="0"/>
              <a:t>Series expansion:</a:t>
            </a:r>
          </a:p>
          <a:p>
            <a:endParaRPr kumimoji="1" lang="en-US" altLang="ja-JP" dirty="0"/>
          </a:p>
          <a:p>
            <a:r>
              <a:rPr kumimoji="1" lang="en-US" altLang="ja-JP" dirty="0"/>
              <a:t> non-Hermitian kernel matrix:</a:t>
            </a:r>
          </a:p>
          <a:p>
            <a:endParaRPr kumimoji="1" lang="en-US" altLang="ja-JP" dirty="0"/>
          </a:p>
          <a:p>
            <a:r>
              <a:rPr kumimoji="1" lang="ja-JP" altLang="en-US" dirty="0"/>
              <a:t>ストレージ容量を削減でき、数百個の原子クラスターと数百</a:t>
            </a:r>
            <a:r>
              <a:rPr kumimoji="1" lang="en-US" altLang="ja-JP" dirty="0"/>
              <a:t>eV</a:t>
            </a:r>
            <a:r>
              <a:rPr kumimoji="1" lang="ja-JP" altLang="en-US" dirty="0"/>
              <a:t>の光電子での数値計算では好んで使われる。</a:t>
            </a:r>
          </a:p>
          <a:p>
            <a:r>
              <a:rPr kumimoji="1" lang="ja-JP" altLang="en-US" dirty="0"/>
              <a:t>但し、計算時間が多くなる。展開級数の収束が遅いほど長くなり、発散する場合もある。</a:t>
            </a:r>
          </a:p>
          <a:p>
            <a:endParaRPr kumimoji="1" lang="ja-JP" altLang="en-US" dirty="0"/>
          </a:p>
          <a:p>
            <a:endParaRPr kumimoji="1" lang="ja-JP" altLang="en-US" dirty="0"/>
          </a:p>
        </p:txBody>
      </p:sp>
      <p:sp>
        <p:nvSpPr>
          <p:cNvPr id="4" name="スライド番号プレースホルダー 3"/>
          <p:cNvSpPr>
            <a:spLocks noGrp="1"/>
          </p:cNvSpPr>
          <p:nvPr>
            <p:ph type="sldNum" sz="quarter" idx="5"/>
          </p:nvPr>
        </p:nvSpPr>
        <p:spPr/>
        <p:txBody>
          <a:bodyPr/>
          <a:lstStyle/>
          <a:p>
            <a:fld id="{47BFA920-0586-44E3-B61B-8FC4893F5948}" type="slidenum">
              <a:rPr kumimoji="1" lang="ja-JP" altLang="en-US" smtClean="0"/>
              <a:t>4</a:t>
            </a:fld>
            <a:endParaRPr kumimoji="1" lang="ja-JP" altLang="en-US"/>
          </a:p>
        </p:txBody>
      </p:sp>
    </p:spTree>
    <p:extLst>
      <p:ext uri="{BB962C8B-B14F-4D97-AF65-F5344CB8AC3E}">
        <p14:creationId xmlns:p14="http://schemas.microsoft.com/office/powerpoint/2010/main" val="1248581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a:buFont typeface="Wingdings" panose="05000000000000000000" pitchFamily="2" charset="2"/>
              <a:buChar char="ü"/>
            </a:pPr>
            <a:r>
              <a:rPr kumimoji="1" lang="en-US" altLang="ja-JP" dirty="0"/>
              <a:t>G</a:t>
            </a:r>
            <a:r>
              <a:rPr kumimoji="1" lang="en-US" altLang="ja-JP" baseline="-25000" dirty="0"/>
              <a:t>1</a:t>
            </a:r>
            <a:r>
              <a:rPr kumimoji="1" lang="ja-JP" altLang="en-US" dirty="0"/>
              <a:t>は、</a:t>
            </a:r>
            <a:r>
              <a:rPr kumimoji="1" lang="en-US" altLang="ja-JP" dirty="0"/>
              <a:t>scattering order 8 or 9</a:t>
            </a:r>
            <a:r>
              <a:rPr kumimoji="1" lang="ja-JP" altLang="en-US" dirty="0"/>
              <a:t>で非常に良く収束している。</a:t>
            </a:r>
          </a:p>
          <a:p>
            <a:pPr>
              <a:buFont typeface="Wingdings" panose="05000000000000000000" pitchFamily="2" charset="2"/>
              <a:buChar char="ü"/>
            </a:pPr>
            <a:r>
              <a:rPr kumimoji="1" lang="en-US" altLang="ja-JP" dirty="0"/>
              <a:t>scattering order</a:t>
            </a:r>
            <a:r>
              <a:rPr kumimoji="1" lang="ja-JP" altLang="en-US" dirty="0"/>
              <a:t>が</a:t>
            </a:r>
            <a:r>
              <a:rPr kumimoji="1" lang="en-US" altLang="ja-JP" dirty="0"/>
              <a:t>9</a:t>
            </a:r>
            <a:r>
              <a:rPr kumimoji="1" lang="ja-JP" altLang="en-US" dirty="0"/>
              <a:t>を超えると、</a:t>
            </a:r>
            <a:r>
              <a:rPr kumimoji="1" lang="en-US" altLang="ja-JP" dirty="0"/>
              <a:t>MRD (Maximum relative difference)</a:t>
            </a:r>
            <a:r>
              <a:rPr kumimoji="1" lang="ja-JP" altLang="en-US" dirty="0"/>
              <a:t>が約</a:t>
            </a:r>
            <a:r>
              <a:rPr kumimoji="1" lang="en-US" altLang="ja-JP" dirty="0"/>
              <a:t>6%</a:t>
            </a:r>
            <a:r>
              <a:rPr kumimoji="1" lang="ja-JP" altLang="en-US" dirty="0"/>
              <a:t>であった。</a:t>
            </a:r>
            <a:r>
              <a:rPr kumimoji="1" lang="en-US" altLang="ja-JP" dirty="0"/>
              <a:t>Ns=13</a:t>
            </a:r>
            <a:r>
              <a:rPr kumimoji="1" lang="ja-JP" altLang="en-US" dirty="0"/>
              <a:t>になると、</a:t>
            </a:r>
            <a:r>
              <a:rPr kumimoji="1" lang="en-US" altLang="ja-JP" dirty="0"/>
              <a:t>MRD</a:t>
            </a:r>
            <a:r>
              <a:rPr kumimoji="1" lang="ja-JP" altLang="en-US" dirty="0"/>
              <a:t>は</a:t>
            </a:r>
            <a:r>
              <a:rPr kumimoji="1" lang="en-US" altLang="ja-JP" dirty="0"/>
              <a:t>1%</a:t>
            </a:r>
            <a:r>
              <a:rPr kumimoji="1" lang="ja-JP" altLang="en-US" dirty="0"/>
              <a:t>未満</a:t>
            </a:r>
          </a:p>
          <a:p>
            <a:pPr>
              <a:buFont typeface="Wingdings" panose="05000000000000000000" pitchFamily="2" charset="2"/>
              <a:buChar char="ü"/>
            </a:pPr>
            <a:r>
              <a:rPr kumimoji="1" lang="ja-JP" altLang="en-US" dirty="0"/>
              <a:t>一方、</a:t>
            </a:r>
            <a:r>
              <a:rPr kumimoji="1" lang="en-US" altLang="ja-JP" dirty="0"/>
              <a:t>Appendix A</a:t>
            </a:r>
            <a:r>
              <a:rPr kumimoji="1" lang="ja-JP" altLang="en-US" dirty="0"/>
              <a:t>での見積もりによると、級数展開法の</a:t>
            </a:r>
            <a:r>
              <a:rPr kumimoji="1" lang="en-US" altLang="ja-JP" dirty="0"/>
              <a:t>truncation error</a:t>
            </a:r>
            <a:r>
              <a:rPr kumimoji="1" lang="ja-JP" altLang="en-US" dirty="0"/>
              <a:t>は、</a:t>
            </a:r>
            <a:r>
              <a:rPr kumimoji="1" lang="en-US" altLang="ja-JP" dirty="0"/>
              <a:t>Ns=9</a:t>
            </a:r>
            <a:r>
              <a:rPr kumimoji="1" lang="ja-JP" altLang="en-US" dirty="0"/>
              <a:t>で</a:t>
            </a:r>
            <a:r>
              <a:rPr kumimoji="1" lang="en-US" altLang="ja-JP" dirty="0"/>
              <a:t>2%</a:t>
            </a:r>
            <a:r>
              <a:rPr kumimoji="1" lang="ja-JP" altLang="en-US" dirty="0"/>
              <a:t>、</a:t>
            </a:r>
            <a:r>
              <a:rPr kumimoji="1" lang="en-US" altLang="ja-JP" dirty="0"/>
              <a:t>Ns=11</a:t>
            </a:r>
            <a:r>
              <a:rPr kumimoji="1" lang="ja-JP" altLang="en-US" dirty="0"/>
              <a:t>で</a:t>
            </a:r>
            <a:r>
              <a:rPr kumimoji="1" lang="en-US" altLang="ja-JP" dirty="0"/>
              <a:t>1%</a:t>
            </a:r>
            <a:r>
              <a:rPr kumimoji="1" lang="ja-JP" altLang="en-US" dirty="0"/>
              <a:t>であった</a:t>
            </a:r>
            <a:r>
              <a:rPr kumimoji="1" lang="en-US" altLang="ja-JP" dirty="0"/>
              <a:t>.</a:t>
            </a:r>
            <a:endParaRPr kumimoji="1" lang="ja-JP" altLang="en-US" dirty="0"/>
          </a:p>
          <a:p>
            <a:pPr marL="0" indent="0">
              <a:buNone/>
            </a:pPr>
            <a:r>
              <a:rPr kumimoji="1" lang="ja-JP" altLang="en-US" dirty="0"/>
              <a:t>→微分散乱断面積の方が</a:t>
            </a:r>
            <a:r>
              <a:rPr kumimoji="1" lang="en-US" altLang="ja-JP" dirty="0"/>
              <a:t>SE</a:t>
            </a:r>
            <a:r>
              <a:rPr kumimoji="1" lang="ja-JP" altLang="en-US" dirty="0"/>
              <a:t>よりも収束が遅い</a:t>
            </a:r>
            <a:r>
              <a:rPr kumimoji="1" lang="en-US" altLang="ja-JP" dirty="0"/>
              <a:t>.</a:t>
            </a:r>
          </a:p>
          <a:p>
            <a:pPr marL="0" indent="0">
              <a:buNone/>
            </a:pPr>
            <a:r>
              <a:rPr kumimoji="1" lang="en-US" altLang="ja-JP" dirty="0"/>
              <a:t>→</a:t>
            </a:r>
            <a:r>
              <a:rPr kumimoji="1" lang="ja-JP" altLang="en-US" dirty="0"/>
              <a:t>微分散乱断面積は散乱経路演算子の絶対値の</a:t>
            </a:r>
            <a:r>
              <a:rPr kumimoji="1" lang="en-US" altLang="ja-JP" dirty="0"/>
              <a:t>2</a:t>
            </a:r>
            <a:r>
              <a:rPr kumimoji="1" lang="ja-JP" altLang="en-US" dirty="0"/>
              <a:t>乗を含んでいるから、理解できる</a:t>
            </a:r>
            <a:r>
              <a:rPr kumimoji="1" lang="en-US" altLang="ja-JP" dirty="0"/>
              <a:t>.</a:t>
            </a:r>
            <a:endParaRPr kumimoji="1" lang="ja-JP" altLang="en-US" dirty="0"/>
          </a:p>
          <a:p>
            <a:pPr>
              <a:buFont typeface="Wingdings" panose="05000000000000000000" pitchFamily="2" charset="2"/>
              <a:buChar char="ü"/>
            </a:pPr>
            <a:r>
              <a:rPr kumimoji="1" lang="en-US" altLang="ja-JP" dirty="0"/>
              <a:t>MRD</a:t>
            </a:r>
            <a:r>
              <a:rPr kumimoji="1" lang="ja-JP" altLang="en-US" dirty="0"/>
              <a:t>は</a:t>
            </a:r>
            <a:r>
              <a:rPr kumimoji="1" lang="en-US" altLang="ja-JP" dirty="0"/>
              <a:t>θ=0</a:t>
            </a:r>
            <a:r>
              <a:rPr kumimoji="1" lang="ja-JP" altLang="en-US" dirty="0"/>
              <a:t>で起きてる。</a:t>
            </a:r>
          </a:p>
          <a:p>
            <a:pPr>
              <a:buFont typeface="Wingdings" panose="05000000000000000000" pitchFamily="2" charset="2"/>
              <a:buChar char="ü"/>
            </a:pPr>
            <a:r>
              <a:rPr kumimoji="1" lang="ja-JP" altLang="en-US" dirty="0"/>
              <a:t>→微分散乱断面積が、</a:t>
            </a:r>
            <a:r>
              <a:rPr kumimoji="1" lang="en-US" altLang="ja-JP" dirty="0"/>
              <a:t>θ=0</a:t>
            </a:r>
            <a:r>
              <a:rPr kumimoji="1" lang="ja-JP" altLang="en-US" dirty="0"/>
              <a:t>で最小値をとるからかもしれない</a:t>
            </a:r>
          </a:p>
        </p:txBody>
      </p:sp>
      <p:sp>
        <p:nvSpPr>
          <p:cNvPr id="4" name="スライド番号プレースホルダー 3"/>
          <p:cNvSpPr>
            <a:spLocks noGrp="1"/>
          </p:cNvSpPr>
          <p:nvPr>
            <p:ph type="sldNum" sz="quarter" idx="5"/>
          </p:nvPr>
        </p:nvSpPr>
        <p:spPr/>
        <p:txBody>
          <a:bodyPr/>
          <a:lstStyle/>
          <a:p>
            <a:fld id="{47BFA920-0586-44E3-B61B-8FC4893F5948}" type="slidenum">
              <a:rPr kumimoji="1" lang="ja-JP" altLang="en-US" smtClean="0"/>
              <a:t>13</a:t>
            </a:fld>
            <a:endParaRPr kumimoji="1" lang="ja-JP" altLang="en-US"/>
          </a:p>
        </p:txBody>
      </p:sp>
    </p:spTree>
    <p:extLst>
      <p:ext uri="{BB962C8B-B14F-4D97-AF65-F5344CB8AC3E}">
        <p14:creationId xmlns:p14="http://schemas.microsoft.com/office/powerpoint/2010/main" val="31419370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A20F07-F549-0F0E-AF2E-2CE1E74F0D2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2E25636-7508-058D-DEE6-52DD1D6C71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AACEF80-1D8B-5A92-6153-5BAFC5E1A1CF}"/>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BC176099-89CA-CCCC-EEFB-23E6B677291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859F8BD-8179-7E2E-8A8A-3466930631E4}"/>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18920067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C006CD-38A5-1C4B-9ADC-3146B5552488}"/>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07187B45-A2B6-CBA0-0115-E65CD66002FF}"/>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4E17F0D-2029-7A27-CE18-93BFA3B30162}"/>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48784DC0-B67A-DB0B-50A8-A04F9571823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0E2AD0B-87B8-C298-0E3C-CFF488CCA562}"/>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16573642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EBA15F4-E4B4-5F29-4D70-D2E72424D4CB}"/>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7A6B7E13-9F28-9A97-A685-F36419D7264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D0CB44-0681-41D6-5003-76C5D44B81C7}"/>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48335363-9E7F-C4C4-F918-90EA31B01FA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7433DF4-9662-1F6F-255E-6B7E468FD572}"/>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10849522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090D544-3567-89A2-9040-4C20CA0D86E9}"/>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B5DA73B-3781-A482-47F5-1F5A25D96F0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24777481-D978-5A19-94D1-D516D866BBBD}"/>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76BAC2AB-39B5-E6CE-FE5C-649C6EE679C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F076A3-68E4-BF3D-457F-F779E9B0339F}"/>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1692648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A569DD-5AAE-89B0-48B1-0C8EC83ED558}"/>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BDDFD70-50C5-F21B-8E0D-70511E99E7C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7EB6681F-F4F9-14F6-D187-C83A4550347B}"/>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54464D0F-D17E-D247-CFBF-E2E24D5892D4}"/>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F052AF2-7C80-589E-F01C-68FCF2CB6659}"/>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36255724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2A32AB6-4292-A662-0E01-68F5A8F3D32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9A9E0F5-C017-7220-E579-010CBCE2B1E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82016F-BCC0-ACC8-EDD2-144C619C0B2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20868BA-033B-0FFE-85A1-D5903FB88090}"/>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6" name="フッター プレースホルダー 5">
            <a:extLst>
              <a:ext uri="{FF2B5EF4-FFF2-40B4-BE49-F238E27FC236}">
                <a16:creationId xmlns:a16="http://schemas.microsoft.com/office/drawing/2014/main" id="{826DD469-76E0-E34B-37A5-2A3F6DC5E88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EB8837FA-38B7-A9EE-1E15-5168CAB766E9}"/>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28831012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BB99BD-B069-8E88-E28A-AB1062A35E84}"/>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83E69C1-58EA-D222-ED8F-C5D3E1C7AF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7366C68-945C-6200-4258-51C24514FB46}"/>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052A351-30F1-5468-A0D2-25D7F9182E3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FFE8B54-0461-7AC2-74AD-A92CC9C0223D}"/>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FB891075-3116-F818-752D-E43E8CBFC77F}"/>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8" name="フッター プレースホルダー 7">
            <a:extLst>
              <a:ext uri="{FF2B5EF4-FFF2-40B4-BE49-F238E27FC236}">
                <a16:creationId xmlns:a16="http://schemas.microsoft.com/office/drawing/2014/main" id="{133750E1-4213-80C3-A31A-92767295DCF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C01A9D05-0BA7-1FDE-BBB9-F41DC2D11D27}"/>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15838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2AB7E5F-8194-F665-70DD-DC9902E72B2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1EDB43D-0F28-BD9C-63F2-9078C7DA6412}"/>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4" name="フッター プレースホルダー 3">
            <a:extLst>
              <a:ext uri="{FF2B5EF4-FFF2-40B4-BE49-F238E27FC236}">
                <a16:creationId xmlns:a16="http://schemas.microsoft.com/office/drawing/2014/main" id="{A71E6D26-989A-A096-49A5-9255DF55417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B2EC475D-EEEF-E7C3-5892-09C24E1E33A8}"/>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39537526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1618FABA-1374-77E3-75A6-3779E061126F}"/>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3" name="フッター プレースホルダー 2">
            <a:extLst>
              <a:ext uri="{FF2B5EF4-FFF2-40B4-BE49-F238E27FC236}">
                <a16:creationId xmlns:a16="http://schemas.microsoft.com/office/drawing/2014/main" id="{4DC53B25-8F4C-BF94-54F5-C0F56DD5BAF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C5B1BF5-E1D5-8119-21EF-54DA0A55A2A3}"/>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29938685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44662F-97D4-2AD3-F4FD-4DFEA34CFED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71E9E5B-5B7F-8F08-3033-EB375D0794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D3B9EBD1-5F6C-2E1A-7AB6-FED7CC842D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FD3E984-ADDC-5A33-8DA1-97AFAD6D18B7}"/>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6" name="フッター プレースホルダー 5">
            <a:extLst>
              <a:ext uri="{FF2B5EF4-FFF2-40B4-BE49-F238E27FC236}">
                <a16:creationId xmlns:a16="http://schemas.microsoft.com/office/drawing/2014/main" id="{CBF203D7-9A32-94CB-E36D-262BA9F439A6}"/>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0726F88-F03C-F893-8250-8D9924611483}"/>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31951061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EED277-03ED-29D6-3E03-6A50B8DAF006}"/>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B68A2C7-B7FC-7F3E-86E0-191518F98F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B82C497E-23C5-2AA0-DCB1-57D8E35A66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2C99F8A5-AAFC-7F49-F725-B06211A0FA4D}"/>
              </a:ext>
            </a:extLst>
          </p:cNvPr>
          <p:cNvSpPr>
            <a:spLocks noGrp="1"/>
          </p:cNvSpPr>
          <p:nvPr>
            <p:ph type="dt" sz="half" idx="10"/>
          </p:nvPr>
        </p:nvSpPr>
        <p:spPr/>
        <p:txBody>
          <a:bodyPr/>
          <a:lstStyle/>
          <a:p>
            <a:fld id="{E421ED5B-B7DA-46EE-A0AD-FDA7FF8EBE29}" type="datetimeFigureOut">
              <a:rPr kumimoji="1" lang="ja-JP" altLang="en-US" smtClean="0"/>
              <a:t>2024/12/9</a:t>
            </a:fld>
            <a:endParaRPr kumimoji="1" lang="ja-JP" altLang="en-US"/>
          </a:p>
        </p:txBody>
      </p:sp>
      <p:sp>
        <p:nvSpPr>
          <p:cNvPr id="6" name="フッター プレースホルダー 5">
            <a:extLst>
              <a:ext uri="{FF2B5EF4-FFF2-40B4-BE49-F238E27FC236}">
                <a16:creationId xmlns:a16="http://schemas.microsoft.com/office/drawing/2014/main" id="{8972BC9A-F80F-DDDB-8399-6993677EF73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D65302D-3565-CDAD-E910-9A622E09D9EE}"/>
              </a:ext>
            </a:extLst>
          </p:cNvPr>
          <p:cNvSpPr>
            <a:spLocks noGrp="1"/>
          </p:cNvSpPr>
          <p:nvPr>
            <p:ph type="sldNum" sz="quarter" idx="12"/>
          </p:nvPr>
        </p:nvSpPr>
        <p:spPr/>
        <p:txBody>
          <a:body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41332091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3EAECA6A-42DF-CEA4-F510-125A5321B92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C5A2CD1-3419-538A-4A7F-DC0745A785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F2CDFDD-4C61-2BD3-371F-35A219AABDE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21ED5B-B7DA-46EE-A0AD-FDA7FF8EBE29}" type="datetimeFigureOut">
              <a:rPr kumimoji="1" lang="ja-JP" altLang="en-US" smtClean="0"/>
              <a:t>2024/12/9</a:t>
            </a:fld>
            <a:endParaRPr kumimoji="1" lang="ja-JP" altLang="en-US"/>
          </a:p>
        </p:txBody>
      </p:sp>
      <p:sp>
        <p:nvSpPr>
          <p:cNvPr id="5" name="フッター プレースホルダー 4">
            <a:extLst>
              <a:ext uri="{FF2B5EF4-FFF2-40B4-BE49-F238E27FC236}">
                <a16:creationId xmlns:a16="http://schemas.microsoft.com/office/drawing/2014/main" id="{E98D9148-3DD7-0C0A-049B-AE3D617C1AE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D2637981-2085-7D3F-1698-DCC44491368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60CC1AC-068B-41B3-9A7E-1979A43D5933}" type="slidenum">
              <a:rPr kumimoji="1" lang="ja-JP" altLang="en-US" smtClean="0"/>
              <a:t>‹#›</a:t>
            </a:fld>
            <a:endParaRPr kumimoji="1" lang="ja-JP" altLang="en-US"/>
          </a:p>
        </p:txBody>
      </p:sp>
    </p:spTree>
    <p:extLst>
      <p:ext uri="{BB962C8B-B14F-4D97-AF65-F5344CB8AC3E}">
        <p14:creationId xmlns:p14="http://schemas.microsoft.com/office/powerpoint/2010/main" val="558298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9" Type="http://schemas.openxmlformats.org/officeDocument/2006/relationships/image" Target="../media/image37.png"/><Relationship Id="rId3" Type="http://schemas.openxmlformats.org/officeDocument/2006/relationships/image" Target="../media/image2.png"/><Relationship Id="rId42" Type="http://schemas.openxmlformats.org/officeDocument/2006/relationships/image" Target="../media/image4.png"/><Relationship Id="rId38" Type="http://schemas.openxmlformats.org/officeDocument/2006/relationships/image" Target="../media/image36.png"/><Relationship Id="rId2" Type="http://schemas.openxmlformats.org/officeDocument/2006/relationships/notesSlide" Target="../notesSlides/notesSlide3.xml"/><Relationship Id="rId41" Type="http://schemas.openxmlformats.org/officeDocument/2006/relationships/image" Target="../media/image39.png"/><Relationship Id="rId1" Type="http://schemas.openxmlformats.org/officeDocument/2006/relationships/slideLayout" Target="../slideLayouts/slideLayout2.xml"/><Relationship Id="rId40" Type="http://schemas.openxmlformats.org/officeDocument/2006/relationships/image" Target="../media/image38.png"/><Relationship Id="rId45" Type="http://schemas.openxmlformats.org/officeDocument/2006/relationships/image" Target="../media/image7.png"/><Relationship Id="rId44" Type="http://schemas.openxmlformats.org/officeDocument/2006/relationships/image" Target="../media/image6.png"/><Relationship Id="rId4" Type="http://schemas.openxmlformats.org/officeDocument/2006/relationships/image" Target="../media/image3.png"/><Relationship Id="rId43"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12" Type="http://schemas.openxmlformats.org/officeDocument/2006/relationships/image" Target="../media/image24.png"/><Relationship Id="rId2" Type="http://schemas.openxmlformats.org/officeDocument/2006/relationships/image" Target="../media/image14.png"/><Relationship Id="rId1" Type="http://schemas.openxmlformats.org/officeDocument/2006/relationships/slideLayout" Target="../slideLayouts/slideLayout2.xml"/><Relationship Id="rId6" Type="http://schemas.openxmlformats.org/officeDocument/2006/relationships/image" Target="../media/image18.png"/><Relationship Id="rId11" Type="http://schemas.openxmlformats.org/officeDocument/2006/relationships/image" Target="../media/image23.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グラフィカル ユーザー インターフェイス, テキスト, アプリケーション">
            <a:extLst>
              <a:ext uri="{FF2B5EF4-FFF2-40B4-BE49-F238E27FC236}">
                <a16:creationId xmlns:a16="http://schemas.microsoft.com/office/drawing/2014/main" id="{24A3637E-7961-5ED7-BEA7-9DD8441F8AC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31056" y="294969"/>
            <a:ext cx="10730602" cy="5609707"/>
          </a:xfrm>
          <a:prstGeom prst="rect">
            <a:avLst/>
          </a:prstGeom>
        </p:spPr>
      </p:pic>
    </p:spTree>
    <p:extLst>
      <p:ext uri="{BB962C8B-B14F-4D97-AF65-F5344CB8AC3E}">
        <p14:creationId xmlns:p14="http://schemas.microsoft.com/office/powerpoint/2010/main" val="14014043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コンテンツ プレースホルダー 5" descr="ダイアグラム">
            <a:extLst>
              <a:ext uri="{FF2B5EF4-FFF2-40B4-BE49-F238E27FC236}">
                <a16:creationId xmlns:a16="http://schemas.microsoft.com/office/drawing/2014/main" id="{3A67B348-EEB1-A4E1-AD5D-79B6C94F239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156" y="1349402"/>
            <a:ext cx="6873191" cy="5429940"/>
          </a:xfrm>
        </p:spPr>
      </p:pic>
      <p:sp>
        <p:nvSpPr>
          <p:cNvPr id="4" name="タイトル 1">
            <a:extLst>
              <a:ext uri="{FF2B5EF4-FFF2-40B4-BE49-F238E27FC236}">
                <a16:creationId xmlns:a16="http://schemas.microsoft.com/office/drawing/2014/main" id="{8352EE21-4888-72C8-8A19-FEBB524C2885}"/>
              </a:ext>
            </a:extLst>
          </p:cNvPr>
          <p:cNvSpPr>
            <a:spLocks noGrp="1"/>
          </p:cNvSpPr>
          <p:nvPr>
            <p:ph type="title"/>
          </p:nvPr>
        </p:nvSpPr>
        <p:spPr>
          <a:xfrm>
            <a:off x="838200" y="365125"/>
            <a:ext cx="10515600" cy="1325563"/>
          </a:xfrm>
        </p:spPr>
        <p:txBody>
          <a:bodyPr/>
          <a:lstStyle/>
          <a:p>
            <a:r>
              <a:rPr lang="en-US" altLang="ja-JP" dirty="0"/>
              <a:t>Computing the spectral radius</a:t>
            </a:r>
            <a:endParaRPr kumimoji="1" lang="ja-JP" altLang="en-US" dirty="0"/>
          </a:p>
        </p:txBody>
      </p:sp>
      <p:sp>
        <p:nvSpPr>
          <p:cNvPr id="7" name="テキスト ボックス 6">
            <a:extLst>
              <a:ext uri="{FF2B5EF4-FFF2-40B4-BE49-F238E27FC236}">
                <a16:creationId xmlns:a16="http://schemas.microsoft.com/office/drawing/2014/main" id="{73005B4F-1867-71D0-36F3-E25EBAA6A366}"/>
              </a:ext>
            </a:extLst>
          </p:cNvPr>
          <p:cNvSpPr txBox="1"/>
          <p:nvPr/>
        </p:nvSpPr>
        <p:spPr>
          <a:xfrm>
            <a:off x="6096000" y="1907458"/>
            <a:ext cx="5348748" cy="646331"/>
          </a:xfrm>
          <a:prstGeom prst="rect">
            <a:avLst/>
          </a:prstGeom>
          <a:noFill/>
        </p:spPr>
        <p:txBody>
          <a:bodyPr wrap="square" rtlCol="0">
            <a:spAutoFit/>
          </a:bodyPr>
          <a:lstStyle/>
          <a:p>
            <a:r>
              <a:rPr kumimoji="1" lang="ja-JP" altLang="en-US" dirty="0"/>
              <a:t>スペクトル半径 </a:t>
            </a:r>
            <a:r>
              <a:rPr kumimoji="1" lang="en-US" altLang="ja-JP" dirty="0"/>
              <a:t>&gt; 1:</a:t>
            </a:r>
          </a:p>
          <a:p>
            <a:r>
              <a:rPr lang="ja-JP" altLang="en-US" dirty="0"/>
              <a:t>光電子の運動エネルギー </a:t>
            </a:r>
            <a:r>
              <a:rPr lang="en-US" altLang="ja-JP" dirty="0"/>
              <a:t>(98eV </a:t>
            </a:r>
            <a:r>
              <a:rPr lang="ja-JP" altLang="en-US" dirty="0"/>
              <a:t>と </a:t>
            </a:r>
            <a:r>
              <a:rPr lang="en-US" altLang="ja-JP" dirty="0"/>
              <a:t>181eV)</a:t>
            </a:r>
            <a:endParaRPr kumimoji="1" lang="ja-JP" altLang="en-US" dirty="0"/>
          </a:p>
        </p:txBody>
      </p:sp>
      <p:sp>
        <p:nvSpPr>
          <p:cNvPr id="8" name="テキスト ボックス 7">
            <a:extLst>
              <a:ext uri="{FF2B5EF4-FFF2-40B4-BE49-F238E27FC236}">
                <a16:creationId xmlns:a16="http://schemas.microsoft.com/office/drawing/2014/main" id="{52FD4F30-15B6-9ABE-14C3-CD919F0E6DC8}"/>
              </a:ext>
            </a:extLst>
          </p:cNvPr>
          <p:cNvSpPr txBox="1"/>
          <p:nvPr/>
        </p:nvSpPr>
        <p:spPr>
          <a:xfrm>
            <a:off x="4935793" y="3357852"/>
            <a:ext cx="7256207" cy="1754326"/>
          </a:xfrm>
          <a:prstGeom prst="rect">
            <a:avLst/>
          </a:prstGeom>
          <a:noFill/>
        </p:spPr>
        <p:txBody>
          <a:bodyPr wrap="square" rtlCol="0">
            <a:spAutoFit/>
          </a:bodyPr>
          <a:lstStyle/>
          <a:p>
            <a:r>
              <a:rPr lang="ja-JP" altLang="en-US" dirty="0"/>
              <a:t>スペクトル半径 </a:t>
            </a:r>
            <a:r>
              <a:rPr lang="en-US" altLang="ja-JP" dirty="0"/>
              <a:t>vs </a:t>
            </a:r>
            <a:r>
              <a:rPr lang="ja-JP" altLang="en-US" dirty="0"/>
              <a:t>光電子の運動エネルギー</a:t>
            </a:r>
            <a:r>
              <a:rPr lang="en-US" altLang="ja-JP" dirty="0"/>
              <a:t>: </a:t>
            </a:r>
            <a:r>
              <a:rPr lang="ja-JP" altLang="en-US" dirty="0"/>
              <a:t>スペクトル半径の値が振動している</a:t>
            </a:r>
            <a:r>
              <a:rPr lang="en-US" altLang="ja-JP" dirty="0"/>
              <a:t>.</a:t>
            </a:r>
          </a:p>
          <a:p>
            <a:endParaRPr lang="en-US" altLang="ja-JP" dirty="0"/>
          </a:p>
          <a:p>
            <a:r>
              <a:rPr lang="ja-JP" altLang="en-US" dirty="0"/>
              <a:t>→</a:t>
            </a:r>
            <a:r>
              <a:rPr lang="en-US" altLang="ja-JP" dirty="0">
                <a:solidFill>
                  <a:schemeClr val="accent1">
                    <a:lumMod val="60000"/>
                    <a:lumOff val="40000"/>
                  </a:schemeClr>
                </a:solidFill>
              </a:rPr>
              <a:t>not fully understood yet</a:t>
            </a:r>
          </a:p>
          <a:p>
            <a:r>
              <a:rPr lang="ja-JP" altLang="en-US" dirty="0"/>
              <a:t>光電子の運動エネルギー</a:t>
            </a:r>
            <a:r>
              <a:rPr lang="en-GB" altLang="ja-JP" dirty="0"/>
              <a:t>,</a:t>
            </a:r>
            <a:r>
              <a:rPr lang="ja-JP" altLang="en-US" dirty="0"/>
              <a:t> 結晶構造</a:t>
            </a:r>
            <a:r>
              <a:rPr lang="en-GB" altLang="ja-JP" dirty="0"/>
              <a:t>, </a:t>
            </a:r>
            <a:r>
              <a:rPr lang="ja-JP" altLang="en-US" dirty="0"/>
              <a:t>電子構造</a:t>
            </a:r>
            <a:r>
              <a:rPr lang="en-GB" altLang="ja-JP" dirty="0"/>
              <a:t>, </a:t>
            </a:r>
            <a:r>
              <a:rPr lang="ja-JP" altLang="en-US" dirty="0"/>
              <a:t>クラスター内原子数及び原子の種類などいくつかの要素の組み合わせで起きている </a:t>
            </a:r>
            <a:r>
              <a:rPr lang="en-US" altLang="ja-JP" dirty="0"/>
              <a:t>?</a:t>
            </a:r>
            <a:endParaRPr kumimoji="1" lang="ja-JP" altLang="en-US" dirty="0"/>
          </a:p>
        </p:txBody>
      </p:sp>
    </p:spTree>
    <p:extLst>
      <p:ext uri="{BB962C8B-B14F-4D97-AF65-F5344CB8AC3E}">
        <p14:creationId xmlns:p14="http://schemas.microsoft.com/office/powerpoint/2010/main" val="39339562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15B63E7-CE71-6882-C754-C7C8763826F9}"/>
              </a:ext>
            </a:extLst>
          </p:cNvPr>
          <p:cNvSpPr>
            <a:spLocks noGrp="1"/>
          </p:cNvSpPr>
          <p:nvPr>
            <p:ph type="title"/>
          </p:nvPr>
        </p:nvSpPr>
        <p:spPr/>
        <p:txBody>
          <a:bodyPr/>
          <a:lstStyle/>
          <a:p>
            <a:r>
              <a:rPr lang="en-US" altLang="ja-JP" dirty="0"/>
              <a:t>3 </a:t>
            </a:r>
            <a:r>
              <a:rPr lang="en-US" altLang="ja-JP" dirty="0" err="1"/>
              <a:t>Simplerenormalizationschemes</a:t>
            </a:r>
            <a:endParaRPr kumimoji="1" lang="ja-JP" altLang="en-US" dirty="0"/>
          </a:p>
        </p:txBody>
      </p:sp>
      <p:sp>
        <p:nvSpPr>
          <p:cNvPr id="3" name="コンテンツ プレースホルダー 2">
            <a:extLst>
              <a:ext uri="{FF2B5EF4-FFF2-40B4-BE49-F238E27FC236}">
                <a16:creationId xmlns:a16="http://schemas.microsoft.com/office/drawing/2014/main" id="{745A4C5D-287A-9A30-4AE8-A52E45BBD1FA}"/>
              </a:ext>
            </a:extLst>
          </p:cNvPr>
          <p:cNvSpPr>
            <a:spLocks noGrp="1"/>
          </p:cNvSpPr>
          <p:nvPr>
            <p:ph idx="1"/>
          </p:nvPr>
        </p:nvSpPr>
        <p:spPr/>
        <p:txBody>
          <a:bodyPr/>
          <a:lstStyle/>
          <a:p>
            <a:endParaRPr kumimoji="1" lang="ja-JP" altLang="en-US" dirty="0"/>
          </a:p>
        </p:txBody>
      </p:sp>
    </p:spTree>
    <p:extLst>
      <p:ext uri="{BB962C8B-B14F-4D97-AF65-F5344CB8AC3E}">
        <p14:creationId xmlns:p14="http://schemas.microsoft.com/office/powerpoint/2010/main" val="6788829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641D4F1-071A-58BD-408B-6DAD1A8C5B1A}"/>
              </a:ext>
            </a:extLst>
          </p:cNvPr>
          <p:cNvSpPr>
            <a:spLocks noGrp="1"/>
          </p:cNvSpPr>
          <p:nvPr>
            <p:ph type="title"/>
          </p:nvPr>
        </p:nvSpPr>
        <p:spPr/>
        <p:txBody>
          <a:bodyPr/>
          <a:lstStyle/>
          <a:p>
            <a:r>
              <a:rPr lang="en-US" altLang="ja-JP" dirty="0"/>
              <a:t>4 Application to photoelectron diffraction by a copper cluster</a:t>
            </a:r>
            <a:endParaRPr kumimoji="1" lang="ja-JP" altLang="en-US" dirty="0"/>
          </a:p>
        </p:txBody>
      </p:sp>
      <p:sp>
        <p:nvSpPr>
          <p:cNvPr id="3" name="コンテンツ プレースホルダー 2">
            <a:extLst>
              <a:ext uri="{FF2B5EF4-FFF2-40B4-BE49-F238E27FC236}">
                <a16:creationId xmlns:a16="http://schemas.microsoft.com/office/drawing/2014/main" id="{27BFD16A-F72A-7930-0AA4-2491515A2670}"/>
              </a:ext>
            </a:extLst>
          </p:cNvPr>
          <p:cNvSpPr>
            <a:spLocks noGrp="1"/>
          </p:cNvSpPr>
          <p:nvPr>
            <p:ph idx="1"/>
          </p:nvPr>
        </p:nvSpPr>
        <p:spPr/>
        <p:txBody>
          <a:bodyPr>
            <a:normAutofit/>
          </a:bodyPr>
          <a:lstStyle/>
          <a:p>
            <a:r>
              <a:rPr kumimoji="1" lang="en-US" altLang="ja-JP" dirty="0"/>
              <a:t>Cu(111) </a:t>
            </a:r>
            <a:r>
              <a:rPr kumimoji="1" lang="ja-JP" altLang="en-US" dirty="0"/>
              <a:t>クラスター</a:t>
            </a:r>
            <a:r>
              <a:rPr kumimoji="1" lang="en-US" altLang="ja-JP" dirty="0"/>
              <a:t>(</a:t>
            </a:r>
            <a:r>
              <a:rPr kumimoji="1" lang="ja-JP" altLang="en-US" dirty="0"/>
              <a:t>原子数</a:t>
            </a:r>
            <a:r>
              <a:rPr kumimoji="1" lang="en-US" altLang="ja-JP" dirty="0"/>
              <a:t>50)</a:t>
            </a:r>
          </a:p>
          <a:p>
            <a:r>
              <a:rPr kumimoji="1" lang="ja-JP" altLang="en-US" dirty="0"/>
              <a:t>・光電子は、材料表面に垂直な法線から</a:t>
            </a:r>
            <a:r>
              <a:rPr kumimoji="1" lang="en-US" altLang="ja-JP" dirty="0"/>
              <a:t>55°</a:t>
            </a:r>
            <a:r>
              <a:rPr kumimoji="1" lang="ja-JP" altLang="en-US" dirty="0"/>
              <a:t>傾いた方向から入射</a:t>
            </a:r>
          </a:p>
          <a:p>
            <a:r>
              <a:rPr kumimoji="1" lang="ja-JP" altLang="en-US" dirty="0"/>
              <a:t>・</a:t>
            </a:r>
            <a:r>
              <a:rPr kumimoji="1" lang="en-US" altLang="ja-JP" dirty="0"/>
              <a:t>2p1/2</a:t>
            </a:r>
            <a:r>
              <a:rPr kumimoji="1" lang="ja-JP" altLang="en-US" dirty="0"/>
              <a:t>軌道の光電子</a:t>
            </a:r>
          </a:p>
          <a:p>
            <a:r>
              <a:rPr kumimoji="1" lang="ja-JP" altLang="en-US" dirty="0"/>
              <a:t>・非弾性散乱は、</a:t>
            </a:r>
            <a:r>
              <a:rPr kumimoji="1" lang="en-US" altLang="ja-JP" dirty="0"/>
              <a:t>Hedin-Lundqvist</a:t>
            </a:r>
            <a:r>
              <a:rPr kumimoji="1" lang="ja-JP" altLang="en-US" dirty="0"/>
              <a:t>交換・相関ポテンシャルで考慮する</a:t>
            </a:r>
          </a:p>
          <a:p>
            <a:r>
              <a:rPr kumimoji="1" lang="ja-JP" altLang="en-US" dirty="0"/>
              <a:t>・テストクラスターは、</a:t>
            </a:r>
            <a:r>
              <a:rPr kumimoji="1" lang="en-US" altLang="ja-JP" dirty="0"/>
              <a:t>Atomic Simulation environment (ASE)Python </a:t>
            </a:r>
            <a:r>
              <a:rPr kumimoji="1" lang="ja-JP" altLang="en-US" dirty="0"/>
              <a:t>パッケージを用いて作成。</a:t>
            </a:r>
          </a:p>
          <a:p>
            <a:endParaRPr kumimoji="1" lang="ja-JP" altLang="en-US" dirty="0"/>
          </a:p>
          <a:p>
            <a:endParaRPr kumimoji="1" lang="ja-JP" altLang="en-US" dirty="0"/>
          </a:p>
        </p:txBody>
      </p:sp>
      <p:pic>
        <p:nvPicPr>
          <p:cNvPr id="4" name="図 3" descr="挿絵 が含まれている画像">
            <a:extLst>
              <a:ext uri="{FF2B5EF4-FFF2-40B4-BE49-F238E27FC236}">
                <a16:creationId xmlns:a16="http://schemas.microsoft.com/office/drawing/2014/main" id="{BB42188C-D6DC-3F0F-99B5-49B7B72606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90061" y="3832160"/>
            <a:ext cx="6666271" cy="2453853"/>
          </a:xfrm>
          <a:prstGeom prst="rect">
            <a:avLst/>
          </a:prstGeom>
        </p:spPr>
      </p:pic>
    </p:spTree>
    <p:extLst>
      <p:ext uri="{BB962C8B-B14F-4D97-AF65-F5344CB8AC3E}">
        <p14:creationId xmlns:p14="http://schemas.microsoft.com/office/powerpoint/2010/main" val="143265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5F3B0A13-D7D3-3E91-993F-A01149BA9979}"/>
              </a:ext>
            </a:extLst>
          </p:cNvPr>
          <p:cNvSpPr>
            <a:spLocks noGrp="1"/>
          </p:cNvSpPr>
          <p:nvPr>
            <p:ph idx="1"/>
          </p:nvPr>
        </p:nvSpPr>
        <p:spPr/>
        <p:txBody>
          <a:bodyPr>
            <a:normAutofit/>
          </a:bodyPr>
          <a:lstStyle/>
          <a:p>
            <a:pPr>
              <a:buFont typeface="Wingdings" panose="05000000000000000000" pitchFamily="2" charset="2"/>
              <a:buChar char="ü"/>
            </a:pPr>
            <a:r>
              <a:rPr kumimoji="1" lang="ja-JP" altLang="en-US" dirty="0"/>
              <a:t>逆行列法と、</a:t>
            </a:r>
            <a:r>
              <a:rPr kumimoji="1" lang="en-US" altLang="ja-JP" dirty="0"/>
              <a:t>G</a:t>
            </a:r>
            <a:r>
              <a:rPr kumimoji="1" lang="en-US" altLang="ja-JP" baseline="-25000" dirty="0"/>
              <a:t>1</a:t>
            </a:r>
            <a:r>
              <a:rPr kumimoji="1" lang="ja-JP" altLang="en-US" dirty="0"/>
              <a:t>法を用いた微分散乱断面積のプロット。</a:t>
            </a:r>
          </a:p>
          <a:p>
            <a:pPr>
              <a:buFont typeface="Wingdings" panose="05000000000000000000" pitchFamily="2" charset="2"/>
              <a:buChar char="ü"/>
            </a:pPr>
            <a:endParaRPr kumimoji="1" lang="ja-JP" altLang="en-US" dirty="0"/>
          </a:p>
        </p:txBody>
      </p:sp>
      <p:sp>
        <p:nvSpPr>
          <p:cNvPr id="4" name="タイトル 1">
            <a:extLst>
              <a:ext uri="{FF2B5EF4-FFF2-40B4-BE49-F238E27FC236}">
                <a16:creationId xmlns:a16="http://schemas.microsoft.com/office/drawing/2014/main" id="{9C7315C3-1C9C-F649-E3CE-32D0052812A4}"/>
              </a:ext>
            </a:extLst>
          </p:cNvPr>
          <p:cNvSpPr>
            <a:spLocks noGrp="1"/>
          </p:cNvSpPr>
          <p:nvPr>
            <p:ph type="title"/>
          </p:nvPr>
        </p:nvSpPr>
        <p:spPr>
          <a:xfrm>
            <a:off x="838200" y="365125"/>
            <a:ext cx="10515600" cy="1325563"/>
          </a:xfrm>
        </p:spPr>
        <p:txBody>
          <a:bodyPr/>
          <a:lstStyle/>
          <a:p>
            <a:r>
              <a:rPr lang="en-US" altLang="ja-JP" dirty="0"/>
              <a:t>4 Application to photoelectron diffraction by a copper cluster</a:t>
            </a:r>
            <a:endParaRPr kumimoji="1" lang="ja-JP" altLang="en-US" dirty="0"/>
          </a:p>
        </p:txBody>
      </p:sp>
      <p:pic>
        <p:nvPicPr>
          <p:cNvPr id="6" name="図 5" descr="グラフィカル ユーザー インターフェイス, グラフ, 折れ線グラフ">
            <a:extLst>
              <a:ext uri="{FF2B5EF4-FFF2-40B4-BE49-F238E27FC236}">
                <a16:creationId xmlns:a16="http://schemas.microsoft.com/office/drawing/2014/main" id="{C7E8D6A2-E0E5-15E9-2DC9-850DEF530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853" y="2288981"/>
            <a:ext cx="10014154" cy="4203894"/>
          </a:xfrm>
          <a:prstGeom prst="rect">
            <a:avLst/>
          </a:prstGeom>
        </p:spPr>
      </p:pic>
    </p:spTree>
    <p:extLst>
      <p:ext uri="{BB962C8B-B14F-4D97-AF65-F5344CB8AC3E}">
        <p14:creationId xmlns:p14="http://schemas.microsoft.com/office/powerpoint/2010/main" val="4240834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14A6BEE-BA7C-AFCF-D10D-8EA38288F4A0}"/>
              </a:ext>
            </a:extLst>
          </p:cNvPr>
          <p:cNvSpPr>
            <a:spLocks noGrp="1"/>
          </p:cNvSpPr>
          <p:nvPr>
            <p:ph type="title"/>
          </p:nvPr>
        </p:nvSpPr>
        <p:spPr/>
        <p:txBody>
          <a:bodyPr/>
          <a:lstStyle/>
          <a:p>
            <a:r>
              <a:rPr kumimoji="1" lang="ja-JP" altLang="en-US"/>
              <a:t>分かりにくいので自分で計算</a:t>
            </a:r>
          </a:p>
        </p:txBody>
      </p:sp>
      <p:sp>
        <p:nvSpPr>
          <p:cNvPr id="3" name="コンテンツ プレースホルダー 2">
            <a:extLst>
              <a:ext uri="{FF2B5EF4-FFF2-40B4-BE49-F238E27FC236}">
                <a16:creationId xmlns:a16="http://schemas.microsoft.com/office/drawing/2014/main" id="{793B37C9-5FF8-6173-6BD9-24671231803D}"/>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1997370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20D22A2-A297-7DD1-ECB5-4D12D90F0D45}"/>
              </a:ext>
            </a:extLst>
          </p:cNvPr>
          <p:cNvSpPr>
            <a:spLocks noGrp="1"/>
          </p:cNvSpPr>
          <p:nvPr>
            <p:ph type="title"/>
          </p:nvPr>
        </p:nvSpPr>
        <p:spPr/>
        <p:txBody>
          <a:bodyPr/>
          <a:lstStyle/>
          <a:p>
            <a:r>
              <a:rPr kumimoji="1" lang="ja-JP" altLang="en-US" dirty="0"/>
              <a:t>結論</a:t>
            </a:r>
          </a:p>
        </p:txBody>
      </p:sp>
      <p:sp>
        <p:nvSpPr>
          <p:cNvPr id="3" name="コンテンツ プレースホルダー 2">
            <a:extLst>
              <a:ext uri="{FF2B5EF4-FFF2-40B4-BE49-F238E27FC236}">
                <a16:creationId xmlns:a16="http://schemas.microsoft.com/office/drawing/2014/main" id="{46C5D404-A4FB-7704-F80B-01B7AB5CD369}"/>
              </a:ext>
            </a:extLst>
          </p:cNvPr>
          <p:cNvSpPr>
            <a:spLocks noGrp="1"/>
          </p:cNvSpPr>
          <p:nvPr>
            <p:ph idx="1"/>
          </p:nvPr>
        </p:nvSpPr>
        <p:spPr>
          <a:xfrm>
            <a:off x="405579" y="1471663"/>
            <a:ext cx="11638936" cy="4351338"/>
          </a:xfrm>
        </p:spPr>
        <p:txBody>
          <a:bodyPr>
            <a:normAutofit lnSpcReduction="10000"/>
          </a:bodyPr>
          <a:lstStyle/>
          <a:p>
            <a:pPr marL="0" indent="0">
              <a:buNone/>
            </a:pPr>
            <a:endParaRPr kumimoji="1" lang="en-US" altLang="ja-JP" dirty="0"/>
          </a:p>
          <a:p>
            <a:pPr>
              <a:buFont typeface="Wingdings" panose="05000000000000000000" pitchFamily="2" charset="2"/>
              <a:buChar char="ü"/>
            </a:pPr>
            <a:r>
              <a:rPr kumimoji="1" lang="ja-JP" altLang="en-US" dirty="0"/>
              <a:t>収束法を用いて、級数展開法の収束スピードを改善することができた</a:t>
            </a:r>
            <a:r>
              <a:rPr kumimoji="1" lang="en-US" altLang="ja-JP" dirty="0"/>
              <a:t>.</a:t>
            </a:r>
            <a:r>
              <a:rPr kumimoji="1" lang="ja-JP" altLang="en-US" dirty="0"/>
              <a:t> </a:t>
            </a:r>
            <a:r>
              <a:rPr kumimoji="1" lang="en-US" altLang="ja-JP" dirty="0"/>
              <a:t>(</a:t>
            </a:r>
            <a:r>
              <a:rPr kumimoji="1" lang="ja-JP" altLang="en-US" dirty="0"/>
              <a:t>スペクトルが発散する場合は、発散が無くなって収束した</a:t>
            </a:r>
            <a:r>
              <a:rPr kumimoji="1" lang="en-US" altLang="ja-JP" dirty="0"/>
              <a:t>).</a:t>
            </a:r>
            <a:endParaRPr kumimoji="1" lang="ja-JP" altLang="en-US" dirty="0"/>
          </a:p>
          <a:p>
            <a:pPr>
              <a:buFont typeface="Wingdings" panose="05000000000000000000" pitchFamily="2" charset="2"/>
              <a:buChar char="ü"/>
            </a:pPr>
            <a:r>
              <a:rPr kumimoji="1" lang="en-US" altLang="ja-JP" dirty="0"/>
              <a:t>Cu(111)</a:t>
            </a:r>
            <a:r>
              <a:rPr kumimoji="1" lang="ja-JP" altLang="en-US" dirty="0"/>
              <a:t>の簡単なクラスターで、繰り込み法を用いた数値計算のテストを行った</a:t>
            </a:r>
            <a:r>
              <a:rPr kumimoji="1" lang="en-US" altLang="ja-JP" dirty="0"/>
              <a:t>.</a:t>
            </a:r>
          </a:p>
          <a:p>
            <a:pPr marL="0" indent="0">
              <a:buNone/>
            </a:pPr>
            <a:r>
              <a:rPr lang="ja-JP" altLang="en-US" dirty="0"/>
              <a:t>→スペクトルは収束し、</a:t>
            </a:r>
            <a:r>
              <a:rPr lang="en-US" altLang="ja-JP" dirty="0"/>
              <a:t>MI</a:t>
            </a:r>
            <a:r>
              <a:rPr lang="ja-JP" altLang="en-US" dirty="0"/>
              <a:t>のスペクトルとの</a:t>
            </a:r>
            <a:r>
              <a:rPr lang="en-US" altLang="ja-JP" dirty="0"/>
              <a:t>MRD</a:t>
            </a:r>
            <a:r>
              <a:rPr lang="ja-JP" altLang="en-US" dirty="0"/>
              <a:t>が、数</a:t>
            </a:r>
            <a:r>
              <a:rPr lang="en-US" altLang="ja-JP" dirty="0"/>
              <a:t>10% (G</a:t>
            </a:r>
            <a:r>
              <a:rPr lang="en-US" altLang="ja-JP" baseline="-25000" dirty="0"/>
              <a:t>1</a:t>
            </a:r>
            <a:r>
              <a:rPr lang="en-US" altLang="ja-JP" dirty="0"/>
              <a:t>)</a:t>
            </a:r>
            <a:r>
              <a:rPr lang="ja-JP" altLang="en-US" dirty="0"/>
              <a:t>と数</a:t>
            </a:r>
            <a:r>
              <a:rPr lang="en-US" altLang="ja-JP" dirty="0"/>
              <a:t>% (Π</a:t>
            </a:r>
            <a:r>
              <a:rPr lang="en-US" altLang="ja-JP" baseline="-25000" dirty="0"/>
              <a:t>1</a:t>
            </a:r>
            <a:r>
              <a:rPr lang="en-US" altLang="ja-JP" dirty="0"/>
              <a:t>)</a:t>
            </a:r>
            <a:r>
              <a:rPr lang="ja-JP" altLang="en-US" dirty="0"/>
              <a:t>に収まった</a:t>
            </a:r>
            <a:r>
              <a:rPr lang="en-US" altLang="ja-JP" dirty="0"/>
              <a:t>.</a:t>
            </a:r>
            <a:endParaRPr kumimoji="1" lang="ja-JP" altLang="en-US" dirty="0"/>
          </a:p>
          <a:p>
            <a:pPr>
              <a:buFont typeface="Wingdings" panose="05000000000000000000" pitchFamily="2" charset="2"/>
              <a:buChar char="ü"/>
            </a:pPr>
            <a:r>
              <a:rPr kumimoji="1" lang="en-US" altLang="ja-JP" dirty="0"/>
              <a:t>ω</a:t>
            </a:r>
            <a:r>
              <a:rPr kumimoji="1" lang="ja-JP" altLang="en-US" dirty="0"/>
              <a:t>パラメータの最適化にはまだ時間がかかってしまう段階である。</a:t>
            </a:r>
            <a:r>
              <a:rPr kumimoji="1" lang="en-US" altLang="ja-JP" dirty="0"/>
              <a:t>(MI</a:t>
            </a:r>
            <a:r>
              <a:rPr kumimoji="1" lang="ja-JP" altLang="en-US" dirty="0"/>
              <a:t>と同程度の時間がかかる</a:t>
            </a:r>
            <a:r>
              <a:rPr kumimoji="1" lang="en-US" altLang="ja-JP" dirty="0"/>
              <a:t>. )</a:t>
            </a:r>
          </a:p>
          <a:p>
            <a:pPr>
              <a:buFont typeface="Wingdings" panose="05000000000000000000" pitchFamily="2" charset="2"/>
              <a:buChar char="ü"/>
            </a:pPr>
            <a:r>
              <a:rPr kumimoji="1" lang="ja-JP" altLang="en-US" dirty="0"/>
              <a:t>発散の原因をより理解するための研究は現在進行中</a:t>
            </a:r>
            <a:r>
              <a:rPr kumimoji="1" lang="en-US" altLang="ja-JP" dirty="0"/>
              <a:t>.</a:t>
            </a:r>
            <a:endParaRPr kumimoji="1" lang="ja-JP" altLang="en-US" dirty="0"/>
          </a:p>
        </p:txBody>
      </p:sp>
    </p:spTree>
    <p:extLst>
      <p:ext uri="{BB962C8B-B14F-4D97-AF65-F5344CB8AC3E}">
        <p14:creationId xmlns:p14="http://schemas.microsoft.com/office/powerpoint/2010/main" val="25264589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245256-8E61-8AF2-6701-AD18EB5F0071}"/>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CF18AE42-9AFF-063A-21C0-28128526C230}"/>
              </a:ext>
            </a:extLst>
          </p:cNvPr>
          <p:cNvSpPr>
            <a:spLocks noGrp="1"/>
          </p:cNvSpPr>
          <p:nvPr>
            <p:ph idx="1"/>
          </p:nvPr>
        </p:nvSpPr>
        <p:spPr/>
        <p:txBody>
          <a:bodyPr/>
          <a:lstStyle/>
          <a:p>
            <a:r>
              <a:rPr kumimoji="1" lang="en-US" altLang="ja-JP" dirty="0"/>
              <a:t>1. </a:t>
            </a:r>
            <a:r>
              <a:rPr lang="ja-JP" altLang="en-US" dirty="0"/>
              <a:t>光電子回折分光と</a:t>
            </a:r>
            <a:r>
              <a:rPr kumimoji="1" lang="ja-JP" altLang="en-US" dirty="0"/>
              <a:t>多重散乱理論の重要性</a:t>
            </a:r>
            <a:endParaRPr kumimoji="1" lang="en-US" altLang="ja-JP" dirty="0"/>
          </a:p>
          <a:p>
            <a:endParaRPr kumimoji="1" lang="en-US" altLang="ja-JP" dirty="0"/>
          </a:p>
          <a:p>
            <a:r>
              <a:rPr lang="en-US" altLang="ja-JP" dirty="0"/>
              <a:t>2. </a:t>
            </a:r>
            <a:r>
              <a:rPr lang="en-US" altLang="ja-JP" dirty="0" err="1"/>
              <a:t>MsSpec</a:t>
            </a:r>
            <a:r>
              <a:rPr lang="ja-JP" altLang="en-US" dirty="0"/>
              <a:t>で光電子回折分光を始めとした</a:t>
            </a:r>
            <a:r>
              <a:rPr lang="en-US" altLang="ja-JP" dirty="0"/>
              <a:t>spectroscopies</a:t>
            </a:r>
            <a:r>
              <a:rPr lang="ja-JP" altLang="en-US" dirty="0"/>
              <a:t>の数値計算が可能</a:t>
            </a:r>
            <a:r>
              <a:rPr lang="en-US" altLang="ja-JP" dirty="0"/>
              <a:t>.(Rennes</a:t>
            </a:r>
            <a:r>
              <a:rPr lang="ja-JP" altLang="en-US" dirty="0"/>
              <a:t>大の</a:t>
            </a:r>
            <a:r>
              <a:rPr lang="en-US" altLang="ja-JP" dirty="0"/>
              <a:t>Didier</a:t>
            </a:r>
            <a:r>
              <a:rPr lang="ja-JP" altLang="en-US" dirty="0"/>
              <a:t>先生が開発</a:t>
            </a:r>
            <a:r>
              <a:rPr lang="en-US" altLang="ja-JP" dirty="0"/>
              <a:t>.)</a:t>
            </a:r>
          </a:p>
        </p:txBody>
      </p:sp>
    </p:spTree>
    <p:extLst>
      <p:ext uri="{BB962C8B-B14F-4D97-AF65-F5344CB8AC3E}">
        <p14:creationId xmlns:p14="http://schemas.microsoft.com/office/powerpoint/2010/main" val="12352332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8D9B4E3-A2BF-5CC1-8D82-63C0047982B9}"/>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E1B325DF-0678-EB59-DE86-3BA10A259677}"/>
              </a:ext>
            </a:extLst>
          </p:cNvPr>
          <p:cNvSpPr>
            <a:spLocks noGrp="1"/>
          </p:cNvSpPr>
          <p:nvPr>
            <p:ph idx="1"/>
          </p:nvPr>
        </p:nvSpPr>
        <p:spPr>
          <a:xfrm>
            <a:off x="926690" y="1923947"/>
            <a:ext cx="10515600" cy="4351338"/>
          </a:xfrm>
        </p:spPr>
        <p:txBody>
          <a:bodyPr/>
          <a:lstStyle/>
          <a:p>
            <a:r>
              <a:rPr kumimoji="1" lang="en-US" altLang="ja-JP" dirty="0"/>
              <a:t>3. </a:t>
            </a:r>
            <a:r>
              <a:rPr kumimoji="1" lang="en-US" altLang="ja-JP" dirty="0" err="1"/>
              <a:t>MsSpec</a:t>
            </a:r>
            <a:r>
              <a:rPr lang="ja-JP" altLang="en-US" dirty="0"/>
              <a:t>内で、光電子の振る舞いをどう記述しているのか</a:t>
            </a:r>
            <a:r>
              <a:rPr lang="en-US" altLang="ja-JP" dirty="0"/>
              <a:t>.</a:t>
            </a:r>
            <a:br>
              <a:rPr lang="en-US" altLang="ja-JP" dirty="0"/>
            </a:br>
            <a:endParaRPr lang="en-US" altLang="ja-JP" dirty="0"/>
          </a:p>
          <a:p>
            <a:pPr marL="0" indent="0">
              <a:buNone/>
            </a:pPr>
            <a:r>
              <a:rPr lang="ja-JP" altLang="en-US" dirty="0"/>
              <a:t>系全体のグリーン関数を、自由グリーン関数に変換</a:t>
            </a:r>
            <a:endParaRPr kumimoji="1" lang="ja-JP" altLang="en-US" dirty="0"/>
          </a:p>
        </p:txBody>
      </p:sp>
      <p:pic>
        <p:nvPicPr>
          <p:cNvPr id="5" name="図 4">
            <a:extLst>
              <a:ext uri="{FF2B5EF4-FFF2-40B4-BE49-F238E27FC236}">
                <a16:creationId xmlns:a16="http://schemas.microsoft.com/office/drawing/2014/main" id="{97F691E7-1E4E-A4FF-3801-AD2396351D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25558" y="2290917"/>
            <a:ext cx="3940884" cy="487076"/>
          </a:xfrm>
          <a:prstGeom prst="rect">
            <a:avLst/>
          </a:prstGeom>
        </p:spPr>
      </p:pic>
      <p:pic>
        <p:nvPicPr>
          <p:cNvPr id="7" name="図 6" descr="テキスト">
            <a:extLst>
              <a:ext uri="{FF2B5EF4-FFF2-40B4-BE49-F238E27FC236}">
                <a16:creationId xmlns:a16="http://schemas.microsoft.com/office/drawing/2014/main" id="{86002690-87DF-D865-1224-53EB3B507D7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15555" y="3429000"/>
            <a:ext cx="3760889" cy="1120538"/>
          </a:xfrm>
          <a:prstGeom prst="rect">
            <a:avLst/>
          </a:prstGeom>
        </p:spPr>
      </p:pic>
      <p:grpSp>
        <p:nvGrpSpPr>
          <p:cNvPr id="8" name="グループ化 7">
            <a:extLst>
              <a:ext uri="{FF2B5EF4-FFF2-40B4-BE49-F238E27FC236}">
                <a16:creationId xmlns:a16="http://schemas.microsoft.com/office/drawing/2014/main" id="{D75BD73F-FDD0-DEB7-26FD-36C0EF38A202}"/>
              </a:ext>
            </a:extLst>
          </p:cNvPr>
          <p:cNvGrpSpPr/>
          <p:nvPr/>
        </p:nvGrpSpPr>
        <p:grpSpPr>
          <a:xfrm>
            <a:off x="9489517" y="3716851"/>
            <a:ext cx="1775792" cy="2149801"/>
            <a:chOff x="5311924" y="8909236"/>
            <a:chExt cx="1775792" cy="2149801"/>
          </a:xfrm>
        </p:grpSpPr>
        <p:grpSp>
          <p:nvGrpSpPr>
            <p:cNvPr id="9" name="グループ化 8">
              <a:extLst>
                <a:ext uri="{FF2B5EF4-FFF2-40B4-BE49-F238E27FC236}">
                  <a16:creationId xmlns:a16="http://schemas.microsoft.com/office/drawing/2014/main" id="{FFE8A4AC-A6F7-8340-239D-A803B425F33D}"/>
                </a:ext>
              </a:extLst>
            </p:cNvPr>
            <p:cNvGrpSpPr/>
            <p:nvPr/>
          </p:nvGrpSpPr>
          <p:grpSpPr>
            <a:xfrm>
              <a:off x="5311924" y="8909236"/>
              <a:ext cx="1775792" cy="2149801"/>
              <a:chOff x="4120427" y="1462200"/>
              <a:chExt cx="3359983" cy="4067647"/>
            </a:xfrm>
          </p:grpSpPr>
          <p:grpSp>
            <p:nvGrpSpPr>
              <p:cNvPr id="14" name="グループ化 13">
                <a:extLst>
                  <a:ext uri="{FF2B5EF4-FFF2-40B4-BE49-F238E27FC236}">
                    <a16:creationId xmlns:a16="http://schemas.microsoft.com/office/drawing/2014/main" id="{509F50ED-D3CE-A208-C2A6-E9426498E3AC}"/>
                  </a:ext>
                </a:extLst>
              </p:cNvPr>
              <p:cNvGrpSpPr/>
              <p:nvPr/>
            </p:nvGrpSpPr>
            <p:grpSpPr>
              <a:xfrm rot="10800000" flipV="1">
                <a:off x="4120427" y="1863706"/>
                <a:ext cx="2836889" cy="3666141"/>
                <a:chOff x="4222656" y="1461254"/>
                <a:chExt cx="2836889" cy="3666141"/>
              </a:xfrm>
            </p:grpSpPr>
            <p:sp>
              <p:nvSpPr>
                <p:cNvPr id="25" name="楕円 24">
                  <a:extLst>
                    <a:ext uri="{FF2B5EF4-FFF2-40B4-BE49-F238E27FC236}">
                      <a16:creationId xmlns:a16="http://schemas.microsoft.com/office/drawing/2014/main" id="{DD4CC1F1-D0E0-83BA-368E-F9B3492D1EF1}"/>
                    </a:ext>
                  </a:extLst>
                </p:cNvPr>
                <p:cNvSpPr/>
                <p:nvPr/>
              </p:nvSpPr>
              <p:spPr>
                <a:xfrm>
                  <a:off x="4222656" y="2801924"/>
                  <a:ext cx="1217904" cy="1254151"/>
                </a:xfrm>
                <a:prstGeom prst="ellipse">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楕円 25">
                  <a:extLst>
                    <a:ext uri="{FF2B5EF4-FFF2-40B4-BE49-F238E27FC236}">
                      <a16:creationId xmlns:a16="http://schemas.microsoft.com/office/drawing/2014/main" id="{2D5A5AAD-EDE9-2509-56AC-71B7924F6500}"/>
                    </a:ext>
                  </a:extLst>
                </p:cNvPr>
                <p:cNvSpPr/>
                <p:nvPr/>
              </p:nvSpPr>
              <p:spPr>
                <a:xfrm>
                  <a:off x="5836743" y="3873244"/>
                  <a:ext cx="1217904" cy="1254151"/>
                </a:xfrm>
                <a:prstGeom prst="ellipse">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楕円 26">
                  <a:extLst>
                    <a:ext uri="{FF2B5EF4-FFF2-40B4-BE49-F238E27FC236}">
                      <a16:creationId xmlns:a16="http://schemas.microsoft.com/office/drawing/2014/main" id="{1229A84F-2805-D307-561A-E396B69950D0}"/>
                    </a:ext>
                  </a:extLst>
                </p:cNvPr>
                <p:cNvSpPr/>
                <p:nvPr/>
              </p:nvSpPr>
              <p:spPr>
                <a:xfrm>
                  <a:off x="5605982" y="1461254"/>
                  <a:ext cx="1217904" cy="1254151"/>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8" name="グループ化 27">
                  <a:extLst>
                    <a:ext uri="{FF2B5EF4-FFF2-40B4-BE49-F238E27FC236}">
                      <a16:creationId xmlns:a16="http://schemas.microsoft.com/office/drawing/2014/main" id="{5E0EFD1D-1742-A514-731D-188B9293762D}"/>
                    </a:ext>
                  </a:extLst>
                </p:cNvPr>
                <p:cNvGrpSpPr/>
                <p:nvPr/>
              </p:nvGrpSpPr>
              <p:grpSpPr>
                <a:xfrm>
                  <a:off x="5299977" y="3836501"/>
                  <a:ext cx="639091" cy="402997"/>
                  <a:chOff x="7468782" y="1994923"/>
                  <a:chExt cx="797726" cy="576736"/>
                </a:xfrm>
              </p:grpSpPr>
              <p:cxnSp>
                <p:nvCxnSpPr>
                  <p:cNvPr id="43" name="直線矢印コネクタ 42">
                    <a:extLst>
                      <a:ext uri="{FF2B5EF4-FFF2-40B4-BE49-F238E27FC236}">
                        <a16:creationId xmlns:a16="http://schemas.microsoft.com/office/drawing/2014/main" id="{D4C4BFBB-73F9-A2DE-4895-5D6A509808DA}"/>
                      </a:ext>
                    </a:extLst>
                  </p:cNvPr>
                  <p:cNvCxnSpPr>
                    <a:cxnSpLocks/>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4" name="二等辺三角形 43">
                    <a:extLst>
                      <a:ext uri="{FF2B5EF4-FFF2-40B4-BE49-F238E27FC236}">
                        <a16:creationId xmlns:a16="http://schemas.microsoft.com/office/drawing/2014/main" id="{DA52C03A-53B7-FF3E-E11C-8270DEBA2099}"/>
                      </a:ext>
                    </a:extLst>
                  </p:cNvPr>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7758A916-3E51-DC15-D0C0-B6A61ABDB448}"/>
                    </a:ext>
                  </a:extLst>
                </p:cNvPr>
                <p:cNvGrpSpPr/>
                <p:nvPr/>
              </p:nvGrpSpPr>
              <p:grpSpPr>
                <a:xfrm rot="3363762">
                  <a:off x="5873944" y="2980096"/>
                  <a:ext cx="977958" cy="625646"/>
                  <a:chOff x="7468782" y="1994923"/>
                  <a:chExt cx="797726" cy="576736"/>
                </a:xfrm>
              </p:grpSpPr>
              <p:cxnSp>
                <p:nvCxnSpPr>
                  <p:cNvPr id="41" name="直線矢印コネクタ 40">
                    <a:extLst>
                      <a:ext uri="{FF2B5EF4-FFF2-40B4-BE49-F238E27FC236}">
                        <a16:creationId xmlns:a16="http://schemas.microsoft.com/office/drawing/2014/main" id="{15B21814-9D6F-3B29-06C7-7937A01B1CE9}"/>
                      </a:ext>
                    </a:extLst>
                  </p:cNvPr>
                  <p:cNvCxnSpPr>
                    <a:cxnSpLocks/>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2" name="二等辺三角形 41">
                    <a:extLst>
                      <a:ext uri="{FF2B5EF4-FFF2-40B4-BE49-F238E27FC236}">
                        <a16:creationId xmlns:a16="http://schemas.microsoft.com/office/drawing/2014/main" id="{418C3E6C-B388-F27D-F9EC-EECA29C2FEAE}"/>
                      </a:ext>
                    </a:extLst>
                  </p:cNvPr>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sp>
              <p:nvSpPr>
                <p:cNvPr id="30" name="円弧 29">
                  <a:extLst>
                    <a:ext uri="{FF2B5EF4-FFF2-40B4-BE49-F238E27FC236}">
                      <a16:creationId xmlns:a16="http://schemas.microsoft.com/office/drawing/2014/main" id="{A924A128-6E4D-8D60-26CA-84342997232E}"/>
                    </a:ext>
                  </a:extLst>
                </p:cNvPr>
                <p:cNvSpPr/>
                <p:nvPr/>
              </p:nvSpPr>
              <p:spPr>
                <a:xfrm rot="15392917">
                  <a:off x="5852959" y="3792122"/>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1" name="円弧 30">
                  <a:extLst>
                    <a:ext uri="{FF2B5EF4-FFF2-40B4-BE49-F238E27FC236}">
                      <a16:creationId xmlns:a16="http://schemas.microsoft.com/office/drawing/2014/main" id="{04081E28-97A7-5C4F-1A07-B4A68EAF29C6}"/>
                    </a:ext>
                  </a:extLst>
                </p:cNvPr>
                <p:cNvSpPr/>
                <p:nvPr/>
              </p:nvSpPr>
              <p:spPr>
                <a:xfrm rot="15392917">
                  <a:off x="5593306" y="366674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2" name="円弧 31">
                  <a:extLst>
                    <a:ext uri="{FF2B5EF4-FFF2-40B4-BE49-F238E27FC236}">
                      <a16:creationId xmlns:a16="http://schemas.microsoft.com/office/drawing/2014/main" id="{B727BA46-7383-1D35-0FE5-5E43DE20C7D5}"/>
                    </a:ext>
                  </a:extLst>
                </p:cNvPr>
                <p:cNvSpPr/>
                <p:nvPr/>
              </p:nvSpPr>
              <p:spPr>
                <a:xfrm rot="15392917">
                  <a:off x="5717843" y="375190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3" name="円弧 32">
                  <a:extLst>
                    <a:ext uri="{FF2B5EF4-FFF2-40B4-BE49-F238E27FC236}">
                      <a16:creationId xmlns:a16="http://schemas.microsoft.com/office/drawing/2014/main" id="{E8A2EE12-37B2-393C-C193-06C9E74C6FD2}"/>
                    </a:ext>
                  </a:extLst>
                </p:cNvPr>
                <p:cNvSpPr/>
                <p:nvPr/>
              </p:nvSpPr>
              <p:spPr>
                <a:xfrm rot="18600841">
                  <a:off x="6062862" y="3634732"/>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4" name="円弧 33">
                  <a:extLst>
                    <a:ext uri="{FF2B5EF4-FFF2-40B4-BE49-F238E27FC236}">
                      <a16:creationId xmlns:a16="http://schemas.microsoft.com/office/drawing/2014/main" id="{C6EACCAB-CCAE-C02C-5068-53A1BF91B363}"/>
                    </a:ext>
                  </a:extLst>
                </p:cNvPr>
                <p:cNvSpPr/>
                <p:nvPr/>
              </p:nvSpPr>
              <p:spPr>
                <a:xfrm rot="18600841">
                  <a:off x="6041305" y="3320573"/>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5" name="円弧 34">
                  <a:extLst>
                    <a:ext uri="{FF2B5EF4-FFF2-40B4-BE49-F238E27FC236}">
                      <a16:creationId xmlns:a16="http://schemas.microsoft.com/office/drawing/2014/main" id="{C95CF1B8-8330-F5CC-82C8-91BC94B64B07}"/>
                    </a:ext>
                  </a:extLst>
                </p:cNvPr>
                <p:cNvSpPr/>
                <p:nvPr/>
              </p:nvSpPr>
              <p:spPr>
                <a:xfrm rot="18600841">
                  <a:off x="6062862" y="3164236"/>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36" name="円弧 35">
                  <a:extLst>
                    <a:ext uri="{FF2B5EF4-FFF2-40B4-BE49-F238E27FC236}">
                      <a16:creationId xmlns:a16="http://schemas.microsoft.com/office/drawing/2014/main" id="{9C44CCC9-A9FC-C622-0229-565C4BC99D7D}"/>
                    </a:ext>
                  </a:extLst>
                </p:cNvPr>
                <p:cNvSpPr/>
                <p:nvPr/>
              </p:nvSpPr>
              <p:spPr>
                <a:xfrm rot="18600841">
                  <a:off x="6032304" y="3021225"/>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37" name="円弧 36">
                  <a:extLst>
                    <a:ext uri="{FF2B5EF4-FFF2-40B4-BE49-F238E27FC236}">
                      <a16:creationId xmlns:a16="http://schemas.microsoft.com/office/drawing/2014/main" id="{C8209AF3-10CB-E4F3-86F9-2FADF87D4D47}"/>
                    </a:ext>
                  </a:extLst>
                </p:cNvPr>
                <p:cNvSpPr/>
                <p:nvPr/>
              </p:nvSpPr>
              <p:spPr>
                <a:xfrm rot="18600841">
                  <a:off x="6062862" y="3473893"/>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grpSp>
              <p:nvGrpSpPr>
                <p:cNvPr id="38" name="グループ化 37">
                  <a:extLst>
                    <a:ext uri="{FF2B5EF4-FFF2-40B4-BE49-F238E27FC236}">
                      <a16:creationId xmlns:a16="http://schemas.microsoft.com/office/drawing/2014/main" id="{66BF6EC6-3364-C32D-3E8F-B99C3A08E8C6}"/>
                    </a:ext>
                  </a:extLst>
                </p:cNvPr>
                <p:cNvGrpSpPr/>
                <p:nvPr/>
              </p:nvGrpSpPr>
              <p:grpSpPr>
                <a:xfrm rot="6215908">
                  <a:off x="5218459" y="2547310"/>
                  <a:ext cx="639091" cy="402997"/>
                  <a:chOff x="7468782" y="1994923"/>
                  <a:chExt cx="797726" cy="576736"/>
                </a:xfrm>
              </p:grpSpPr>
              <p:cxnSp>
                <p:nvCxnSpPr>
                  <p:cNvPr id="39" name="直線矢印コネクタ 38">
                    <a:extLst>
                      <a:ext uri="{FF2B5EF4-FFF2-40B4-BE49-F238E27FC236}">
                        <a16:creationId xmlns:a16="http://schemas.microsoft.com/office/drawing/2014/main" id="{E8BC7C4D-C9C3-AC5F-9A03-4426F8300915}"/>
                      </a:ext>
                    </a:extLst>
                  </p:cNvPr>
                  <p:cNvCxnSpPr>
                    <a:cxnSpLocks/>
                  </p:cNvCxnSpPr>
                  <p:nvPr/>
                </p:nvCxnSpPr>
                <p:spPr>
                  <a:xfrm flipH="1" flipV="1">
                    <a:off x="7609720" y="2116333"/>
                    <a:ext cx="656788" cy="455326"/>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40" name="二等辺三角形 39">
                    <a:extLst>
                      <a:ext uri="{FF2B5EF4-FFF2-40B4-BE49-F238E27FC236}">
                        <a16:creationId xmlns:a16="http://schemas.microsoft.com/office/drawing/2014/main" id="{945C28A0-758B-853F-9853-9E964646442A}"/>
                      </a:ext>
                    </a:extLst>
                  </p:cNvPr>
                  <p:cNvSpPr/>
                  <p:nvPr/>
                </p:nvSpPr>
                <p:spPr>
                  <a:xfrm rot="18196436">
                    <a:off x="7480490" y="1983215"/>
                    <a:ext cx="186813" cy="210230"/>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cxnSp>
            <p:nvCxnSpPr>
              <p:cNvPr id="15" name="直線矢印コネクタ 14">
                <a:extLst>
                  <a:ext uri="{FF2B5EF4-FFF2-40B4-BE49-F238E27FC236}">
                    <a16:creationId xmlns:a16="http://schemas.microsoft.com/office/drawing/2014/main" id="{DAF12E02-B008-6C50-88B7-7F59B20802FC}"/>
                  </a:ext>
                </a:extLst>
              </p:cNvPr>
              <p:cNvCxnSpPr>
                <a:cxnSpLocks/>
              </p:cNvCxnSpPr>
              <p:nvPr/>
            </p:nvCxnSpPr>
            <p:spPr>
              <a:xfrm flipV="1">
                <a:off x="5538646" y="1678256"/>
                <a:ext cx="1512903" cy="556264"/>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6" name="円弧 15">
                <a:extLst>
                  <a:ext uri="{FF2B5EF4-FFF2-40B4-BE49-F238E27FC236}">
                    <a16:creationId xmlns:a16="http://schemas.microsoft.com/office/drawing/2014/main" id="{BCABA27B-D666-52CD-3FD8-79B30E9150DB}"/>
                  </a:ext>
                </a:extLst>
              </p:cNvPr>
              <p:cNvSpPr/>
              <p:nvPr/>
            </p:nvSpPr>
            <p:spPr>
              <a:xfrm rot="17172379" flipV="1">
                <a:off x="4825448" y="177477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7" name="円弧 16">
                <a:extLst>
                  <a:ext uri="{FF2B5EF4-FFF2-40B4-BE49-F238E27FC236}">
                    <a16:creationId xmlns:a16="http://schemas.microsoft.com/office/drawing/2014/main" id="{42468D68-739D-F444-02B3-CB6A37C52256}"/>
                  </a:ext>
                </a:extLst>
              </p:cNvPr>
              <p:cNvSpPr/>
              <p:nvPr/>
            </p:nvSpPr>
            <p:spPr>
              <a:xfrm rot="17172379" flipV="1">
                <a:off x="5016323" y="168249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8" name="円弧 17">
                <a:extLst>
                  <a:ext uri="{FF2B5EF4-FFF2-40B4-BE49-F238E27FC236}">
                    <a16:creationId xmlns:a16="http://schemas.microsoft.com/office/drawing/2014/main" id="{8EE3F684-3DB0-F187-BDD2-ECCC7BE4D864}"/>
                  </a:ext>
                </a:extLst>
              </p:cNvPr>
              <p:cNvSpPr/>
              <p:nvPr/>
            </p:nvSpPr>
            <p:spPr>
              <a:xfrm rot="17172379" flipV="1">
                <a:off x="5453937" y="152917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19" name="円弧 18">
                <a:extLst>
                  <a:ext uri="{FF2B5EF4-FFF2-40B4-BE49-F238E27FC236}">
                    <a16:creationId xmlns:a16="http://schemas.microsoft.com/office/drawing/2014/main" id="{83B4F03C-4788-5D26-8DC0-B2C59739C441}"/>
                  </a:ext>
                </a:extLst>
              </p:cNvPr>
              <p:cNvSpPr/>
              <p:nvPr/>
            </p:nvSpPr>
            <p:spPr>
              <a:xfrm rot="17172379" flipV="1">
                <a:off x="5237448" y="163440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20" name="円弧 19">
                <a:extLst>
                  <a:ext uri="{FF2B5EF4-FFF2-40B4-BE49-F238E27FC236}">
                    <a16:creationId xmlns:a16="http://schemas.microsoft.com/office/drawing/2014/main" id="{A38665D1-42A9-77CE-BB02-B44E14B187EF}"/>
                  </a:ext>
                </a:extLst>
              </p:cNvPr>
              <p:cNvSpPr/>
              <p:nvPr/>
            </p:nvSpPr>
            <p:spPr>
              <a:xfrm rot="17172379" flipV="1">
                <a:off x="5674316" y="1445489"/>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21" name="円弧 20">
                <a:extLst>
                  <a:ext uri="{FF2B5EF4-FFF2-40B4-BE49-F238E27FC236}">
                    <a16:creationId xmlns:a16="http://schemas.microsoft.com/office/drawing/2014/main" id="{BDE118E0-B2A9-0EC9-DE1F-80BC8C1C853D}"/>
                  </a:ext>
                </a:extLst>
              </p:cNvPr>
              <p:cNvSpPr/>
              <p:nvPr/>
            </p:nvSpPr>
            <p:spPr>
              <a:xfrm rot="17172379" flipV="1">
                <a:off x="5915328" y="1372927"/>
                <a:ext cx="907410" cy="1085956"/>
              </a:xfrm>
              <a:prstGeom prst="arc">
                <a:avLst>
                  <a:gd name="adj1" fmla="val 16200000"/>
                  <a:gd name="adj2" fmla="val 20467984"/>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dirty="0"/>
              </a:p>
            </p:txBody>
          </p:sp>
          <p:sp>
            <p:nvSpPr>
              <p:cNvPr id="22" name="二等辺三角形 21">
                <a:extLst>
                  <a:ext uri="{FF2B5EF4-FFF2-40B4-BE49-F238E27FC236}">
                    <a16:creationId xmlns:a16="http://schemas.microsoft.com/office/drawing/2014/main" id="{47BCC727-D65E-1E50-2C09-9DE80C3C440F}"/>
                  </a:ext>
                </a:extLst>
              </p:cNvPr>
              <p:cNvSpPr/>
              <p:nvPr/>
            </p:nvSpPr>
            <p:spPr>
              <a:xfrm rot="14889845" flipV="1">
                <a:off x="7063994" y="1506157"/>
                <a:ext cx="202656" cy="257727"/>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3" name="直線矢印コネクタ 22">
                <a:extLst>
                  <a:ext uri="{FF2B5EF4-FFF2-40B4-BE49-F238E27FC236}">
                    <a16:creationId xmlns:a16="http://schemas.microsoft.com/office/drawing/2014/main" id="{D9263575-AAA9-94D5-FDDE-3F13030A68EC}"/>
                  </a:ext>
                </a:extLst>
              </p:cNvPr>
              <p:cNvCxnSpPr>
                <a:cxnSpLocks/>
              </p:cNvCxnSpPr>
              <p:nvPr/>
            </p:nvCxnSpPr>
            <p:spPr>
              <a:xfrm flipV="1">
                <a:off x="6711284" y="1944101"/>
                <a:ext cx="598792" cy="1308640"/>
              </a:xfrm>
              <a:prstGeom prst="straightConnector1">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4" name="二等辺三角形 23">
                <a:extLst>
                  <a:ext uri="{FF2B5EF4-FFF2-40B4-BE49-F238E27FC236}">
                    <a16:creationId xmlns:a16="http://schemas.microsoft.com/office/drawing/2014/main" id="{F30EC363-C58B-5DDF-A40D-1FB9F202376A}"/>
                  </a:ext>
                </a:extLst>
              </p:cNvPr>
              <p:cNvSpPr/>
              <p:nvPr/>
            </p:nvSpPr>
            <p:spPr>
              <a:xfrm rot="12517972" flipV="1">
                <a:off x="7277754" y="1706722"/>
                <a:ext cx="202656" cy="257728"/>
              </a:xfrm>
              <a:prstGeom prs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FF49D22-7C86-FAAF-56FE-BB173DB6FCD8}"/>
                    </a:ext>
                  </a:extLst>
                </p:cNvPr>
                <p:cNvSpPr txBox="1"/>
                <p:nvPr/>
              </p:nvSpPr>
              <p:spPr>
                <a:xfrm>
                  <a:off x="6059339" y="10561307"/>
                  <a:ext cx="5591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p>
              </p:txBody>
            </p:sp>
          </mc:Choice>
          <mc:Fallback xmlns="">
            <p:sp>
              <p:nvSpPr>
                <p:cNvPr id="205" name="テキスト ボックス 204">
                  <a:extLst>
                    <a:ext uri="{FF2B5EF4-FFF2-40B4-BE49-F238E27FC236}">
                      <a16:creationId xmlns:a16="http://schemas.microsoft.com/office/drawing/2014/main" id="{21979658-0983-C67E-7CC3-4C16FF50323B}"/>
                    </a:ext>
                  </a:extLst>
                </p:cNvPr>
                <p:cNvSpPr txBox="1">
                  <a:spLocks noRot="1" noChangeAspect="1" noMove="1" noResize="1" noEditPoints="1" noAdjustHandles="1" noChangeArrowheads="1" noChangeShapeType="1" noTextEdit="1"/>
                </p:cNvSpPr>
                <p:nvPr/>
              </p:nvSpPr>
              <p:spPr>
                <a:xfrm>
                  <a:off x="6059339" y="10561307"/>
                  <a:ext cx="559141" cy="369332"/>
                </a:xfrm>
                <a:prstGeom prst="rect">
                  <a:avLst/>
                </a:prstGeom>
                <a:blipFill>
                  <a:blip r:embed="rId3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3799F26A-288C-BB9B-C456-9997B3F8D556}"/>
                    </a:ext>
                  </a:extLst>
                </p:cNvPr>
                <p:cNvSpPr txBox="1"/>
                <p:nvPr/>
              </p:nvSpPr>
              <p:spPr>
                <a:xfrm>
                  <a:off x="5478148" y="9247627"/>
                  <a:ext cx="559141"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𝑻</m:t>
                        </m:r>
                      </m:oMath>
                    </m:oMathPara>
                  </a14:m>
                  <a:endParaRPr kumimoji="1" lang="ja-JP" altLang="en-US" b="1" dirty="0"/>
                </a:p>
              </p:txBody>
            </p:sp>
          </mc:Choice>
          <mc:Fallback xmlns="">
            <p:sp>
              <p:nvSpPr>
                <p:cNvPr id="207" name="テキスト ボックス 206">
                  <a:extLst>
                    <a:ext uri="{FF2B5EF4-FFF2-40B4-BE49-F238E27FC236}">
                      <a16:creationId xmlns:a16="http://schemas.microsoft.com/office/drawing/2014/main" id="{D9216392-A355-A46C-BC64-98C7B251DAA7}"/>
                    </a:ext>
                  </a:extLst>
                </p:cNvPr>
                <p:cNvSpPr txBox="1">
                  <a:spLocks noRot="1" noChangeAspect="1" noMove="1" noResize="1" noEditPoints="1" noAdjustHandles="1" noChangeArrowheads="1" noChangeShapeType="1" noTextEdit="1"/>
                </p:cNvSpPr>
                <p:nvPr/>
              </p:nvSpPr>
              <p:spPr>
                <a:xfrm>
                  <a:off x="5478148" y="9247627"/>
                  <a:ext cx="559141" cy="370166"/>
                </a:xfrm>
                <a:prstGeom prst="rect">
                  <a:avLst/>
                </a:prstGeom>
                <a:blipFill>
                  <a:blip r:embed="rId3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BEC0AE58-1108-CD16-EDB4-B93E1481F50F}"/>
                    </a:ext>
                  </a:extLst>
                </p:cNvPr>
                <p:cNvSpPr txBox="1"/>
                <p:nvPr/>
              </p:nvSpPr>
              <p:spPr>
                <a:xfrm>
                  <a:off x="6204161" y="9986111"/>
                  <a:ext cx="559141"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𝑻</m:t>
                        </m:r>
                      </m:oMath>
                    </m:oMathPara>
                  </a14:m>
                  <a:endParaRPr kumimoji="1" lang="ja-JP" altLang="en-US" b="1" dirty="0"/>
                </a:p>
              </p:txBody>
            </p:sp>
          </mc:Choice>
          <mc:Fallback xmlns="">
            <p:sp>
              <p:nvSpPr>
                <p:cNvPr id="208" name="テキスト ボックス 207">
                  <a:extLst>
                    <a:ext uri="{FF2B5EF4-FFF2-40B4-BE49-F238E27FC236}">
                      <a16:creationId xmlns:a16="http://schemas.microsoft.com/office/drawing/2014/main" id="{9D5ECD73-139D-0B99-8B95-13AF4FBF7B06}"/>
                    </a:ext>
                  </a:extLst>
                </p:cNvPr>
                <p:cNvSpPr txBox="1">
                  <a:spLocks noRot="1" noChangeAspect="1" noMove="1" noResize="1" noEditPoints="1" noAdjustHandles="1" noChangeArrowheads="1" noChangeShapeType="1" noTextEdit="1"/>
                </p:cNvSpPr>
                <p:nvPr/>
              </p:nvSpPr>
              <p:spPr>
                <a:xfrm>
                  <a:off x="6204161" y="9986111"/>
                  <a:ext cx="559141" cy="370166"/>
                </a:xfrm>
                <a:prstGeom prst="rect">
                  <a:avLst/>
                </a:prstGeom>
                <a:blipFill>
                  <a:blip r:embed="rId4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095CE52-6395-28FB-6A6A-880BAF4A6018}"/>
                    </a:ext>
                  </a:extLst>
                </p:cNvPr>
                <p:cNvSpPr txBox="1"/>
                <p:nvPr/>
              </p:nvSpPr>
              <p:spPr>
                <a:xfrm>
                  <a:off x="5382141" y="10535310"/>
                  <a:ext cx="559141" cy="37016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b="1" i="1" smtClean="0">
                            <a:latin typeface="Cambria Math" panose="02040503050406030204" pitchFamily="18" charset="0"/>
                          </a:rPr>
                          <m:t>𝑰</m:t>
                        </m:r>
                      </m:oMath>
                    </m:oMathPara>
                  </a14:m>
                  <a:endParaRPr kumimoji="1" lang="ja-JP" altLang="en-US" b="1" dirty="0"/>
                </a:p>
              </p:txBody>
            </p:sp>
          </mc:Choice>
          <mc:Fallback xmlns="">
            <p:sp>
              <p:nvSpPr>
                <p:cNvPr id="209" name="テキスト ボックス 208">
                  <a:extLst>
                    <a:ext uri="{FF2B5EF4-FFF2-40B4-BE49-F238E27FC236}">
                      <a16:creationId xmlns:a16="http://schemas.microsoft.com/office/drawing/2014/main" id="{735C50CF-686D-0769-D711-AAF269A2AD70}"/>
                    </a:ext>
                  </a:extLst>
                </p:cNvPr>
                <p:cNvSpPr txBox="1">
                  <a:spLocks noRot="1" noChangeAspect="1" noMove="1" noResize="1" noEditPoints="1" noAdjustHandles="1" noChangeArrowheads="1" noChangeShapeType="1" noTextEdit="1"/>
                </p:cNvSpPr>
                <p:nvPr/>
              </p:nvSpPr>
              <p:spPr>
                <a:xfrm>
                  <a:off x="5382141" y="10535310"/>
                  <a:ext cx="559141" cy="370166"/>
                </a:xfrm>
                <a:prstGeom prst="rect">
                  <a:avLst/>
                </a:prstGeom>
                <a:blipFill>
                  <a:blip r:embed="rId41"/>
                  <a:stretch>
                    <a:fillRect/>
                  </a:stretch>
                </a:blipFill>
              </p:spPr>
              <p:txBody>
                <a:bodyPr/>
                <a:lstStyle/>
                <a:p>
                  <a:r>
                    <a:rPr lang="ja-JP" altLang="en-US">
                      <a:noFill/>
                    </a:rPr>
                    <a:t> </a:t>
                  </a:r>
                </a:p>
              </p:txBody>
            </p:sp>
          </mc:Fallback>
        </mc:AlternateContent>
      </p:grpSp>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E4CCEC14-C983-E33D-85E4-ED0ECB03295E}"/>
                  </a:ext>
                </a:extLst>
              </p:cNvPr>
              <p:cNvSpPr txBox="1"/>
              <p:nvPr/>
            </p:nvSpPr>
            <p:spPr>
              <a:xfrm>
                <a:off x="10448077" y="3438428"/>
                <a:ext cx="5591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latin typeface="Arial" panose="020B0604020202020204" pitchFamily="34" charset="0"/>
                  <a:cs typeface="Arial" panose="020B0604020202020204" pitchFamily="34" charset="0"/>
                </a:endParaRPr>
              </a:p>
            </p:txBody>
          </p:sp>
        </mc:Choice>
        <mc:Fallback xmlns="">
          <p:sp>
            <p:nvSpPr>
              <p:cNvPr id="45" name="テキスト ボックス 44">
                <a:extLst>
                  <a:ext uri="{FF2B5EF4-FFF2-40B4-BE49-F238E27FC236}">
                    <a16:creationId xmlns:a16="http://schemas.microsoft.com/office/drawing/2014/main" id="{E4CCEC14-C983-E33D-85E4-ED0ECB03295E}"/>
                  </a:ext>
                </a:extLst>
              </p:cNvPr>
              <p:cNvSpPr txBox="1">
                <a:spLocks noRot="1" noChangeAspect="1" noMove="1" noResize="1" noEditPoints="1" noAdjustHandles="1" noChangeArrowheads="1" noChangeShapeType="1" noTextEdit="1"/>
              </p:cNvSpPr>
              <p:nvPr/>
            </p:nvSpPr>
            <p:spPr>
              <a:xfrm>
                <a:off x="10448077" y="3438428"/>
                <a:ext cx="559141" cy="369332"/>
              </a:xfrm>
              <a:prstGeom prst="rect">
                <a:avLst/>
              </a:prstGeom>
              <a:blipFill>
                <a:blip r:embed="rId42"/>
                <a:stretch>
                  <a:fillRect b="-163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B7FC3B64-9799-68EF-0A2B-A821B8471415}"/>
                  </a:ext>
                </a:extLst>
              </p:cNvPr>
              <p:cNvSpPr txBox="1"/>
              <p:nvPr/>
            </p:nvSpPr>
            <p:spPr>
              <a:xfrm>
                <a:off x="9156714" y="4844390"/>
                <a:ext cx="5591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p>
            </p:txBody>
          </p:sp>
        </mc:Choice>
        <mc:Fallback xmlns="">
          <p:sp>
            <p:nvSpPr>
              <p:cNvPr id="46" name="テキスト ボックス 45">
                <a:extLst>
                  <a:ext uri="{FF2B5EF4-FFF2-40B4-BE49-F238E27FC236}">
                    <a16:creationId xmlns:a16="http://schemas.microsoft.com/office/drawing/2014/main" id="{B7FC3B64-9799-68EF-0A2B-A821B8471415}"/>
                  </a:ext>
                </a:extLst>
              </p:cNvPr>
              <p:cNvSpPr txBox="1">
                <a:spLocks noRot="1" noChangeAspect="1" noMove="1" noResize="1" noEditPoints="1" noAdjustHandles="1" noChangeArrowheads="1" noChangeShapeType="1" noTextEdit="1"/>
              </p:cNvSpPr>
              <p:nvPr/>
            </p:nvSpPr>
            <p:spPr>
              <a:xfrm>
                <a:off x="9156714" y="4844390"/>
                <a:ext cx="559141" cy="369332"/>
              </a:xfrm>
              <a:prstGeom prst="rect">
                <a:avLst/>
              </a:prstGeom>
              <a:blipFill>
                <a:blip r:embed="rId4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8F7BE1E-78E5-28B1-A720-EF04DF05977B}"/>
                  </a:ext>
                </a:extLst>
              </p:cNvPr>
              <p:cNvSpPr txBox="1"/>
              <p:nvPr/>
            </p:nvSpPr>
            <p:spPr>
              <a:xfrm>
                <a:off x="10952831" y="4370365"/>
                <a:ext cx="55914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b="1" i="1" smtClean="0">
                              <a:latin typeface="Cambria Math" panose="02040503050406030204" pitchFamily="18" charset="0"/>
                            </a:rPr>
                          </m:ctrlPr>
                        </m:sSubPr>
                        <m:e>
                          <m:r>
                            <a:rPr kumimoji="1" lang="en-US" altLang="ja-JP" b="1" i="0" smtClean="0">
                              <a:latin typeface="Cambria Math" panose="02040503050406030204" pitchFamily="18" charset="0"/>
                            </a:rPr>
                            <m:t>𝐆</m:t>
                          </m:r>
                        </m:e>
                        <m:sub>
                          <m:r>
                            <a:rPr kumimoji="1" lang="en-US" altLang="ja-JP" b="1" i="0" smtClean="0">
                              <a:latin typeface="Cambria Math" panose="02040503050406030204" pitchFamily="18" charset="0"/>
                            </a:rPr>
                            <m:t>𝟎</m:t>
                          </m:r>
                        </m:sub>
                      </m:sSub>
                    </m:oMath>
                  </m:oMathPara>
                </a14:m>
                <a:endParaRPr kumimoji="1" lang="ja-JP" altLang="en-US" b="1" dirty="0"/>
              </a:p>
            </p:txBody>
          </p:sp>
        </mc:Choice>
        <mc:Fallback xmlns="">
          <p:sp>
            <p:nvSpPr>
              <p:cNvPr id="47" name="テキスト ボックス 46">
                <a:extLst>
                  <a:ext uri="{FF2B5EF4-FFF2-40B4-BE49-F238E27FC236}">
                    <a16:creationId xmlns:a16="http://schemas.microsoft.com/office/drawing/2014/main" id="{98F7BE1E-78E5-28B1-A720-EF04DF05977B}"/>
                  </a:ext>
                </a:extLst>
              </p:cNvPr>
              <p:cNvSpPr txBox="1">
                <a:spLocks noRot="1" noChangeAspect="1" noMove="1" noResize="1" noEditPoints="1" noAdjustHandles="1" noChangeArrowheads="1" noChangeShapeType="1" noTextEdit="1"/>
              </p:cNvSpPr>
              <p:nvPr/>
            </p:nvSpPr>
            <p:spPr>
              <a:xfrm>
                <a:off x="10952831" y="4370365"/>
                <a:ext cx="559141" cy="369332"/>
              </a:xfrm>
              <a:prstGeom prst="rect">
                <a:avLst/>
              </a:prstGeom>
              <a:blipFill>
                <a:blip r:embed="rId44"/>
                <a:stretch>
                  <a:fillRect/>
                </a:stretch>
              </a:blipFill>
            </p:spPr>
            <p:txBody>
              <a:bodyPr/>
              <a:lstStyle/>
              <a:p>
                <a:r>
                  <a:rPr lang="ja-JP" altLang="en-US">
                    <a:noFill/>
                  </a:rPr>
                  <a:t> </a:t>
                </a:r>
              </a:p>
            </p:txBody>
          </p:sp>
        </mc:Fallback>
      </mc:AlternateContent>
      <p:pic>
        <p:nvPicPr>
          <p:cNvPr id="49" name="図 48" descr="ダイアグラム&#10;&#10;自動的に生成された説明">
            <a:extLst>
              <a:ext uri="{FF2B5EF4-FFF2-40B4-BE49-F238E27FC236}">
                <a16:creationId xmlns:a16="http://schemas.microsoft.com/office/drawing/2014/main" id="{BFE45B63-3F03-90F3-2E8B-2B9A6E7FE7E4}"/>
              </a:ext>
            </a:extLst>
          </p:cNvPr>
          <p:cNvPicPr>
            <a:picLocks noChangeAspect="1"/>
          </p:cNvPicPr>
          <p:nvPr/>
        </p:nvPicPr>
        <p:blipFill>
          <a:blip r:embed="rId45">
            <a:extLst>
              <a:ext uri="{28A0092B-C50C-407E-A947-70E740481C1C}">
                <a14:useLocalDpi xmlns:a14="http://schemas.microsoft.com/office/drawing/2010/main" val="0"/>
              </a:ext>
            </a:extLst>
          </a:blip>
          <a:stretch>
            <a:fillRect/>
          </a:stretch>
        </p:blipFill>
        <p:spPr>
          <a:xfrm>
            <a:off x="3418484" y="4835033"/>
            <a:ext cx="4649931" cy="1124712"/>
          </a:xfrm>
          <a:prstGeom prst="rect">
            <a:avLst/>
          </a:prstGeom>
        </p:spPr>
      </p:pic>
    </p:spTree>
    <p:extLst>
      <p:ext uri="{BB962C8B-B14F-4D97-AF65-F5344CB8AC3E}">
        <p14:creationId xmlns:p14="http://schemas.microsoft.com/office/powerpoint/2010/main" val="121026257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D93712-E803-10CB-C803-C6B3E3FD7AD0}"/>
              </a:ext>
            </a:extLst>
          </p:cNvPr>
          <p:cNvSpPr>
            <a:spLocks noGrp="1"/>
          </p:cNvSpPr>
          <p:nvPr>
            <p:ph type="title"/>
          </p:nvPr>
        </p:nvSpPr>
        <p:spPr/>
        <p:txBody>
          <a:bodyPr/>
          <a:lstStyle/>
          <a:p>
            <a:r>
              <a:rPr kumimoji="1" lang="en-US" altLang="ja-JP" dirty="0"/>
              <a:t>Introduction</a:t>
            </a:r>
            <a:endParaRPr kumimoji="1" lang="ja-JP" altLang="en-US" dirty="0"/>
          </a:p>
        </p:txBody>
      </p:sp>
      <p:pic>
        <p:nvPicPr>
          <p:cNvPr id="5" name="コンテンツ プレースホルダー 4">
            <a:extLst>
              <a:ext uri="{FF2B5EF4-FFF2-40B4-BE49-F238E27FC236}">
                <a16:creationId xmlns:a16="http://schemas.microsoft.com/office/drawing/2014/main" id="{BC8D1665-DEF6-0AFF-2933-AA9A21C037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017969" y="5544652"/>
            <a:ext cx="5402995" cy="621715"/>
          </a:xfrm>
        </p:spPr>
      </p:pic>
      <p:pic>
        <p:nvPicPr>
          <p:cNvPr id="6" name="図 5" descr="ダイアグラム">
            <a:extLst>
              <a:ext uri="{FF2B5EF4-FFF2-40B4-BE49-F238E27FC236}">
                <a16:creationId xmlns:a16="http://schemas.microsoft.com/office/drawing/2014/main" id="{2F45B30F-F853-2DD8-3276-BF03831AEB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1033" y="1435132"/>
            <a:ext cx="4649931" cy="1124712"/>
          </a:xfrm>
          <a:prstGeom prst="rect">
            <a:avLst/>
          </a:prstGeom>
        </p:spPr>
      </p:pic>
      <p:cxnSp>
        <p:nvCxnSpPr>
          <p:cNvPr id="8" name="直線コネクタ 7">
            <a:extLst>
              <a:ext uri="{FF2B5EF4-FFF2-40B4-BE49-F238E27FC236}">
                <a16:creationId xmlns:a16="http://schemas.microsoft.com/office/drawing/2014/main" id="{658AA6D9-93FF-154B-E2C0-CDDFD72D11BB}"/>
              </a:ext>
            </a:extLst>
          </p:cNvPr>
          <p:cNvCxnSpPr>
            <a:cxnSpLocks/>
          </p:cNvCxnSpPr>
          <p:nvPr/>
        </p:nvCxnSpPr>
        <p:spPr>
          <a:xfrm>
            <a:off x="5132439" y="1966452"/>
            <a:ext cx="403122"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6CC66E26-052E-00FC-E09A-9F6AF1C97312}"/>
                  </a:ext>
                </a:extLst>
              </p:cNvPr>
              <p:cNvSpPr txBox="1"/>
              <p:nvPr/>
            </p:nvSpPr>
            <p:spPr>
              <a:xfrm>
                <a:off x="578425" y="2497664"/>
                <a:ext cx="10856492" cy="3046988"/>
              </a:xfrm>
              <a:prstGeom prst="rect">
                <a:avLst/>
              </a:prstGeom>
              <a:noFill/>
            </p:spPr>
            <p:txBody>
              <a:bodyPr wrap="square" rtlCol="0">
                <a:spAutoFit/>
              </a:bodyPr>
              <a:lstStyle/>
              <a:p>
                <a:r>
                  <a:rPr lang="ja-JP" altLang="en-US" dirty="0"/>
                  <a:t>カーネル行列のサイズ</a:t>
                </a:r>
                <a:r>
                  <a:rPr lang="en-US" altLang="ja-JP" dirty="0"/>
                  <a:t>N:</a:t>
                </a:r>
              </a:p>
              <a:p>
                <a:pPr algn="ctr"/>
                <a14:m>
                  <m:oMath xmlns:m="http://schemas.openxmlformats.org/officeDocument/2006/math">
                    <m:sSub>
                      <m:sSubPr>
                        <m:ctrlPr>
                          <a:rPr kumimoji="1" lang="en-US" altLang="ja-JP" i="1" smtClean="0">
                            <a:latin typeface="Cambria Math" panose="02040503050406030204" pitchFamily="18" charset="0"/>
                          </a:rPr>
                        </m:ctrlPr>
                      </m:sSubPr>
                      <m:e>
                        <m:r>
                          <a:rPr kumimoji="1" lang="en-US" altLang="ja-JP" b="0" i="1" smtClean="0">
                            <a:latin typeface="Cambria Math" panose="02040503050406030204" pitchFamily="18" charset="0"/>
                          </a:rPr>
                          <m:t>𝑁</m:t>
                        </m:r>
                      </m:e>
                      <m:sub>
                        <m:r>
                          <a:rPr kumimoji="1" lang="en-US" altLang="ja-JP" b="0" i="1" smtClean="0">
                            <a:latin typeface="Cambria Math" panose="02040503050406030204" pitchFamily="18" charset="0"/>
                          </a:rPr>
                          <m:t>𝑎𝑡</m:t>
                        </m:r>
                      </m:sub>
                    </m:sSub>
                    <m:d>
                      <m:dPr>
                        <m:ctrlPr>
                          <a:rPr kumimoji="1" lang="en-US" altLang="ja-JP" b="0"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𝑙</m:t>
                            </m:r>
                          </m:e>
                          <m:sub>
                            <m:r>
                              <a:rPr lang="en-US" altLang="ja-JP" i="1">
                                <a:latin typeface="Cambria Math" panose="02040503050406030204" pitchFamily="18" charset="0"/>
                              </a:rPr>
                              <m:t>𝑚𝑎𝑥</m:t>
                            </m:r>
                          </m:sub>
                        </m:sSub>
                        <m:r>
                          <a:rPr kumimoji="1" lang="en-US" altLang="ja-JP" b="0" i="1" smtClean="0">
                            <a:latin typeface="Cambria Math" panose="02040503050406030204" pitchFamily="18" charset="0"/>
                          </a:rPr>
                          <m:t>+1</m:t>
                        </m:r>
                      </m:e>
                    </m:d>
                  </m:oMath>
                </a14:m>
                <a:r>
                  <a:rPr lang="en-US" altLang="ja-JP" baseline="30000" dirty="0"/>
                  <a:t>2</a:t>
                </a:r>
                <a:endParaRPr lang="en-US" altLang="ja-JP" dirty="0"/>
              </a:p>
              <a:p>
                <a:r>
                  <a:rPr lang="en-US" altLang="ja-JP" dirty="0"/>
                  <a:t>*</a:t>
                </a:r>
                <a14:m>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𝑚𝑎𝑥</m:t>
                        </m:r>
                      </m:sub>
                    </m:sSub>
                    <m:r>
                      <a:rPr lang="en-US" altLang="ja-JP" b="0" i="1" smtClean="0">
                        <a:latin typeface="Cambria Math" panose="02040503050406030204" pitchFamily="18" charset="0"/>
                      </a:rPr>
                      <m:t>: </m:t>
                    </m:r>
                  </m:oMath>
                </a14:m>
                <a:r>
                  <a:rPr kumimoji="1" lang="ja-JP" altLang="en-US" b="0" dirty="0"/>
                  <a:t>各散乱原子の波動関数を展開した際の基底関数の数</a:t>
                </a:r>
                <a:endParaRPr kumimoji="1" lang="en-US" altLang="ja-JP" b="0" dirty="0"/>
              </a:p>
              <a:p>
                <a14:m>
                  <m:oMath xmlns:m="http://schemas.openxmlformats.org/officeDocument/2006/math">
                    <m:r>
                      <a:rPr kumimoji="1" lang="ja-JP" altLang="en-US" b="0" i="1" smtClean="0">
                        <a:latin typeface="Cambria Math" panose="02040503050406030204" pitchFamily="18" charset="0"/>
                      </a:rPr>
                      <m:t>𝜏</m:t>
                    </m:r>
                  </m:oMath>
                </a14:m>
                <a:r>
                  <a:rPr kumimoji="1" lang="ja-JP" altLang="en-US" b="0" dirty="0"/>
                  <a:t>は複素行列なので、大体</a:t>
                </a:r>
                <a14:m>
                  <m:oMath xmlns:m="http://schemas.openxmlformats.org/officeDocument/2006/math">
                    <m:r>
                      <a:rPr kumimoji="1" lang="en-US" altLang="ja-JP" b="0" i="1" smtClean="0">
                        <a:latin typeface="Cambria Math" panose="02040503050406030204" pitchFamily="18" charset="0"/>
                      </a:rPr>
                      <m:t>16</m:t>
                    </m:r>
                    <m:r>
                      <a:rPr kumimoji="1" lang="en-US" altLang="ja-JP" b="0" i="1" smtClean="0">
                        <a:latin typeface="Cambria Math" panose="02040503050406030204" pitchFamily="18" charset="0"/>
                      </a:rPr>
                      <m:t>𝑁</m:t>
                    </m:r>
                    <m:r>
                      <a:rPr kumimoji="1" lang="en-US" altLang="ja-JP" b="0" i="1" baseline="30000" smtClean="0">
                        <a:latin typeface="Cambria Math" panose="02040503050406030204" pitchFamily="18" charset="0"/>
                      </a:rPr>
                      <m:t>2</m:t>
                    </m:r>
                  </m:oMath>
                </a14:m>
                <a:r>
                  <a:rPr kumimoji="1" lang="en-US" altLang="ja-JP" b="0" dirty="0"/>
                  <a:t>bytes</a:t>
                </a:r>
                <a:r>
                  <a:rPr kumimoji="1" lang="ja-JP" altLang="en-US" b="0" dirty="0"/>
                  <a:t>の計算容量が必要</a:t>
                </a:r>
                <a:r>
                  <a:rPr kumimoji="1" lang="en-US" altLang="ja-JP" b="0" dirty="0"/>
                  <a:t>.</a:t>
                </a:r>
              </a:p>
              <a:p>
                <a:endParaRPr kumimoji="1" lang="en-US" altLang="ja-JP" b="0" dirty="0"/>
              </a:p>
              <a:p>
                <a:r>
                  <a:rPr lang="ja-JP" altLang="en-US" dirty="0"/>
                  <a:t>逆行列を計算するために必要な時間</a:t>
                </a:r>
                <a:r>
                  <a:rPr lang="en-US" altLang="ja-JP" dirty="0"/>
                  <a:t>:</a:t>
                </a:r>
              </a:p>
              <a:p>
                <a:pPr algn="ctr"/>
                <a:r>
                  <a:rPr kumimoji="1" lang="en-US" altLang="ja-JP" b="0" dirty="0"/>
                  <a:t>N</a:t>
                </a:r>
                <a:r>
                  <a:rPr kumimoji="1" lang="en-US" altLang="ja-JP" b="0" baseline="30000" dirty="0"/>
                  <a:t>3</a:t>
                </a:r>
                <a:r>
                  <a:rPr lang="en-US" altLang="ja-JP" baseline="30000" dirty="0"/>
                  <a:t> </a:t>
                </a:r>
                <a:r>
                  <a:rPr lang="en-US" altLang="ja-JP" dirty="0"/>
                  <a:t>(roughly)</a:t>
                </a:r>
              </a:p>
              <a:p>
                <a:pPr algn="ctr"/>
                <a:endParaRPr kumimoji="1" lang="en-US" altLang="ja-JP" b="0" baseline="30000" dirty="0"/>
              </a:p>
              <a:p>
                <a:endParaRPr kumimoji="1" lang="en-US" altLang="ja-JP" b="0" dirty="0"/>
              </a:p>
              <a:p>
                <a:r>
                  <a:rPr lang="en-GB" altLang="ja-JP" sz="1800" dirty="0" err="1"/>
                  <a:t>e.g</a:t>
                </a:r>
                <a:r>
                  <a:rPr lang="en-GB" altLang="ja-JP" sz="1800" dirty="0"/>
                  <a:t>: 60Tb of RAM and 1 month on 72 CPUs (4 GHz) for a cluster of 1000 atoms @ 1000 eV</a:t>
                </a:r>
              </a:p>
              <a:p>
                <a:endParaRPr kumimoji="1" lang="en-US" altLang="ja-JP" b="0" dirty="0"/>
              </a:p>
            </p:txBody>
          </p:sp>
        </mc:Choice>
        <mc:Fallback xmlns="">
          <p:sp>
            <p:nvSpPr>
              <p:cNvPr id="15" name="テキスト ボックス 14">
                <a:extLst>
                  <a:ext uri="{FF2B5EF4-FFF2-40B4-BE49-F238E27FC236}">
                    <a16:creationId xmlns:a16="http://schemas.microsoft.com/office/drawing/2014/main" id="{6CC66E26-052E-00FC-E09A-9F6AF1C97312}"/>
                  </a:ext>
                </a:extLst>
              </p:cNvPr>
              <p:cNvSpPr txBox="1">
                <a:spLocks noRot="1" noChangeAspect="1" noMove="1" noResize="1" noEditPoints="1" noAdjustHandles="1" noChangeArrowheads="1" noChangeShapeType="1" noTextEdit="1"/>
              </p:cNvSpPr>
              <p:nvPr/>
            </p:nvSpPr>
            <p:spPr>
              <a:xfrm>
                <a:off x="578425" y="2497664"/>
                <a:ext cx="10856492" cy="3046988"/>
              </a:xfrm>
              <a:prstGeom prst="rect">
                <a:avLst/>
              </a:prstGeom>
              <a:blipFill>
                <a:blip r:embed="rId5"/>
                <a:stretch>
                  <a:fillRect l="-505" t="-1200"/>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7303341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79435F-56DE-1BD2-A8A0-B58C8656DE74}"/>
              </a:ext>
            </a:extLst>
          </p:cNvPr>
          <p:cNvSpPr>
            <a:spLocks noGrp="1"/>
          </p:cNvSpPr>
          <p:nvPr>
            <p:ph type="title"/>
          </p:nvPr>
        </p:nvSpPr>
        <p:spPr/>
        <p:txBody>
          <a:bodyPr/>
          <a:lstStyle/>
          <a:p>
            <a:r>
              <a:rPr kumimoji="1" lang="en-US" altLang="ja-JP" dirty="0"/>
              <a:t>Introduction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40D69D0-8B48-8E0B-6FA0-3A678921E036}"/>
                  </a:ext>
                </a:extLst>
              </p:cNvPr>
              <p:cNvSpPr>
                <a:spLocks noGrp="1"/>
              </p:cNvSpPr>
              <p:nvPr>
                <p:ph idx="1"/>
              </p:nvPr>
            </p:nvSpPr>
            <p:spPr>
              <a:xfrm>
                <a:off x="838200" y="1690688"/>
                <a:ext cx="10515600" cy="4351338"/>
              </a:xfrm>
            </p:spPr>
            <p:txBody>
              <a:bodyPr>
                <a:normAutofit/>
              </a:bodyPr>
              <a:lstStyle/>
              <a:p>
                <a:endParaRPr kumimoji="1" lang="en-US" altLang="ja-JP" dirty="0"/>
              </a:p>
              <a:p>
                <a:pPr>
                  <a:buFont typeface="Wingdings" panose="05000000000000000000" pitchFamily="2" charset="2"/>
                  <a:buChar char="ü"/>
                </a:pPr>
                <a:r>
                  <a:rPr kumimoji="1" lang="ja-JP" altLang="en-US" dirty="0"/>
                  <a:t>ストレージ容量削減</a:t>
                </a:r>
                <a:endParaRPr kumimoji="1" lang="en-US" altLang="ja-JP" dirty="0"/>
              </a:p>
              <a:p>
                <a:pPr>
                  <a:buFont typeface="Wingdings" panose="05000000000000000000" pitchFamily="2" charset="2"/>
                  <a:buChar char="ü"/>
                </a:pPr>
                <a:r>
                  <a:rPr kumimoji="1" lang="ja-JP" altLang="en-US" dirty="0"/>
                  <a:t>数百個の原子クラスターと数百</a:t>
                </a:r>
                <a:r>
                  <a:rPr kumimoji="1" lang="en-US" altLang="ja-JP" dirty="0"/>
                  <a:t>eV</a:t>
                </a:r>
                <a:r>
                  <a:rPr kumimoji="1" lang="ja-JP" altLang="en-US" dirty="0"/>
                  <a:t>の光電子での数値計算</a:t>
                </a:r>
              </a:p>
              <a:p>
                <a:pPr>
                  <a:buFont typeface="Wingdings" panose="05000000000000000000" pitchFamily="2" charset="2"/>
                  <a:buChar char="ü"/>
                </a:pPr>
                <a:r>
                  <a:rPr kumimoji="1" lang="ja-JP" altLang="en-US" dirty="0"/>
                  <a:t>計算時間が多くなる。展開級数の収束が遅いほど長くなり、発散する場合もある。</a:t>
                </a:r>
                <a:endParaRPr kumimoji="1" lang="en-US" altLang="ja-JP" dirty="0"/>
              </a:p>
              <a:p>
                <a:pPr marL="0" indent="0">
                  <a:buNone/>
                </a:pPr>
                <a:endParaRPr kumimoji="1" lang="en-US" altLang="ja-JP" dirty="0"/>
              </a:p>
              <a:p>
                <a:pPr marL="0" indent="0">
                  <a:buNone/>
                </a:pPr>
                <a:r>
                  <a:rPr lang="en-US" altLang="ja-JP" dirty="0"/>
                  <a:t>SE</a:t>
                </a:r>
                <a:r>
                  <a:rPr lang="ja-JP" altLang="en-US" dirty="0"/>
                  <a:t>の計算時間は次に比例する</a:t>
                </a:r>
                <a:r>
                  <a:rPr lang="en-US" altLang="ja-JP" dirty="0"/>
                  <a:t>.:</a:t>
                </a:r>
              </a:p>
              <a:p>
                <a:pPr marL="0" indent="0">
                  <a:buNone/>
                </a:pPr>
                <a:endParaRPr lang="en-US" altLang="ja-JP" dirty="0"/>
              </a:p>
              <a:p>
                <a:pPr marL="0" indent="0">
                  <a:buNone/>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m:t>
                          </m:r>
                          <m:r>
                            <a:rPr lang="en-US" altLang="ja-JP" b="0" i="1" smtClean="0">
                              <a:latin typeface="Cambria Math" panose="02040503050406030204" pitchFamily="18" charset="0"/>
                            </a:rPr>
                            <m:t>𝑁</m:t>
                          </m:r>
                        </m:e>
                        <m:sub>
                          <m:r>
                            <a:rPr lang="en-US" altLang="ja-JP" b="0" i="1" smtClean="0">
                              <a:latin typeface="Cambria Math" panose="02040503050406030204" pitchFamily="18" charset="0"/>
                            </a:rPr>
                            <m:t>𝑎𝑡</m:t>
                          </m:r>
                        </m:sub>
                      </m:sSub>
                      <m:r>
                        <a:rPr lang="en-US" altLang="ja-JP" b="0" i="1" smtClean="0">
                          <a:latin typeface="Cambria Math" panose="02040503050406030204" pitchFamily="18" charset="0"/>
                        </a:rPr>
                        <m:t>−1)</m:t>
                      </m:r>
                      <m:sSub>
                        <m:sSubPr>
                          <m:ctrlPr>
                            <a:rPr lang="en-US" altLang="ja-JP" b="0" i="1" baseline="30000" smtClean="0">
                              <a:latin typeface="Cambria Math" panose="02040503050406030204" pitchFamily="18" charset="0"/>
                            </a:rPr>
                          </m:ctrlPr>
                        </m:sSubPr>
                        <m:e>
                          <m:r>
                            <a:rPr lang="en-US" altLang="ja-JP" b="0" i="1" baseline="30000" smtClean="0">
                              <a:latin typeface="Cambria Math" panose="02040503050406030204" pitchFamily="18" charset="0"/>
                            </a:rPr>
                            <m:t>𝑁</m:t>
                          </m:r>
                        </m:e>
                        <m:sub>
                          <m:r>
                            <a:rPr lang="en-US" altLang="ja-JP" b="0" i="1" baseline="30000" smtClean="0">
                              <a:latin typeface="Cambria Math" panose="02040503050406030204" pitchFamily="18" charset="0"/>
                            </a:rPr>
                            <m:t>𝑑𝑖𝑓𝑓</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𝑙</m:t>
                          </m:r>
                        </m:e>
                        <m:sub>
                          <m:r>
                            <a:rPr lang="en-US" altLang="ja-JP" b="0" i="1" smtClean="0">
                              <a:latin typeface="Cambria Math" panose="02040503050406030204" pitchFamily="18" charset="0"/>
                            </a:rPr>
                            <m:t>𝑚𝑎𝑥</m:t>
                          </m:r>
                        </m:sub>
                      </m:sSub>
                      <m:r>
                        <a:rPr lang="en-US" altLang="ja-JP" b="0" i="1" smtClean="0">
                          <a:latin typeface="Cambria Math" panose="02040503050406030204" pitchFamily="18" charset="0"/>
                        </a:rPr>
                        <m:t>+1)</m:t>
                      </m:r>
                      <m:r>
                        <a:rPr lang="en-US" altLang="ja-JP" b="0" i="1" baseline="30000" smtClean="0">
                          <a:latin typeface="Cambria Math" panose="02040503050406030204" pitchFamily="18" charset="0"/>
                        </a:rPr>
                        <m:t>2</m:t>
                      </m:r>
                    </m:oMath>
                  </m:oMathPara>
                </a14:m>
                <a:endParaRPr kumimoji="1"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40D69D0-8B48-8E0B-6FA0-3A678921E036}"/>
                  </a:ext>
                </a:extLst>
              </p:cNvPr>
              <p:cNvSpPr>
                <a:spLocks noGrp="1" noRot="1" noChangeAspect="1" noMove="1" noResize="1" noEditPoints="1" noAdjustHandles="1" noChangeArrowheads="1" noChangeShapeType="1" noTextEdit="1"/>
              </p:cNvSpPr>
              <p:nvPr>
                <p:ph idx="1"/>
              </p:nvPr>
            </p:nvSpPr>
            <p:spPr>
              <a:xfrm>
                <a:off x="838200" y="1690688"/>
                <a:ext cx="10515600" cy="4351338"/>
              </a:xfrm>
              <a:blipFill>
                <a:blip r:embed="rId2"/>
                <a:stretch>
                  <a:fillRect l="-1217" b="-1681"/>
                </a:stretch>
              </a:blipFill>
            </p:spPr>
            <p:txBody>
              <a:bodyPr/>
              <a:lstStyle/>
              <a:p>
                <a:r>
                  <a:rPr lang="ja-JP" altLang="en-US">
                    <a:noFill/>
                  </a:rPr>
                  <a:t> </a:t>
                </a:r>
              </a:p>
            </p:txBody>
          </p:sp>
        </mc:Fallback>
      </mc:AlternateContent>
      <p:pic>
        <p:nvPicPr>
          <p:cNvPr id="4" name="コンテンツ プレースホルダー 4">
            <a:extLst>
              <a:ext uri="{FF2B5EF4-FFF2-40B4-BE49-F238E27FC236}">
                <a16:creationId xmlns:a16="http://schemas.microsoft.com/office/drawing/2014/main" id="{A55BBAD5-DD73-D966-9683-C29401C91D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76516" y="1562587"/>
            <a:ext cx="5402995" cy="621715"/>
          </a:xfrm>
          <a:prstGeom prst="rect">
            <a:avLst/>
          </a:prstGeom>
        </p:spPr>
      </p:pic>
    </p:spTree>
    <p:extLst>
      <p:ext uri="{BB962C8B-B14F-4D97-AF65-F5344CB8AC3E}">
        <p14:creationId xmlns:p14="http://schemas.microsoft.com/office/powerpoint/2010/main" val="1673278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61AF08-8B95-EF34-ECE1-DA9BAB89EBC9}"/>
              </a:ext>
            </a:extLst>
          </p:cNvPr>
          <p:cNvSpPr>
            <a:spLocks noGrp="1"/>
          </p:cNvSpPr>
          <p:nvPr>
            <p:ph type="title"/>
          </p:nvPr>
        </p:nvSpPr>
        <p:spPr/>
        <p:txBody>
          <a:bodyPr/>
          <a:lstStyle/>
          <a:p>
            <a:r>
              <a:rPr kumimoji="1" lang="en-US" altLang="ja-JP" dirty="0"/>
              <a:t>Introduction</a:t>
            </a:r>
            <a:endParaRPr kumimoji="1" lang="ja-JP" altLang="en-US" dirty="0"/>
          </a:p>
        </p:txBody>
      </p:sp>
      <p:sp>
        <p:nvSpPr>
          <p:cNvPr id="3" name="コンテンツ プレースホルダー 2">
            <a:extLst>
              <a:ext uri="{FF2B5EF4-FFF2-40B4-BE49-F238E27FC236}">
                <a16:creationId xmlns:a16="http://schemas.microsoft.com/office/drawing/2014/main" id="{2B012BA3-B0EA-2162-3B52-921EC51F7C45}"/>
              </a:ext>
            </a:extLst>
          </p:cNvPr>
          <p:cNvSpPr>
            <a:spLocks noGrp="1"/>
          </p:cNvSpPr>
          <p:nvPr>
            <p:ph idx="1"/>
          </p:nvPr>
        </p:nvSpPr>
        <p:spPr/>
        <p:txBody>
          <a:bodyPr/>
          <a:lstStyle/>
          <a:p>
            <a:r>
              <a:rPr kumimoji="1" lang="ja-JP" altLang="en-US" dirty="0"/>
              <a:t>この論文の目的</a:t>
            </a:r>
            <a:endParaRPr kumimoji="1" lang="en-US" altLang="ja-JP" dirty="0"/>
          </a:p>
          <a:p>
            <a:endParaRPr lang="en-US" altLang="ja-JP" dirty="0"/>
          </a:p>
          <a:p>
            <a:pPr>
              <a:buFont typeface="Wingdings" panose="05000000000000000000" pitchFamily="2" charset="2"/>
              <a:buChar char="ü"/>
            </a:pPr>
            <a:r>
              <a:rPr kumimoji="1" lang="ja-JP" altLang="en-US" dirty="0"/>
              <a:t>繰り込み法 </a:t>
            </a:r>
            <a:r>
              <a:rPr kumimoji="1" lang="en-US" altLang="ja-JP" dirty="0"/>
              <a:t>(Didier</a:t>
            </a:r>
            <a:r>
              <a:rPr kumimoji="1" lang="ja-JP" altLang="en-US" dirty="0"/>
              <a:t>さんと</a:t>
            </a:r>
            <a:r>
              <a:rPr kumimoji="1" lang="en-US" altLang="ja-JP" dirty="0"/>
              <a:t>Natoli</a:t>
            </a:r>
            <a:r>
              <a:rPr kumimoji="1" lang="ja-JP" altLang="en-US" dirty="0"/>
              <a:t>さんによって提案された</a:t>
            </a:r>
            <a:r>
              <a:rPr kumimoji="1" lang="en-US" altLang="ja-JP" dirty="0"/>
              <a:t>.)</a:t>
            </a:r>
            <a:r>
              <a:rPr kumimoji="1" lang="ja-JP" altLang="en-US" dirty="0"/>
              <a:t>を用いて、</a:t>
            </a:r>
            <a:r>
              <a:rPr kumimoji="1" lang="en-US" altLang="ja-JP" dirty="0"/>
              <a:t>SE</a:t>
            </a:r>
            <a:r>
              <a:rPr kumimoji="1" lang="ja-JP" altLang="en-US" dirty="0"/>
              <a:t>束性を改善する</a:t>
            </a:r>
            <a:r>
              <a:rPr kumimoji="1" lang="en-US" altLang="ja-JP" dirty="0"/>
              <a:t>.</a:t>
            </a:r>
            <a:endParaRPr kumimoji="1" lang="ja-JP" altLang="en-US" dirty="0"/>
          </a:p>
        </p:txBody>
      </p:sp>
    </p:spTree>
    <p:extLst>
      <p:ext uri="{BB962C8B-B14F-4D97-AF65-F5344CB8AC3E}">
        <p14:creationId xmlns:p14="http://schemas.microsoft.com/office/powerpoint/2010/main" val="40129630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C654F9D-C2D1-8E02-80E3-16437578EA10}"/>
              </a:ext>
            </a:extLst>
          </p:cNvPr>
          <p:cNvSpPr>
            <a:spLocks noGrp="1"/>
          </p:cNvSpPr>
          <p:nvPr>
            <p:ph type="title"/>
          </p:nvPr>
        </p:nvSpPr>
        <p:spPr>
          <a:xfrm>
            <a:off x="149942" y="247138"/>
            <a:ext cx="12042058" cy="1325563"/>
          </a:xfrm>
        </p:spPr>
        <p:txBody>
          <a:bodyPr/>
          <a:lstStyle/>
          <a:p>
            <a:r>
              <a:rPr lang="en-GB" altLang="ja-JP" dirty="0"/>
              <a:t>Monitoring the convergence of the MS expansion</a:t>
            </a:r>
            <a:endParaRPr kumimoji="1" lang="ja-JP" altLang="en-US" dirty="0"/>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532D026-27E8-A794-411D-DBB84B8DA00A}"/>
                  </a:ext>
                </a:extLst>
              </p:cNvPr>
              <p:cNvSpPr>
                <a:spLocks noGrp="1"/>
              </p:cNvSpPr>
              <p:nvPr>
                <p:ph idx="1"/>
              </p:nvPr>
            </p:nvSpPr>
            <p:spPr>
              <a:xfrm>
                <a:off x="838200" y="1442167"/>
                <a:ext cx="10515600" cy="4351338"/>
              </a:xfrm>
            </p:spPr>
            <p:txBody>
              <a:bodyPr/>
              <a:lstStyle/>
              <a:p>
                <a:pPr>
                  <a:buFont typeface="Wingdings" panose="05000000000000000000" pitchFamily="2" charset="2"/>
                  <a:buChar char="ü"/>
                </a:pPr>
                <a:r>
                  <a:rPr kumimoji="1" lang="en-US" altLang="ja-JP" dirty="0"/>
                  <a:t>SE</a:t>
                </a:r>
                <a:r>
                  <a:rPr kumimoji="1" lang="ja-JP" altLang="en-US" dirty="0"/>
                  <a:t>は級数が収束する場合のみ使える</a:t>
                </a:r>
                <a:r>
                  <a:rPr kumimoji="1" lang="en-US" altLang="ja-JP" dirty="0"/>
                  <a:t>.</a:t>
                </a:r>
                <a:r>
                  <a:rPr kumimoji="1" lang="ja-JP" altLang="en-US" dirty="0"/>
                  <a:t>→</a:t>
                </a:r>
                <a:r>
                  <a:rPr lang="ja-JP" altLang="en-US" dirty="0"/>
                  <a:t>級数が収束条件をしるのは意義がある</a:t>
                </a:r>
                <a:r>
                  <a:rPr lang="en-US" altLang="ja-JP" dirty="0"/>
                  <a:t>.</a:t>
                </a:r>
              </a:p>
              <a:p>
                <a:pPr>
                  <a:buFont typeface="Wingdings" panose="05000000000000000000" pitchFamily="2" charset="2"/>
                  <a:buChar char="ü"/>
                </a:pPr>
                <a:endParaRPr lang="en-US" altLang="ja-JP" dirty="0"/>
              </a:p>
              <a:p>
                <a:pPr>
                  <a:buFont typeface="Wingdings" panose="05000000000000000000" pitchFamily="2" charset="2"/>
                  <a:buChar char="ü"/>
                </a:pPr>
                <a:r>
                  <a:rPr lang="ja-JP" altLang="en-US" dirty="0"/>
                  <a:t>スペクトル半径は、</a:t>
                </a:r>
                <a:r>
                  <a:rPr lang="en-US" altLang="ja-JP" dirty="0"/>
                  <a:t>SE</a:t>
                </a:r>
                <a:r>
                  <a:rPr lang="ja-JP" altLang="en-US" dirty="0"/>
                  <a:t>の項数をどこまで含めれば指定した正確性に到達できるか見積もる指標にもなる</a:t>
                </a:r>
                <a:r>
                  <a:rPr lang="en-US" altLang="ja-JP" dirty="0"/>
                  <a:t>.</a:t>
                </a:r>
              </a:p>
              <a:p>
                <a:pPr>
                  <a:buFont typeface="Wingdings" panose="05000000000000000000" pitchFamily="2" charset="2"/>
                  <a:buChar char="ü"/>
                </a:pPr>
                <a:r>
                  <a:rPr lang="ja-JP" altLang="en-US" dirty="0"/>
                  <a:t>様々</a:t>
                </a:r>
                <a14:m>
                  <m:oMath xmlns:m="http://schemas.openxmlformats.org/officeDocument/2006/math">
                    <m:r>
                      <a:rPr lang="en-US" altLang="ja-JP" b="0" i="1" smtClean="0">
                        <a:latin typeface="Cambria Math" panose="02040503050406030204" pitchFamily="18" charset="0"/>
                      </a:rPr>
                      <m:t>𝑥</m:t>
                    </m:r>
                  </m:oMath>
                </a14:m>
                <a:r>
                  <a:rPr lang="ja-JP" altLang="en-US" dirty="0"/>
                  <a:t>における、</a:t>
                </a:r>
                <a14:m>
                  <m:oMath xmlns:m="http://schemas.openxmlformats.org/officeDocument/2006/math">
                    <m:r>
                      <a:rPr lang="en-US" altLang="ja-JP" b="0" i="1" smtClean="0">
                        <a:latin typeface="Cambria Math" panose="02040503050406030204" pitchFamily="18" charset="0"/>
                      </a:rPr>
                      <m:t>𝑓</m:t>
                    </m:r>
                    <m:d>
                      <m:dPr>
                        <m:ctrlPr>
                          <a:rPr lang="en-US" altLang="ja-JP" b="0" i="1" smtClean="0">
                            <a:latin typeface="Cambria Math" panose="02040503050406030204" pitchFamily="18" charset="0"/>
                          </a:rPr>
                        </m:ctrlPr>
                      </m:dPr>
                      <m:e>
                        <m:r>
                          <a:rPr lang="en-US" altLang="ja-JP" b="0" i="1" smtClean="0">
                            <a:latin typeface="Cambria Math" panose="02040503050406030204" pitchFamily="18" charset="0"/>
                          </a:rPr>
                          <m:t>𝑥</m:t>
                        </m:r>
                      </m:e>
                    </m:d>
                    <m:r>
                      <a:rPr lang="en-US" altLang="ja-JP" b="0" i="1" smtClean="0">
                        <a:latin typeface="Cambria Math" panose="02040503050406030204" pitchFamily="18" charset="0"/>
                      </a:rPr>
                      <m:t>=</m:t>
                    </m:r>
                    <m:f>
                      <m:fPr>
                        <m:ctrlPr>
                          <a:rPr lang="en-US" altLang="ja-JP" i="1" smtClean="0">
                            <a:latin typeface="Cambria Math" panose="02040503050406030204" pitchFamily="18" charset="0"/>
                          </a:rPr>
                        </m:ctrlPr>
                      </m:fPr>
                      <m:num>
                        <m:r>
                          <a:rPr lang="en-US" altLang="ja-JP" b="0" i="1" smtClean="0">
                            <a:latin typeface="Cambria Math" panose="02040503050406030204" pitchFamily="18" charset="0"/>
                          </a:rPr>
                          <m:t>1</m:t>
                        </m:r>
                      </m:num>
                      <m:den>
                        <m:r>
                          <a:rPr lang="en-US" altLang="ja-JP" b="0" i="1" smtClean="0">
                            <a:latin typeface="Cambria Math" panose="02040503050406030204" pitchFamily="18" charset="0"/>
                          </a:rPr>
                          <m:t>1−</m:t>
                        </m:r>
                        <m:r>
                          <a:rPr lang="en-US" altLang="ja-JP" b="0" i="1" smtClean="0">
                            <a:latin typeface="Cambria Math" panose="02040503050406030204" pitchFamily="18" charset="0"/>
                          </a:rPr>
                          <m:t>𝑥</m:t>
                        </m:r>
                      </m:den>
                    </m:f>
                  </m:oMath>
                </a14:m>
                <a:r>
                  <a:rPr lang="ja-JP" altLang="en-US" dirty="0"/>
                  <a:t>のテイラー展開の正確性 </a:t>
                </a:r>
                <a:r>
                  <a:rPr lang="en-US" altLang="ja-JP" dirty="0"/>
                  <a:t>(</a:t>
                </a:r>
                <a14:m>
                  <m:oMath xmlns:m="http://schemas.openxmlformats.org/officeDocument/2006/math">
                    <m:f>
                      <m:fPr>
                        <m:ctrlPr>
                          <a:rPr lang="en-US" altLang="ja-JP" i="1" smtClean="0">
                            <a:latin typeface="Cambria Math" panose="02040503050406030204" pitchFamily="18" charset="0"/>
                          </a:rPr>
                        </m:ctrlPr>
                      </m:fPr>
                      <m:num>
                        <m:r>
                          <a:rPr lang="en-US" altLang="ja-JP" i="1">
                            <a:latin typeface="Cambria Math" panose="02040503050406030204" pitchFamily="18" charset="0"/>
                          </a:rPr>
                          <m:t>𝑓</m:t>
                        </m:r>
                        <m:d>
                          <m:dPr>
                            <m:ctrlPr>
                              <a:rPr lang="en-US" altLang="ja-JP" i="1">
                                <a:latin typeface="Cambria Math" panose="02040503050406030204" pitchFamily="18" charset="0"/>
                              </a:rPr>
                            </m:ctrlPr>
                          </m:dPr>
                          <m:e>
                            <m:r>
                              <a:rPr lang="en-US" altLang="ja-JP" i="1">
                                <a:latin typeface="Cambria Math" panose="02040503050406030204" pitchFamily="18" charset="0"/>
                              </a:rPr>
                              <m:t>𝑥</m:t>
                            </m:r>
                          </m:e>
                        </m:d>
                        <m:r>
                          <a:rPr lang="en-US" altLang="ja-JP" b="0" i="1" smtClean="0">
                            <a:latin typeface="Cambria Math" panose="02040503050406030204" pitchFamily="18" charset="0"/>
                          </a:rPr>
                          <m:t>−(1+</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baseline="30000" smtClean="0">
                            <a:latin typeface="Cambria Math" panose="02040503050406030204" pitchFamily="18" charset="0"/>
                          </a:rPr>
                          <m:t>2</m:t>
                        </m:r>
                        <m:r>
                          <a:rPr lang="en-US" altLang="ja-JP" b="0" i="1" smtClean="0">
                            <a:latin typeface="Cambria Math" panose="02040503050406030204" pitchFamily="18" charset="0"/>
                          </a:rPr>
                          <m:t>+…</m:t>
                        </m:r>
                        <m:r>
                          <a:rPr lang="en-US" altLang="ja-JP" b="0" i="1" smtClean="0">
                            <a:latin typeface="Cambria Math" panose="02040503050406030204" pitchFamily="18" charset="0"/>
                          </a:rPr>
                          <m:t>𝑥𝑛</m:t>
                        </m:r>
                        <m:r>
                          <a:rPr lang="en-US" altLang="ja-JP" b="0" i="1" smtClean="0">
                            <a:latin typeface="Cambria Math" panose="02040503050406030204" pitchFamily="18" charset="0"/>
                          </a:rPr>
                          <m:t>)</m:t>
                        </m:r>
                      </m:num>
                      <m:den>
                        <m:r>
                          <a:rPr lang="en-US" altLang="ja-JP" b="0" i="1" smtClean="0">
                            <a:latin typeface="Cambria Math" panose="02040503050406030204" pitchFamily="18" charset="0"/>
                          </a:rPr>
                          <m:t>𝑓</m:t>
                        </m:r>
                        <m:r>
                          <a:rPr lang="en-US" altLang="ja-JP" b="0" i="1" smtClean="0">
                            <a:latin typeface="Cambria Math" panose="02040503050406030204" pitchFamily="18" charset="0"/>
                          </a:rPr>
                          <m:t>(</m:t>
                        </m:r>
                        <m:r>
                          <a:rPr lang="en-US" altLang="ja-JP" b="0" i="1" smtClean="0">
                            <a:latin typeface="Cambria Math" panose="02040503050406030204" pitchFamily="18" charset="0"/>
                          </a:rPr>
                          <m:t>𝑥</m:t>
                        </m:r>
                        <m:r>
                          <a:rPr lang="en-US" altLang="ja-JP" b="0" i="1" smtClean="0">
                            <a:latin typeface="Cambria Math" panose="02040503050406030204" pitchFamily="18" charset="0"/>
                          </a:rPr>
                          <m:t>)</m:t>
                        </m:r>
                      </m:den>
                    </m:f>
                  </m:oMath>
                </a14:m>
                <a:r>
                  <a:rPr lang="en-US" altLang="ja-JP" dirty="0"/>
                  <a:t>)</a:t>
                </a:r>
                <a:r>
                  <a:rPr lang="ja-JP" altLang="en-US" dirty="0"/>
                  <a:t>と、必要な項数</a:t>
                </a:r>
                <a:endParaRPr lang="en-US" altLang="ja-JP" dirty="0"/>
              </a:p>
              <a:p>
                <a:endParaRPr kumimoji="1" lang="ja-JP" altLang="en-US" dirty="0"/>
              </a:p>
            </p:txBody>
          </p:sp>
        </mc:Choice>
        <mc:Fallback xmlns="">
          <p:sp>
            <p:nvSpPr>
              <p:cNvPr id="3" name="コンテンツ プレースホルダー 2">
                <a:extLst>
                  <a:ext uri="{FF2B5EF4-FFF2-40B4-BE49-F238E27FC236}">
                    <a16:creationId xmlns:a16="http://schemas.microsoft.com/office/drawing/2014/main" id="{5532D026-27E8-A794-411D-DBB84B8DA00A}"/>
                  </a:ext>
                </a:extLst>
              </p:cNvPr>
              <p:cNvSpPr>
                <a:spLocks noGrp="1" noRot="1" noChangeAspect="1" noMove="1" noResize="1" noEditPoints="1" noAdjustHandles="1" noChangeArrowheads="1" noChangeShapeType="1" noTextEdit="1"/>
              </p:cNvSpPr>
              <p:nvPr>
                <p:ph idx="1"/>
              </p:nvPr>
            </p:nvSpPr>
            <p:spPr>
              <a:xfrm>
                <a:off x="838200" y="1442167"/>
                <a:ext cx="10515600" cy="4351338"/>
              </a:xfrm>
              <a:blipFill>
                <a:blip r:embed="rId2"/>
                <a:stretch>
                  <a:fillRect l="-1043" t="-2384" r="-812"/>
                </a:stretch>
              </a:blipFill>
            </p:spPr>
            <p:txBody>
              <a:bodyPr/>
              <a:lstStyle/>
              <a:p>
                <a:r>
                  <a:rPr lang="ja-JP" altLang="en-US">
                    <a:noFill/>
                  </a:rPr>
                  <a:t> </a:t>
                </a:r>
              </a:p>
            </p:txBody>
          </p:sp>
        </mc:Fallback>
      </mc:AlternateContent>
      <p:pic>
        <p:nvPicPr>
          <p:cNvPr id="5" name="図 4">
            <a:extLst>
              <a:ext uri="{FF2B5EF4-FFF2-40B4-BE49-F238E27FC236}">
                <a16:creationId xmlns:a16="http://schemas.microsoft.com/office/drawing/2014/main" id="{CA093218-D99B-EB1D-D0AC-C56229E03C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58382" y="2190501"/>
            <a:ext cx="4118704" cy="454376"/>
          </a:xfrm>
          <a:prstGeom prst="rect">
            <a:avLst/>
          </a:prstGeom>
        </p:spPr>
      </p:pic>
      <p:pic>
        <p:nvPicPr>
          <p:cNvPr id="7" name="図 6" descr="テーブル">
            <a:extLst>
              <a:ext uri="{FF2B5EF4-FFF2-40B4-BE49-F238E27FC236}">
                <a16:creationId xmlns:a16="http://schemas.microsoft.com/office/drawing/2014/main" id="{7D5B064F-E778-B55D-5BDD-9C08735961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7432" y="4832479"/>
            <a:ext cx="6105340" cy="1922052"/>
          </a:xfrm>
          <a:prstGeom prst="rect">
            <a:avLst/>
          </a:prstGeom>
        </p:spPr>
      </p:pic>
    </p:spTree>
    <p:extLst>
      <p:ext uri="{BB962C8B-B14F-4D97-AF65-F5344CB8AC3E}">
        <p14:creationId xmlns:p14="http://schemas.microsoft.com/office/powerpoint/2010/main" val="121635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2E22187-3F00-5E77-17F6-C3A8E8765C84}"/>
              </a:ext>
            </a:extLst>
          </p:cNvPr>
          <p:cNvSpPr>
            <a:spLocks noGrp="1"/>
          </p:cNvSpPr>
          <p:nvPr>
            <p:ph type="title"/>
          </p:nvPr>
        </p:nvSpPr>
        <p:spPr/>
        <p:txBody>
          <a:bodyPr/>
          <a:lstStyle/>
          <a:p>
            <a:r>
              <a:rPr lang="en-US" altLang="ja-JP" dirty="0"/>
              <a:t>Appendix1:estimate of the truncation order</a:t>
            </a:r>
            <a:endParaRPr kumimoji="1" lang="ja-JP" altLang="en-US" dirty="0"/>
          </a:p>
        </p:txBody>
      </p:sp>
      <p:pic>
        <p:nvPicPr>
          <p:cNvPr id="5" name="コンテンツ プレースホルダー 4">
            <a:extLst>
              <a:ext uri="{FF2B5EF4-FFF2-40B4-BE49-F238E27FC236}">
                <a16:creationId xmlns:a16="http://schemas.microsoft.com/office/drawing/2014/main" id="{94488E67-0A24-E745-1956-A014FE57B7C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50648" y="1722925"/>
            <a:ext cx="4236213" cy="383768"/>
          </a:xfrm>
        </p:spPr>
      </p:pic>
      <p:pic>
        <p:nvPicPr>
          <p:cNvPr id="7" name="図 6">
            <a:extLst>
              <a:ext uri="{FF2B5EF4-FFF2-40B4-BE49-F238E27FC236}">
                <a16:creationId xmlns:a16="http://schemas.microsoft.com/office/drawing/2014/main" id="{9AA9C89F-32C9-D6C6-41F3-94518D31AAA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23965" y="2416095"/>
            <a:ext cx="3606212" cy="420959"/>
          </a:xfrm>
          <a:prstGeom prst="rect">
            <a:avLst/>
          </a:prstGeom>
        </p:spPr>
      </p:pic>
      <p:pic>
        <p:nvPicPr>
          <p:cNvPr id="9" name="図 8">
            <a:extLst>
              <a:ext uri="{FF2B5EF4-FFF2-40B4-BE49-F238E27FC236}">
                <a16:creationId xmlns:a16="http://schemas.microsoft.com/office/drawing/2014/main" id="{C92DE0ED-3E58-B483-B09F-A44FB3B532B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17512" y="2983407"/>
            <a:ext cx="2413497" cy="420959"/>
          </a:xfrm>
          <a:prstGeom prst="rect">
            <a:avLst/>
          </a:prstGeom>
        </p:spPr>
      </p:pic>
      <p:pic>
        <p:nvPicPr>
          <p:cNvPr id="11" name="図 10">
            <a:extLst>
              <a:ext uri="{FF2B5EF4-FFF2-40B4-BE49-F238E27FC236}">
                <a16:creationId xmlns:a16="http://schemas.microsoft.com/office/drawing/2014/main" id="{791BBC31-75B6-7DD0-8605-304855DCD81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7512" y="3716898"/>
            <a:ext cx="2298725" cy="448056"/>
          </a:xfrm>
          <a:prstGeom prst="rect">
            <a:avLst/>
          </a:prstGeom>
        </p:spPr>
      </p:pic>
      <p:pic>
        <p:nvPicPr>
          <p:cNvPr id="15" name="図 14">
            <a:extLst>
              <a:ext uri="{FF2B5EF4-FFF2-40B4-BE49-F238E27FC236}">
                <a16:creationId xmlns:a16="http://schemas.microsoft.com/office/drawing/2014/main" id="{7B5F7EFD-0796-E06C-66CA-1D6A010B08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24974" y="4413359"/>
            <a:ext cx="2110203" cy="448056"/>
          </a:xfrm>
          <a:prstGeom prst="rect">
            <a:avLst/>
          </a:prstGeom>
        </p:spPr>
      </p:pic>
      <p:pic>
        <p:nvPicPr>
          <p:cNvPr id="17" name="図 16">
            <a:extLst>
              <a:ext uri="{FF2B5EF4-FFF2-40B4-BE49-F238E27FC236}">
                <a16:creationId xmlns:a16="http://schemas.microsoft.com/office/drawing/2014/main" id="{C4D92263-B202-0DAA-151A-6C931CD9820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28390" y="5065520"/>
            <a:ext cx="1414178" cy="448056"/>
          </a:xfrm>
          <a:prstGeom prst="rect">
            <a:avLst/>
          </a:prstGeom>
        </p:spPr>
      </p:pic>
      <p:pic>
        <p:nvPicPr>
          <p:cNvPr id="19" name="図 18">
            <a:extLst>
              <a:ext uri="{FF2B5EF4-FFF2-40B4-BE49-F238E27FC236}">
                <a16:creationId xmlns:a16="http://schemas.microsoft.com/office/drawing/2014/main" id="{8909B91E-74FC-74BD-6F54-2CF9D5301F8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79936" y="5806282"/>
            <a:ext cx="2511827" cy="448056"/>
          </a:xfrm>
          <a:prstGeom prst="rect">
            <a:avLst/>
          </a:prstGeom>
        </p:spPr>
      </p:pic>
      <p:pic>
        <p:nvPicPr>
          <p:cNvPr id="21" name="図 20" descr="テキスト が含まれている画像&#10;&#10;自動的に生成された説明">
            <a:extLst>
              <a:ext uri="{FF2B5EF4-FFF2-40B4-BE49-F238E27FC236}">
                <a16:creationId xmlns:a16="http://schemas.microsoft.com/office/drawing/2014/main" id="{5724EB08-C13F-67DA-6877-9CB75A4B391F}"/>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33744" y="1658698"/>
            <a:ext cx="3903104" cy="777938"/>
          </a:xfrm>
          <a:prstGeom prst="rect">
            <a:avLst/>
          </a:prstGeom>
        </p:spPr>
      </p:pic>
      <p:pic>
        <p:nvPicPr>
          <p:cNvPr id="23" name="図 22" descr="グラフィカル ユーザー インターフェイス&#10;&#10;中程度の精度で自動的に生成された説明">
            <a:extLst>
              <a:ext uri="{FF2B5EF4-FFF2-40B4-BE49-F238E27FC236}">
                <a16:creationId xmlns:a16="http://schemas.microsoft.com/office/drawing/2014/main" id="{8D32E0C0-281F-21C0-49A2-9159797D2AFB}"/>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096000" y="4309143"/>
            <a:ext cx="3707144" cy="766514"/>
          </a:xfrm>
          <a:prstGeom prst="rect">
            <a:avLst/>
          </a:prstGeom>
        </p:spPr>
      </p:pic>
      <p:pic>
        <p:nvPicPr>
          <p:cNvPr id="25" name="図 24">
            <a:extLst>
              <a:ext uri="{FF2B5EF4-FFF2-40B4-BE49-F238E27FC236}">
                <a16:creationId xmlns:a16="http://schemas.microsoft.com/office/drawing/2014/main" id="{64BA38B4-1C9B-46C7-5506-84C38B3026F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16456" y="5254870"/>
            <a:ext cx="4289218" cy="766514"/>
          </a:xfrm>
          <a:prstGeom prst="rect">
            <a:avLst/>
          </a:prstGeom>
        </p:spPr>
      </p:pic>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039F7F4-0D55-259C-8738-402DEB162DA8}"/>
                  </a:ext>
                </a:extLst>
              </p:cNvPr>
              <p:cNvSpPr txBox="1"/>
              <p:nvPr/>
            </p:nvSpPr>
            <p:spPr>
              <a:xfrm>
                <a:off x="5801261" y="2476099"/>
                <a:ext cx="6961239" cy="646331"/>
              </a:xfrm>
              <a:prstGeom prst="rect">
                <a:avLst/>
              </a:prstGeom>
              <a:noFill/>
            </p:spPr>
            <p:txBody>
              <a:bodyPr wrap="square" rtlCol="0">
                <a:spAutoFit/>
              </a:bodyPr>
              <a:lstStyle/>
              <a:p>
                <a:r>
                  <a:rPr kumimoji="1" lang="en-US" altLang="ja-JP" dirty="0"/>
                  <a:t>e.g.,: </a:t>
                </a:r>
                <a14:m>
                  <m:oMath xmlns:m="http://schemas.openxmlformats.org/officeDocument/2006/math">
                    <m:sSub>
                      <m:sSubPr>
                        <m:ctrlPr>
                          <a:rPr kumimoji="1" lang="en-US" altLang="ja-JP" i="1" smtClean="0">
                            <a:latin typeface="Cambria Math" panose="02040503050406030204" pitchFamily="18" charset="0"/>
                          </a:rPr>
                        </m:ctrlPr>
                      </m:sSubPr>
                      <m:e>
                        <m:r>
                          <a:rPr kumimoji="1" lang="ja-JP" altLang="en-US" i="1" smtClean="0">
                            <a:latin typeface="Cambria Math" panose="02040503050406030204" pitchFamily="18" charset="0"/>
                          </a:rPr>
                          <m:t>𝜀</m:t>
                        </m:r>
                      </m:e>
                      <m:sub>
                        <m:r>
                          <a:rPr kumimoji="1" lang="en-US" altLang="ja-JP" b="0" i="1" smtClean="0">
                            <a:latin typeface="Cambria Math" panose="02040503050406030204" pitchFamily="18" charset="0"/>
                          </a:rPr>
                          <m:t>𝑎𝑏𝑠</m:t>
                        </m:r>
                      </m:sub>
                    </m:sSub>
                    <m:r>
                      <a:rPr kumimoji="1" lang="en-US" altLang="ja-JP" b="0" i="1" smtClean="0">
                        <a:latin typeface="Cambria Math" panose="02040503050406030204" pitchFamily="18" charset="0"/>
                      </a:rPr>
                      <m:t>=0.1</m:t>
                    </m:r>
                  </m:oMath>
                </a14:m>
                <a:endParaRPr kumimoji="1" lang="en-US" altLang="ja-JP" dirty="0"/>
              </a:p>
              <a:p>
                <a14:m>
                  <m:oMath xmlns:m="http://schemas.openxmlformats.org/officeDocument/2006/math">
                    <m:r>
                      <a:rPr kumimoji="1" lang="en-US" altLang="ja-JP" b="0" i="1" smtClean="0">
                        <a:latin typeface="Cambria Math" panose="02040503050406030204" pitchFamily="18" charset="0"/>
                      </a:rPr>
                      <m:t>𝑛</m:t>
                    </m:r>
                    <m:r>
                      <a:rPr kumimoji="1" lang="en-US" altLang="ja-JP" b="0" i="1" smtClean="0">
                        <a:latin typeface="Cambria Math" panose="02040503050406030204" pitchFamily="18" charset="0"/>
                      </a:rPr>
                      <m:t>~43</m:t>
                    </m:r>
                  </m:oMath>
                </a14:m>
                <a:r>
                  <a:rPr kumimoji="1" lang="ja-JP" altLang="en-US" dirty="0"/>
                  <a:t> </a:t>
                </a:r>
                <a:r>
                  <a:rPr kumimoji="1" lang="en-US" altLang="ja-JP" dirty="0"/>
                  <a:t>for </a:t>
                </a:r>
                <a14:m>
                  <m:oMath xmlns:m="http://schemas.openxmlformats.org/officeDocument/2006/math">
                    <m:r>
                      <a:rPr kumimoji="1" lang="ja-JP" altLang="en-US" i="1" smtClean="0">
                        <a:latin typeface="Cambria Math" panose="02040503050406030204" pitchFamily="18" charset="0"/>
                      </a:rPr>
                      <m:t>𝜌</m:t>
                    </m:r>
                    <m:d>
                      <m:dPr>
                        <m:ctrlPr>
                          <a:rPr kumimoji="1" lang="en-US" altLang="ja-JP" b="0" i="1" smtClean="0">
                            <a:latin typeface="Cambria Math" panose="02040503050406030204" pitchFamily="18" charset="0"/>
                          </a:rPr>
                        </m:ctrlPr>
                      </m:dPr>
                      <m:e>
                        <m:r>
                          <a:rPr kumimoji="1" lang="en-US" altLang="ja-JP" b="0" i="1" smtClean="0">
                            <a:latin typeface="Cambria Math" panose="02040503050406030204" pitchFamily="18" charset="0"/>
                          </a:rPr>
                          <m:t>𝐾</m:t>
                        </m:r>
                      </m:e>
                    </m:d>
                    <m:r>
                      <a:rPr kumimoji="1" lang="en-US" altLang="ja-JP" b="0" i="1" smtClean="0">
                        <a:latin typeface="Cambria Math" panose="02040503050406030204" pitchFamily="18" charset="0"/>
                      </a:rPr>
                      <m:t>=0.9</m:t>
                    </m:r>
                  </m:oMath>
                </a14:m>
                <a:r>
                  <a:rPr kumimoji="1" lang="en-US" altLang="ja-JP" dirty="0"/>
                  <a:t>, </a:t>
                </a:r>
                <a14:m>
                  <m:oMath xmlns:m="http://schemas.openxmlformats.org/officeDocument/2006/math">
                    <m:r>
                      <a:rPr lang="en-US" altLang="ja-JP" i="1">
                        <a:latin typeface="Cambria Math" panose="02040503050406030204" pitchFamily="18" charset="0"/>
                      </a:rPr>
                      <m:t>𝑛</m:t>
                    </m:r>
                    <m:r>
                      <a:rPr lang="en-US" altLang="ja-JP" i="1">
                        <a:latin typeface="Cambria Math" panose="02040503050406030204" pitchFamily="18" charset="0"/>
                      </a:rPr>
                      <m:t>~9</m:t>
                    </m:r>
                  </m:oMath>
                </a14:m>
                <a:r>
                  <a:rPr lang="ja-JP" altLang="en-US" dirty="0"/>
                  <a:t> </a:t>
                </a:r>
                <a:r>
                  <a:rPr lang="en-US" altLang="ja-JP" dirty="0"/>
                  <a:t>for </a:t>
                </a:r>
                <a14:m>
                  <m:oMath xmlns:m="http://schemas.openxmlformats.org/officeDocument/2006/math">
                    <m:r>
                      <a:rPr lang="ja-JP" altLang="en-US" i="1">
                        <a:latin typeface="Cambria Math" panose="02040503050406030204" pitchFamily="18" charset="0"/>
                      </a:rPr>
                      <m:t>𝜌</m:t>
                    </m:r>
                    <m:d>
                      <m:dPr>
                        <m:ctrlPr>
                          <a:rPr lang="en-US" altLang="ja-JP" i="1">
                            <a:latin typeface="Cambria Math" panose="02040503050406030204" pitchFamily="18" charset="0"/>
                          </a:rPr>
                        </m:ctrlPr>
                      </m:dPr>
                      <m:e>
                        <m:r>
                          <a:rPr lang="en-US" altLang="ja-JP" i="1">
                            <a:latin typeface="Cambria Math" panose="02040503050406030204" pitchFamily="18" charset="0"/>
                          </a:rPr>
                          <m:t>𝐾</m:t>
                        </m:r>
                      </m:e>
                    </m:d>
                    <m:r>
                      <a:rPr lang="en-US" altLang="ja-JP" i="1">
                        <a:latin typeface="Cambria Math" panose="02040503050406030204" pitchFamily="18" charset="0"/>
                      </a:rPr>
                      <m:t>=0.</m:t>
                    </m:r>
                    <m:r>
                      <a:rPr lang="en-US" altLang="ja-JP" b="0" i="1" smtClean="0">
                        <a:latin typeface="Cambria Math" panose="02040503050406030204" pitchFamily="18" charset="0"/>
                      </a:rPr>
                      <m:t>7</m:t>
                    </m:r>
                  </m:oMath>
                </a14:m>
                <a:r>
                  <a:rPr kumimoji="1" lang="en-US" altLang="ja-JP" dirty="0"/>
                  <a:t>, </a:t>
                </a:r>
                <a14:m>
                  <m:oMath xmlns:m="http://schemas.openxmlformats.org/officeDocument/2006/math">
                    <m:r>
                      <a:rPr lang="en-US" altLang="ja-JP" i="1">
                        <a:latin typeface="Cambria Math" panose="02040503050406030204" pitchFamily="18" charset="0"/>
                      </a:rPr>
                      <m:t>𝑛</m:t>
                    </m:r>
                    <m:r>
                      <a:rPr lang="en-US" altLang="ja-JP" i="1">
                        <a:latin typeface="Cambria Math" panose="02040503050406030204" pitchFamily="18" charset="0"/>
                      </a:rPr>
                      <m:t>~3</m:t>
                    </m:r>
                  </m:oMath>
                </a14:m>
                <a:r>
                  <a:rPr lang="ja-JP" altLang="en-US" dirty="0"/>
                  <a:t> </a:t>
                </a:r>
                <a:r>
                  <a:rPr lang="en-US" altLang="ja-JP" dirty="0"/>
                  <a:t>for </a:t>
                </a:r>
                <a14:m>
                  <m:oMath xmlns:m="http://schemas.openxmlformats.org/officeDocument/2006/math">
                    <m:r>
                      <a:rPr lang="ja-JP" altLang="en-US" i="1">
                        <a:latin typeface="Cambria Math" panose="02040503050406030204" pitchFamily="18" charset="0"/>
                      </a:rPr>
                      <m:t>𝜌</m:t>
                    </m:r>
                    <m:d>
                      <m:dPr>
                        <m:ctrlPr>
                          <a:rPr lang="en-US" altLang="ja-JP" i="1">
                            <a:latin typeface="Cambria Math" panose="02040503050406030204" pitchFamily="18" charset="0"/>
                          </a:rPr>
                        </m:ctrlPr>
                      </m:dPr>
                      <m:e>
                        <m:r>
                          <a:rPr lang="en-US" altLang="ja-JP" i="1">
                            <a:latin typeface="Cambria Math" panose="02040503050406030204" pitchFamily="18" charset="0"/>
                          </a:rPr>
                          <m:t>𝐾</m:t>
                        </m:r>
                      </m:e>
                    </m:d>
                    <m:r>
                      <a:rPr lang="en-US" altLang="ja-JP" i="1">
                        <a:latin typeface="Cambria Math" panose="02040503050406030204" pitchFamily="18" charset="0"/>
                      </a:rPr>
                      <m:t>=0.</m:t>
                    </m:r>
                    <m:r>
                      <a:rPr lang="en-US" altLang="ja-JP" b="0" i="1" smtClean="0">
                        <a:latin typeface="Cambria Math" panose="02040503050406030204" pitchFamily="18" charset="0"/>
                      </a:rPr>
                      <m:t>5</m:t>
                    </m:r>
                  </m:oMath>
                </a14:m>
                <a:endParaRPr kumimoji="1" lang="ja-JP" altLang="en-US" dirty="0"/>
              </a:p>
            </p:txBody>
          </p:sp>
        </mc:Choice>
        <mc:Fallback xmlns="">
          <p:sp>
            <p:nvSpPr>
              <p:cNvPr id="26" name="テキスト ボックス 25">
                <a:extLst>
                  <a:ext uri="{FF2B5EF4-FFF2-40B4-BE49-F238E27FC236}">
                    <a16:creationId xmlns:a16="http://schemas.microsoft.com/office/drawing/2014/main" id="{4039F7F4-0D55-259C-8738-402DEB162DA8}"/>
                  </a:ext>
                </a:extLst>
              </p:cNvPr>
              <p:cNvSpPr txBox="1">
                <a:spLocks noRot="1" noChangeAspect="1" noMove="1" noResize="1" noEditPoints="1" noAdjustHandles="1" noChangeArrowheads="1" noChangeShapeType="1" noTextEdit="1"/>
              </p:cNvSpPr>
              <p:nvPr/>
            </p:nvSpPr>
            <p:spPr>
              <a:xfrm>
                <a:off x="5801261" y="2476099"/>
                <a:ext cx="6961239" cy="646331"/>
              </a:xfrm>
              <a:prstGeom prst="rect">
                <a:avLst/>
              </a:prstGeom>
              <a:blipFill>
                <a:blip r:embed="rId12"/>
                <a:stretch>
                  <a:fillRect l="-788" t="-3774" b="-15094"/>
                </a:stretch>
              </a:blipFill>
            </p:spPr>
            <p:txBody>
              <a:bodyPr/>
              <a:lstStyle/>
              <a:p>
                <a:r>
                  <a:rPr lang="ja-JP" altLang="en-US">
                    <a:noFill/>
                  </a:rPr>
                  <a:t> </a:t>
                </a:r>
              </a:p>
            </p:txBody>
          </p:sp>
        </mc:Fallback>
      </mc:AlternateContent>
      <p:sp>
        <p:nvSpPr>
          <p:cNvPr id="27" name="テキスト ボックス 26">
            <a:extLst>
              <a:ext uri="{FF2B5EF4-FFF2-40B4-BE49-F238E27FC236}">
                <a16:creationId xmlns:a16="http://schemas.microsoft.com/office/drawing/2014/main" id="{C00A55CD-B766-D8A2-6696-0354EA9BF8F9}"/>
              </a:ext>
            </a:extLst>
          </p:cNvPr>
          <p:cNvSpPr txBox="1"/>
          <p:nvPr/>
        </p:nvSpPr>
        <p:spPr>
          <a:xfrm>
            <a:off x="721154" y="1377236"/>
            <a:ext cx="3606212" cy="369332"/>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a:t>Absolute truncation error</a:t>
            </a:r>
            <a:endParaRPr kumimoji="1" lang="ja-JP" altLang="en-US" dirty="0"/>
          </a:p>
        </p:txBody>
      </p:sp>
      <p:sp>
        <p:nvSpPr>
          <p:cNvPr id="28" name="テキスト ボックス 27">
            <a:extLst>
              <a:ext uri="{FF2B5EF4-FFF2-40B4-BE49-F238E27FC236}">
                <a16:creationId xmlns:a16="http://schemas.microsoft.com/office/drawing/2014/main" id="{FDA2405B-7374-E140-03AF-417E6E3C6BE0}"/>
              </a:ext>
            </a:extLst>
          </p:cNvPr>
          <p:cNvSpPr txBox="1"/>
          <p:nvPr/>
        </p:nvSpPr>
        <p:spPr>
          <a:xfrm>
            <a:off x="5916456" y="3760598"/>
            <a:ext cx="3606212" cy="369332"/>
          </a:xfrm>
          <a:prstGeom prst="rect">
            <a:avLst/>
          </a:prstGeom>
          <a:noFill/>
        </p:spPr>
        <p:txBody>
          <a:bodyPr wrap="square" rtlCol="0">
            <a:spAutoFit/>
          </a:bodyPr>
          <a:lstStyle/>
          <a:p>
            <a:pPr marL="285750" indent="-285750">
              <a:buFont typeface="Wingdings" panose="05000000000000000000" pitchFamily="2" charset="2"/>
              <a:buChar char="ü"/>
            </a:pPr>
            <a:r>
              <a:rPr kumimoji="1" lang="en-US" altLang="ja-JP" dirty="0"/>
              <a:t>Relative truncation error</a:t>
            </a:r>
            <a:endParaRPr kumimoji="1" lang="ja-JP" altLang="en-US" dirty="0"/>
          </a:p>
        </p:txBody>
      </p:sp>
    </p:spTree>
    <p:extLst>
      <p:ext uri="{BB962C8B-B14F-4D97-AF65-F5344CB8AC3E}">
        <p14:creationId xmlns:p14="http://schemas.microsoft.com/office/powerpoint/2010/main" val="34647334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33D069-0067-B167-5B12-44FA0784117E}"/>
              </a:ext>
            </a:extLst>
          </p:cNvPr>
          <p:cNvSpPr>
            <a:spLocks noGrp="1"/>
          </p:cNvSpPr>
          <p:nvPr>
            <p:ph type="title"/>
          </p:nvPr>
        </p:nvSpPr>
        <p:spPr/>
        <p:txBody>
          <a:bodyPr/>
          <a:lstStyle/>
          <a:p>
            <a:r>
              <a:rPr lang="en-US" altLang="ja-JP" dirty="0"/>
              <a:t>Computing the spectral radius</a:t>
            </a:r>
            <a:endParaRPr kumimoji="1" lang="ja-JP" altLang="en-US" dirty="0"/>
          </a:p>
        </p:txBody>
      </p:sp>
      <p:sp>
        <p:nvSpPr>
          <p:cNvPr id="3" name="コンテンツ プレースホルダー 2">
            <a:extLst>
              <a:ext uri="{FF2B5EF4-FFF2-40B4-BE49-F238E27FC236}">
                <a16:creationId xmlns:a16="http://schemas.microsoft.com/office/drawing/2014/main" id="{3BAB7F52-CF26-116F-5840-0167FAB233C8}"/>
              </a:ext>
            </a:extLst>
          </p:cNvPr>
          <p:cNvSpPr>
            <a:spLocks noGrp="1"/>
          </p:cNvSpPr>
          <p:nvPr>
            <p:ph idx="1"/>
          </p:nvPr>
        </p:nvSpPr>
        <p:spPr>
          <a:xfrm>
            <a:off x="838200" y="1288026"/>
            <a:ext cx="10515600" cy="5334000"/>
          </a:xfrm>
        </p:spPr>
        <p:txBody>
          <a:bodyPr>
            <a:normAutofit/>
          </a:bodyPr>
          <a:lstStyle/>
          <a:p>
            <a:pPr>
              <a:buFont typeface="Wingdings" panose="05000000000000000000" pitchFamily="2" charset="2"/>
              <a:buChar char="ü"/>
            </a:pPr>
            <a:r>
              <a:rPr kumimoji="1" lang="en-US" altLang="ja-JP" sz="2400" dirty="0"/>
              <a:t>Cu(111), 50</a:t>
            </a:r>
            <a:r>
              <a:rPr kumimoji="1" lang="ja-JP" altLang="en-US" sz="2400" dirty="0"/>
              <a:t>原子数</a:t>
            </a:r>
            <a:r>
              <a:rPr kumimoji="1" lang="en-US" altLang="ja-JP" sz="2400" dirty="0"/>
              <a:t>, 4</a:t>
            </a:r>
            <a:r>
              <a:rPr kumimoji="1" lang="ja-JP" altLang="en-US" sz="2400" dirty="0"/>
              <a:t>個の</a:t>
            </a:r>
            <a:r>
              <a:rPr kumimoji="1" lang="en-US" altLang="ja-JP" sz="2400" dirty="0"/>
              <a:t>planes, </a:t>
            </a:r>
            <a:r>
              <a:rPr kumimoji="1" lang="ja-JP" altLang="en-US" sz="2400" dirty="0"/>
              <a:t>吸収原子は一番下。</a:t>
            </a:r>
          </a:p>
          <a:p>
            <a:pPr>
              <a:buFont typeface="Wingdings" panose="05000000000000000000" pitchFamily="2" charset="2"/>
              <a:buChar char="ü"/>
            </a:pPr>
            <a:r>
              <a:rPr kumimoji="1" lang="ja-JP" altLang="en-US" sz="2400" dirty="0"/>
              <a:t>まず、</a:t>
            </a:r>
            <a:r>
              <a:rPr kumimoji="1" lang="en-US" altLang="ja-JP" sz="2400" dirty="0"/>
              <a:t>25eV, 54eV, 98eV, 181eV</a:t>
            </a:r>
            <a:r>
              <a:rPr kumimoji="1" lang="ja-JP" altLang="en-US" sz="2400" dirty="0"/>
              <a:t>カーネル行列のスペクトルを計算。</a:t>
            </a:r>
          </a:p>
          <a:p>
            <a:pPr>
              <a:buFont typeface="Wingdings" panose="05000000000000000000" pitchFamily="2" charset="2"/>
              <a:buChar char="ü"/>
            </a:pPr>
            <a:r>
              <a:rPr kumimoji="1" lang="en-US" altLang="ja-JP" sz="2400" dirty="0"/>
              <a:t>10 ~ 200eV</a:t>
            </a:r>
            <a:r>
              <a:rPr kumimoji="1" lang="ja-JP" altLang="en-US" sz="2400" dirty="0"/>
              <a:t>でスペクトル半径を計算。</a:t>
            </a:r>
          </a:p>
          <a:p>
            <a:pPr>
              <a:buFont typeface="Wingdings" panose="05000000000000000000" pitchFamily="2" charset="2"/>
              <a:buChar char="ü"/>
            </a:pPr>
            <a:r>
              <a:rPr kumimoji="1" lang="ja-JP" altLang="en-US" sz="2400" dirty="0"/>
              <a:t>非弾性散乱と格子振動　→　収束に強く影響を与える</a:t>
            </a:r>
            <a:r>
              <a:rPr kumimoji="1" lang="en-US" altLang="ja-JP" sz="2400" dirty="0"/>
              <a:t>: </a:t>
            </a:r>
            <a:r>
              <a:rPr kumimoji="1" lang="ja-JP" altLang="en-US" sz="2400" dirty="0"/>
              <a:t>短い平均自由行程・大きい原子の熱振動はスペクトル半径の値を減少させ収束性を改善するだろう。</a:t>
            </a:r>
          </a:p>
          <a:p>
            <a:pPr>
              <a:buFont typeface="Wingdings" panose="05000000000000000000" pitchFamily="2" charset="2"/>
              <a:buChar char="ü"/>
            </a:pPr>
            <a:r>
              <a:rPr kumimoji="1" lang="ja-JP" altLang="en-US" sz="2400" dirty="0"/>
              <a:t>→ </a:t>
            </a:r>
            <a:r>
              <a:rPr kumimoji="1" lang="en-US" altLang="ja-JP" sz="2400" dirty="0"/>
              <a:t>Hedin-Lundqvist </a:t>
            </a:r>
            <a:r>
              <a:rPr kumimoji="1" lang="ja-JP" altLang="en-US" sz="2400" dirty="0"/>
              <a:t>交換・相関ポテンシャルの虚部 </a:t>
            </a:r>
            <a:r>
              <a:rPr kumimoji="1" lang="en-US" altLang="ja-JP" sz="2400" dirty="0"/>
              <a:t>[11], [12] </a:t>
            </a:r>
            <a:r>
              <a:rPr kumimoji="1" lang="ja-JP" altLang="en-US" sz="2400" dirty="0"/>
              <a:t>によって平均自由行程を考慮。</a:t>
            </a:r>
          </a:p>
          <a:p>
            <a:pPr>
              <a:buFont typeface="Wingdings" panose="05000000000000000000" pitchFamily="2" charset="2"/>
              <a:buChar char="ü"/>
            </a:pPr>
            <a:endParaRPr kumimoji="1" lang="ja-JP" altLang="en-US" sz="2400" dirty="0"/>
          </a:p>
          <a:p>
            <a:pPr>
              <a:buFont typeface="Wingdings" panose="05000000000000000000" pitchFamily="2" charset="2"/>
              <a:buChar char="ü"/>
            </a:pPr>
            <a:r>
              <a:rPr kumimoji="1" lang="ja-JP" altLang="en-US" sz="2400" dirty="0"/>
              <a:t>熱振動は温度依存の</a:t>
            </a:r>
            <a:r>
              <a:rPr kumimoji="1" lang="en-US" altLang="ja-JP" sz="2400" dirty="0"/>
              <a:t>Debye-Waller</a:t>
            </a:r>
            <a:r>
              <a:rPr kumimoji="1" lang="ja-JP" altLang="en-US" sz="2400" dirty="0"/>
              <a:t>因子 </a:t>
            </a:r>
            <a:r>
              <a:rPr kumimoji="1" lang="en-US" altLang="ja-JP" sz="2400" dirty="0"/>
              <a:t>(T</a:t>
            </a:r>
            <a:r>
              <a:rPr kumimoji="1" lang="ja-JP" altLang="en-US" sz="2400" dirty="0"/>
              <a:t>行列に渡って平均</a:t>
            </a:r>
            <a:r>
              <a:rPr kumimoji="1" lang="en-US" altLang="ja-JP" sz="2400" dirty="0"/>
              <a:t>)</a:t>
            </a:r>
            <a:r>
              <a:rPr kumimoji="1" lang="ja-JP" altLang="en-US" sz="2400" dirty="0"/>
              <a:t>を用いて考慮できるが、</a:t>
            </a:r>
            <a:r>
              <a:rPr kumimoji="1" lang="en-US" altLang="ja-JP" sz="2400" dirty="0"/>
              <a:t>MI</a:t>
            </a:r>
            <a:r>
              <a:rPr kumimoji="1" lang="ja-JP" altLang="en-US" sz="2400" dirty="0"/>
              <a:t>と</a:t>
            </a:r>
            <a:r>
              <a:rPr kumimoji="1" lang="en-US" altLang="ja-JP" sz="2400" dirty="0"/>
              <a:t>SE</a:t>
            </a:r>
            <a:r>
              <a:rPr kumimoji="1" lang="ja-JP" altLang="en-US" sz="2400" dirty="0"/>
              <a:t>が計算・比較できるくらい小さい系で発散を見やすくするため、無視している。</a:t>
            </a:r>
          </a:p>
        </p:txBody>
      </p:sp>
      <p:pic>
        <p:nvPicPr>
          <p:cNvPr id="5" name="図 4" descr="挿絵 が含まれている画像">
            <a:extLst>
              <a:ext uri="{FF2B5EF4-FFF2-40B4-BE49-F238E27FC236}">
                <a16:creationId xmlns:a16="http://schemas.microsoft.com/office/drawing/2014/main" id="{DCA07075-08EE-F711-E4EE-76A767E905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87529" y="3799801"/>
            <a:ext cx="6666271" cy="2453853"/>
          </a:xfrm>
          <a:prstGeom prst="rect">
            <a:avLst/>
          </a:prstGeom>
        </p:spPr>
      </p:pic>
    </p:spTree>
    <p:extLst>
      <p:ext uri="{BB962C8B-B14F-4D97-AF65-F5344CB8AC3E}">
        <p14:creationId xmlns:p14="http://schemas.microsoft.com/office/powerpoint/2010/main" val="1515042581"/>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246</TotalTime>
  <Words>2042</Words>
  <Application>Microsoft Office PowerPoint</Application>
  <PresentationFormat>ワイド画面</PresentationFormat>
  <Paragraphs>154</Paragraphs>
  <Slides>15</Slides>
  <Notes>5</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15</vt:i4>
      </vt:variant>
    </vt:vector>
  </HeadingPairs>
  <TitlesOfParts>
    <vt:vector size="21" baseType="lpstr">
      <vt:lpstr>游ゴシック</vt:lpstr>
      <vt:lpstr>游ゴシック Light</vt:lpstr>
      <vt:lpstr>Arial</vt:lpstr>
      <vt:lpstr>Cambria Math</vt:lpstr>
      <vt:lpstr>Wingdings</vt:lpstr>
      <vt:lpstr>Office テーマ</vt:lpstr>
      <vt:lpstr>PowerPoint プレゼンテーション</vt:lpstr>
      <vt:lpstr>Introduction</vt:lpstr>
      <vt:lpstr>Introduction</vt:lpstr>
      <vt:lpstr>Introduction</vt:lpstr>
      <vt:lpstr>Introduction</vt:lpstr>
      <vt:lpstr>Introduction</vt:lpstr>
      <vt:lpstr>Monitoring the convergence of the MS expansion</vt:lpstr>
      <vt:lpstr>Appendix1:estimate of the truncation order</vt:lpstr>
      <vt:lpstr>Computing the spectral radius</vt:lpstr>
      <vt:lpstr>Computing the spectral radius</vt:lpstr>
      <vt:lpstr>3 Simplerenormalizationschemes</vt:lpstr>
      <vt:lpstr>4 Application to photoelectron diffraction by a copper cluster</vt:lpstr>
      <vt:lpstr>4 Application to photoelectron diffraction by a copper cluster</vt:lpstr>
      <vt:lpstr>分かりにくいので自分で計算</vt:lpstr>
      <vt:lpstr>結論</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Shin YASUDA</dc:creator>
  <cp:lastModifiedBy>Shin YASUDA</cp:lastModifiedBy>
  <cp:revision>4</cp:revision>
  <dcterms:created xsi:type="dcterms:W3CDTF">2024-12-04T04:30:21Z</dcterms:created>
  <dcterms:modified xsi:type="dcterms:W3CDTF">2024-12-09T12:42:18Z</dcterms:modified>
</cp:coreProperties>
</file>