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85" r:id="rId11"/>
    <p:sldId id="286" r:id="rId12"/>
    <p:sldId id="284" r:id="rId13"/>
    <p:sldId id="262" r:id="rId14"/>
    <p:sldId id="263" r:id="rId15"/>
    <p:sldId id="264" r:id="rId16"/>
    <p:sldId id="265" r:id="rId17"/>
    <p:sldId id="287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88" r:id="rId26"/>
    <p:sldId id="273" r:id="rId27"/>
    <p:sldId id="274" r:id="rId28"/>
    <p:sldId id="289" r:id="rId29"/>
    <p:sldId id="275" r:id="rId30"/>
    <p:sldId id="276" r:id="rId31"/>
    <p:sldId id="278" r:id="rId32"/>
    <p:sldId id="279" r:id="rId33"/>
    <p:sldId id="282" r:id="rId34"/>
    <p:sldId id="283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uel2s1wPVut08n8UuL0bpAwor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07AA3-F305-41E1-9F23-77F86B968A5F}" v="1539" dt="2022-11-03T11:16:23.278"/>
    <p1510:client id="{96892B6F-27FC-4131-BD16-F1EC9BF7F34A}" v="14" dt="2022-11-01T17:27:50.363"/>
    <p1510:client id="{D15A67C3-5B88-4947-8955-ED431EFA78CE}" v="2" dt="2022-11-02T16:07:40.474"/>
  </p1510:revLst>
</p1510:revInfo>
</file>

<file path=ppt/tableStyles.xml><?xml version="1.0" encoding="utf-8"?>
<a:tblStyleLst xmlns:a="http://schemas.openxmlformats.org/drawingml/2006/main" def="{A2953F13-DBE5-44C7-95C9-18360395D8E5}">
  <a:tblStyle styleId="{A2953F13-DBE5-44C7-95C9-18360395D8E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BENV0091 Lecture 5: </a:t>
            </a:r>
            <a:br>
              <a:rPr lang="en-US"/>
            </a:br>
            <a:r>
              <a:rPr lang="en-US"/>
              <a:t>Dates and Times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Hector Camm and Cato Davies</a:t>
            </a: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050" y="4289796"/>
            <a:ext cx="6559550" cy="2120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04092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Filling NAs</a:t>
            </a:r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63727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This daily crude oil price (WTI) data has a few missing values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We can get rid of these values with `</a:t>
            </a:r>
            <a:r>
              <a:rPr lang="en-US" dirty="0" err="1"/>
              <a:t>drop_na</a:t>
            </a:r>
            <a:r>
              <a:rPr lang="en-US" dirty="0"/>
              <a:t>()` but we will lose valuable data!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Alternatively, we can attempt to fill in (</a:t>
            </a:r>
            <a:r>
              <a:rPr lang="en-US" b="1" dirty="0"/>
              <a:t>impute</a:t>
            </a:r>
            <a:r>
              <a:rPr lang="en-US" dirty="0"/>
              <a:t>) the missing data points</a:t>
            </a:r>
            <a:endParaRPr lang="en-US"/>
          </a:p>
          <a:p>
            <a:pPr marL="228600" indent="-228600">
              <a:buSzPct val="100000"/>
            </a:pPr>
            <a:r>
              <a:rPr lang="en-US" dirty="0"/>
              <a:t>Data is </a:t>
            </a:r>
            <a:r>
              <a:rPr lang="en-US" b="1" dirty="0"/>
              <a:t>not</a:t>
            </a:r>
            <a:r>
              <a:rPr lang="en-US" dirty="0"/>
              <a:t> CSV</a:t>
            </a: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7123" y="3561630"/>
            <a:ext cx="4075997" cy="2873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4">
            <a:alphaModFix/>
          </a:blip>
          <a:srcRect l="494"/>
          <a:stretch/>
        </p:blipFill>
        <p:spPr>
          <a:xfrm>
            <a:off x="7785762" y="1561454"/>
            <a:ext cx="2863229" cy="1398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5">
            <a:alphaModFix/>
          </a:blip>
          <a:srcRect l="517"/>
          <a:stretch/>
        </p:blipFill>
        <p:spPr>
          <a:xfrm>
            <a:off x="7230927" y="971624"/>
            <a:ext cx="3995063" cy="31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Imputation</a:t>
            </a:r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18605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indent="-228600">
              <a:spcBef>
                <a:spcPts val="0"/>
              </a:spcBef>
              <a:buSzPct val="100000"/>
            </a:pPr>
            <a:r>
              <a:rPr lang="en-US" dirty="0"/>
              <a:t>Methods which impute missing values of column X using information from column X alone are </a:t>
            </a:r>
            <a:r>
              <a:rPr lang="en-US" b="1" dirty="0"/>
              <a:t>univariate</a:t>
            </a:r>
            <a:r>
              <a:rPr lang="en-US" dirty="0"/>
              <a:t>. Methods include: 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Taking the mean, max or other statistic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Interpolation (linear, splines…)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Carry forward/backward</a:t>
            </a:r>
            <a:endParaRPr dirty="0"/>
          </a:p>
          <a:p>
            <a:pPr marL="228600" indent="-228600">
              <a:buSzPct val="100000"/>
            </a:pPr>
            <a:r>
              <a:rPr lang="en-US" b="1" dirty="0"/>
              <a:t>Multivariate imputation </a:t>
            </a:r>
            <a:r>
              <a:rPr lang="en-US" dirty="0"/>
              <a:t>uses other variables to </a:t>
            </a:r>
            <a:r>
              <a:rPr lang="en-US" b="1" dirty="0"/>
              <a:t>predict</a:t>
            </a:r>
            <a:r>
              <a:rPr lang="en-US" dirty="0"/>
              <a:t> the missing values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Univariate methods are particularly appropriate for time series, because </a:t>
            </a:r>
            <a:r>
              <a:rPr lang="en-US" u="sng" dirty="0"/>
              <a:t>often</a:t>
            </a:r>
            <a:r>
              <a:rPr lang="en-US" dirty="0"/>
              <a:t> adjacent values are similar to each other</a:t>
            </a:r>
            <a:endParaRPr dirty="0"/>
          </a:p>
        </p:txBody>
      </p:sp>
      <p:sp>
        <p:nvSpPr>
          <p:cNvPr id="142" name="Google Shape;142;p8"/>
          <p:cNvSpPr txBox="1"/>
          <p:nvPr/>
        </p:nvSpPr>
        <p:spPr>
          <a:xfrm>
            <a:off x="8221587" y="5008850"/>
            <a:ext cx="2491369" cy="156966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packages for multivariate imputation: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missForest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mice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Amelia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 </a:t>
            </a:r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745" y="428155"/>
            <a:ext cx="3773055" cy="266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8221586" y="3216464"/>
            <a:ext cx="2491369" cy="156966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 functions for univariate imputation: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na.approx()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na.locf()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na.aggregate()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na.spline()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Resampling Time Series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90169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Often, we want to change the resolution of a time series to match another data set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Electricity metered at 30 minute resolution, gas metered at 1 hour resolution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Daily oil prices, half-hourly electricity prices</a:t>
            </a:r>
            <a:endParaRPr dirty="0"/>
          </a:p>
          <a:p>
            <a:pPr marL="228600" indent="-228600">
              <a:buSzPct val="100000"/>
            </a:pPr>
            <a:r>
              <a:rPr lang="en-US" dirty="0"/>
              <a:t>The methods for resampling depend on whether we want to increase or decrease the resolution: 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Reduce resolution 🡪 aggregate 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Increase resolution 🡪 impute or aggregate</a:t>
            </a:r>
            <a:endParaRPr dirty="0"/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4077" y="2632136"/>
            <a:ext cx="5067300" cy="19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 txBox="1"/>
          <p:nvPr/>
        </p:nvSpPr>
        <p:spPr>
          <a:xfrm>
            <a:off x="6736080" y="4791185"/>
            <a:ext cx="50749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upsampling method: join the data frame to a separate data frame with the desired date-time resolution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Moving Averages</a:t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1729" y="1825625"/>
            <a:ext cx="5132071" cy="361613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476983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useful and interpretable way to indicate a trend over time is a moving average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Moving (or rolling) average typically calculates the </a:t>
            </a:r>
            <a:r>
              <a:rPr lang="en-US" b="1"/>
              <a:t>mean</a:t>
            </a:r>
            <a:r>
              <a:rPr lang="en-US"/>
              <a:t> over a rolling window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 b="1"/>
              <a:t>`rollmean()` </a:t>
            </a:r>
            <a:r>
              <a:rPr lang="en-US"/>
              <a:t>function from </a:t>
            </a:r>
            <a:r>
              <a:rPr lang="en-US" b="1"/>
              <a:t>zoo </a:t>
            </a:r>
            <a:r>
              <a:rPr lang="en-US"/>
              <a:t>is a good option for calculating rolling averages (or you can write your own function!)</a:t>
            </a:r>
            <a:endParaRPr b="1"/>
          </a:p>
        </p:txBody>
      </p:sp>
      <p:sp>
        <p:nvSpPr>
          <p:cNvPr id="160" name="Google Shape;160;p10"/>
          <p:cNvSpPr txBox="1"/>
          <p:nvPr/>
        </p:nvSpPr>
        <p:spPr>
          <a:xfrm>
            <a:off x="7212330" y="5441761"/>
            <a:ext cx="36626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available from the Github repo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B5B4-E0B7-A2B5-3B34-17A75D71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132D8-AD60-074F-BA14-41936348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029460" cy="4351338"/>
          </a:xfrm>
        </p:spPr>
        <p:txBody>
          <a:bodyPr>
            <a:normAutofit fontScale="85000" lnSpcReduction="20000"/>
          </a:bodyPr>
          <a:lstStyle/>
          <a:p>
            <a:pPr marL="228600" indent="-228600">
              <a:spcBef>
                <a:spcPts val="0"/>
              </a:spcBef>
              <a:buFont typeface="Arial,Sans-Serif"/>
            </a:pPr>
            <a:r>
              <a:rPr lang="en-US" dirty="0"/>
              <a:t>Task 1: read the crude oil price data using `</a:t>
            </a:r>
            <a:r>
              <a:rPr lang="en-US" dirty="0" err="1"/>
              <a:t>read_excel</a:t>
            </a:r>
            <a:r>
              <a:rPr lang="en-US" dirty="0"/>
              <a:t>()` from the </a:t>
            </a:r>
            <a:r>
              <a:rPr lang="en-US" b="1" dirty="0" err="1"/>
              <a:t>readxl</a:t>
            </a:r>
            <a:r>
              <a:rPr lang="en-US" dirty="0"/>
              <a:t> package:</a:t>
            </a:r>
          </a:p>
          <a:p>
            <a:pPr marL="685800" lvl="1" indent="-228600">
              <a:buFont typeface="Arial,Sans-Serif"/>
            </a:pPr>
            <a:r>
              <a:rPr lang="en-US" dirty="0"/>
              <a:t>Skip the first two rows</a:t>
            </a:r>
          </a:p>
          <a:p>
            <a:pPr marL="685800" lvl="1" indent="-228600">
              <a:buFont typeface="Arial,Sans-Serif"/>
            </a:pPr>
            <a:r>
              <a:rPr lang="en-US" dirty="0"/>
              <a:t>Choose the sheet named “Data 1”</a:t>
            </a:r>
          </a:p>
          <a:p>
            <a:pPr marL="685800" lvl="1" indent="-228600">
              <a:buFont typeface="Arial,Sans-Serif"/>
            </a:pPr>
            <a:r>
              <a:rPr lang="en-US" dirty="0"/>
              <a:t>Rename the columns (see right)</a:t>
            </a:r>
          </a:p>
          <a:p>
            <a:pPr marL="228600" indent="-228600">
              <a:buFont typeface="Arial,Sans-Serif"/>
            </a:pPr>
            <a:r>
              <a:rPr lang="en-US" dirty="0"/>
              <a:t>Task 2: count the number of NAs in the WTI column</a:t>
            </a:r>
          </a:p>
          <a:p>
            <a:pPr marL="228600" indent="-228600">
              <a:buFont typeface="Arial,Sans-Serif"/>
            </a:pPr>
            <a:r>
              <a:rPr lang="en-US" dirty="0"/>
              <a:t>Task 3: use </a:t>
            </a:r>
            <a:r>
              <a:rPr lang="en-US" dirty="0" err="1"/>
              <a:t>na.approx</a:t>
            </a:r>
            <a:r>
              <a:rPr lang="en-US" dirty="0"/>
              <a:t>() from the </a:t>
            </a:r>
            <a:r>
              <a:rPr lang="en-US" b="1" dirty="0"/>
              <a:t>zoo</a:t>
            </a:r>
            <a:r>
              <a:rPr lang="en-US" dirty="0"/>
              <a:t> package to fill the NA values in the WTI oil price time series</a:t>
            </a:r>
          </a:p>
          <a:p>
            <a:pPr marL="228600" indent="-228600">
              <a:buFont typeface="Arial,Sans-Serif"/>
            </a:pPr>
            <a:r>
              <a:rPr lang="en-US" dirty="0"/>
              <a:t>Task 4: </a:t>
            </a:r>
            <a:r>
              <a:rPr lang="en-US" dirty="0" err="1"/>
              <a:t>upsample</a:t>
            </a:r>
            <a:r>
              <a:rPr lang="en-US" dirty="0"/>
              <a:t> the oil price data to 30 minute resolution</a:t>
            </a:r>
          </a:p>
          <a:p>
            <a:pPr marL="228600" indent="-228600">
              <a:buFont typeface="Arial,Sans-Serif"/>
            </a:pPr>
            <a:r>
              <a:rPr lang="en-US" dirty="0"/>
              <a:t>Task 5: impute the missing WTI data with a method of your choice</a:t>
            </a:r>
          </a:p>
          <a:p>
            <a:pPr marL="228600" indent="-228600">
              <a:buFont typeface="Arial,Sans-Serif"/>
            </a:pPr>
            <a:endParaRPr lang="en-US" dirty="0"/>
          </a:p>
          <a:p>
            <a:pPr marL="228600" indent="-228600">
              <a:buFont typeface="Arial,Sans-Serif"/>
            </a:pPr>
            <a:endParaRPr lang="en-US" dirty="0"/>
          </a:p>
          <a:p>
            <a:pPr marL="685800" lvl="1" indent="-228600">
              <a:buFont typeface="Arial,Sans-Serif"/>
            </a:pPr>
            <a:endParaRPr lang="en-US" dirty="0"/>
          </a:p>
          <a:p>
            <a:endParaRPr lang="en-GB" dirty="0"/>
          </a:p>
        </p:txBody>
      </p:sp>
      <p:pic>
        <p:nvPicPr>
          <p:cNvPr id="5" name="Google Shape;135;p7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982CBD63-CC4D-6E64-B045-7771156A69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7"/>
          <a:stretch/>
        </p:blipFill>
        <p:spPr>
          <a:xfrm>
            <a:off x="7316785" y="1975103"/>
            <a:ext cx="3995063" cy="31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1;p9" descr="Text&#10;&#10;Description automatically generated">
            <a:extLst>
              <a:ext uri="{FF2B5EF4-FFF2-40B4-BE49-F238E27FC236}">
                <a16:creationId xmlns:a16="http://schemas.microsoft.com/office/drawing/2014/main" id="{E6802D65-98D4-9528-8254-37FE586688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8260" y="4322486"/>
            <a:ext cx="4455554" cy="144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AB9D00-5DEE-BC77-98A6-13C2FBFE2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231" y="397098"/>
            <a:ext cx="1938271" cy="9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4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Introduction to Forecasting</a:t>
            </a:r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3602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Data: Renewables Ninja</a:t>
            </a:r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36022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Renewables Ninja runs simulations of hypothetical solar PV or wind turbines for a specified location, based on weather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We will use hourly simulated solar PV production for a 1 kW solar panel on the Institute of Education building (51.5231, -0.1281)</a:t>
            </a:r>
            <a:endParaRPr/>
          </a:p>
          <a:p>
            <a:pPr marL="228600" indent="-228600">
              <a:buSzPct val="100000"/>
            </a:pPr>
            <a:r>
              <a:rPr lang="en-GB" dirty="0"/>
              <a:t>Note there are two time columns: 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time (UTC)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local_time</a:t>
            </a:r>
            <a:r>
              <a:rPr lang="en-US" dirty="0"/>
              <a:t> (considers local time zones, including daylight savings)</a:t>
            </a:r>
            <a:endParaRPr dirty="0"/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4849" y="702286"/>
            <a:ext cx="2647097" cy="5474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Retrieving Date-Time Components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6561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Once you have a correctly formatted a  date-time, you can easily retrieve components such as week, hour, year etc.</a:t>
            </a:r>
            <a:endParaRPr lang="en-GB" dirty="0"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2955" y="2784034"/>
            <a:ext cx="4400845" cy="309159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 txBox="1"/>
          <p:nvPr/>
        </p:nvSpPr>
        <p:spPr>
          <a:xfrm>
            <a:off x="7243902" y="1756093"/>
            <a:ext cx="3895154" cy="58477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week() to retrieve week number from a date-time, year() to retrieve year etc.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82468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Autocorrelation</a:t>
            </a:r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2468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Autocorrelation measures the correlation between a series and a delayed version of itself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It is useful for determining patterns and </a:t>
            </a:r>
            <a:r>
              <a:rPr lang="en-US" b="1" dirty="0"/>
              <a:t>periodicity</a:t>
            </a:r>
            <a:r>
              <a:rPr lang="en-US" dirty="0"/>
              <a:t> of time series, which can be useful for </a:t>
            </a:r>
            <a:r>
              <a:rPr lang="en-US" b="1" dirty="0"/>
              <a:t>feature generation</a:t>
            </a:r>
            <a:endParaRPr b="1" dirty="0"/>
          </a:p>
        </p:txBody>
      </p:sp>
      <p:sp>
        <p:nvSpPr>
          <p:cNvPr id="189" name="Google Shape;189;p14"/>
          <p:cNvSpPr txBox="1"/>
          <p:nvPr/>
        </p:nvSpPr>
        <p:spPr>
          <a:xfrm>
            <a:off x="7255304" y="785813"/>
            <a:ext cx="3895154" cy="83099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acf(vector, lag.max = N) to plot the autocorrelation function for vector with a maximum lag of N 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982" y="2568734"/>
            <a:ext cx="4061797" cy="286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Solar PV Forecasting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Our task will be to forecast the (simulated) solar PV output 24 hours ahead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lecture we will adopt a machine learning approach, using supervised learning methods that are equally applicable in non-time series contexts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However, there is a rich literature of traditional time series forecasting methods, including: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Exponential smoothing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Autoregressive and moving average models, e.g. ARMA, ARIMA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Overview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Intro to dates, times and the </a:t>
            </a:r>
            <a:r>
              <a:rPr lang="en-US" dirty="0" err="1"/>
              <a:t>lubridate</a:t>
            </a:r>
            <a:r>
              <a:rPr lang="en-US" dirty="0"/>
              <a:t> package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Time series forecasting (Renewables Ninja)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Upcoming competition!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0888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Pre-Processing and Train/Test Splitting</a:t>
            </a:r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1798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It is important to get the data pre-processing and train/test split steps right for forecasting tasks as there are </a:t>
            </a:r>
            <a:r>
              <a:rPr lang="en-US" u="sng" dirty="0"/>
              <a:t>serious</a:t>
            </a:r>
            <a:r>
              <a:rPr lang="en-US" dirty="0"/>
              <a:t> risks of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leakage</a:t>
            </a:r>
            <a:r>
              <a:rPr lang="en-US" dirty="0"/>
              <a:t>: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dirty="0"/>
              <a:t>Including measurements from the target time as features in the model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dirty="0"/>
              <a:t>Including adjacent observations in test and train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To avoid (1), </a:t>
            </a:r>
            <a:r>
              <a:rPr lang="en-US" u="sng" dirty="0"/>
              <a:t>observations from the target period shouldn’t be used to train the model!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To avoid (2), the test set is often set to be the last segment</a:t>
            </a:r>
            <a:endParaRPr dirty="0"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8020" y="2595563"/>
            <a:ext cx="50800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62B65AC-CC66-5EFD-9559-A1022D076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709" y="-1296"/>
            <a:ext cx="2077792" cy="212760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Cyclical Date/Time Features</a:t>
            </a:r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2559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indent="-228600">
              <a:spcBef>
                <a:spcPts val="0"/>
              </a:spcBef>
              <a:buSzPct val="100000"/>
            </a:pPr>
            <a:r>
              <a:rPr lang="en-US" dirty="0"/>
              <a:t>Dates and times are cyclical: hour 24 is adjacent to hour 1, December is adjacent to January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If we encode dates/times as numeric variables, then we cannot immediately capture the cyclical nature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 categorical encoding could also work, but this loses the continuous nature of dates and times and increases the dimensionality of the data significantly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One option to create a numeric (continuous) encoding that captures the cyclical nature of dates/times is to use the </a:t>
            </a:r>
            <a:r>
              <a:rPr lang="en-US" b="1" dirty="0"/>
              <a:t>sine and cosine </a:t>
            </a:r>
            <a:r>
              <a:rPr lang="en-US" dirty="0"/>
              <a:t>functions</a:t>
            </a:r>
            <a:endParaRPr dirty="0"/>
          </a:p>
        </p:txBody>
      </p:sp>
      <p:sp>
        <p:nvSpPr>
          <p:cNvPr id="210" name="Google Shape;210;p17"/>
          <p:cNvSpPr txBox="1"/>
          <p:nvPr/>
        </p:nvSpPr>
        <p:spPr>
          <a:xfrm>
            <a:off x="7692390" y="5102820"/>
            <a:ext cx="2640330" cy="92333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variable with period T: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cos_var = 2π cos(var / T)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sin_var = 2π sin(var / T)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2390" y="1534180"/>
            <a:ext cx="3499452" cy="246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7A9D-D978-2B23-4451-1C07DC45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08" y="224"/>
            <a:ext cx="10515600" cy="1325563"/>
          </a:xfrm>
        </p:spPr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6FF52-770A-A05B-65E9-DD33A2D0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2894"/>
            <a:ext cx="5834389" cy="5446041"/>
          </a:xfrm>
        </p:spPr>
        <p:txBody>
          <a:bodyPr>
            <a:normAutofit fontScale="77500" lnSpcReduction="20000"/>
          </a:bodyPr>
          <a:lstStyle/>
          <a:p>
            <a:pPr marL="228600" indent="-228600">
              <a:buFont typeface="Arial,Sans-Serif"/>
            </a:pPr>
            <a:r>
              <a:rPr lang="en-US" dirty="0"/>
              <a:t>Task 1: read the data into an object called `ninja`</a:t>
            </a:r>
            <a:endParaRPr lang="en-GB" dirty="0"/>
          </a:p>
          <a:p>
            <a:pPr marL="228600" indent="-228600">
              <a:buFont typeface="Arial,Sans-Serif"/>
            </a:pPr>
            <a:r>
              <a:rPr lang="en-US" dirty="0"/>
              <a:t>Task 2: use mutate() to add hour, week and date columns to `ninja`</a:t>
            </a:r>
            <a:endParaRPr lang="en-GB"/>
          </a:p>
          <a:p>
            <a:pPr marL="228600" indent="-228600">
              <a:buFont typeface="Arial,Sans-Serif"/>
            </a:pPr>
            <a:r>
              <a:rPr lang="en-US" dirty="0"/>
              <a:t>Task 3: produce the above plot on the right hand side!</a:t>
            </a:r>
            <a:endParaRPr lang="en-GB"/>
          </a:p>
          <a:p>
            <a:pPr marL="685800" lvl="1" indent="-228600">
              <a:buFont typeface="Arial,Sans-Serif"/>
            </a:pPr>
            <a:r>
              <a:rPr lang="en-US" dirty="0" err="1"/>
              <a:t>geom_col</a:t>
            </a:r>
            <a:r>
              <a:rPr lang="en-US" dirty="0"/>
              <a:t>() shows the </a:t>
            </a:r>
            <a:r>
              <a:rPr lang="en-US" b="1" dirty="0"/>
              <a:t>mean </a:t>
            </a:r>
            <a:r>
              <a:rPr lang="en-US" dirty="0"/>
              <a:t>production by hour</a:t>
            </a:r>
            <a:endParaRPr lang="en-GB" dirty="0"/>
          </a:p>
          <a:p>
            <a:pPr marL="685800" lvl="1" indent="-228600">
              <a:buFont typeface="Arial,Sans-Serif"/>
            </a:pPr>
            <a:r>
              <a:rPr lang="en-US" dirty="0" err="1"/>
              <a:t>geom_errorbar</a:t>
            </a:r>
            <a:r>
              <a:rPr lang="en-US" dirty="0"/>
              <a:t>() shows the </a:t>
            </a:r>
            <a:r>
              <a:rPr lang="en-US" b="1" dirty="0"/>
              <a:t>range</a:t>
            </a:r>
            <a:endParaRPr lang="en-GB" dirty="0"/>
          </a:p>
          <a:p>
            <a:pPr marL="228600" indent="-228600">
              <a:buFont typeface="Arial,Sans-Serif"/>
            </a:pPr>
            <a:r>
              <a:rPr lang="en-US" dirty="0"/>
              <a:t>Task 4: produce the below plot on the right with the `</a:t>
            </a:r>
            <a:r>
              <a:rPr lang="en-US" dirty="0" err="1"/>
              <a:t>acf</a:t>
            </a:r>
            <a:r>
              <a:rPr lang="en-US" dirty="0"/>
              <a:t>()` function</a:t>
            </a:r>
            <a:r>
              <a:rPr lang="en-US" b="1" dirty="0"/>
              <a:t> </a:t>
            </a:r>
            <a:endParaRPr lang="en-US" dirty="0"/>
          </a:p>
          <a:p>
            <a:pPr marL="228600" indent="-228600">
              <a:buFont typeface="Arial,Sans-Serif"/>
            </a:pPr>
            <a:r>
              <a:rPr lang="en-US" dirty="0"/>
              <a:t>Task 5: split the data such that all pre-October data is for training; the remainder is for testing hint: use </a:t>
            </a:r>
            <a:r>
              <a:rPr lang="en-US" i="1" dirty="0"/>
              <a:t>filter</a:t>
            </a:r>
            <a:r>
              <a:rPr lang="en-US" dirty="0"/>
              <a:t>()</a:t>
            </a:r>
          </a:p>
          <a:p>
            <a:pPr marL="228600" indent="-228600">
              <a:buFont typeface="Arial,Sans-Serif"/>
            </a:pPr>
            <a:r>
              <a:rPr lang="en-US" dirty="0"/>
              <a:t>Task 6: on the training set use mutate() to create new variables for hour and weeks:</a:t>
            </a:r>
          </a:p>
          <a:p>
            <a:pPr marL="685800" lvl="1" indent="-228600">
              <a:buFont typeface="Arial,Sans-Serif"/>
            </a:pPr>
            <a:r>
              <a:rPr lang="en-US" dirty="0" err="1"/>
              <a:t>sin_week</a:t>
            </a:r>
            <a:r>
              <a:rPr lang="en-US" dirty="0"/>
              <a:t>, </a:t>
            </a:r>
            <a:r>
              <a:rPr lang="en-US" dirty="0" err="1"/>
              <a:t>cos_week</a:t>
            </a:r>
            <a:endParaRPr lang="en-US"/>
          </a:p>
          <a:p>
            <a:pPr marL="685800" lvl="1" indent="-228600">
              <a:buFont typeface="Arial,Sans-Serif"/>
            </a:pPr>
            <a:r>
              <a:rPr lang="en-US" dirty="0" err="1"/>
              <a:t>sin_hour</a:t>
            </a:r>
            <a:r>
              <a:rPr lang="en-US" dirty="0"/>
              <a:t>, </a:t>
            </a:r>
            <a:r>
              <a:rPr lang="en-US" dirty="0" err="1"/>
              <a:t>cos_hour</a:t>
            </a:r>
            <a:endParaRPr lang="en-US"/>
          </a:p>
        </p:txBody>
      </p:sp>
      <p:pic>
        <p:nvPicPr>
          <p:cNvPr id="5" name="Google Shape;181;p13" descr="Chart, histogram&#10;&#10;Description automatically generated">
            <a:extLst>
              <a:ext uri="{FF2B5EF4-FFF2-40B4-BE49-F238E27FC236}">
                <a16:creationId xmlns:a16="http://schemas.microsoft.com/office/drawing/2014/main" id="{D010A446-ED8C-5F3A-7433-FBAB845FF8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84869" y="801372"/>
            <a:ext cx="3692507" cy="2383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90;p14" descr="Chart, histogram&#10;&#10;Description automatically generated">
            <a:extLst>
              <a:ext uri="{FF2B5EF4-FFF2-40B4-BE49-F238E27FC236}">
                <a16:creationId xmlns:a16="http://schemas.microsoft.com/office/drawing/2014/main" id="{CFE7A0C5-22C7-2D9D-A65A-1C8F2DC3D4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2716" y="4226888"/>
            <a:ext cx="3299797" cy="23499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9;p14">
            <a:extLst>
              <a:ext uri="{FF2B5EF4-FFF2-40B4-BE49-F238E27FC236}">
                <a16:creationId xmlns:a16="http://schemas.microsoft.com/office/drawing/2014/main" id="{8C2A26E1-C983-CB56-0756-F3A1CB8B745C}"/>
              </a:ext>
            </a:extLst>
          </p:cNvPr>
          <p:cNvSpPr txBox="1"/>
          <p:nvPr/>
        </p:nvSpPr>
        <p:spPr>
          <a:xfrm>
            <a:off x="6863573" y="3393785"/>
            <a:ext cx="4372745" cy="83095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acf(vector, lag.max = N) to plot the autocorrelation function for vector with a maximum lag of N 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82;p13">
            <a:extLst>
              <a:ext uri="{FF2B5EF4-FFF2-40B4-BE49-F238E27FC236}">
                <a16:creationId xmlns:a16="http://schemas.microsoft.com/office/drawing/2014/main" id="{3B2EA069-E4AB-A73A-3E34-0A544C1CEDC1}"/>
              </a:ext>
            </a:extLst>
          </p:cNvPr>
          <p:cNvSpPr txBox="1"/>
          <p:nvPr/>
        </p:nvSpPr>
        <p:spPr>
          <a:xfrm>
            <a:off x="6980958" y="103304"/>
            <a:ext cx="3895154" cy="58477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week() to retrieve week number from a date-time, year() to retrieve year etc.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19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544536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Lagged Predictors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0595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Lagged explanatory variables </a:t>
            </a:r>
            <a:r>
              <a:rPr lang="en-US"/>
              <a:t>are among the most important inputs for forecasting models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can include observations of the target variable and other explanatory variables from any time before the forecast horizon, </a:t>
            </a:r>
            <a:r>
              <a:rPr lang="en-US" u="sng"/>
              <a:t>but not after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Depending on the context, you may want to include 24hr, 1wk, 1yr lagged variables: you can use autocorrelation to inform your decision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 year might be useful for solar PV, but we don’t have enough data ☹ 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18" name="Google Shape;218;p18"/>
          <p:cNvSpPr txBox="1"/>
          <p:nvPr/>
        </p:nvSpPr>
        <p:spPr>
          <a:xfrm>
            <a:off x="8620916" y="1983009"/>
            <a:ext cx="1891648" cy="156966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lag(vector, N) to create a new vector that is lagged by N steps, with the initial values padded with NA 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b="1791"/>
          <a:stretch/>
        </p:blipFill>
        <p:spPr>
          <a:xfrm>
            <a:off x="8553829" y="4493179"/>
            <a:ext cx="1701800" cy="168378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 txBox="1"/>
          <p:nvPr/>
        </p:nvSpPr>
        <p:spPr>
          <a:xfrm>
            <a:off x="8296893" y="4001293"/>
            <a:ext cx="221567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Lagged values with N=1</a:t>
            </a:r>
            <a:endParaRPr sz="1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6581362" y="309178"/>
            <a:ext cx="3755086" cy="12252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2462" r="-323" b="-256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dirty="0"/>
              <a:t>Pre-Processing - Exercise 4</a:t>
            </a:r>
            <a:endParaRPr dirty="0"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30933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indent="-228600">
              <a:spcBef>
                <a:spcPts val="0"/>
              </a:spcBef>
              <a:buSzPct val="100000"/>
            </a:pPr>
            <a:r>
              <a:rPr lang="en-US" dirty="0"/>
              <a:t>Task 1: create a function for pre-processing your data</a:t>
            </a:r>
            <a:endParaRPr dirty="0"/>
          </a:p>
          <a:p>
            <a:pPr marL="685800" lvl="1" indent="-228600">
              <a:buSzPct val="100000"/>
            </a:pPr>
            <a:r>
              <a:rPr lang="en-US" dirty="0"/>
              <a:t>Add 24 hour lagged variables for: </a:t>
            </a:r>
            <a:endParaRPr/>
          </a:p>
          <a:p>
            <a:pPr marL="1143000" lvl="2" indent="-228600">
              <a:buSzPct val="100000"/>
            </a:pPr>
            <a:r>
              <a:rPr lang="en-US" dirty="0"/>
              <a:t>Electricity </a:t>
            </a:r>
            <a:endParaRPr/>
          </a:p>
          <a:p>
            <a:pPr marL="1143000" lvl="2" indent="-228600">
              <a:buSzPct val="100000"/>
            </a:pPr>
            <a:r>
              <a:rPr lang="en-US" dirty="0"/>
              <a:t>Direct irradiance 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Diffuse irradiance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Temperature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Add the sine and cosine transforms of week and hour variables</a:t>
            </a:r>
            <a:endParaRPr dirty="0"/>
          </a:p>
          <a:p>
            <a:pPr marL="228600" indent="-228600">
              <a:buSzPct val="100000"/>
            </a:pPr>
            <a:r>
              <a:rPr lang="en-US" dirty="0"/>
              <a:t>Task 2: pre-process your training and testing data </a:t>
            </a:r>
            <a:r>
              <a:rPr lang="en-US" b="1" dirty="0"/>
              <a:t>separately</a:t>
            </a:r>
            <a:r>
              <a:rPr lang="en-US" dirty="0"/>
              <a:t> with the cleaning function</a:t>
            </a:r>
            <a:endParaRPr dirty="0"/>
          </a:p>
          <a:p>
            <a:pPr marL="228600" indent="-228600">
              <a:buSzPct val="100000"/>
            </a:pPr>
            <a:r>
              <a:rPr lang="en-US" dirty="0"/>
              <a:t>Task 3: drop the NA values from your training data</a:t>
            </a: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228" name="Google Shape;2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9503" y="2274278"/>
            <a:ext cx="3036199" cy="2010815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AB5D-4D1A-24E0-7ABC-DE9E6C8E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Forests and Ensemble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88092-0C5B-F44A-3E4E-874417F8E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Decision trees built on many subsets of the data (n times)</a:t>
            </a:r>
          </a:p>
          <a:p>
            <a:r>
              <a:rPr lang="en-GB" dirty="0"/>
              <a:t>Make predictions and take the average value across all trees</a:t>
            </a:r>
            <a:endParaRPr lang="en-US" dirty="0"/>
          </a:p>
          <a:p>
            <a:pPr lvl="1"/>
            <a:r>
              <a:rPr lang="en-GB" dirty="0"/>
              <a:t>Improves accuracy </a:t>
            </a:r>
            <a:endParaRPr lang="en-US" dirty="0"/>
          </a:p>
          <a:p>
            <a:pPr lvl="1"/>
            <a:r>
              <a:rPr lang="en-GB" dirty="0"/>
              <a:t>More stable – 1 change in the data set could impact 1 tree but will not affect many trees</a:t>
            </a:r>
            <a:endParaRPr lang="en-US" dirty="0"/>
          </a:p>
          <a:p>
            <a:r>
              <a:rPr lang="en-GB" dirty="0"/>
              <a:t>Similar to the game of asking everyone in a room to guess how many jelly beans are in a jar</a:t>
            </a:r>
          </a:p>
          <a:p>
            <a:pPr lvl="1"/>
            <a:r>
              <a:rPr lang="en-GB" dirty="0"/>
              <a:t>The average of all guesses will have a good chance of being close to the real number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80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763073" y="3007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Not quite as easy as jelly beans</a:t>
            </a:r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6429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indent="-228600">
              <a:buSzPct val="100000"/>
            </a:pPr>
            <a:r>
              <a:rPr lang="en-US" dirty="0"/>
              <a:t>Random forests fit many different decision trees using </a:t>
            </a:r>
            <a:r>
              <a:rPr lang="en-US" b="1" dirty="0"/>
              <a:t>different features </a:t>
            </a:r>
            <a:r>
              <a:rPr lang="en-US" dirty="0"/>
              <a:t>(sampled randomly) and </a:t>
            </a:r>
            <a:r>
              <a:rPr lang="en-US" b="1" dirty="0"/>
              <a:t>with different data – ensures each tree is different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The forest of trees are used to calculate an average prediction</a:t>
            </a:r>
          </a:p>
          <a:p>
            <a:pPr marL="685800" lvl="1" indent="-228600">
              <a:buSzPct val="100000"/>
            </a:pPr>
            <a:r>
              <a:rPr lang="en-US" dirty="0"/>
              <a:t>Lists variable importance</a:t>
            </a:r>
          </a:p>
          <a:p>
            <a:pPr marL="685800" lvl="1" indent="-228600">
              <a:buSzPct val="100000"/>
            </a:pPr>
            <a:r>
              <a:rPr lang="en-US" dirty="0"/>
              <a:t>Not likely to overfit</a:t>
            </a:r>
          </a:p>
          <a:p>
            <a:pPr marL="685800" lvl="1" indent="-228600">
              <a:buSzPct val="100000"/>
            </a:pPr>
            <a:r>
              <a:rPr lang="en-US" dirty="0"/>
              <a:t>Regression and classification</a:t>
            </a:r>
          </a:p>
          <a:p>
            <a:pPr marL="685800" lvl="1" indent="-228600">
              <a:buSzPct val="100000"/>
            </a:pPr>
            <a:r>
              <a:rPr lang="en-US" dirty="0"/>
              <a:t>Balance out uneven number of classes</a:t>
            </a:r>
          </a:p>
          <a:p>
            <a:pPr marL="685800" lvl="1" indent="-228600">
              <a:buSzPct val="100000"/>
            </a:pPr>
            <a:r>
              <a:rPr lang="en-US" dirty="0"/>
              <a:t>Efficient at handling many variables</a:t>
            </a:r>
          </a:p>
          <a:p>
            <a:pPr marL="228600" indent="-228600">
              <a:buSzPct val="100000"/>
            </a:pPr>
            <a:endParaRPr lang="en-US" dirty="0"/>
          </a:p>
          <a:p>
            <a:pPr marL="228600" indent="-228600">
              <a:buSzPct val="100000"/>
            </a:pPr>
            <a:r>
              <a:rPr lang="en-US" dirty="0"/>
              <a:t>The simplest forecast assumes that the forecast is the same as the last observation: called a </a:t>
            </a:r>
            <a:r>
              <a:rPr lang="en-US" b="1" dirty="0"/>
              <a:t>naïve forecast </a:t>
            </a:r>
            <a:r>
              <a:rPr lang="en-US" dirty="0"/>
              <a:t>or </a:t>
            </a:r>
            <a:r>
              <a:rPr lang="en-US" b="1" dirty="0"/>
              <a:t>persistence forecast</a:t>
            </a:r>
            <a:endParaRPr lang="en-US" dirty="0"/>
          </a:p>
        </p:txBody>
      </p:sp>
      <p:sp>
        <p:nvSpPr>
          <p:cNvPr id="235" name="Google Shape;235;p20"/>
          <p:cNvSpPr txBox="1"/>
          <p:nvPr/>
        </p:nvSpPr>
        <p:spPr>
          <a:xfrm>
            <a:off x="8733437" y="3258984"/>
            <a:ext cx="2969895" cy="58473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(formula, train) to fit a linear regression model</a:t>
            </a:r>
            <a:endParaRPr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5;p20">
            <a:extLst>
              <a:ext uri="{FF2B5EF4-FFF2-40B4-BE49-F238E27FC236}">
                <a16:creationId xmlns:a16="http://schemas.microsoft.com/office/drawing/2014/main" id="{2C59346D-DE5F-97F0-BF7F-5A5591F960B3}"/>
              </a:ext>
            </a:extLst>
          </p:cNvPr>
          <p:cNvSpPr txBox="1"/>
          <p:nvPr/>
        </p:nvSpPr>
        <p:spPr>
          <a:xfrm>
            <a:off x="8733437" y="4466378"/>
            <a:ext cx="2969895" cy="58473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1600" dirty="0" err="1">
                <a:ea typeface="Calibri"/>
                <a:sym typeface="Calibri"/>
              </a:rPr>
              <a:t>rpart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(formula, train) to fit a decision tree model</a:t>
            </a:r>
            <a:endParaRPr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5;p20">
            <a:extLst>
              <a:ext uri="{FF2B5EF4-FFF2-40B4-BE49-F238E27FC236}">
                <a16:creationId xmlns:a16="http://schemas.microsoft.com/office/drawing/2014/main" id="{436B440A-8565-6EAA-BBF1-E8E0946D33B1}"/>
              </a:ext>
            </a:extLst>
          </p:cNvPr>
          <p:cNvSpPr txBox="1"/>
          <p:nvPr/>
        </p:nvSpPr>
        <p:spPr>
          <a:xfrm>
            <a:off x="8733437" y="5641575"/>
            <a:ext cx="2969895" cy="83099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randomForest(formula, data, arguments…) to fit a random forest model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35;p20">
            <a:extLst>
              <a:ext uri="{FF2B5EF4-FFF2-40B4-BE49-F238E27FC236}">
                <a16:creationId xmlns:a16="http://schemas.microsoft.com/office/drawing/2014/main" id="{CC057320-CED1-CCCB-DE60-ADBD144217D7}"/>
              </a:ext>
            </a:extLst>
          </p:cNvPr>
          <p:cNvSpPr txBox="1"/>
          <p:nvPr/>
        </p:nvSpPr>
        <p:spPr>
          <a:xfrm>
            <a:off x="8733436" y="1531068"/>
            <a:ext cx="2969895" cy="58473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Our formula for these models is:</a:t>
            </a:r>
          </a:p>
          <a:p>
            <a:r>
              <a:rPr lang="en-US" sz="1600" dirty="0"/>
              <a:t>electricity ~ . - time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730876" y="1504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Exercise 5</a:t>
            </a:r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838200" y="1278273"/>
            <a:ext cx="7660784" cy="537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indent="-228600">
              <a:buSzPts val="2800"/>
              <a:buFont typeface="Arial,Sans-Serif"/>
            </a:pPr>
            <a:r>
              <a:rPr lang="en-US" dirty="0"/>
              <a:t>Task: fit the following models to the training data</a:t>
            </a:r>
          </a:p>
          <a:p>
            <a:pPr marL="685800" lvl="1" indent="-228600">
              <a:buSzPts val="2800"/>
              <a:buFont typeface="Arial,Sans-Serif"/>
            </a:pPr>
            <a:r>
              <a:rPr lang="en-US" dirty="0"/>
              <a:t>Linear Regression</a:t>
            </a:r>
          </a:p>
          <a:p>
            <a:pPr marL="685800" lvl="1" indent="-228600">
              <a:buSzPts val="2800"/>
              <a:buFont typeface="Arial,Sans-Serif"/>
            </a:pPr>
            <a:r>
              <a:rPr lang="en-US" dirty="0"/>
              <a:t>Decision Tree (</a:t>
            </a:r>
            <a:r>
              <a:rPr lang="en-US" dirty="0" err="1"/>
              <a:t>minsplit</a:t>
            </a:r>
            <a:r>
              <a:rPr lang="en-US" dirty="0"/>
              <a:t> = 10)</a:t>
            </a:r>
          </a:p>
          <a:p>
            <a:pPr marL="685800" lvl="1" indent="-228600">
              <a:buSzPts val="2800"/>
              <a:buFont typeface="Arial,Sans-Serif"/>
            </a:pPr>
            <a:r>
              <a:rPr lang="en-US" dirty="0"/>
              <a:t>Random Forest (</a:t>
            </a:r>
            <a:r>
              <a:rPr lang="en-US" dirty="0" err="1"/>
              <a:t>ntree</a:t>
            </a:r>
            <a:r>
              <a:rPr lang="en-US" dirty="0"/>
              <a:t> = 200)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Task: calculate the predictions based on the </a:t>
            </a:r>
            <a:r>
              <a:rPr lang="en-US" b="1" dirty="0"/>
              <a:t>training data</a:t>
            </a:r>
            <a:r>
              <a:rPr lang="en-US" dirty="0"/>
              <a:t>, storing them in a data frame with the following columns: </a:t>
            </a:r>
            <a:endParaRPr/>
          </a:p>
          <a:p>
            <a:pPr marL="685800" lvl="1" indent="-228600">
              <a:buSzPts val="2400"/>
            </a:pPr>
            <a:r>
              <a:rPr lang="en-US" dirty="0"/>
              <a:t>C(Timestamp, Actual value, Linear model prediction, Decision tree prediction, Random forest prediction)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Task: add a naïve (persistence) forecast to your predictions data frame</a:t>
            </a:r>
            <a:endParaRPr dirty="0"/>
          </a:p>
          <a:p>
            <a:pPr marL="228600" indent="-228600">
              <a:buSzPts val="2800"/>
            </a:pPr>
            <a:endParaRPr lang="en-US" dirty="0"/>
          </a:p>
          <a:p>
            <a:pPr marL="228600" indent="-228600">
              <a:buSzPts val="2800"/>
            </a:pPr>
            <a:endParaRPr lang="en-US" dirty="0"/>
          </a:p>
          <a:p>
            <a:pPr marL="228600" indent="-228600">
              <a:buSzPts val="2800"/>
            </a:pPr>
            <a:endParaRPr lang="en-US" dirty="0"/>
          </a:p>
          <a:p>
            <a:pPr marL="228600" indent="-228600">
              <a:buSzPts val="2800"/>
            </a:pPr>
            <a:r>
              <a:rPr lang="en-US" dirty="0"/>
              <a:t>Task: calculate the RMSE of each of the models </a:t>
            </a:r>
          </a:p>
          <a:p>
            <a:pPr marL="685800" lvl="1" indent="-228600">
              <a:buSzPts val="2800"/>
            </a:pPr>
            <a:r>
              <a:rPr lang="en-US" dirty="0"/>
              <a:t>Hint the "Metrics" package contains many functions evaluate model performance</a:t>
            </a:r>
          </a:p>
          <a:p>
            <a:pPr marL="685800" lvl="1" indent="-228600">
              <a:buSzPts val="2800"/>
            </a:pPr>
            <a:r>
              <a:rPr lang="en-US" i="1" dirty="0" err="1"/>
              <a:t>rmse</a:t>
            </a:r>
            <a:r>
              <a:rPr lang="en-US" i="1" dirty="0"/>
              <a:t>(</a:t>
            </a:r>
            <a:r>
              <a:rPr lang="en-US" i="1" dirty="0" err="1"/>
              <a:t>actual,predicted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3" name="Google Shape;235;p20">
            <a:extLst>
              <a:ext uri="{FF2B5EF4-FFF2-40B4-BE49-F238E27FC236}">
                <a16:creationId xmlns:a16="http://schemas.microsoft.com/office/drawing/2014/main" id="{42A19C7A-BE77-9290-8984-1047DF0D8F35}"/>
              </a:ext>
            </a:extLst>
          </p:cNvPr>
          <p:cNvSpPr txBox="1"/>
          <p:nvPr/>
        </p:nvSpPr>
        <p:spPr>
          <a:xfrm>
            <a:off x="8722705" y="2797491"/>
            <a:ext cx="2969895" cy="58473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(formula, train) to fit a linear regression model</a:t>
            </a:r>
            <a:endParaRPr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35;p20">
            <a:extLst>
              <a:ext uri="{FF2B5EF4-FFF2-40B4-BE49-F238E27FC236}">
                <a16:creationId xmlns:a16="http://schemas.microsoft.com/office/drawing/2014/main" id="{8DC153B1-092E-4D08-CBFD-97BB042D8119}"/>
              </a:ext>
            </a:extLst>
          </p:cNvPr>
          <p:cNvSpPr txBox="1"/>
          <p:nvPr/>
        </p:nvSpPr>
        <p:spPr>
          <a:xfrm>
            <a:off x="8722705" y="4004885"/>
            <a:ext cx="2969895" cy="83095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1600" dirty="0" err="1">
                <a:ea typeface="Calibri"/>
                <a:sym typeface="Calibri"/>
              </a:rPr>
              <a:t>rpart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(formula, train, arguments...) to fit a decision tree model</a:t>
            </a:r>
            <a:endParaRPr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35;p20">
            <a:extLst>
              <a:ext uri="{FF2B5EF4-FFF2-40B4-BE49-F238E27FC236}">
                <a16:creationId xmlns:a16="http://schemas.microsoft.com/office/drawing/2014/main" id="{29A46259-141D-6B2E-A00E-662A2F6C054B}"/>
              </a:ext>
            </a:extLst>
          </p:cNvPr>
          <p:cNvSpPr txBox="1"/>
          <p:nvPr/>
        </p:nvSpPr>
        <p:spPr>
          <a:xfrm>
            <a:off x="8722705" y="5180082"/>
            <a:ext cx="2969895" cy="83099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randomForest(formula, data, arguments…) to fit a random forest model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5;p20">
            <a:extLst>
              <a:ext uri="{FF2B5EF4-FFF2-40B4-BE49-F238E27FC236}">
                <a16:creationId xmlns:a16="http://schemas.microsoft.com/office/drawing/2014/main" id="{779D939D-4158-A329-7670-779F2E00AC47}"/>
              </a:ext>
            </a:extLst>
          </p:cNvPr>
          <p:cNvSpPr txBox="1"/>
          <p:nvPr/>
        </p:nvSpPr>
        <p:spPr>
          <a:xfrm>
            <a:off x="8722704" y="1069575"/>
            <a:ext cx="2969895" cy="58473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Our formula for these models is:</a:t>
            </a:r>
          </a:p>
          <a:p>
            <a:r>
              <a:rPr lang="en-US" sz="1600" dirty="0"/>
              <a:t>electricity ~ . - time</a:t>
            </a:r>
            <a:endParaRPr lang="en-US" dirty="0"/>
          </a:p>
        </p:txBody>
      </p:sp>
      <p:pic>
        <p:nvPicPr>
          <p:cNvPr id="2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677B101-D0EC-4361-1D15-51CF4CFCB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04" y="4099291"/>
            <a:ext cx="4124848" cy="104590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Evaluation on Test Data</a:t>
            </a:r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5087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We will now employ our models to predict the solar PV output on the out-of-sample data (October onwards)</a:t>
            </a:r>
            <a:endParaRPr dirty="0"/>
          </a:p>
          <a:p>
            <a:pPr marL="228600" indent="-228600">
              <a:buSzPct val="100000"/>
            </a:pPr>
            <a:r>
              <a:rPr lang="en-US" dirty="0"/>
              <a:t>Task: make your predictions on the (pre-processed) test data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Task: calculate the RMSE of each model on the test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Bonus task: write a function that plots the predicted and actual time series for a specified model and </a:t>
            </a:r>
            <a:r>
              <a:rPr lang="en-US" u="sng" dirty="0"/>
              <a:t>random</a:t>
            </a:r>
            <a:r>
              <a:rPr lang="en-US" dirty="0"/>
              <a:t> day (see right)</a:t>
            </a:r>
            <a:endParaRPr dirty="0"/>
          </a:p>
          <a:p>
            <a:pPr marL="228600" indent="-228600">
              <a:buSzPct val="100000"/>
            </a:pPr>
            <a:r>
              <a:rPr lang="en-US" dirty="0"/>
              <a:t>Which model performed best? What are the limitations of the random forest model? </a:t>
            </a:r>
            <a:endParaRPr lang="en-US"/>
          </a:p>
          <a:p>
            <a:pPr marL="685800" lvl="1" indent="-228600">
              <a:buSzPct val="100000"/>
            </a:pPr>
            <a:r>
              <a:rPr lang="en-US" dirty="0"/>
              <a:t>Less interpretable</a:t>
            </a:r>
          </a:p>
          <a:p>
            <a:pPr marL="685800" lvl="1" indent="-228600">
              <a:buSzPct val="100000"/>
            </a:pPr>
            <a:r>
              <a:rPr lang="en-US" dirty="0"/>
              <a:t>Computationally costly</a:t>
            </a:r>
          </a:p>
        </p:txBody>
      </p:sp>
      <p:pic>
        <p:nvPicPr>
          <p:cNvPr id="256" name="Google Shape;25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7231" y="3141662"/>
            <a:ext cx="4360818" cy="3074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3890" y="1825625"/>
            <a:ext cx="41275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Further Reading</a:t>
            </a:r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5409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Forecasting: Principles and Practice by Rob J Hyndman and George Athanasopoulos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Excellent (free) book with R examples and more focus on traditional time series methods</a:t>
            </a:r>
            <a:endParaRPr/>
          </a:p>
        </p:txBody>
      </p:sp>
      <p:pic>
        <p:nvPicPr>
          <p:cNvPr id="264" name="Google Shape;264;p24" descr="https://otexts.com/fpp2/fpp2_cov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2320" y="633413"/>
            <a:ext cx="3810000" cy="55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 of Dates and Times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8464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Handling dates and times (AKA date-times) in R (and other languages) can be challenging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is no single format for dates and times: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9am 25</a:t>
            </a:r>
            <a:r>
              <a:rPr lang="en-US" baseline="30000"/>
              <a:t>th</a:t>
            </a:r>
            <a:r>
              <a:rPr lang="en-US"/>
              <a:t> Dec 2021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2021-12-25 09:00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9:00:00 25/12/2021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Furthermore, local time zones (including daylight savings) mean that the time isn’t the same everywhere in the world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Coordinated Universal Time (</a:t>
            </a:r>
            <a:r>
              <a:rPr lang="en-US" b="1"/>
              <a:t>UTC</a:t>
            </a:r>
            <a:r>
              <a:rPr lang="en-US"/>
              <a:t>) is the standard time zone that is most widely used as a reference point, but often the local time is more informative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Plus leap years (and even leap seconds) can pose problems!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77715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Kaggle Competition </a:t>
            </a:r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2808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Today we are launching a Kaggle competition looking at non-intrusive load monitoring (NILM)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Your task is to predict </a:t>
            </a:r>
            <a:r>
              <a:rPr lang="en-US" b="1" dirty="0"/>
              <a:t>appliances</a:t>
            </a:r>
            <a:r>
              <a:rPr lang="en-US" dirty="0"/>
              <a:t> being used based on recorded samples of voltage and current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75% of the data is available in a training data set, 25% is held back in a test set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You will be marked on </a:t>
            </a:r>
            <a:r>
              <a:rPr lang="en-US" b="1" dirty="0"/>
              <a:t>classification accuracy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£100 for winner; £50 for 2</a:t>
            </a:r>
            <a:r>
              <a:rPr lang="en-US" b="1" baseline="30000" dirty="0"/>
              <a:t>nd</a:t>
            </a:r>
            <a:r>
              <a:rPr lang="en-US" b="1" dirty="0"/>
              <a:t> and 3</a:t>
            </a:r>
            <a:r>
              <a:rPr lang="en-US" b="1" baseline="30000" dirty="0"/>
              <a:t>rd</a:t>
            </a:r>
            <a:r>
              <a:rPr lang="en-US" b="1" dirty="0"/>
              <a:t> places!</a:t>
            </a:r>
            <a:endParaRPr dirty="0"/>
          </a:p>
          <a:p>
            <a:pPr marL="228600" indent="-228600">
              <a:buSzPct val="100000"/>
            </a:pPr>
            <a:r>
              <a:rPr lang="en-US" dirty="0"/>
              <a:t>Deadline is </a:t>
            </a:r>
            <a:r>
              <a:rPr lang="en-US" u="sng" dirty="0"/>
              <a:t>Wednesday 16</a:t>
            </a:r>
            <a:r>
              <a:rPr lang="en-US" u="sng" baseline="30000" dirty="0"/>
              <a:t>th</a:t>
            </a:r>
            <a:r>
              <a:rPr lang="en-US" u="sng" dirty="0"/>
              <a:t> November @ 11:59pm </a:t>
            </a:r>
            <a:endParaRPr u="sng"/>
          </a:p>
        </p:txBody>
      </p:sp>
      <p:pic>
        <p:nvPicPr>
          <p:cNvPr id="284" name="Google Shape;284;p27"/>
          <p:cNvPicPr preferRelativeResize="0"/>
          <p:nvPr/>
        </p:nvPicPr>
        <p:blipFill rotWithShape="1">
          <a:blip r:embed="rId3">
            <a:alphaModFix/>
          </a:blip>
          <a:srcRect l="10907" t="1556" r="11821"/>
          <a:stretch/>
        </p:blipFill>
        <p:spPr>
          <a:xfrm>
            <a:off x="7119080" y="916786"/>
            <a:ext cx="4028100" cy="361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 txBox="1"/>
          <p:nvPr/>
        </p:nvSpPr>
        <p:spPr>
          <a:xfrm>
            <a:off x="7582257" y="365125"/>
            <a:ext cx="31733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of training features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8983" y="5023941"/>
            <a:ext cx="3738197" cy="145798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7"/>
          <p:cNvSpPr txBox="1"/>
          <p:nvPr/>
        </p:nvSpPr>
        <p:spPr>
          <a:xfrm>
            <a:off x="8053258" y="4718981"/>
            <a:ext cx="24496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labels (28 in total)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Minimum Viable Submission</a:t>
            </a:r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4056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Make a submission is as simple as uploading a CSV file with 2 columns: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 (corresponding to the ids in the test set)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appliances (your prediction)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have made available a minimum viable submission: fitting a model, making predictions and saving the submission to a .CSV file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If nothing else, try submitting an improved decision tree with some hyper-parameter tuning!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More details are available on the Kaggle webpage ☺ Good luck!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294" name="Google Shape;2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9700" y="2617971"/>
            <a:ext cx="48641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/>
        </p:nvSpPr>
        <p:spPr>
          <a:xfrm>
            <a:off x="7690338" y="2222018"/>
            <a:ext cx="1976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Submission format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2312796" y="5817035"/>
            <a:ext cx="819266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ea typeface="Calibri"/>
                <a:sym typeface="Calibri"/>
              </a:rPr>
              <a:t>https://www.kaggle.com/competitions/esda-nilm-2022/overview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385907"/>
            <a:ext cx="61029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Parsing Dates and Times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10292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Dates and times should be treated as their own data types: not as strings!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There are 3 types of date/time object: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date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time</a:t>
            </a:r>
            <a:endParaRPr dirty="0"/>
          </a:p>
          <a:p>
            <a:pPr marL="685800" lvl="1" indent="-228600">
              <a:buSzPct val="100000"/>
            </a:pPr>
            <a:r>
              <a:rPr lang="en-US" dirty="0"/>
              <a:t>date-time (AKA </a:t>
            </a:r>
            <a:r>
              <a:rPr lang="en-US" dirty="0" err="1"/>
              <a:t>POSIXct</a:t>
            </a:r>
            <a:r>
              <a:rPr lang="en-US" dirty="0"/>
              <a:t>)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When you read in data with a timestamp or date column, it will often not be automatically converted to date/time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The </a:t>
            </a:r>
            <a:r>
              <a:rPr lang="en-US" b="1" dirty="0" err="1"/>
              <a:t>lubridate</a:t>
            </a:r>
            <a:r>
              <a:rPr lang="en-US" dirty="0"/>
              <a:t> package has intelligent functions like `</a:t>
            </a:r>
            <a:r>
              <a:rPr lang="en-US" dirty="0" err="1"/>
              <a:t>ymd</a:t>
            </a:r>
            <a:r>
              <a:rPr lang="en-US" dirty="0"/>
              <a:t>()` or `</a:t>
            </a:r>
            <a:r>
              <a:rPr lang="en-US" dirty="0" err="1"/>
              <a:t>dmy_hms</a:t>
            </a:r>
            <a:r>
              <a:rPr lang="en-US" dirty="0"/>
              <a:t>()` for converting to date/time objects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Identify the order of years, months, days, hours, minutes and seconds, then apply the relevant function on the right</a:t>
            </a:r>
            <a:endParaRPr dirty="0"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0436" y="1551132"/>
            <a:ext cx="43688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7689247" y="1048688"/>
            <a:ext cx="31311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lubridate cheat sheet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Converting Time Zones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838200" y="1565910"/>
            <a:ext cx="6457070" cy="461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When you create a date-time object, the time zone will be UTC unless you specify otherwise with the `</a:t>
            </a:r>
            <a:r>
              <a:rPr lang="en-US" dirty="0" err="1"/>
              <a:t>tz</a:t>
            </a:r>
            <a:r>
              <a:rPr lang="en-US" dirty="0"/>
              <a:t>` argument</a:t>
            </a:r>
            <a:endParaRPr dirty="0"/>
          </a:p>
          <a:p>
            <a:pPr marL="685800" lvl="1" indent="-228600">
              <a:buSzPct val="100000"/>
            </a:pPr>
            <a:r>
              <a:rPr lang="en-US" dirty="0"/>
              <a:t>E.g. </a:t>
            </a:r>
            <a:r>
              <a:rPr lang="en-US" dirty="0" err="1"/>
              <a:t>ymd_hms</a:t>
            </a:r>
            <a:r>
              <a:rPr lang="en-US" dirty="0"/>
              <a:t>(d, </a:t>
            </a:r>
            <a:r>
              <a:rPr lang="en-US" dirty="0" err="1"/>
              <a:t>tz</a:t>
            </a:r>
            <a:r>
              <a:rPr lang="en-US" dirty="0"/>
              <a:t> = …)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The time zone codes (which should be passed as strings) and UTC offsets are taken from the </a:t>
            </a:r>
            <a:r>
              <a:rPr lang="en-US" b="1" dirty="0" err="1"/>
              <a:t>tz</a:t>
            </a:r>
            <a:r>
              <a:rPr lang="en-US" b="1" dirty="0"/>
              <a:t> database </a:t>
            </a:r>
            <a:r>
              <a:rPr lang="en-US" dirty="0"/>
              <a:t>and generally have the form “region/place”</a:t>
            </a:r>
            <a:endParaRPr dirty="0"/>
          </a:p>
          <a:p>
            <a:pPr marL="228600" indent="-228600">
              <a:buSzPct val="100000"/>
            </a:pPr>
            <a:r>
              <a:rPr lang="en-US" i="1" dirty="0" err="1"/>
              <a:t>OlsonNames</a:t>
            </a:r>
            <a:r>
              <a:rPr lang="en-US" dirty="0"/>
              <a:t>() function gives a list of valid </a:t>
            </a:r>
            <a:r>
              <a:rPr lang="en-US" dirty="0" err="1"/>
              <a:t>tzs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The </a:t>
            </a:r>
            <a:r>
              <a:rPr lang="en-US" dirty="0" err="1"/>
              <a:t>tz</a:t>
            </a:r>
            <a:r>
              <a:rPr lang="en-US" dirty="0"/>
              <a:t> database takes into consideration daylight savings time when necessary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Convert between </a:t>
            </a:r>
            <a:r>
              <a:rPr lang="en-US" dirty="0" err="1"/>
              <a:t>timezones</a:t>
            </a:r>
            <a:r>
              <a:rPr lang="en-US" dirty="0"/>
              <a:t> using `</a:t>
            </a:r>
            <a:r>
              <a:rPr lang="en-US" dirty="0" err="1"/>
              <a:t>with_tz</a:t>
            </a:r>
            <a:r>
              <a:rPr lang="en-US" dirty="0"/>
              <a:t>()`</a:t>
            </a:r>
            <a:endParaRPr dirty="0"/>
          </a:p>
          <a:p>
            <a:pPr marL="685800" lvl="1" indent="-11049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graphicFrame>
        <p:nvGraphicFramePr>
          <p:cNvPr id="118" name="Google Shape;118;p5"/>
          <p:cNvGraphicFramePr/>
          <p:nvPr/>
        </p:nvGraphicFramePr>
        <p:xfrm>
          <a:off x="7358380" y="1783080"/>
          <a:ext cx="4528800" cy="1828850"/>
        </p:xfrm>
        <a:graphic>
          <a:graphicData uri="http://schemas.openxmlformats.org/drawingml/2006/table">
            <a:tbl>
              <a:tblPr firstRow="1" bandRow="1">
                <a:noFill/>
                <a:tableStyleId>{A2953F13-DBE5-44C7-95C9-18360395D8E5}</a:tableStyleId>
              </a:tblPr>
              <a:tblGrid>
                <a:gridCol w="226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TZ 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UTC Offset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Africa/Cairo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+02:00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Pacific/Honolulu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-10:00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Europe/Brussels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+01:00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America/Chicago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-06:00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Date-Time Arithmetic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282690" cy="438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Date/time data can be added or subtracted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Using `seconds()`, `months()`, `years()` etc. creates a </a:t>
            </a:r>
            <a:r>
              <a:rPr lang="en-US" b="1" dirty="0"/>
              <a:t>duration</a:t>
            </a:r>
            <a:endParaRPr dirty="0"/>
          </a:p>
          <a:p>
            <a:pPr marL="228600" indent="-228600">
              <a:buSzPct val="100000"/>
            </a:pPr>
            <a:r>
              <a:rPr lang="en-US" dirty="0"/>
              <a:t>Using `second()`, `month()`, `year()` etc. gets the specific </a:t>
            </a:r>
            <a:r>
              <a:rPr lang="en-US" b="1" dirty="0"/>
              <a:t>value </a:t>
            </a:r>
            <a:r>
              <a:rPr lang="en-US" dirty="0"/>
              <a:t>from the datetime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Adding/subtracting a period from a date-time returns a new date-time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Subtracting two date-times returns a </a:t>
            </a:r>
            <a:r>
              <a:rPr lang="en-US" b="1" dirty="0" err="1"/>
              <a:t>difftime</a:t>
            </a:r>
            <a:endParaRPr b="1" dirty="0" err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7608958" y="5621715"/>
            <a:ext cx="2563038" cy="58477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now() gives the current time as a date-time object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7608958" y="1153735"/>
            <a:ext cx="3653401" cy="28623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some subtleties when adding or subtracting date/times: you must consider whether you want to consider discontinuities in the time line.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you want to know the time 3 hours after Saturday 30</a:t>
            </a:r>
            <a:r>
              <a:rPr lang="en-US" sz="1800" i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October 2021 at 11pm (the night the clocks go back): 2am or 1am?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B425-F728-AF25-AC8D-84A607DD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useful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358DD-B803-28BF-4008-F89C1B5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8048"/>
            <a:ext cx="9463000" cy="4351338"/>
          </a:xfrm>
        </p:spPr>
        <p:txBody>
          <a:bodyPr>
            <a:normAutofit/>
          </a:bodyPr>
          <a:lstStyle/>
          <a:p>
            <a:r>
              <a:rPr lang="en-GB" i="1" dirty="0"/>
              <a:t>now</a:t>
            </a:r>
            <a:r>
              <a:rPr lang="en-GB" dirty="0"/>
              <a:t>(), </a:t>
            </a:r>
            <a:r>
              <a:rPr lang="en-GB" i="1" dirty="0"/>
              <a:t>today</a:t>
            </a:r>
            <a:r>
              <a:rPr lang="en-GB" dirty="0"/>
              <a:t>(), </a:t>
            </a:r>
            <a:r>
              <a:rPr lang="en-GB" i="1" dirty="0" err="1"/>
              <a:t>Sys.Date</a:t>
            </a:r>
            <a:r>
              <a:rPr lang="en-GB" dirty="0"/>
              <a:t>(), </a:t>
            </a:r>
            <a:r>
              <a:rPr lang="en-GB" i="1" dirty="0" err="1"/>
              <a:t>as.Date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i="1" dirty="0" err="1"/>
              <a:t>difftime</a:t>
            </a:r>
            <a:r>
              <a:rPr lang="en-GB" dirty="0"/>
              <a:t>(), </a:t>
            </a:r>
            <a:r>
              <a:rPr lang="en-GB" i="1" dirty="0" err="1"/>
              <a:t>leap_year</a:t>
            </a:r>
            <a:r>
              <a:rPr lang="en-GB" dirty="0"/>
              <a:t>()</a:t>
            </a:r>
          </a:p>
          <a:p>
            <a:r>
              <a:rPr lang="en-GB" i="1" dirty="0" err="1"/>
              <a:t>wday</a:t>
            </a:r>
            <a:r>
              <a:rPr lang="en-GB" dirty="0"/>
              <a:t>() - day of week, </a:t>
            </a:r>
            <a:r>
              <a:rPr lang="en-GB" i="1" dirty="0" err="1"/>
              <a:t>yday</a:t>
            </a:r>
            <a:r>
              <a:rPr lang="en-GB" dirty="0"/>
              <a:t>() -  day of year, </a:t>
            </a:r>
            <a:r>
              <a:rPr lang="en-GB" i="1" dirty="0" err="1"/>
              <a:t>mday</a:t>
            </a:r>
            <a:r>
              <a:rPr lang="en-GB" i="1" dirty="0"/>
              <a:t>() </a:t>
            </a:r>
            <a:r>
              <a:rPr lang="en-GB" dirty="0"/>
              <a:t>- day of month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8274F39-7923-8970-54B6-A0D3E7B9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80" y="2115313"/>
            <a:ext cx="6837608" cy="131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3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44C6-5D90-C85F-166F-694CF792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Failures to parse with </a:t>
            </a:r>
            <a:r>
              <a:rPr lang="en-GB" dirty="0" err="1"/>
              <a:t>lubridate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A7AD8-9701-FCE6-5D21-8D2244A0B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-228600"/>
            <a:r>
              <a:rPr lang="en-GB" sz="2800" dirty="0"/>
              <a:t>"\" back slashes cannot be parsed by </a:t>
            </a:r>
            <a:r>
              <a:rPr lang="en-GB" sz="2800" dirty="0" err="1"/>
              <a:t>lubridate</a:t>
            </a:r>
            <a:endParaRPr lang="en-US" sz="2800"/>
          </a:p>
          <a:p>
            <a:pPr lvl="1" indent="-228600"/>
            <a:r>
              <a:rPr lang="en-GB" sz="2800" dirty="0" err="1"/>
              <a:t>hms_dym</a:t>
            </a:r>
            <a:r>
              <a:rPr lang="en-GB" sz="2800" dirty="0"/>
              <a:t> / </a:t>
            </a:r>
            <a:r>
              <a:rPr lang="en-GB" sz="2800" dirty="0" err="1"/>
              <a:t>ms_dmy</a:t>
            </a:r>
            <a:r>
              <a:rPr lang="en-GB" sz="2800" dirty="0"/>
              <a:t> / ….</a:t>
            </a:r>
          </a:p>
          <a:p>
            <a:pPr lvl="2"/>
            <a:r>
              <a:rPr lang="en-GB" sz="2800" dirty="0" err="1"/>
              <a:t>dmy</a:t>
            </a:r>
            <a:r>
              <a:rPr lang="en-GB" sz="2800" dirty="0"/>
              <a:t> or </a:t>
            </a:r>
            <a:r>
              <a:rPr lang="en-GB" sz="2800" dirty="0" err="1"/>
              <a:t>myd</a:t>
            </a:r>
            <a:r>
              <a:rPr lang="en-GB" sz="2800" dirty="0"/>
              <a:t> or </a:t>
            </a:r>
            <a:r>
              <a:rPr lang="en-GB" sz="2800" dirty="0" err="1"/>
              <a:t>ymd</a:t>
            </a:r>
            <a:r>
              <a:rPr lang="en-GB" sz="2800" dirty="0"/>
              <a:t> or </a:t>
            </a:r>
            <a:r>
              <a:rPr lang="en-GB" sz="2800" dirty="0" err="1"/>
              <a:t>mdy</a:t>
            </a:r>
            <a:r>
              <a:rPr lang="en-GB" sz="2800" dirty="0"/>
              <a:t> has to come first when parsing with time</a:t>
            </a:r>
          </a:p>
          <a:p>
            <a:pPr lvl="2"/>
            <a:r>
              <a:rPr lang="en-GB" sz="2800" dirty="0" err="1"/>
              <a:t>hms_dmy</a:t>
            </a:r>
            <a:r>
              <a:rPr lang="en-GB" sz="2800" dirty="0"/>
              <a:t>("16:00:00 14.11.2030") -  will not work</a:t>
            </a:r>
          </a:p>
          <a:p>
            <a:pPr lvl="1" indent="-228600"/>
            <a:r>
              <a:rPr lang="en-GB" sz="2800" dirty="0"/>
              <a:t>Roll up your sleaves and use </a:t>
            </a:r>
            <a:r>
              <a:rPr lang="en-GB" sz="2800" i="1" dirty="0" err="1"/>
              <a:t>as.POSIXct</a:t>
            </a:r>
            <a:r>
              <a:rPr lang="en-GB" sz="2800" dirty="0"/>
              <a:t>()</a:t>
            </a:r>
          </a:p>
          <a:p>
            <a:pPr lvl="2" indent="-228600"/>
            <a:r>
              <a:rPr lang="en-GB" sz="2400" dirty="0" err="1"/>
              <a:t>as.POSIXct</a:t>
            </a:r>
            <a:r>
              <a:rPr lang="en-GB" sz="2400" dirty="0"/>
              <a:t>("16:00:00 14.11.2030", format= "%H:%M:%S %</a:t>
            </a:r>
            <a:r>
              <a:rPr lang="en-GB" sz="2400" dirty="0" err="1"/>
              <a:t>d.%m.%y</a:t>
            </a:r>
            <a:r>
              <a:rPr lang="en-GB" sz="2400" dirty="0"/>
              <a:t>")</a:t>
            </a:r>
          </a:p>
          <a:p>
            <a:pPr lvl="2" indent="-228600"/>
            <a:r>
              <a:rPr lang="en-GB" sz="2400" dirty="0"/>
              <a:t>You have to specify where R should look for each date time element</a:t>
            </a:r>
          </a:p>
          <a:p>
            <a:pPr lvl="2" indent="-228600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69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B7AE-AFF1-5078-FC33-D280F37D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D826F-4383-6B57-9FBB-21815032B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>
              <a:buFont typeface="Arial,Sans-Serif"/>
            </a:pPr>
            <a:r>
              <a:rPr lang="en-GB" dirty="0"/>
              <a:t>Task 1:</a:t>
            </a:r>
            <a:r>
              <a:rPr lang="en-US" dirty="0"/>
              <a:t> convert the following dates/times to date or date-time variables:</a:t>
            </a:r>
          </a:p>
          <a:p>
            <a:pPr marL="685800" lvl="1" indent="-228600">
              <a:buFont typeface="Arial,Sans-Serif"/>
            </a:pPr>
            <a:r>
              <a:rPr lang="en-US" dirty="0"/>
              <a:t>March 3rd 2003</a:t>
            </a:r>
          </a:p>
          <a:p>
            <a:pPr marL="685800" lvl="1" indent="-228600">
              <a:buFont typeface="Arial,Sans-Serif"/>
            </a:pPr>
            <a:r>
              <a:rPr lang="en-US" dirty="0"/>
              <a:t>16:00:00 14.11.2030</a:t>
            </a:r>
          </a:p>
          <a:p>
            <a:pPr marL="685800" lvl="1" indent="-228600">
              <a:buFont typeface="Arial,Sans-Serif"/>
            </a:pPr>
            <a:r>
              <a:rPr lang="en-US" dirty="0"/>
              <a:t>Tuesday 2nd August 1966 7:30pm</a:t>
            </a:r>
          </a:p>
          <a:p>
            <a:pPr marL="228600" indent="-228600">
              <a:buFont typeface="Arial,Sans-Serif"/>
            </a:pPr>
            <a:r>
              <a:rPr lang="en-US" dirty="0"/>
              <a:t>Task 2: create a date-time variable for 1st April 1980 5am with the UTC time zone, then convert to:</a:t>
            </a:r>
          </a:p>
          <a:p>
            <a:pPr marL="685800" lvl="1" indent="-228600">
              <a:buFont typeface="Arial,Sans-Serif"/>
            </a:pPr>
            <a:r>
              <a:rPr lang="en-US" dirty="0"/>
              <a:t>Europe/London (06:00 BST)</a:t>
            </a:r>
          </a:p>
          <a:p>
            <a:pPr marL="685800" lvl="1" indent="-228600">
              <a:buFont typeface="Arial,Sans-Serif"/>
            </a:pPr>
            <a:r>
              <a:rPr lang="en-US" dirty="0"/>
              <a:t>Asia/Tokyo (14:00 JST)</a:t>
            </a:r>
          </a:p>
          <a:p>
            <a:pPr marL="685800" lvl="1" indent="-228600">
              <a:buFont typeface="Arial,Sans-Serif"/>
            </a:pPr>
            <a:r>
              <a:rPr lang="en-US" dirty="0"/>
              <a:t>America/</a:t>
            </a:r>
            <a:r>
              <a:rPr lang="en-US" dirty="0" err="1"/>
              <a:t>Los_Angeles</a:t>
            </a:r>
            <a:r>
              <a:rPr lang="en-US" dirty="0"/>
              <a:t> (21:00 PST)</a:t>
            </a:r>
          </a:p>
          <a:p>
            <a:pPr marL="228600" indent="-228600">
              <a:buFont typeface="Arial,Sans-Serif"/>
            </a:pPr>
            <a:r>
              <a:rPr lang="en-US" dirty="0"/>
              <a:t>Task 3:</a:t>
            </a:r>
          </a:p>
          <a:p>
            <a:pPr marL="685800" lvl="1" indent="-228600">
              <a:buFont typeface="Arial,Sans-Serif"/>
            </a:pPr>
            <a:r>
              <a:rPr lang="en-US" dirty="0"/>
              <a:t>Calculate the time in 123456789 seconds from now</a:t>
            </a:r>
          </a:p>
          <a:p>
            <a:pPr marL="685800" lvl="1" indent="-228600">
              <a:buFont typeface="Arial,Sans-Serif"/>
            </a:pPr>
            <a:r>
              <a:rPr lang="en-US" dirty="0"/>
              <a:t>Calculate your age in </a:t>
            </a:r>
            <a:r>
              <a:rPr lang="en-US" u="sng" dirty="0"/>
              <a:t>seconds</a:t>
            </a:r>
            <a:r>
              <a:rPr lang="en-US" dirty="0"/>
              <a:t> by taking the difference between the time now and your DOB</a:t>
            </a:r>
          </a:p>
          <a:p>
            <a:pPr marL="685800" lvl="1" indent="-228600">
              <a:buFont typeface="Arial,Sans-Serif"/>
            </a:pPr>
            <a:endParaRPr lang="en-US" dirty="0"/>
          </a:p>
          <a:p>
            <a:pPr marL="685800" lvl="1" indent="-228600">
              <a:buFont typeface="Arial,Sans-Serif"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49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9F0B7B5DCB4F4D9BC4A8C83EBC8A22" ma:contentTypeVersion="6" ma:contentTypeDescription="Create a new document." ma:contentTypeScope="" ma:versionID="676152f2743e63d333d9ed667cd2c244">
  <xsd:schema xmlns:xsd="http://www.w3.org/2001/XMLSchema" xmlns:xs="http://www.w3.org/2001/XMLSchema" xmlns:p="http://schemas.microsoft.com/office/2006/metadata/properties" xmlns:ns2="4bd896f8-04ff-4700-83df-3c8e3d69e0bb" xmlns:ns3="b465470a-aeba-4de8-9910-4d979496bc75" targetNamespace="http://schemas.microsoft.com/office/2006/metadata/properties" ma:root="true" ma:fieldsID="f072d07dc88b871e5ee1ccaecdcc6687" ns2:_="" ns3:_="">
    <xsd:import namespace="4bd896f8-04ff-4700-83df-3c8e3d69e0bb"/>
    <xsd:import namespace="b465470a-aeba-4de8-9910-4d979496bc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896f8-04ff-4700-83df-3c8e3d69e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5470a-aeba-4de8-9910-4d979496bc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AEEFA4-0850-4488-BAF1-C392A7248D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8B1652-55F1-4FF7-A970-0D38655E50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641BEE4-6C38-46CA-B6C2-66AEBDCFC7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d896f8-04ff-4700-83df-3c8e3d69e0bb"/>
    <ds:schemaRef ds:uri="b465470a-aeba-4de8-9910-4d979496bc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BENV0091 Lecture 5:  Dates and Times</vt:lpstr>
      <vt:lpstr>Lecture Overview</vt:lpstr>
      <vt:lpstr>Challenges of Dates and Times</vt:lpstr>
      <vt:lpstr>Parsing Dates and Times</vt:lpstr>
      <vt:lpstr>Converting Time Zones</vt:lpstr>
      <vt:lpstr>Date-Time Arithmetic</vt:lpstr>
      <vt:lpstr>Other useful functions</vt:lpstr>
      <vt:lpstr>Failures to parse with lubridate</vt:lpstr>
      <vt:lpstr>Exercise 1</vt:lpstr>
      <vt:lpstr>Filling NAs</vt:lpstr>
      <vt:lpstr>Imputation</vt:lpstr>
      <vt:lpstr>Resampling Time Series</vt:lpstr>
      <vt:lpstr>Moving Averages</vt:lpstr>
      <vt:lpstr>Exercise 2</vt:lpstr>
      <vt:lpstr>Introduction to Forecasting</vt:lpstr>
      <vt:lpstr>Data: Renewables Ninja</vt:lpstr>
      <vt:lpstr>Retrieving Date-Time Components</vt:lpstr>
      <vt:lpstr>Autocorrelation</vt:lpstr>
      <vt:lpstr>Solar PV Forecasting</vt:lpstr>
      <vt:lpstr>Data Pre-Processing and Train/Test Splitting</vt:lpstr>
      <vt:lpstr>Cyclical Date/Time Features</vt:lpstr>
      <vt:lpstr>Exercise 3</vt:lpstr>
      <vt:lpstr>Lagged Predictors</vt:lpstr>
      <vt:lpstr>Pre-Processing - Exercise 4</vt:lpstr>
      <vt:lpstr>Random Forests and Ensemble Learning</vt:lpstr>
      <vt:lpstr>Not quite as easy as jelly beans</vt:lpstr>
      <vt:lpstr>Exercise 5</vt:lpstr>
      <vt:lpstr>Model Evaluation on Test Data</vt:lpstr>
      <vt:lpstr>Further Reading</vt:lpstr>
      <vt:lpstr>Kaggle Competition </vt:lpstr>
      <vt:lpstr>Minimum Viable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BENV0091 Lecture 5:  Dates and Times</dc:title>
  <dc:creator>De Mars, Patrick</dc:creator>
  <cp:revision>397</cp:revision>
  <dcterms:created xsi:type="dcterms:W3CDTF">2021-09-22T06:13:15Z</dcterms:created>
  <dcterms:modified xsi:type="dcterms:W3CDTF">2022-11-03T11:17:31Z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0x010100AD9F0B7B5DCB4F4D9BC4A8C83EBC8A22</vt:lpwstr>
  </property>
</Properties>
</file>