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BwC7xjbpTMCUAySU6HbWr7hUQ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DA884-AF42-4D18-85E3-8B1244B01139}">
  <a:tblStyle styleId="{C56DA884-AF42-4D18-85E3-8B1244B011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3"/>
    <p:restoredTop sz="94710"/>
  </p:normalViewPr>
  <p:slideViewPr>
    <p:cSldViewPr snapToGrid="0">
      <p:cViewPr varScale="1">
        <p:scale>
          <a:sx n="74" d="100"/>
          <a:sy n="74" d="100"/>
        </p:scale>
        <p:origin x="2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11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BENV0091 Lecture 2: Programming &amp; Visualisation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Hector Camm and Cato Davies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3050" y="4289796"/>
            <a:ext cx="6559550" cy="212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Iteration: For Loops</a:t>
            </a: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7093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Often you will want to perform the same operation on multiple inputs: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Reading multiple data frames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Calculating statistics for multiple columns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for loop is a handy way to iterate over a </a:t>
            </a:r>
            <a:r>
              <a:rPr lang="en-US" b="1" dirty="0"/>
              <a:t>vector </a:t>
            </a:r>
            <a:r>
              <a:rPr lang="en-US" dirty="0"/>
              <a:t>(i.e. a sequence of values)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Task: write a for loop that prints the numbers 1 to 100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Use an if statement to print only multiples of 7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5468" y="1008856"/>
            <a:ext cx="3145609" cy="9616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5" name="Google Shape;175;p10"/>
          <p:cNvSpPr txBox="1"/>
          <p:nvPr/>
        </p:nvSpPr>
        <p:spPr>
          <a:xfrm>
            <a:off x="7298714" y="2508977"/>
            <a:ext cx="3692364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sequence of integers from x to y with x:y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Loop Exercises 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7056549" cy="473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Write a for loop that reads each of the CSV files in the beis_headcount directory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For each year in the beis_headcount directory find out the following: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Total headcount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Headcount of the Committee for Climate Change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Headcount of the UK Space Agency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Department with the largest headcount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Write a for loop to read all of the CSV files and combine them into a single data frame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Try adding a `year` column to each data frame before combining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8069686" y="4963464"/>
            <a:ext cx="2606898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bind_rows()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8069686" y="2839978"/>
            <a:ext cx="3284113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file.path(x, y) joins strings x and y into a single path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8069687" y="1825625"/>
            <a:ext cx="3284113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list.files(directory) creates a vector all files in directory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8069686" y="3901721"/>
            <a:ext cx="3284113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str_extract(x, "[0-9]+") extracts all numbers from x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Part 2: Visualisation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Data: Canadian Wind Turbines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34821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be using data on Canadian wind turbines (a Tidy Tuesday dataset)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Download from Moodle and add to your lecture2/data directory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a new R Notebook and save it as visualisation.Rmd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 the CSV file and assign it to an object called `turbines`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85196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ggplot2 </a:t>
            </a:r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613406" cy="309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will be using the ggplot2 (tidyverse) package for visualisation in 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gg stands for “grammar of graphics”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ggplot uses layers to iteratively build complex plots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run the code below to create a scatter plot of turbine capacity against rotor diameter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try changing the x and y variables to other columns in the turbine data frame</a:t>
            </a:r>
            <a:endParaRPr/>
          </a:p>
        </p:txBody>
      </p:sp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50" y="5054667"/>
            <a:ext cx="10853499" cy="803963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5" name="Google Shape;215;p15" descr="reate awesome plots with ggplot! - Nicola Romanò"/>
          <p:cNvPicPr preferRelativeResize="0"/>
          <p:nvPr/>
        </p:nvPicPr>
        <p:blipFill rotWithShape="1">
          <a:blip r:embed="rId4">
            <a:alphaModFix/>
          </a:blip>
          <a:srcRect l="23800" t="6605" r="23609" b="5422"/>
          <a:stretch/>
        </p:blipFill>
        <p:spPr>
          <a:xfrm>
            <a:off x="8451606" y="1825625"/>
            <a:ext cx="2699229" cy="270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/>
          <p:nvPr/>
        </p:nvSpPr>
        <p:spPr>
          <a:xfrm>
            <a:off x="8451606" y="503815"/>
            <a:ext cx="2985010" cy="707886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ggplot2: Elegant Graphics for Data Analysis </a:t>
            </a: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(book)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Anatomy of a Plot</a:t>
            </a:r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50" y="3490175"/>
            <a:ext cx="10853499" cy="803963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3" name="Google Shape;223;p16"/>
          <p:cNvSpPr txBox="1"/>
          <p:nvPr/>
        </p:nvSpPr>
        <p:spPr>
          <a:xfrm>
            <a:off x="509085" y="2226959"/>
            <a:ext cx="25796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 data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6500150" y="5314667"/>
            <a:ext cx="46142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</a:t>
            </a:r>
            <a:r>
              <a:rPr lang="en-US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aesthetic mapping</a:t>
            </a:r>
            <a:endParaRPr sz="2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628615" y="4791447"/>
            <a:ext cx="37401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</a:t>
            </a:r>
            <a:r>
              <a:rPr lang="en-US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 function</a:t>
            </a:r>
            <a:endParaRPr sz="2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5516302" y="1710169"/>
            <a:ext cx="27718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+ symbol!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16"/>
          <p:cNvCxnSpPr>
            <a:stCxn id="223" idx="2"/>
          </p:cNvCxnSpPr>
          <p:nvPr/>
        </p:nvCxnSpPr>
        <p:spPr>
          <a:xfrm>
            <a:off x="1798926" y="2750179"/>
            <a:ext cx="748500" cy="740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16"/>
          <p:cNvCxnSpPr/>
          <p:nvPr/>
        </p:nvCxnSpPr>
        <p:spPr>
          <a:xfrm flipH="1">
            <a:off x="4572000" y="2243129"/>
            <a:ext cx="1365814" cy="12470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9" name="Google Shape;229;p16"/>
          <p:cNvCxnSpPr>
            <a:stCxn id="225" idx="0"/>
          </p:cNvCxnSpPr>
          <p:nvPr/>
        </p:nvCxnSpPr>
        <p:spPr>
          <a:xfrm rot="10800000">
            <a:off x="2173178" y="4294047"/>
            <a:ext cx="325500" cy="497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0" name="Google Shape;230;p16"/>
          <p:cNvCxnSpPr/>
          <p:nvPr/>
        </p:nvCxnSpPr>
        <p:spPr>
          <a:xfrm rot="10800000">
            <a:off x="6500150" y="4398380"/>
            <a:ext cx="1788002" cy="9162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 Aesthetics</a:t>
            </a:r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5655197" cy="457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addition to x and y aesthetics, we can also specify further aesthetics for points in a scatterplot: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colour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shape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size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alpha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sort of data (categorical or continuous) is appropriate for each aesthetic?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assign the size aesthetic to hub height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color points by province</a:t>
            </a:r>
            <a:endParaRPr/>
          </a:p>
        </p:txBody>
      </p:sp>
      <p:pic>
        <p:nvPicPr>
          <p:cNvPr id="237" name="Google Shape;237;p17" descr="https://d33wubrfki0l68.cloudfront.net/e2ebb6c8b73ed7f4a931b18dd6ce1a3165bf22e6/0c5bc/visualize_files/figure-html/unnamed-chunk-6-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9785" y="60235"/>
            <a:ext cx="3374062" cy="20836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7360665" y="1724112"/>
            <a:ext cx="31931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Shape, size and color aesthetics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6311900" y="5064884"/>
            <a:ext cx="53103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set a fixed aesthetic for all points</a:t>
            </a:r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1900" y="3351635"/>
            <a:ext cx="5041900" cy="1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Bar Charts	</a:t>
            </a:r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87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geom_bar() and geom_col() plots can be used to create bar charts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`geom_bar()` counts the number of cases at each x position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`geom_col()` leaves the data as it is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two geom functions on the right will produce the same plots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produce a plot of the number of wind turbines in each province 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graphicFrame>
        <p:nvGraphicFramePr>
          <p:cNvPr id="247" name="Google Shape;247;p18"/>
          <p:cNvGraphicFramePr/>
          <p:nvPr/>
        </p:nvGraphicFramePr>
        <p:xfrm>
          <a:off x="7377909" y="1186928"/>
          <a:ext cx="3604850" cy="1888500"/>
        </p:xfrm>
        <a:graphic>
          <a:graphicData uri="http://schemas.openxmlformats.org/drawingml/2006/table">
            <a:tbl>
              <a:tblPr firstRow="1" bandRow="1">
                <a:noFill/>
                <a:tableStyleId>{C56DA884-AF42-4D18-85E3-8B1244B01139}</a:tableStyleId>
              </a:tblPr>
              <a:tblGrid>
                <a:gridCol w="18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variable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8" name="Google Shape;248;p18"/>
          <p:cNvGraphicFramePr/>
          <p:nvPr/>
        </p:nvGraphicFramePr>
        <p:xfrm>
          <a:off x="7377909" y="3851025"/>
          <a:ext cx="3604850" cy="1211120"/>
        </p:xfrm>
        <a:graphic>
          <a:graphicData uri="http://schemas.openxmlformats.org/drawingml/2006/table">
            <a:tbl>
              <a:tblPr firstRow="1" bandRow="1">
                <a:noFill/>
                <a:tableStyleId>{C56DA884-AF42-4D18-85E3-8B1244B01139}</a:tableStyleId>
              </a:tblPr>
              <a:tblGrid>
                <a:gridCol w="18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variable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9" name="Google Shape;249;p18"/>
          <p:cNvSpPr/>
          <p:nvPr/>
        </p:nvSpPr>
        <p:spPr>
          <a:xfrm>
            <a:off x="7025833" y="5062121"/>
            <a:ext cx="4309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geom_col(aes(x = variable, y = count))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7523544" y="3075373"/>
            <a:ext cx="33135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geom_bar(aes(x = variable))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>
            <a:spLocks noGrp="1"/>
          </p:cNvSpPr>
          <p:nvPr>
            <p:ph type="title"/>
          </p:nvPr>
        </p:nvSpPr>
        <p:spPr>
          <a:xfrm>
            <a:off x="838200" y="270083"/>
            <a:ext cx="11222620" cy="73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Factors</a:t>
            </a:r>
            <a:endParaRPr/>
          </a:p>
        </p:txBody>
      </p:sp>
      <p:sp>
        <p:nvSpPr>
          <p:cNvPr id="256" name="Google Shape;256;p19"/>
          <p:cNvSpPr txBox="1">
            <a:spLocks noGrp="1"/>
          </p:cNvSpPr>
          <p:nvPr>
            <p:ph type="body" idx="1"/>
          </p:nvPr>
        </p:nvSpPr>
        <p:spPr>
          <a:xfrm>
            <a:off x="838200" y="1112996"/>
            <a:ext cx="11222620" cy="18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dealing with categorical data, ggplot will implicitly convert </a:t>
            </a:r>
            <a:r>
              <a:rPr lang="en-US" b="1"/>
              <a:t>characters</a:t>
            </a:r>
            <a:r>
              <a:rPr lang="en-US"/>
              <a:t> to </a:t>
            </a:r>
            <a:r>
              <a:rPr lang="en-US" b="1"/>
              <a:t>factors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Factors are used for categorical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Factors have </a:t>
            </a:r>
            <a:r>
              <a:rPr lang="en-US" b="1"/>
              <a:t>levels </a:t>
            </a:r>
            <a:r>
              <a:rPr lang="en-US"/>
              <a:t>(categories) whose order you can specify for the purposes of plotting (for instance)</a:t>
            </a:r>
            <a:endParaRPr b="1"/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870" y="3090628"/>
            <a:ext cx="433070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2870" y="4812981"/>
            <a:ext cx="5461000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53870" y="2921183"/>
            <a:ext cx="2486386" cy="179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98433" y="4711381"/>
            <a:ext cx="2540000" cy="18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9"/>
          <p:cNvCxnSpPr/>
          <p:nvPr/>
        </p:nvCxnSpPr>
        <p:spPr>
          <a:xfrm>
            <a:off x="3183038" y="4711381"/>
            <a:ext cx="879675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" name="Google Shape;262;p19"/>
          <p:cNvSpPr/>
          <p:nvPr/>
        </p:nvSpPr>
        <p:spPr>
          <a:xfrm>
            <a:off x="787079" y="3302768"/>
            <a:ext cx="239595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are shown in alphabetical order by default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787079" y="5271838"/>
            <a:ext cx="23959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Factors are reordered manually 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Forcats Functions</a:t>
            </a:r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7430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Useful functions from the forcats package include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fct_lump(): group smaller categories into an ‘Other’ category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fct_infreq(): order a factor by frequency (number of appearances of that category)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fct_reorder(): order a factor by another variable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Type vignette(‘forcats’) for some examples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use </a:t>
            </a:r>
            <a:r>
              <a:rPr lang="en-US" b="1"/>
              <a:t>fct_reorder() </a:t>
            </a:r>
            <a:r>
              <a:rPr lang="en-US"/>
              <a:t>or </a:t>
            </a:r>
            <a:r>
              <a:rPr lang="en-US" b="1"/>
              <a:t>fct_infreq() </a:t>
            </a:r>
            <a:r>
              <a:rPr lang="en-US"/>
              <a:t>to order the bars in the wind turbine bar chart (from decreasing to increasing)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use </a:t>
            </a:r>
            <a:r>
              <a:rPr lang="en-US" b="1"/>
              <a:t>fct_lump() </a:t>
            </a:r>
            <a:r>
              <a:rPr lang="en-US"/>
              <a:t>to reduce the number of provinces to 3 plus an Other category; then plot turbine capacity vs. height, coloured by province</a:t>
            </a:r>
            <a:endParaRPr/>
          </a:p>
        </p:txBody>
      </p:sp>
      <p:pic>
        <p:nvPicPr>
          <p:cNvPr id="270" name="Google Shape;270;p20" descr="ools for Working with Categorical Variables (Factors) • forca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7800" y="1825625"/>
            <a:ext cx="22860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Overview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 1: Programming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If-Else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 2: Introduction to Visualisation with ggplot2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2570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Bar Charts: Fill and Position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bar charts, a useful aesthetic is `fill` for determining the fill colour of bars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specifying fill, we can either stack bars on top of one another or place them side by side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position = ‘stack’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position = ‘dodge’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right hand plot a column `large_cap` (capacity &gt; 2 MW) has been added to `turbines` using mutate()</a:t>
            </a:r>
            <a:endParaRPr/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5280" y="287235"/>
            <a:ext cx="4258519" cy="307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5280" y="3642569"/>
            <a:ext cx="4258519" cy="307678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/>
          <p:nvPr/>
        </p:nvSpPr>
        <p:spPr>
          <a:xfrm>
            <a:off x="7870785" y="30133"/>
            <a:ext cx="20950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= ‘stack’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7922388" y="3364015"/>
            <a:ext cx="20950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 = ‘dodge’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Exercises: Reproduce These Plots!</a:t>
            </a:r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2203" y="1587843"/>
            <a:ext cx="3304970" cy="2387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3000" y="1487156"/>
            <a:ext cx="3415818" cy="246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1877" y="4170344"/>
            <a:ext cx="3327439" cy="24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2"/>
          <p:cNvSpPr/>
          <p:nvPr/>
        </p:nvSpPr>
        <p:spPr>
          <a:xfrm>
            <a:off x="707965" y="1505837"/>
            <a:ext cx="16088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geom_hex()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707965" y="4179091"/>
            <a:ext cx="18635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geom_point()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geom_smooth()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6263832" y="1487156"/>
            <a:ext cx="19194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geom_boxplot()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2203" y="3975684"/>
            <a:ext cx="3521597" cy="254435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2"/>
          <p:cNvSpPr/>
          <p:nvPr/>
        </p:nvSpPr>
        <p:spPr>
          <a:xfrm>
            <a:off x="6136509" y="4076371"/>
            <a:ext cx="20467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geom_col()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geom_errorbar()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10775066" y="6117190"/>
            <a:ext cx="1157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+/- standard deviation!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22"/>
          <p:cNvCxnSpPr/>
          <p:nvPr/>
        </p:nvCxnSpPr>
        <p:spPr>
          <a:xfrm rot="10800000">
            <a:off x="10058400" y="4886978"/>
            <a:ext cx="716666" cy="123021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838200" y="390728"/>
            <a:ext cx="60648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Customising your Plot</a:t>
            </a:r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7093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labs() to change axis labels and title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a theme to change the colors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the coordinate system: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coord_flip()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coord_polar()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coord_trans()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Save your plots!</a:t>
            </a:r>
            <a:endParaRPr/>
          </a:p>
        </p:txBody>
      </p:sp>
      <p:pic>
        <p:nvPicPr>
          <p:cNvPr id="303" name="Google Shape;3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0904" y="595158"/>
            <a:ext cx="3962896" cy="286948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8755142" y="116492"/>
            <a:ext cx="1341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theme_bw()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0903" y="3911242"/>
            <a:ext cx="4069615" cy="2946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3"/>
          <p:cNvSpPr txBox="1"/>
          <p:nvPr/>
        </p:nvSpPr>
        <p:spPr>
          <a:xfrm>
            <a:off x="8755142" y="3542227"/>
            <a:ext cx="1484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theme_grey()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title"/>
          </p:nvPr>
        </p:nvSpPr>
        <p:spPr>
          <a:xfrm>
            <a:off x="838200" y="390728"/>
            <a:ext cx="60648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Plotly</a:t>
            </a:r>
            <a:endParaRPr dirty="0"/>
          </a:p>
        </p:txBody>
      </p:sp>
      <p:sp>
        <p:nvSpPr>
          <p:cNvPr id="302" name="Google Shape;302;p23"/>
          <p:cNvSpPr txBox="1">
            <a:spLocks noGrp="1"/>
          </p:cNvSpPr>
          <p:nvPr>
            <p:ph type="body" idx="1"/>
          </p:nvPr>
        </p:nvSpPr>
        <p:spPr>
          <a:xfrm>
            <a:off x="838200" y="2225842"/>
            <a:ext cx="6270938" cy="395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err="1"/>
              <a:t>Plotly</a:t>
            </a:r>
            <a:r>
              <a:rPr lang="en-GB" dirty="0"/>
              <a:t> creates interactive plots for HTML scripts and for online content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err="1"/>
              <a:t>Plotly</a:t>
            </a:r>
            <a:r>
              <a:rPr lang="en-GB" dirty="0"/>
              <a:t> can be called by wrapping a </a:t>
            </a:r>
            <a:r>
              <a:rPr lang="en-GB" dirty="0" err="1"/>
              <a:t>ggplot</a:t>
            </a:r>
            <a:r>
              <a:rPr lang="en-GB" dirty="0"/>
              <a:t> with </a:t>
            </a:r>
            <a:r>
              <a:rPr lang="en-GB" dirty="0" err="1"/>
              <a:t>ggplotly</a:t>
            </a:r>
            <a:r>
              <a:rPr lang="en-GB" dirty="0"/>
              <a:t>()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err="1"/>
              <a:t>Plotly</a:t>
            </a:r>
            <a:r>
              <a:rPr lang="en-GB" dirty="0"/>
              <a:t> has its own syntax for more complexed plots.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Save your plots!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047B1E-85E8-AD85-F3B0-250205AD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01" y="2225842"/>
            <a:ext cx="4073600" cy="32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0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Visualisation Competition! </a:t>
            </a:r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body" idx="1"/>
          </p:nvPr>
        </p:nvSpPr>
        <p:spPr>
          <a:xfrm>
            <a:off x="193593" y="1489958"/>
            <a:ext cx="7324647" cy="509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Produce an energy-related plot using a dataset of your choice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Single figure</a:t>
            </a:r>
            <a:r>
              <a:rPr lang="en-US" dirty="0"/>
              <a:t>: no gifs/videos/</a:t>
            </a:r>
            <a:r>
              <a:rPr lang="en-US" dirty="0" err="1"/>
              <a:t>plotly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maps!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Visualisations</a:t>
            </a:r>
            <a:r>
              <a:rPr lang="en-US" dirty="0"/>
              <a:t> will be judged on: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Is it clear?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Does it help tell a story?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Is it visually appealing?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£100 prize 😱 😱 😱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Email your submissions to Hector with the subject </a:t>
            </a:r>
            <a:r>
              <a:rPr lang="en-US" b="1" dirty="0"/>
              <a:t>VISUALISATION </a:t>
            </a:r>
            <a:r>
              <a:rPr lang="en-US" dirty="0"/>
              <a:t>by </a:t>
            </a:r>
            <a:r>
              <a:rPr lang="en-US" b="1" dirty="0"/>
              <a:t>10am on Wednesday 19</a:t>
            </a:r>
            <a:r>
              <a:rPr lang="en-US" b="1" baseline="30000" dirty="0"/>
              <a:t>th</a:t>
            </a:r>
            <a:r>
              <a:rPr lang="en-US" b="1" dirty="0"/>
              <a:t> October</a:t>
            </a:r>
            <a:endParaRPr dirty="0"/>
          </a:p>
        </p:txBody>
      </p:sp>
      <p:pic>
        <p:nvPicPr>
          <p:cNvPr id="314" name="Google Shape;31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7137" y="937548"/>
            <a:ext cx="4341270" cy="226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8240" y="3199235"/>
            <a:ext cx="4341270" cy="289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Part 1: Programming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Setting up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45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open RStudio and create a new project called lecture2, making it a subdirectory of BENV0091 from last week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a new R Notebook or Markdown file and save it as programming.Rmd in your lecture2 directory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Functions</a:t>
            </a:r>
            <a:endParaRPr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7429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We have been introduced to several functions such as print(), mutate(), mean() etc.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Functions can be useful to avoid </a:t>
            </a:r>
            <a:r>
              <a:rPr lang="en-US" b="1" dirty="0"/>
              <a:t>repetition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Functions also improve </a:t>
            </a:r>
            <a:r>
              <a:rPr lang="en-US" b="1" dirty="0"/>
              <a:t>readability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We can write our own functions in R (using the syntax on the right)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Task: write a function addition(x, y) which </a:t>
            </a:r>
            <a:r>
              <a:rPr lang="en-US" b="1" dirty="0"/>
              <a:t>returns</a:t>
            </a:r>
            <a:r>
              <a:rPr lang="en-US" dirty="0"/>
              <a:t> the sum of two arguments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i="1" dirty="0"/>
              <a:t>Test your function with different inputs, making sure it gives the correct answers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17" name="Google Shape;117;p5"/>
          <p:cNvSpPr txBox="1"/>
          <p:nvPr/>
        </p:nvSpPr>
        <p:spPr>
          <a:xfrm>
            <a:off x="7415013" y="3077292"/>
            <a:ext cx="3809999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your function to output something, use </a:t>
            </a:r>
            <a:r>
              <a:rPr lang="en-US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return(output)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4673" y="1538496"/>
            <a:ext cx="5070677" cy="9808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9" name="Google Shape;119;p5"/>
          <p:cNvSpPr txBox="1"/>
          <p:nvPr/>
        </p:nvSpPr>
        <p:spPr>
          <a:xfrm>
            <a:off x="7415011" y="4118334"/>
            <a:ext cx="3809999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 not specify return(…), the function returns NULL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Functions: Exercises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6720068" cy="39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Write a function to calculate the interquartile range of a </a:t>
            </a:r>
            <a:r>
              <a:rPr lang="en-US" b="1"/>
              <a:t>vector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Write the following functions for the mpg dataframe: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Calculate the average hwy MPG for a specified manufacturer 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Return the highest cty MPG for a specified class and drv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Calculate the correlation between cty MPG and displ for a specified class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8036414" y="2538413"/>
            <a:ext cx="3809999" cy="101566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quantile(vector, x) to find the x (as decimal) quantile of a numeric vector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8036416" y="4001294"/>
            <a:ext cx="3809999" cy="101566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mpg dataframe is built into ggplot: </a:t>
            </a:r>
            <a:r>
              <a:rPr lang="en-US" sz="20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already assigned to an object named mpg</a:t>
            </a:r>
            <a:endParaRPr sz="20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8036415" y="5417465"/>
            <a:ext cx="3809999" cy="1015663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cor(x, y) to calculate the correlation between vectors x and y</a:t>
            </a:r>
            <a:endParaRPr sz="20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5737" y="345500"/>
            <a:ext cx="5070677" cy="9808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6"/>
          <p:cNvSpPr txBox="1"/>
          <p:nvPr/>
        </p:nvSpPr>
        <p:spPr>
          <a:xfrm>
            <a:off x="8036414" y="1690688"/>
            <a:ext cx="380999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vector with c(x, y,…)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489759" y="5922279"/>
            <a:ext cx="49040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out your functions with different inputs: make sure they give sensible answers!</a:t>
            </a:r>
            <a:endParaRPr sz="20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2718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If-Else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806450" y="1465001"/>
            <a:ext cx="5254830" cy="502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If-Else statement is an essential building block of programming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relies on logical expressions that evaluate to TRUE or FALSE (</a:t>
            </a:r>
            <a:r>
              <a:rPr lang="en-US" b="1"/>
              <a:t>logical</a:t>
            </a:r>
            <a:r>
              <a:rPr lang="en-US"/>
              <a:t> </a:t>
            </a:r>
            <a:r>
              <a:rPr lang="en-US" b="1"/>
              <a:t>variables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write a function that prints “Even” or “Odd” depending if the input an even/odd number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Task: modify the function to print “Not an integer” if the input is not an integer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2801" y="4747012"/>
            <a:ext cx="2761356" cy="8417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9" name="Google Shape;139;p7"/>
          <p:cNvSpPr/>
          <p:nvPr/>
        </p:nvSpPr>
        <p:spPr>
          <a:xfrm>
            <a:off x="8077200" y="612116"/>
            <a:ext cx="2260600" cy="1042988"/>
          </a:xfrm>
          <a:prstGeom prst="flowChartDecision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8636000" y="2215525"/>
            <a:ext cx="1143000" cy="635064"/>
          </a:xfrm>
          <a:prstGeom prst="flowChartProcess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If code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10668000" y="2235200"/>
            <a:ext cx="1143000" cy="635064"/>
          </a:xfrm>
          <a:prstGeom prst="flowChartProcess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Execute Else code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7"/>
          <p:cNvCxnSpPr>
            <a:stCxn id="139" idx="3"/>
            <a:endCxn id="141" idx="0"/>
          </p:cNvCxnSpPr>
          <p:nvPr/>
        </p:nvCxnSpPr>
        <p:spPr>
          <a:xfrm>
            <a:off x="10337800" y="1133610"/>
            <a:ext cx="901800" cy="11016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7"/>
          <p:cNvCxnSpPr>
            <a:stCxn id="139" idx="2"/>
            <a:endCxn id="140" idx="0"/>
          </p:cNvCxnSpPr>
          <p:nvPr/>
        </p:nvCxnSpPr>
        <p:spPr>
          <a:xfrm>
            <a:off x="9207500" y="1655104"/>
            <a:ext cx="0" cy="560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7"/>
          <p:cNvCxnSpPr>
            <a:stCxn id="140" idx="2"/>
          </p:cNvCxnSpPr>
          <p:nvPr/>
        </p:nvCxnSpPr>
        <p:spPr>
          <a:xfrm>
            <a:off x="9207500" y="2850589"/>
            <a:ext cx="0" cy="140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7"/>
          <p:cNvCxnSpPr>
            <a:stCxn id="141" idx="2"/>
          </p:cNvCxnSpPr>
          <p:nvPr/>
        </p:nvCxnSpPr>
        <p:spPr>
          <a:xfrm rot="5400000">
            <a:off x="9838350" y="2239514"/>
            <a:ext cx="770400" cy="2031900"/>
          </a:xfrm>
          <a:prstGeom prst="bentConnector2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7"/>
          <p:cNvCxnSpPr>
            <a:endCxn id="139" idx="0"/>
          </p:cNvCxnSpPr>
          <p:nvPr/>
        </p:nvCxnSpPr>
        <p:spPr>
          <a:xfrm>
            <a:off x="9207500" y="143816"/>
            <a:ext cx="0" cy="468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7987" y="3068158"/>
            <a:ext cx="2746170" cy="13939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7"/>
          <p:cNvSpPr txBox="1"/>
          <p:nvPr/>
        </p:nvSpPr>
        <p:spPr>
          <a:xfrm>
            <a:off x="6442549" y="5777874"/>
            <a:ext cx="2181860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%% y gives the remainder of x/y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9277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Write a function that checks if a letter is a vowel (return TRUE or FALSE)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Using a nested if-else statement, write a function that prints: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”Big and even!” if input is an even number that is greater than 10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“Big and odd!” if input is an odd number that is greater than 10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”Small :(” otherwise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Write a function that finds the roots of a quadratic equation given coefficients a, b, c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Write a function to change a word to lower case and remove vowels</a:t>
            </a:r>
            <a:endParaRPr/>
          </a:p>
        </p:txBody>
      </p:sp>
      <p:pic>
        <p:nvPicPr>
          <p:cNvPr id="156" name="Google Shape;156;p8" descr="uadratic Formula - National 5 Math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961" y="3404230"/>
            <a:ext cx="382905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8781770" y="3034898"/>
            <a:ext cx="19559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Quadratic formula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8320758" y="4717662"/>
            <a:ext cx="2719455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tolower()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8320757" y="5375912"/>
            <a:ext cx="271945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Tip: str_remove_all()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8240997" y="1827740"/>
            <a:ext cx="2878977" cy="707886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if-else statements: if-else within if-else!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Vectorised If-Else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573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 be useful to use If-Else to transform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ifelse() (base R) and if_else() (dplyr) functions are designed to make it easy to apply If-Else statements to vectors (e.g. in data frames)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Task: add a `engine_category` column to mpg that is “large” for cars with at least a 2L engine displacement (`displ`), and small for all other cars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count() to determine the number of cars with large and small engines 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7495504" y="2762967"/>
            <a:ext cx="423911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if_else(condition, if_result, else_result)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Microsoft Macintosh PowerPoint</Application>
  <PresentationFormat>Widescreen</PresentationFormat>
  <Paragraphs>191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BENV0091 Lecture 2: Programming &amp; Visualisation</vt:lpstr>
      <vt:lpstr>Lecture Overview</vt:lpstr>
      <vt:lpstr>Part 1: Programming</vt:lpstr>
      <vt:lpstr>Setting up</vt:lpstr>
      <vt:lpstr>Functions</vt:lpstr>
      <vt:lpstr>Functions: Exercises</vt:lpstr>
      <vt:lpstr>If-Else</vt:lpstr>
      <vt:lpstr>Exercises</vt:lpstr>
      <vt:lpstr>Vectorised If-Else</vt:lpstr>
      <vt:lpstr>Iteration: For Loops</vt:lpstr>
      <vt:lpstr>For Loop Exercises </vt:lpstr>
      <vt:lpstr>Part 2: Visualisation</vt:lpstr>
      <vt:lpstr>Data: Canadian Wind Turbines</vt:lpstr>
      <vt:lpstr>ggplot2 </vt:lpstr>
      <vt:lpstr>Anatomy of a Plot</vt:lpstr>
      <vt:lpstr>Adding Aesthetics</vt:lpstr>
      <vt:lpstr>Bar Charts </vt:lpstr>
      <vt:lpstr>Factors</vt:lpstr>
      <vt:lpstr>Forcats Functions</vt:lpstr>
      <vt:lpstr>Bar Charts: Fill and Position</vt:lpstr>
      <vt:lpstr>Exercises: Reproduce These Plots!</vt:lpstr>
      <vt:lpstr>Customising your Plot</vt:lpstr>
      <vt:lpstr>Plotly</vt:lpstr>
      <vt:lpstr>Visualisation Competition!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BENV0091 Lecture 2: Programming &amp; Visualisation</dc:title>
  <dc:creator>De Mars, Patrick</dc:creator>
  <cp:lastModifiedBy>Davies, Cato</cp:lastModifiedBy>
  <cp:revision>1</cp:revision>
  <dcterms:created xsi:type="dcterms:W3CDTF">2021-09-22T06:13:15Z</dcterms:created>
  <dcterms:modified xsi:type="dcterms:W3CDTF">2022-10-12T10:57:24Z</dcterms:modified>
</cp:coreProperties>
</file>