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gMgSjXhSwi1g91jKvIqz248WT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7D822A-2203-4041-B480-0809D901090F}">
  <a:tblStyle styleId="{E67D822A-2203-4041-B480-0809D90109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Rio Ferdinand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Pursuing an end-to-end machine learning project can often be costly and time consuming. This means that validating the ideas before fully investing in engineering and implementation is a high leverage activity. One of the ways in which data scientists would validate whether a modeling based solution would work is to build a prototype. R turns out to be an extremely powerful tool for this purpose because we can easily perform data wrangling and feature engineering once training data is loaded into an R session. Furthermore, with the training data prepared, data scientists can try out a wide variety of models to understand how much gain we would get versus a naive, non-modeling solution.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 print. What is a function? What is a string (Sequence of characters)? What is an argument? Documentation for print: look at `digits` argument </a:t>
            </a:r>
            <a:endParaRPr/>
          </a:p>
        </p:txBody>
      </p:sp>
      <p:sp>
        <p:nvSpPr>
          <p:cNvPr id="158" name="Google Shape;15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appear in your environment. Demonstrate as.character(x). x doesn’t update until I assign it! Can’t add strings. Demonstrate as.logical()</a:t>
            </a:r>
            <a:endParaRPr/>
          </a:p>
        </p:txBody>
      </p:sp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use spaces in filenames or folders! </a:t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with dependencies=TRUE</a:t>
            </a:r>
            <a:endParaRPr/>
          </a:p>
        </p:txBody>
      </p:sp>
      <p:sp>
        <p:nvSpPr>
          <p:cNvPr id="203" name="Google Shape;20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Cant change values to different types. </a:t>
            </a:r>
            <a:endParaRPr/>
          </a:p>
        </p:txBody>
      </p:sp>
      <p:sp>
        <p:nvSpPr>
          <p:cNvPr id="238" name="Google Shape;23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 </a:t>
            </a:r>
            <a:endParaRPr/>
          </a:p>
        </p:txBody>
      </p:sp>
      <p:sp>
        <p:nvSpPr>
          <p:cNvPr id="281" name="Google Shape;28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a1c8fa57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5a1c8fa574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studio.com/resources/cheatsheets/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rstudio.com/resources/cheatsheet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r4ds.had.co.nz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ran.r-project.org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studio.com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BENV0091 Lecture 1: Introduction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Hector Camm &amp; Cato Davies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050" y="4289796"/>
            <a:ext cx="6559550" cy="212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R?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38199" y="1825625"/>
            <a:ext cx="5693229" cy="477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Designed for data science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Quick to pick 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Powerful when you need it to be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Encourages statistical rigour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Widely used by academics and professionals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Enables you to work efficiently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Recommended reading: </a:t>
            </a:r>
            <a:r>
              <a:rPr i="1" lang="en-US"/>
              <a:t>How R Helps Airbnb Make the Most of Its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3523" y="896828"/>
            <a:ext cx="4865037" cy="248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3159" y="3677956"/>
            <a:ext cx="4445401" cy="252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838200" y="365125"/>
            <a:ext cx="6270171" cy="1507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RStudio: Integrated Development Environment (IDE)</a:t>
            </a: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8370" y="177135"/>
            <a:ext cx="4430485" cy="358793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838199" y="1971105"/>
            <a:ext cx="6270171" cy="4578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Lets you view/write code, files, plots, notebooks (more on this later) all in one place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do some calculations in the console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`print(x)` is a </a:t>
            </a:r>
            <a:r>
              <a:rPr b="1" lang="en-US"/>
              <a:t>function</a:t>
            </a:r>
            <a:r>
              <a:rPr lang="en-US"/>
              <a:t> that displays `x` on your screen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Inputs to a function are called </a:t>
            </a:r>
            <a:r>
              <a:rPr b="1" lang="en-US"/>
              <a:t>arguments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print hello world!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7424057" y="3957048"/>
            <a:ext cx="4125685" cy="120032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a reusable piece of code to perform a particular task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7424057" y="5455583"/>
            <a:ext cx="4125685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`?print` to read the documentation for print()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805543" y="1444624"/>
            <a:ext cx="6291943" cy="467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name we give to some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 uses &lt;- to assign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manipulate and update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Variables have </a:t>
            </a:r>
            <a:r>
              <a:rPr b="1" lang="en-US"/>
              <a:t>types</a:t>
            </a:r>
            <a:r>
              <a:rPr lang="en-US"/>
              <a:t> – these determine how we can operate on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convert between types using `as.character()`, `as.numeric()`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Logical variables can take two values: TRUE or FALSE which are </a:t>
            </a:r>
            <a:r>
              <a:rPr b="1" lang="en-US"/>
              <a:t>not </a:t>
            </a:r>
            <a:r>
              <a:rPr lang="en-US"/>
              <a:t>characters!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get familiar with creating variables; changing type; using mode(x)</a:t>
            </a:r>
            <a:endParaRPr/>
          </a:p>
        </p:txBody>
      </p:sp>
      <p:graphicFrame>
        <p:nvGraphicFramePr>
          <p:cNvPr id="172" name="Google Shape;172;p11"/>
          <p:cNvGraphicFramePr/>
          <p:nvPr/>
        </p:nvGraphicFramePr>
        <p:xfrm>
          <a:off x="7543798" y="652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{E67D822A-2203-4041-B480-0809D901090F}</a:tableStyleId>
              </a:tblPr>
              <a:tblGrid>
                <a:gridCol w="1436925"/>
                <a:gridCol w="23404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Type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Examples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numeric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r>
                        <a:rPr lang="en-US" sz="2000"/>
                        <a:t>, 12.9, 5e-7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character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“hello world”, “3.3”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logical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TRUE, FALSE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3" name="Google Shape;173;p11"/>
          <p:cNvSpPr txBox="1"/>
          <p:nvPr/>
        </p:nvSpPr>
        <p:spPr>
          <a:xfrm>
            <a:off x="7369626" y="3707772"/>
            <a:ext cx="4125685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mode(x) to get type of x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369626" y="2524123"/>
            <a:ext cx="4125685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&lt;- 2 assigns variable x to value 2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369625" y="4471289"/>
            <a:ext cx="4125685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between types using as.character(), as.numeric()…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369624" y="5629538"/>
            <a:ext cx="4125685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think “is exactly equal to"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Create an R Project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838200" y="1464827"/>
            <a:ext cx="6379029" cy="51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new directory called BENV0091 somewhere sensible on your machine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 File &gt; New Project &gt; New Directory and call it lecture1, and make it a subdirectory of BENV0091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Projects load your settings including </a:t>
            </a:r>
            <a:r>
              <a:rPr b="1" lang="en-US"/>
              <a:t>working directory </a:t>
            </a:r>
            <a:r>
              <a:rPr lang="en-US"/>
              <a:t>when you open it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Working directory determines where R will look for files: it is often the cause of bugs!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make sure your working directory is set to ‘…/BENV0091/lecture1’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7412413" y="4339710"/>
            <a:ext cx="4487487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getwd() to print your working directory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7412413" y="5265259"/>
            <a:ext cx="4487487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setwd(x) to manually change your working directory to x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413" y="880269"/>
            <a:ext cx="4324350" cy="30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Scripts</a:t>
            </a:r>
            <a:endParaRPr/>
          </a:p>
        </p:txBody>
      </p:sp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 far we have only worked in the </a:t>
            </a:r>
            <a:r>
              <a:rPr b="1" lang="en-US"/>
              <a:t>console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Once we have run those commands, they are lost forever :(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Scripts are simply text (.R) files for storing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script should be </a:t>
            </a:r>
            <a:r>
              <a:rPr b="1" lang="en-US"/>
              <a:t>standalone</a:t>
            </a:r>
            <a:r>
              <a:rPr lang="en-US"/>
              <a:t> – performing a task from start to finish with no errors on a fresh startup!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a new script and save it as variables.R in your lecture1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</a:t>
            </a:r>
            <a:r>
              <a:rPr b="1" lang="en-US"/>
              <a:t>comments</a:t>
            </a:r>
            <a:r>
              <a:rPr lang="en-US"/>
              <a:t> by beginning a line with #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write some variable assignments in variables.R and click </a:t>
            </a:r>
            <a:r>
              <a:rPr b="1" lang="en-US"/>
              <a:t>Source. </a:t>
            </a:r>
            <a:r>
              <a:rPr lang="en-US"/>
              <a:t>Check there are no errors!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be 100% sure that a script runs standalone,</a:t>
            </a:r>
            <a:r>
              <a:rPr b="1" lang="en-US"/>
              <a:t> </a:t>
            </a:r>
            <a:r>
              <a:rPr lang="en-US"/>
              <a:t>restart R (clears all saved variables) and then Source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Cases</a:t>
            </a:r>
            <a:endParaRPr/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700" y="760650"/>
            <a:ext cx="3187699" cy="517773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838200" y="1464827"/>
            <a:ext cx="6379029" cy="51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recommend using </a:t>
            </a:r>
            <a:r>
              <a:rPr b="1" lang="en-US"/>
              <a:t>snake_case </a:t>
            </a:r>
            <a:r>
              <a:rPr lang="en-US"/>
              <a:t>for naming files and 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</a:t>
            </a:r>
            <a:r>
              <a:rPr b="1" lang="en-US"/>
              <a:t>may</a:t>
            </a:r>
            <a:r>
              <a:rPr lang="en-US"/>
              <a:t> want to use a different case like </a:t>
            </a:r>
            <a:r>
              <a:rPr b="1" lang="en-US"/>
              <a:t>PascalCase </a:t>
            </a:r>
            <a:r>
              <a:rPr lang="en-US"/>
              <a:t>for directory names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Whatever you do: AVOID SPACES!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Tidyverse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838200" y="1825625"/>
            <a:ext cx="61605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Package: a collection of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Tidyverse: a collection of packages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(but not all) of what you need for data wrangling and visualisation is provided by tidyverse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tidyverse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 up tidyverse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Cheat sheets: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https://www.rstudio.com/resources/cheatsheets/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168" y="303847"/>
            <a:ext cx="1201004" cy="1386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liviergimenez.github.io/intro_tidyverse/assets/img/01_tidyverse_data_science.png" id="208" name="Google Shape;2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8768" y="690762"/>
            <a:ext cx="4660434" cy="34168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 txBox="1"/>
          <p:nvPr/>
        </p:nvSpPr>
        <p:spPr>
          <a:xfrm>
            <a:off x="6998768" y="4692076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install.packages(x) to install package x (remember x is a string!)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6998768" y="5761464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library(x) to load package x (this time x is NOT a string!)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838200" y="1825625"/>
            <a:ext cx="10134600" cy="44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Part 3: A Simple Data Science Project</a:t>
            </a:r>
            <a:endParaRPr/>
          </a:p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Our World In Data, Data</a:t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838200" y="1825625"/>
            <a:ext cx="5816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will now begin a simple data science project that will teach you the basics of reading and wrangling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 new folder ‘data’ inside BENV0091/lecture1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Download owid_co2.csv from Moodle and put it in BENV0091/lecture1/data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 a new script analysis.R and save it in BENV0091/lecture1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Load the tidyverse at the beginning of your script</a:t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6725920" y="5237907"/>
            <a:ext cx="4940300" cy="46153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library(tidyverse) to load tidyverse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838200" y="386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CSV Data</a:t>
            </a:r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838200" y="1825625"/>
            <a:ext cx="54537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import data into a </a:t>
            </a:r>
            <a:r>
              <a:rPr b="1" lang="en-US"/>
              <a:t>data frame </a:t>
            </a:r>
            <a:r>
              <a:rPr lang="en-US"/>
              <a:t>(aka</a:t>
            </a:r>
            <a:r>
              <a:rPr b="1" lang="en-US"/>
              <a:t> tibble</a:t>
            </a:r>
            <a:r>
              <a:rPr lang="en-US"/>
              <a:t>), a special type of </a:t>
            </a:r>
            <a:r>
              <a:rPr b="1" lang="en-US"/>
              <a:t>object </a:t>
            </a:r>
            <a:r>
              <a:rPr lang="en-US"/>
              <a:t>used in R to store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Read the OWID CO2 data CSV file and store it in an object called `co2` using &lt;- </a:t>
            </a:r>
            <a:r>
              <a:rPr b="1" lang="en-US"/>
              <a:t>(write in your script!)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Show the first few rows of the data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column is a </a:t>
            </a:r>
            <a:r>
              <a:rPr b="1" lang="en-US"/>
              <a:t>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row is an </a:t>
            </a:r>
            <a:r>
              <a:rPr b="1" lang="en-US"/>
              <a:t>observation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 txBox="1"/>
          <p:nvPr/>
        </p:nvSpPr>
        <p:spPr>
          <a:xfrm>
            <a:off x="6509655" y="465963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read_csv(x) to load CSV with name x into a data frame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6509655" y="1544241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head(df) or glimpse(df) to get a concise look at the data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6509656" y="3869015"/>
            <a:ext cx="5098144" cy="2421114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Files: Common Fixes!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your working directory is set correctly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the filename is a string (has quotes)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6509655" y="2622519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skim(df) is also a very useful function from the skimr package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Lecture Part 1: Course Overview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Indexing a Data Frame</a:t>
            </a:r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838200" y="1825625"/>
            <a:ext cx="61068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retrieve a value at row i and column j and even change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Try changing the value of position [3,2] to 0. Try changing it to “hello”. </a:t>
            </a:r>
            <a:r>
              <a:rPr i="1" lang="en-US"/>
              <a:t>Now change it back!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also index by column name: e.g. co2[10, ‘country’]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However avoid numeric indexing wherever possible!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also retrieve an entire column by name with the $ sign (returns a 1D </a:t>
            </a:r>
            <a:r>
              <a:rPr b="1" lang="en-US"/>
              <a:t>vector</a:t>
            </a:r>
            <a:r>
              <a:rPr lang="en-US"/>
              <a:t>)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7042310" y="1690688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 at row i, column j with df[i,j] 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7042310" y="4016574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df$var to get the entire column with name var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7042310" y="2853631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df[i,] to return all of row i; use df[,j] to return all of column j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Manipulating data: some dplyr functions</a:t>
            </a:r>
            <a:endParaRPr/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838201" y="1825625"/>
            <a:ext cx="5399313" cy="469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Too many to mention! But here are a few: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rename(df, new_name = old_name)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select(df, column1, column2,…)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mutate(df, new_variable = …)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transmute(df, new_variable = …)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filter(df, condition)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arrange(df, var)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count(df, var)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sample_n(df, 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these functions </a:t>
            </a:r>
            <a:r>
              <a:rPr b="1" lang="en-US"/>
              <a:t>return</a:t>
            </a:r>
            <a:r>
              <a:rPr lang="en-US"/>
              <a:t> a dataframe - you must assign it to something with &lt;- if you want to keep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Try the exercises on the right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Reminder: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https://www.rstudio.com/resources/cheatsheets/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6509658" y="2097768"/>
            <a:ext cx="5246914" cy="42141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EXERCISES 01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co2 to Mtco2 (megatonnes of CO2)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column: Gtco2 (gigatonnes of CO2)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 the df in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descending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by Gtco2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the “World” data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to 2019 only and only countries with &gt; 1 GtCO2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observations are left?</a:t>
            </a:r>
            <a:endParaRPr/>
          </a:p>
          <a:p>
            <a:pPr indent="-349885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Joining Data</a:t>
            </a:r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838200" y="1825625"/>
            <a:ext cx="54483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often need to combine multiple datasets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do this, we need at least one variable to match across the two datasets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general you should specify what variable(s) you want to join on with `by = ` </a:t>
            </a:r>
            <a:endParaRPr u="sng"/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5915" y="1027906"/>
            <a:ext cx="4957885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Joining CO2 and Energy data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838200" y="1825624"/>
            <a:ext cx="5420360" cy="482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a fresh script and save it as join.R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Download the owid_energy.csv file and put it in your data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Writing in your script: </a:t>
            </a:r>
            <a:r>
              <a:rPr lang="en-US"/>
              <a:t>load the energy data to a new data frame called `energy`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Writing in your script: </a:t>
            </a:r>
            <a:r>
              <a:rPr lang="en-US"/>
              <a:t>load the CO2 data as before, in a data frame called `co2`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Try combining energy and co2 with: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left_join()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right_join()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inner_join()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full_join()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Try varying the order of co2 and energy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Notice how many rows your joined dataframe has in each case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Writing in your script: </a:t>
            </a:r>
            <a:r>
              <a:rPr lang="en-US"/>
              <a:t>combine co2 and energy with left_join(co2, energy) and assign it to `df`</a:t>
            </a:r>
            <a:endParaRPr/>
          </a:p>
        </p:txBody>
      </p:sp>
      <p:sp>
        <p:nvSpPr>
          <p:cNvPr id="265" name="Google Shape;265;p22"/>
          <p:cNvSpPr txBox="1"/>
          <p:nvPr/>
        </p:nvSpPr>
        <p:spPr>
          <a:xfrm>
            <a:off x="6981350" y="3813374"/>
            <a:ext cx="4844143" cy="120032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left_join(df1, df2, by = c(var1, var2)) joins together df1 and df2 by matching columns var1 and var2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6981349" y="2336532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specify a list by using: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c(1, TRUE, 2, ‘hello) 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NAs</a:t>
            </a:r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838200" y="1825625"/>
            <a:ext cx="58565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NAs represent missing data points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you deal with NAs is often a very important decision (more later in the course)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now, it’s good to know how to identify where NAs are and how to remove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Count how many NAs there are in each column of your combined data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Now remove all rows with NAs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7052096" y="365125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is.na(x) checks whether x (or the values in x) are NA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7052097" y="2485658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drop_na(df) to remove all rows with NA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7052096" y="3696126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drop_na(df, var) to remove all rows with NA in column var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7052096" y="4906594"/>
            <a:ext cx="4844143" cy="120032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skimr package has skim() for counting NAs (and some other useful functions)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7052095" y="1410126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is.na(df) can be combined with colSums(df) to count NAs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Pipes</a:t>
            </a:r>
            <a:endParaRPr/>
          </a:p>
        </p:txBody>
      </p:sp>
      <p:sp>
        <p:nvSpPr>
          <p:cNvPr id="284" name="Google Shape;284;p24"/>
          <p:cNvSpPr txBox="1"/>
          <p:nvPr>
            <p:ph idx="1" type="body"/>
          </p:nvPr>
        </p:nvSpPr>
        <p:spPr>
          <a:xfrm>
            <a:off x="838200" y="1825624"/>
            <a:ext cx="6141976" cy="458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string together multiple functions with the pipe operator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output of the first function is passed as the </a:t>
            </a:r>
            <a:r>
              <a:rPr b="1" lang="en-US"/>
              <a:t>first argument </a:t>
            </a:r>
            <a:r>
              <a:rPr lang="en-US"/>
              <a:t>to the second function (and so 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make code much more concise and readable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Try piping df into a sequence of any two functions, e.g.: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left_join() and count()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filter() and sample_n()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drop_na() and mutate()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https://debruine.github.io/images/pipe_sticker.png"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9118" y="111125"/>
            <a:ext cx="3337181" cy="320369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"/>
          <p:cNvSpPr txBox="1"/>
          <p:nvPr/>
        </p:nvSpPr>
        <p:spPr>
          <a:xfrm>
            <a:off x="7062984" y="3675062"/>
            <a:ext cx="4844143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 %&gt;% g() passes the output of  f(x) as the first argument to g()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7062983" y="4739669"/>
            <a:ext cx="4844143" cy="120032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&lt;- f(x) %&gt;% g(y)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same 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&lt;- g(f(x), y)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Exercises 02</a:t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838200" y="1574800"/>
            <a:ext cx="10515600" cy="481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Drop World from the data and remove NAs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Create new variables for CO2/E, E/GDP, CO2/capita and GDP/capita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Set all country names to lower case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Save your combined data frame to a new file in the data directory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Which country had the highest GDP/capita in 2000?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Which country had the largest per capita CO2 emissions in 1965?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What proportion of countries had a GDP per capita of under $1000 in 1990?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What was the percentage change in global CO2 emissions between 1965 and 2016?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4547492" y="361950"/>
            <a:ext cx="3097016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tolower(x) to change x to lower case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7950646" y="368300"/>
            <a:ext cx="3097016" cy="83099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write_csv(df, f) to save df to location f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 Markdown	</a:t>
            </a:r>
            <a:endParaRPr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838200" y="1825625"/>
            <a:ext cx="62865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 Markdown files combine text and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</a:t>
            </a:r>
            <a:r>
              <a:rPr b="1" lang="en-US"/>
              <a:t>knit</a:t>
            </a:r>
            <a:r>
              <a:rPr lang="en-US"/>
              <a:t> (render) them in a number of neat formats including pdf and 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try opening a new RMarkdown file and make some changes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worksheet will be posted on Moodle as a .Rmd file for you to work through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Tips for Improving your coding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838200" y="1825625"/>
            <a:ext cx="5041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R for Data Science!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Ask your pals and read their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R4DS also posts data every Tuesday as part of the Tidy Tuesday project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Practise!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9" name="Google Shape;3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549525"/>
            <a:ext cx="5286375" cy="212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Aims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5812972" cy="4629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a toolbox for energy data science!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 to use data effectively: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Handle data </a:t>
            </a:r>
            <a:r>
              <a:rPr b="1" lang="en-US"/>
              <a:t>confidently</a:t>
            </a:r>
            <a:r>
              <a:rPr lang="en-US"/>
              <a:t> and </a:t>
            </a:r>
            <a:r>
              <a:rPr b="1" lang="en-US"/>
              <a:t>carefully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Draw insights </a:t>
            </a:r>
            <a:r>
              <a:rPr lang="en-US"/>
              <a:t>from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Solve problems </a:t>
            </a:r>
            <a:r>
              <a:rPr lang="en-US"/>
              <a:t>with data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8615" y="2038123"/>
            <a:ext cx="49244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7162799" y="3918309"/>
            <a:ext cx="44849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for Data Science by Hadley Wickham and Garrett Grolemund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Overview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629900" cy="241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Programming in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wrangling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visualisation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Tools and best practices for data science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Time series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retrieval (APIs and web scraping)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Supervised learning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Unsupervised learning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 Shiny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Guest lecturer!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250" y="4309696"/>
            <a:ext cx="6559551" cy="212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Assessment 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 project 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report of 5000 words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Collaborative effort: one report, one grade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Groups to be assigned before reading week!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Deadline is </a:t>
            </a:r>
            <a:r>
              <a:rPr lang="en-US"/>
              <a:t>Wednesday</a:t>
            </a:r>
            <a:r>
              <a:rPr lang="en-US"/>
              <a:t> 14th December 2022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Textbook</a:t>
            </a:r>
            <a:endParaRPr/>
          </a:p>
        </p:txBody>
      </p:sp>
      <p:pic>
        <p:nvPicPr>
          <p:cNvPr id="124" name="Google Shape;12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2908" y="1887409"/>
            <a:ext cx="290089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838200" y="1825625"/>
            <a:ext cx="74240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for Data Science by Hadley Wickham and Garrett Grolemund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free!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https://r4ds.had.co.nz/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it won’t teach you everything… get familiar with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Overflow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Lecture Part 2: Introduction to R 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Task: Install R 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https://cran.r-project.org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option for your operating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a) Windows - Install for first time</a:t>
            </a:r>
            <a:br>
              <a:rPr lang="en-US"/>
            </a:br>
            <a:r>
              <a:rPr lang="en-US"/>
              <a:t>b) Mac - select right version for you computer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the downloaded file and follow steps 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4225" y="1915227"/>
            <a:ext cx="2602992" cy="261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a1c8fa574_1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Task: Download an IDE (R-Studio)</a:t>
            </a:r>
            <a:endParaRPr/>
          </a:p>
        </p:txBody>
      </p:sp>
      <p:sp>
        <p:nvSpPr>
          <p:cNvPr id="144" name="Google Shape;144;g15a1c8fa574_1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https://www.rstudio.com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Click on RStudio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Download RStudio for desktop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free version and </a:t>
            </a:r>
            <a:r>
              <a:rPr lang="en-US"/>
              <a:t>appropriate version for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your operating system</a:t>
            </a:r>
            <a:r>
              <a:rPr lang="en-US"/>
              <a:t>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IDE: </a:t>
            </a:r>
            <a:r>
              <a:rPr lang="en-US"/>
              <a:t>Integrated</a:t>
            </a:r>
            <a:r>
              <a:rPr lang="en-US"/>
              <a:t> Development Environment</a:t>
            </a:r>
            <a:endParaRPr/>
          </a:p>
        </p:txBody>
      </p:sp>
      <p:pic>
        <p:nvPicPr>
          <p:cNvPr id="145" name="Google Shape;145;g15a1c8fa574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4225" y="1915227"/>
            <a:ext cx="2602992" cy="261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2021-09-22T06:13:15Z</dcterms:created>
  <dc:creator>De Mars, Patrick</dc:creator>
</cp:coreProperties>
</file>