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374" r:id="rId6"/>
    <p:sldId id="405" r:id="rId7"/>
    <p:sldId id="385" r:id="rId8"/>
    <p:sldId id="404" r:id="rId9"/>
    <p:sldId id="386" r:id="rId10"/>
    <p:sldId id="390" r:id="rId11"/>
    <p:sldId id="387" r:id="rId12"/>
    <p:sldId id="392" r:id="rId13"/>
    <p:sldId id="403" r:id="rId14"/>
    <p:sldId id="394" r:id="rId15"/>
    <p:sldId id="391" r:id="rId16"/>
    <p:sldId id="401" r:id="rId17"/>
    <p:sldId id="400" r:id="rId18"/>
    <p:sldId id="402" r:id="rId19"/>
    <p:sldId id="389" r:id="rId20"/>
    <p:sldId id="396" r:id="rId21"/>
    <p:sldId id="395" r:id="rId22"/>
    <p:sldId id="399" r:id="rId23"/>
    <p:sldId id="3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3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724FF-1195-6643-A63A-906D0FA4C105}" v="36" dt="2022-11-24T12:58:59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785"/>
  </p:normalViewPr>
  <p:slideViewPr>
    <p:cSldViewPr snapToGrid="0" snapToObjects="1">
      <p:cViewPr varScale="1">
        <p:scale>
          <a:sx n="130" d="100"/>
          <a:sy n="130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7" d="100"/>
        <a:sy n="17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2FF9B-2B26-774D-BBDA-BF22A00C632B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0738-3964-4047-9DAC-56E848D93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24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0738-3964-4047-9DAC-56E848D93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2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0738-3964-4047-9DAC-56E848D93B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72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0738-3964-4047-9DAC-56E848D93B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54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0738-3964-4047-9DAC-56E848D93B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94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0738-3964-4047-9DAC-56E848D93B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6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5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9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5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3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3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1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96D2-B0A7-A645-81FE-0B4BDE8D0ABC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496D2-B0A7-A645-81FE-0B4BDE8D0ABC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B8796-1B12-0D4B-8133-1DDA849F8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7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hiny.rstudio.com/articles/layout-guid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rinterface.github.io/bs4Dash/reference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ctorcamm/BENV009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rstudio.com/tutorial/" TargetMode="External"/><Relationship Id="rId2" Type="http://schemas.openxmlformats.org/officeDocument/2006/relationships/hyperlink" Target="https://engineering-shiny.org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s://docs.rstudio.com/shinyapps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hectorcamm/BENV009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BENV0091 Lecture 7: </a:t>
            </a:r>
            <a:br>
              <a:rPr lang="en-US"/>
            </a:br>
            <a:r>
              <a:rPr lang="en-US"/>
              <a:t>Publishing Data Science Online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Hector </a:t>
            </a:r>
            <a:r>
              <a:rPr lang="en-US" dirty="0" err="1"/>
              <a:t>Camm</a:t>
            </a:r>
            <a:r>
              <a:rPr lang="en-US" dirty="0"/>
              <a:t> and Cato Davies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050" y="4289796"/>
            <a:ext cx="6559550" cy="21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9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D26F-41EC-CDF4-DAAD-3990EE20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330" y="0"/>
            <a:ext cx="2966156" cy="1325563"/>
          </a:xfrm>
        </p:spPr>
        <p:txBody>
          <a:bodyPr/>
          <a:lstStyle/>
          <a:p>
            <a:r>
              <a:rPr lang="en-US" dirty="0"/>
              <a:t>UI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6120AF7-FBD9-D274-1D7B-5F921D4208C3}"/>
              </a:ext>
            </a:extLst>
          </p:cNvPr>
          <p:cNvSpPr txBox="1">
            <a:spLocks/>
          </p:cNvSpPr>
          <p:nvPr/>
        </p:nvSpPr>
        <p:spPr>
          <a:xfrm>
            <a:off x="7539079" y="-5799"/>
            <a:ext cx="29661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Server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5B2282-52DD-4B73-B022-91CA061D9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89" y="2325511"/>
            <a:ext cx="11356622" cy="4167364"/>
          </a:xfrm>
        </p:spPr>
        <p:txBody>
          <a:bodyPr numCol="3">
            <a:normAutofit/>
          </a:bodyPr>
          <a:lstStyle/>
          <a:p>
            <a:r>
              <a:rPr lang="en-US" sz="2000" dirty="0"/>
              <a:t>User can make actions by editing </a:t>
            </a:r>
            <a:r>
              <a:rPr lang="en-US" sz="2000" b="1" dirty="0"/>
              <a:t>inputs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Receives and projects server output (reaction)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Inputs are used to manipulate code/plots/functions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Outputs</a:t>
            </a:r>
            <a:r>
              <a:rPr lang="en-US" sz="2000" dirty="0"/>
              <a:t> are rendered (the reactions sent back to the UI for the user to view)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9BD7E-820E-5C5F-7C06-88EE98E07DD6}"/>
              </a:ext>
            </a:extLst>
          </p:cNvPr>
          <p:cNvSpPr txBox="1"/>
          <p:nvPr/>
        </p:nvSpPr>
        <p:spPr>
          <a:xfrm>
            <a:off x="1125415" y="1005011"/>
            <a:ext cx="3713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Everything the user sees</a:t>
            </a:r>
          </a:p>
          <a:p>
            <a:r>
              <a:rPr lang="en-US" dirty="0"/>
              <a:t>2. Elements separated by comma</a:t>
            </a:r>
          </a:p>
          <a:p>
            <a:r>
              <a:rPr lang="en-US" dirty="0"/>
              <a:t>3. Input elements are created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6D76B7-E4ED-6754-ADCB-175FAB0A9920}"/>
              </a:ext>
            </a:extLst>
          </p:cNvPr>
          <p:cNvSpPr txBox="1"/>
          <p:nvPr/>
        </p:nvSpPr>
        <p:spPr>
          <a:xfrm>
            <a:off x="7165514" y="975889"/>
            <a:ext cx="3713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Hidden from the user</a:t>
            </a:r>
          </a:p>
          <a:p>
            <a:r>
              <a:rPr lang="en-US" dirty="0"/>
              <a:t>2. Elements don’t have to be 	separated by a comma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FB2ACB-A07E-8CC1-3A57-581898FB8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533" y="2904287"/>
            <a:ext cx="1989990" cy="6971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5B3D0A-79EC-2886-ACB6-85B25C4FE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356" y="3076773"/>
            <a:ext cx="4007556" cy="3522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865E19-5C06-F8D2-31B1-B2CA0085A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084" y="4409193"/>
            <a:ext cx="3594100" cy="54343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BE7A2B-1797-4CEA-DF8C-8C8F1427CF13}"/>
              </a:ext>
            </a:extLst>
          </p:cNvPr>
          <p:cNvCxnSpPr>
            <a:cxnSpLocks/>
          </p:cNvCxnSpPr>
          <p:nvPr/>
        </p:nvCxnSpPr>
        <p:spPr>
          <a:xfrm>
            <a:off x="4838700" y="3252885"/>
            <a:ext cx="1505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5257EA-81D1-F14A-9D7B-93AA5904162E}"/>
              </a:ext>
            </a:extLst>
          </p:cNvPr>
          <p:cNvCxnSpPr/>
          <p:nvPr/>
        </p:nvCxnSpPr>
        <p:spPr>
          <a:xfrm>
            <a:off x="8220808" y="34290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1DD954-AB8B-0118-046E-3D44941C3027}"/>
              </a:ext>
            </a:extLst>
          </p:cNvPr>
          <p:cNvCxnSpPr/>
          <p:nvPr/>
        </p:nvCxnSpPr>
        <p:spPr>
          <a:xfrm flipH="1">
            <a:off x="3833446" y="4680912"/>
            <a:ext cx="2717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93A31C-ACCD-1D0A-A0AB-1BDBF23AA98F}"/>
              </a:ext>
            </a:extLst>
          </p:cNvPr>
          <p:cNvSpPr txBox="1"/>
          <p:nvPr/>
        </p:nvSpPr>
        <p:spPr>
          <a:xfrm>
            <a:off x="3092296" y="4496246"/>
            <a:ext cx="62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A75EDD-CA58-C587-A87E-635A1916CEED}"/>
              </a:ext>
            </a:extLst>
          </p:cNvPr>
          <p:cNvCxnSpPr/>
          <p:nvPr/>
        </p:nvCxnSpPr>
        <p:spPr>
          <a:xfrm>
            <a:off x="5822066" y="-5799"/>
            <a:ext cx="0" cy="6858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9A9011C-86AE-3B9D-27D7-2ECA09929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291" y="4409193"/>
            <a:ext cx="2184242" cy="6684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93B97D-3CE8-980F-CC56-A619D86121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32" y="2959676"/>
            <a:ext cx="1816155" cy="69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5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reactivity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2224217" y="2887922"/>
            <a:ext cx="1841156" cy="1655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UI</a:t>
            </a:r>
          </a:p>
        </p:txBody>
      </p:sp>
      <p:sp>
        <p:nvSpPr>
          <p:cNvPr id="5" name="Rectangle 4"/>
          <p:cNvSpPr/>
          <p:nvPr/>
        </p:nvSpPr>
        <p:spPr>
          <a:xfrm>
            <a:off x="7900087" y="2887922"/>
            <a:ext cx="1841156" cy="1655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Server</a:t>
            </a:r>
          </a:p>
        </p:txBody>
      </p:sp>
      <p:cxnSp>
        <p:nvCxnSpPr>
          <p:cNvPr id="8" name="Elbow Connector 7"/>
          <p:cNvCxnSpPr>
            <a:stCxn id="4" idx="0"/>
            <a:endCxn id="5" idx="0"/>
          </p:cNvCxnSpPr>
          <p:nvPr/>
        </p:nvCxnSpPr>
        <p:spPr>
          <a:xfrm rot="5400000" flipH="1" flipV="1">
            <a:off x="5982730" y="49987"/>
            <a:ext cx="12700" cy="5675870"/>
          </a:xfrm>
          <a:prstGeom prst="bentConnector3">
            <a:avLst>
              <a:gd name="adj1" fmla="val 7832433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19047" y="2101464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input$var1; </a:t>
            </a:r>
            <a:r>
              <a:rPr lang="en-US"/>
              <a:t>input$var2</a:t>
            </a:r>
            <a:r>
              <a:rPr lang="mr-IN" dirty="0"/>
              <a:t>…</a:t>
            </a:r>
            <a:endParaRPr lang="en-US" dirty="0"/>
          </a:p>
        </p:txBody>
      </p:sp>
      <p:cxnSp>
        <p:nvCxnSpPr>
          <p:cNvPr id="11" name="Elbow Connector 10"/>
          <p:cNvCxnSpPr>
            <a:stCxn id="5" idx="2"/>
            <a:endCxn id="4" idx="2"/>
          </p:cNvCxnSpPr>
          <p:nvPr/>
        </p:nvCxnSpPr>
        <p:spPr>
          <a:xfrm rot="5400000">
            <a:off x="5982730" y="1705792"/>
            <a:ext cx="12700" cy="5675870"/>
          </a:xfrm>
          <a:prstGeom prst="bentConnector3">
            <a:avLst>
              <a:gd name="adj1" fmla="val 6664866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6956" y="4872379"/>
            <a:ext cx="283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output$plot</a:t>
            </a:r>
            <a:r>
              <a:rPr lang="en-AU" dirty="0"/>
              <a:t>; </a:t>
            </a:r>
            <a:r>
              <a:rPr lang="en-AU" dirty="0" err="1"/>
              <a:t>output$table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052010" y="3392658"/>
            <a:ext cx="130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R code: using </a:t>
            </a:r>
            <a:r>
              <a:rPr lang="en-US" b="1" dirty="0"/>
              <a:t>input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6151" y="3452550"/>
            <a:ext cx="1488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 HTML using </a:t>
            </a:r>
            <a:r>
              <a:rPr lang="en-US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124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App: Sine Wave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934388" cy="465556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Now we will combine reactive values (inputs) with outputs</a:t>
                </a:r>
              </a:p>
              <a:p>
                <a:r>
                  <a:rPr lang="en-US" dirty="0"/>
                  <a:t>The example app on the right allows the user to change the value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dirty="0"/>
                  <a:t> in the equation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charset="0"/>
                      </a:rPr>
                      <m:t>𝑦</m:t>
                    </m:r>
                    <m:r>
                      <a:rPr lang="en-AU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>
                            <a:latin typeface="Cambria Math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 charset="0"/>
                              </a:rPr>
                              <m:t>𝑐𝑥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and plots the results</a:t>
                </a:r>
              </a:p>
              <a:p>
                <a:r>
                  <a:rPr lang="en-US" dirty="0"/>
                  <a:t>Task: create a new directory `</a:t>
                </a:r>
                <a:r>
                  <a:rPr lang="en-US" dirty="0" err="1"/>
                  <a:t>sine_wave_app</a:t>
                </a:r>
                <a:r>
                  <a:rPr lang="en-US" dirty="0"/>
                  <a:t>`</a:t>
                </a:r>
              </a:p>
              <a:p>
                <a:r>
                  <a:rPr lang="en-US" dirty="0"/>
                  <a:t>Task: copy the code on the right into a file `</a:t>
                </a:r>
                <a:r>
                  <a:rPr lang="en-US" dirty="0" err="1"/>
                  <a:t>app.R</a:t>
                </a:r>
                <a:r>
                  <a:rPr lang="en-US" dirty="0"/>
                  <a:t>` in the new directory </a:t>
                </a:r>
              </a:p>
              <a:p>
                <a:r>
                  <a:rPr lang="en-US" dirty="0"/>
                  <a:t>Task: run the app</a:t>
                </a:r>
              </a:p>
              <a:p>
                <a:r>
                  <a:rPr lang="en-US" dirty="0"/>
                  <a:t>Task: change the input function to `</a:t>
                </a:r>
                <a:r>
                  <a:rPr lang="en-US" dirty="0" err="1"/>
                  <a:t>numericInput</a:t>
                </a:r>
                <a:r>
                  <a:rPr lang="en-US" dirty="0"/>
                  <a:t>` </a:t>
                </a:r>
              </a:p>
              <a:p>
                <a:r>
                  <a:rPr lang="en-US" dirty="0"/>
                  <a:t>Task: use observe() print() functions to view the structure of the </a:t>
                </a:r>
                <a:r>
                  <a:rPr lang="en-US" dirty="0" err="1"/>
                  <a:t>numericInput</a:t>
                </a:r>
                <a:r>
                  <a:rPr lang="en-US" dirty="0"/>
                  <a:t> you created</a:t>
                </a:r>
              </a:p>
              <a:p>
                <a:r>
                  <a:rPr lang="en-US" dirty="0"/>
                  <a:t>Note: the solutions are available in the Lecture 7 folder you downloaded: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934388" cy="4655562"/>
              </a:xfrm>
              <a:blipFill>
                <a:blip r:embed="rId2"/>
                <a:stretch>
                  <a:fillRect l="-1282" t="-2717" r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854" y="1690688"/>
            <a:ext cx="3604676" cy="3777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32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Functions</a:t>
            </a:r>
          </a:p>
        </p:txBody>
      </p:sp>
      <p:pic>
        <p:nvPicPr>
          <p:cNvPr id="13" name="Picture 8" descr="ick and cross signs. Green checkmark OK and red X icons, isolated on white backgrou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2" t="19842" r="51043" b="18779"/>
          <a:stretch/>
        </p:blipFill>
        <p:spPr bwMode="auto">
          <a:xfrm>
            <a:off x="2278874" y="4681563"/>
            <a:ext cx="524891" cy="50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684" y="3937424"/>
            <a:ext cx="3639419" cy="2534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4892" y="819440"/>
            <a:ext cx="3869002" cy="2311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t="56479" b="10998"/>
          <a:stretch/>
        </p:blipFill>
        <p:spPr>
          <a:xfrm>
            <a:off x="4845501" y="5187919"/>
            <a:ext cx="2565349" cy="85261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61642" b="14866"/>
          <a:stretch/>
        </p:blipFill>
        <p:spPr>
          <a:xfrm>
            <a:off x="357830" y="5307821"/>
            <a:ext cx="4366981" cy="612806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8" descr="ick and cross signs. Green checkmark OK and red X icons, isolated on white backgrou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69" t="18124" r="6088" b="20454"/>
          <a:stretch/>
        </p:blipFill>
        <p:spPr bwMode="auto">
          <a:xfrm>
            <a:off x="5830463" y="4543989"/>
            <a:ext cx="595424" cy="5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76925" cy="23243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Not all code on the server side will respond to a change in `input` </a:t>
            </a:r>
          </a:p>
          <a:p>
            <a:r>
              <a:rPr lang="en-US" dirty="0"/>
              <a:t>Functions which respond to reactive values are called </a:t>
            </a:r>
            <a:r>
              <a:rPr lang="en-US" b="1" dirty="0"/>
              <a:t>reactive functions or </a:t>
            </a:r>
            <a:r>
              <a:rPr lang="en-US" b="1" dirty="0" err="1"/>
              <a:t>rective</a:t>
            </a:r>
            <a:r>
              <a:rPr lang="en-US" b="1" dirty="0"/>
              <a:t> consumers, </a:t>
            </a:r>
            <a:r>
              <a:rPr lang="en-US" dirty="0"/>
              <a:t>and include the `render*()` functions</a:t>
            </a:r>
          </a:p>
          <a:p>
            <a:r>
              <a:rPr lang="en-US" dirty="0"/>
              <a:t>If you try to reference `input` outside of a reactive function, R will throw an error!</a:t>
            </a:r>
          </a:p>
          <a:p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715125" y="2500313"/>
            <a:ext cx="1014413" cy="143711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4811" y="6111906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Outside </a:t>
            </a:r>
            <a:r>
              <a:rPr lang="en-US" b="1" i="1"/>
              <a:t>reactive function</a:t>
            </a:r>
            <a:endParaRPr lang="en-US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1262803" y="6111906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Inside reactive function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" y="4429125"/>
            <a:ext cx="7315200" cy="2157413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0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625" y="365125"/>
            <a:ext cx="5591175" cy="1325563"/>
          </a:xfrm>
        </p:spPr>
        <p:txBody>
          <a:bodyPr/>
          <a:lstStyle/>
          <a:p>
            <a:r>
              <a:rPr lang="en-US" dirty="0" err="1"/>
              <a:t>Customisation</a:t>
            </a:r>
            <a:r>
              <a:rPr lang="en-US" dirty="0"/>
              <a:t>: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825625"/>
            <a:ext cx="479257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`</a:t>
            </a:r>
            <a:r>
              <a:rPr lang="en-US" dirty="0" err="1"/>
              <a:t>sidebarLayout</a:t>
            </a:r>
            <a:r>
              <a:rPr lang="en-US" dirty="0"/>
              <a:t>()` enables you to add a </a:t>
            </a:r>
            <a:r>
              <a:rPr lang="en-US" b="1" dirty="0"/>
              <a:t>sidebar panel</a:t>
            </a:r>
            <a:r>
              <a:rPr lang="en-US" dirty="0"/>
              <a:t> next to a </a:t>
            </a:r>
            <a:r>
              <a:rPr lang="en-US" b="1" dirty="0"/>
              <a:t>main panel</a:t>
            </a:r>
          </a:p>
          <a:p>
            <a:r>
              <a:rPr lang="en-US" dirty="0" err="1"/>
              <a:t>Tabsets</a:t>
            </a:r>
            <a:r>
              <a:rPr lang="en-US" dirty="0"/>
              <a:t> can be created with `</a:t>
            </a:r>
            <a:r>
              <a:rPr lang="en-US" dirty="0" err="1"/>
              <a:t>tabsetPanel</a:t>
            </a:r>
            <a:r>
              <a:rPr lang="en-US" dirty="0"/>
              <a:t>()`</a:t>
            </a:r>
          </a:p>
          <a:p>
            <a:r>
              <a:rPr lang="en-US" dirty="0"/>
              <a:t>You can also create more complex arrangements with `</a:t>
            </a:r>
            <a:r>
              <a:rPr lang="en-US" dirty="0" err="1"/>
              <a:t>fluidRow</a:t>
            </a:r>
            <a:r>
              <a:rPr lang="en-US" dirty="0"/>
              <a:t>()`, as well as apps with multiple pages using `</a:t>
            </a:r>
            <a:r>
              <a:rPr lang="en-US" dirty="0" err="1"/>
              <a:t>navbarPage</a:t>
            </a:r>
            <a:r>
              <a:rPr lang="en-US" dirty="0"/>
              <a:t>()`</a:t>
            </a:r>
          </a:p>
          <a:p>
            <a:r>
              <a:rPr lang="en-US" dirty="0"/>
              <a:t>For a guide to layouts: </a:t>
            </a:r>
            <a:r>
              <a:rPr lang="en-US" dirty="0">
                <a:hlinkClick r:id="rId2"/>
              </a:rPr>
              <a:t>https://shiny.rstudio.com/articles/layout-guide.html</a:t>
            </a:r>
            <a:r>
              <a:rPr lang="en-US" dirty="0"/>
              <a:t>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602196" y="1500980"/>
            <a:ext cx="6313295" cy="5106437"/>
            <a:chOff x="5602196" y="1500980"/>
            <a:chExt cx="6313295" cy="5106437"/>
          </a:xfrm>
        </p:grpSpPr>
        <p:sp>
          <p:nvSpPr>
            <p:cNvPr id="6" name="TextBox 5"/>
            <p:cNvSpPr txBox="1"/>
            <p:nvPr/>
          </p:nvSpPr>
          <p:spPr>
            <a:xfrm>
              <a:off x="7891408" y="6238085"/>
              <a:ext cx="2519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Sidebar layout with tabs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2196" y="1562102"/>
              <a:ext cx="5104069" cy="461486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07296" y="1500980"/>
              <a:ext cx="3008195" cy="17160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65781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47D6-D3E5-8E19-929E-6D9433D5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Frameworks: Shiny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FB6EA-1FAC-3E17-31E0-60D4CE981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3821" cy="4351338"/>
          </a:xfrm>
        </p:spPr>
        <p:txBody>
          <a:bodyPr>
            <a:norm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shinydashboard</a:t>
            </a:r>
            <a:r>
              <a:rPr lang="en-US" dirty="0"/>
              <a:t>)</a:t>
            </a:r>
          </a:p>
          <a:p>
            <a:r>
              <a:rPr lang="en-US" dirty="0"/>
              <a:t>Split into Header,  Sidebar, and </a:t>
            </a:r>
            <a:r>
              <a:rPr lang="en-US" dirty="0" err="1"/>
              <a:t>MainPanel</a:t>
            </a:r>
            <a:endParaRPr lang="en-US" dirty="0"/>
          </a:p>
          <a:p>
            <a:r>
              <a:rPr lang="en-US" dirty="0"/>
              <a:t>Changeable skins</a:t>
            </a:r>
          </a:p>
          <a:p>
            <a:endParaRPr lang="en-US" dirty="0"/>
          </a:p>
          <a:p>
            <a:r>
              <a:rPr lang="en-US" dirty="0"/>
              <a:t>Next </a:t>
            </a:r>
            <a:r>
              <a:rPr lang="en-US" dirty="0" err="1"/>
              <a:t>Shinydashboardplus</a:t>
            </a:r>
            <a:endParaRPr lang="en-US" dirty="0"/>
          </a:p>
          <a:p>
            <a:r>
              <a:rPr lang="en-US" dirty="0"/>
              <a:t>BS4Dash: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https://rinterface.github.io/bs4Dash/reference/index.html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879E6-A03E-51D9-4816-ABF3ED03D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284" y="2327400"/>
            <a:ext cx="5298089" cy="2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0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shinyapps.io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8988"/>
            <a:ext cx="11049001" cy="3082648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/>
              <a:t>shinyapps.io</a:t>
            </a:r>
            <a:r>
              <a:rPr lang="en-US" dirty="0"/>
              <a:t> is a (mostly free) platform for hosting Shiny web apps</a:t>
            </a:r>
          </a:p>
          <a:p>
            <a:r>
              <a:rPr lang="en-US" dirty="0"/>
              <a:t>Task: sign up for an account at </a:t>
            </a:r>
            <a:r>
              <a:rPr lang="en-US" dirty="0" err="1"/>
              <a:t>shinyapps.io</a:t>
            </a:r>
            <a:r>
              <a:rPr lang="en-US" dirty="0"/>
              <a:t> </a:t>
            </a:r>
          </a:p>
          <a:p>
            <a:r>
              <a:rPr lang="en-US" dirty="0"/>
              <a:t>Shiny uses the </a:t>
            </a:r>
            <a:r>
              <a:rPr lang="en-US" b="1" dirty="0" err="1"/>
              <a:t>rsconnect</a:t>
            </a:r>
            <a:r>
              <a:rPr lang="en-US" dirty="0"/>
              <a:t> package to securely enable you to make changes and deploy/redeploy your app </a:t>
            </a:r>
          </a:p>
          <a:p>
            <a:r>
              <a:rPr lang="en-US" dirty="0"/>
              <a:t>Task: install </a:t>
            </a:r>
            <a:r>
              <a:rPr lang="en-US" dirty="0" err="1"/>
              <a:t>rsconnect</a:t>
            </a:r>
            <a:r>
              <a:rPr lang="en-US" dirty="0"/>
              <a:t> with `</a:t>
            </a:r>
            <a:r>
              <a:rPr lang="en-US" dirty="0" err="1"/>
              <a:t>install.packages</a:t>
            </a:r>
            <a:r>
              <a:rPr lang="en-US" dirty="0"/>
              <a:t>()`</a:t>
            </a:r>
          </a:p>
          <a:p>
            <a:r>
              <a:rPr lang="en-US" dirty="0"/>
              <a:t>Once you have signed up to </a:t>
            </a:r>
            <a:r>
              <a:rPr lang="en-US" dirty="0" err="1"/>
              <a:t>shinyapps.io</a:t>
            </a:r>
            <a:r>
              <a:rPr lang="en-US" dirty="0"/>
              <a:t>, you can generate a token and a secret which enables you will need to configure your account with </a:t>
            </a:r>
            <a:r>
              <a:rPr lang="en-US" dirty="0" err="1"/>
              <a:t>rsconnect</a:t>
            </a:r>
            <a:endParaRPr lang="en-US" dirty="0"/>
          </a:p>
          <a:p>
            <a:r>
              <a:rPr lang="en-US" dirty="0"/>
              <a:t>Task: generate a token and secret and copy the code to run in the R Studio console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53C69A-0E2A-F896-A0B5-B2B20908F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056" y="4928365"/>
            <a:ext cx="5178706" cy="1669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16B4C-C585-B0DE-B602-FD2ADF36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331" y="4882095"/>
            <a:ext cx="2824061" cy="171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70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9839"/>
            <a:ext cx="10515600" cy="1325563"/>
          </a:xfrm>
        </p:spPr>
        <p:txBody>
          <a:bodyPr/>
          <a:lstStyle/>
          <a:p>
            <a:r>
              <a:rPr lang="en-US" dirty="0"/>
              <a:t>Deploying your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are now all set up to deploy your app! </a:t>
            </a:r>
          </a:p>
          <a:p>
            <a:r>
              <a:rPr lang="en-US" dirty="0"/>
              <a:t>Running `</a:t>
            </a:r>
            <a:r>
              <a:rPr lang="en-US" dirty="0" err="1"/>
              <a:t>rsconnect</a:t>
            </a:r>
            <a:r>
              <a:rPr lang="en-US" dirty="0"/>
              <a:t>::</a:t>
            </a:r>
            <a:r>
              <a:rPr lang="en-US" dirty="0" err="1"/>
              <a:t>deployApp</a:t>
            </a:r>
            <a:r>
              <a:rPr lang="en-US" dirty="0"/>
              <a:t>()` will deploy your app, which will be found at: https://{username}.</a:t>
            </a:r>
            <a:r>
              <a:rPr lang="en-US" dirty="0" err="1"/>
              <a:t>shinyapps.io</a:t>
            </a:r>
            <a:r>
              <a:rPr lang="en-US" dirty="0"/>
              <a:t>/{</a:t>
            </a:r>
            <a:r>
              <a:rPr lang="en-US" dirty="0" err="1"/>
              <a:t>app_name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Note that the `</a:t>
            </a:r>
            <a:r>
              <a:rPr lang="en-US" dirty="0" err="1"/>
              <a:t>app_name</a:t>
            </a:r>
            <a:r>
              <a:rPr lang="en-US" dirty="0"/>
              <a:t>` is the name of your directory by default, but can be changed with the argument `</a:t>
            </a:r>
            <a:r>
              <a:rPr lang="en-US" dirty="0" err="1"/>
              <a:t>appName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See the documentation `?</a:t>
            </a:r>
            <a:r>
              <a:rPr lang="en-US" dirty="0" err="1"/>
              <a:t>deployApp</a:t>
            </a:r>
            <a:r>
              <a:rPr lang="en-US" dirty="0"/>
              <a:t>` for more deployment options</a:t>
            </a:r>
          </a:p>
          <a:p>
            <a:r>
              <a:rPr lang="en-US" dirty="0"/>
              <a:t>Task: deploy your app</a:t>
            </a:r>
          </a:p>
          <a:p>
            <a:r>
              <a:rPr lang="en-US" dirty="0"/>
              <a:t>Task: check your app runs by visiting the URL in a web browser</a:t>
            </a:r>
          </a:p>
          <a:p>
            <a:r>
              <a:rPr lang="en-US" dirty="0"/>
              <a:t>Note: App needs to contain </a:t>
            </a:r>
            <a:r>
              <a:rPr lang="en-US" dirty="0" err="1"/>
              <a:t>atleast</a:t>
            </a:r>
            <a:r>
              <a:rPr lang="en-US" dirty="0"/>
              <a:t> either a singular </a:t>
            </a:r>
            <a:r>
              <a:rPr lang="en-US" dirty="0" err="1"/>
              <a:t>App.R</a:t>
            </a:r>
            <a:r>
              <a:rPr lang="en-US" dirty="0"/>
              <a:t> script or both a </a:t>
            </a:r>
            <a:r>
              <a:rPr lang="en-US" dirty="0" err="1"/>
              <a:t>ui.R</a:t>
            </a:r>
            <a:r>
              <a:rPr lang="en-US" dirty="0"/>
              <a:t> and </a:t>
            </a:r>
            <a:r>
              <a:rPr lang="en-US" dirty="0" err="1"/>
              <a:t>server.R</a:t>
            </a:r>
            <a:r>
              <a:rPr lang="en-US" dirty="0"/>
              <a:t> scripts</a:t>
            </a:r>
          </a:p>
        </p:txBody>
      </p:sp>
    </p:spTree>
    <p:extLst>
      <p:ext uri="{BB962C8B-B14F-4D97-AF65-F5344CB8AC3E}">
        <p14:creationId xmlns:p14="http://schemas.microsoft.com/office/powerpoint/2010/main" val="1211447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291263" cy="1325563"/>
          </a:xfrm>
        </p:spPr>
        <p:txBody>
          <a:bodyPr/>
          <a:lstStyle/>
          <a:p>
            <a:r>
              <a:rPr lang="en-US" dirty="0"/>
              <a:t>Including Data and Additional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62980" cy="4055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 long as your app is packaged in a single directory with </a:t>
            </a:r>
            <a:r>
              <a:rPr lang="en-US" b="1" dirty="0" err="1"/>
              <a:t>app.R</a:t>
            </a:r>
            <a:r>
              <a:rPr lang="en-US" dirty="0"/>
              <a:t> at the root, you can include additional files (e.g. data or code)</a:t>
            </a:r>
          </a:p>
          <a:p>
            <a:r>
              <a:rPr lang="en-US" dirty="0"/>
              <a:t>Go to:</a:t>
            </a:r>
            <a:r>
              <a:rPr lang="en-US" b="1" dirty="0"/>
              <a:t> lecture7/</a:t>
            </a:r>
            <a:r>
              <a:rPr lang="en-US" b="1" dirty="0" err="1"/>
              <a:t>electric_insights_app</a:t>
            </a:r>
            <a:r>
              <a:rPr lang="en-US" b="1" dirty="0"/>
              <a:t> </a:t>
            </a:r>
            <a:r>
              <a:rPr lang="en-US" dirty="0"/>
              <a:t>in the course repo (see right for URL) </a:t>
            </a:r>
          </a:p>
          <a:p>
            <a:r>
              <a:rPr lang="en-US" dirty="0"/>
              <a:t>The </a:t>
            </a:r>
            <a:r>
              <a:rPr lang="en-US" dirty="0" err="1"/>
              <a:t>app.R</a:t>
            </a:r>
            <a:r>
              <a:rPr lang="en-US" dirty="0"/>
              <a:t> file uses </a:t>
            </a:r>
            <a:r>
              <a:rPr lang="en-US" b="1" dirty="0"/>
              <a:t>`source()`</a:t>
            </a:r>
            <a:r>
              <a:rPr lang="en-US" dirty="0"/>
              <a:t> to load the plotting function in </a:t>
            </a:r>
            <a:r>
              <a:rPr lang="en-US" dirty="0" err="1"/>
              <a:t>electric_insights_plot.R</a:t>
            </a:r>
            <a:endParaRPr lang="en-US" dirty="0"/>
          </a:p>
          <a:p>
            <a:r>
              <a:rPr lang="en-US" dirty="0"/>
              <a:t>You can source multiple server files using the expression </a:t>
            </a:r>
            <a:r>
              <a:rPr lang="en-US" i="1" dirty="0"/>
              <a:t>local = TRUE</a:t>
            </a:r>
            <a:endParaRPr lang="en-US" dirty="0"/>
          </a:p>
          <a:p>
            <a:r>
              <a:rPr lang="en-US" dirty="0"/>
              <a:t>The data is stored in a sub-directory `data`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180" y="1825625"/>
            <a:ext cx="2667567" cy="35755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02968" y="5992297"/>
            <a:ext cx="6270884" cy="36933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ensembleanalytics.shinyapps.io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electric_insights_app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33864" y="5512066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App URL</a:t>
            </a:r>
          </a:p>
        </p:txBody>
      </p:sp>
    </p:spTree>
    <p:extLst>
      <p:ext uri="{BB962C8B-B14F-4D97-AF65-F5344CB8AC3E}">
        <p14:creationId xmlns:p14="http://schemas.microsoft.com/office/powerpoint/2010/main" val="270088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Shiny Elsewhere?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05538" cy="4351338"/>
          </a:xfrm>
        </p:spPr>
        <p:txBody>
          <a:bodyPr/>
          <a:lstStyle/>
          <a:p>
            <a:r>
              <a:rPr lang="en-US" dirty="0" err="1">
                <a:sym typeface="Wingdings"/>
              </a:rPr>
              <a:t>shinyapps.io</a:t>
            </a:r>
            <a:r>
              <a:rPr lang="en-US" dirty="0">
                <a:sym typeface="Wingdings"/>
              </a:rPr>
              <a:t> is unique in offering free hosting of Shiny apps </a:t>
            </a:r>
          </a:p>
          <a:p>
            <a:r>
              <a:rPr lang="en-US" dirty="0">
                <a:sym typeface="Wingdings"/>
              </a:rPr>
              <a:t>AWS EC2 and ECS</a:t>
            </a:r>
          </a:p>
          <a:p>
            <a:r>
              <a:rPr lang="en-US" dirty="0">
                <a:sym typeface="Wingdings"/>
              </a:rPr>
              <a:t>RStudio Connect</a:t>
            </a:r>
          </a:p>
        </p:txBody>
      </p:sp>
    </p:spTree>
    <p:extLst>
      <p:ext uri="{BB962C8B-B14F-4D97-AF65-F5344CB8AC3E}">
        <p14:creationId xmlns:p14="http://schemas.microsoft.com/office/powerpoint/2010/main" val="138837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Shiny Overview</a:t>
            </a:r>
          </a:p>
          <a:p>
            <a:r>
              <a:rPr lang="en-US" dirty="0"/>
              <a:t>Building Shiny Apps</a:t>
            </a:r>
          </a:p>
          <a:p>
            <a:r>
              <a:rPr lang="en-US" dirty="0"/>
              <a:t>Customization</a:t>
            </a:r>
          </a:p>
          <a:p>
            <a:r>
              <a:rPr lang="en-US" dirty="0"/>
              <a:t>Frameworks</a:t>
            </a:r>
          </a:p>
          <a:p>
            <a:r>
              <a:rPr lang="en-US" dirty="0"/>
              <a:t>Deploying Apps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Requirements:</a:t>
            </a:r>
          </a:p>
          <a:p>
            <a:pPr marL="0" indent="0">
              <a:buNone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https://github.com/hectorcamm/BENV0091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clone the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8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91426" cy="4351338"/>
          </a:xfrm>
        </p:spPr>
        <p:txBody>
          <a:bodyPr>
            <a:normAutofit/>
          </a:bodyPr>
          <a:lstStyle/>
          <a:p>
            <a:r>
              <a:rPr lang="en-US" dirty="0"/>
              <a:t>Shiny apps are highly </a:t>
            </a:r>
            <a:r>
              <a:rPr lang="en-US" dirty="0" err="1"/>
              <a:t>customisable</a:t>
            </a:r>
            <a:r>
              <a:rPr lang="en-US" dirty="0"/>
              <a:t> and can be powerful tools for disseminating your data science work</a:t>
            </a:r>
          </a:p>
          <a:p>
            <a:r>
              <a:rPr lang="en-US" dirty="0"/>
              <a:t>Some resources:</a:t>
            </a:r>
          </a:p>
          <a:p>
            <a:pPr lvl="1"/>
            <a:r>
              <a:rPr lang="en-US" dirty="0">
                <a:hlinkClick r:id="rId2"/>
              </a:rPr>
              <a:t>https://engineering-shiny.org/index.html</a:t>
            </a:r>
            <a:r>
              <a:rPr lang="en-US" dirty="0"/>
              <a:t> Excellent overview to build robust production ready shiny apps</a:t>
            </a:r>
          </a:p>
          <a:p>
            <a:pPr lvl="1"/>
            <a:r>
              <a:rPr lang="en-US" dirty="0"/>
              <a:t>Learn Shiny: </a:t>
            </a:r>
            <a:r>
              <a:rPr lang="en-US" dirty="0">
                <a:hlinkClick r:id="rId3"/>
              </a:rPr>
              <a:t>https://shiny.rstudio.com/tutorial/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shinyapps.io</a:t>
            </a:r>
            <a:r>
              <a:rPr lang="en-US" dirty="0"/>
              <a:t> user guide: </a:t>
            </a:r>
            <a:r>
              <a:rPr lang="en-US" dirty="0">
                <a:hlinkClick r:id="rId4"/>
              </a:rPr>
              <a:t>https://docs.rstudio.com/shinyapps.io/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Mastering Shiny – Hadley Wickham</a:t>
            </a:r>
          </a:p>
        </p:txBody>
      </p:sp>
      <p:pic>
        <p:nvPicPr>
          <p:cNvPr id="2050" name="Picture 2" descr="https://d33wubrfki0l68.cloudfront.net/0c97eee3d8fc820f3a8d670c08b286e8a524257b/e426c/co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076" y="1825625"/>
            <a:ext cx="23812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24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970A-7296-CF8B-F05B-23974B6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repository 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189F-BA35-C6BB-A649-6B78281AD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91400" cy="4351338"/>
          </a:xfrm>
        </p:spPr>
        <p:txBody>
          <a:bodyPr/>
          <a:lstStyle/>
          <a:p>
            <a:r>
              <a:rPr lang="en-US" dirty="0"/>
              <a:t>Open GitHub Desktop</a:t>
            </a:r>
          </a:p>
          <a:p>
            <a:r>
              <a:rPr lang="en-US" dirty="0"/>
              <a:t>Click File &gt; Clone Repository &gt; Select URL tab</a:t>
            </a:r>
          </a:p>
          <a:p>
            <a:r>
              <a:rPr lang="en-US" dirty="0"/>
              <a:t>Enter the URL to the online repo (</a:t>
            </a:r>
            <a:r>
              <a:rPr lang="en-US" dirty="0">
                <a:hlinkClick r:id="rId2"/>
              </a:rPr>
              <a:t>https://github.com/hectorcamm/BENV0091</a:t>
            </a:r>
            <a:r>
              <a:rPr lang="en-US" dirty="0"/>
              <a:t>)</a:t>
            </a:r>
          </a:p>
          <a:p>
            <a:r>
              <a:rPr lang="en-US" dirty="0"/>
              <a:t>Select your path </a:t>
            </a:r>
          </a:p>
          <a:p>
            <a:r>
              <a:rPr lang="en-US" dirty="0"/>
              <a:t>Click clone</a:t>
            </a:r>
          </a:p>
          <a:p>
            <a:endParaRPr lang="en-US" dirty="0"/>
          </a:p>
          <a:p>
            <a:r>
              <a:rPr lang="en-US" dirty="0"/>
              <a:t>Alternatively, you can download the repository as a zip folder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CFA19-1EE6-537F-E67F-BC86E8904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2038568"/>
            <a:ext cx="3688194" cy="1639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612539-1689-4627-4174-87DAE7D67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7427" y="4046146"/>
            <a:ext cx="2746373" cy="252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7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Shiny?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Shiny is an R package that lets you build interactive web apps</a:t>
            </a:r>
          </a:p>
          <a:p>
            <a:r>
              <a:rPr lang="en-US" dirty="0"/>
              <a:t>The user can change variables using dropdown menus, sliders, buttons etc. in a </a:t>
            </a:r>
            <a:r>
              <a:rPr lang="en-US" b="1" dirty="0"/>
              <a:t>user interface (UI) </a:t>
            </a:r>
            <a:r>
              <a:rPr lang="en-US" dirty="0"/>
              <a:t>and view the results</a:t>
            </a:r>
          </a:p>
          <a:p>
            <a:r>
              <a:rPr lang="en-US" dirty="0"/>
              <a:t>A Shiny app is maintained by a </a:t>
            </a:r>
            <a:r>
              <a:rPr lang="en-US" b="1" dirty="0"/>
              <a:t>server</a:t>
            </a:r>
            <a:r>
              <a:rPr lang="en-US" dirty="0"/>
              <a:t> running an R session </a:t>
            </a:r>
          </a:p>
          <a:p>
            <a:r>
              <a:rPr lang="en-US" dirty="0"/>
              <a:t>The code running on the server responds </a:t>
            </a:r>
            <a:r>
              <a:rPr lang="en-US" b="1" dirty="0"/>
              <a:t>reactively </a:t>
            </a:r>
            <a:r>
              <a:rPr lang="en-US" dirty="0"/>
              <a:t>to user inputs to produce outputs such as plots, tables, text etc.</a:t>
            </a:r>
          </a:p>
          <a:p>
            <a:r>
              <a:rPr lang="en-US" dirty="0"/>
              <a:t>Plots and tables are updated and rendered as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50405-9F39-3D36-82CD-E01AB5671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159" y="5118149"/>
            <a:ext cx="2155569" cy="1356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42D45C-21A4-7CEB-5448-155A1E084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118149"/>
            <a:ext cx="2155570" cy="137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9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CE01-FF03-D1F9-0FDA-B7DFD7A8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Shiny?</a:t>
            </a:r>
          </a:p>
        </p:txBody>
      </p:sp>
      <p:pic>
        <p:nvPicPr>
          <p:cNvPr id="1026" name="Picture 2" descr="Tableau vs Shiny">
            <a:extLst>
              <a:ext uri="{FF2B5EF4-FFF2-40B4-BE49-F238E27FC236}">
                <a16:creationId xmlns:a16="http://schemas.microsoft.com/office/drawing/2014/main" id="{129145D7-B8E8-DB2D-5E0E-F24D35A27C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311" y="2037928"/>
            <a:ext cx="4151489" cy="23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D0D07D-2CCA-5989-561A-54D4E1DA497B}"/>
              </a:ext>
            </a:extLst>
          </p:cNvPr>
          <p:cNvSpPr txBox="1"/>
          <p:nvPr/>
        </p:nvSpPr>
        <p:spPr>
          <a:xfrm>
            <a:off x="7130143" y="6012325"/>
            <a:ext cx="4871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90000"/>
                  </a:schemeClr>
                </a:solidFill>
              </a:rPr>
              <a:t>Image: https://</a:t>
            </a:r>
            <a:r>
              <a:rPr lang="en-US" sz="1200" i="1" dirty="0" err="1">
                <a:solidFill>
                  <a:schemeClr val="bg2">
                    <a:lumMod val="90000"/>
                  </a:schemeClr>
                </a:solidFill>
              </a:rPr>
              <a:t>analyticsindiamag.com</a:t>
            </a:r>
            <a:r>
              <a:rPr lang="en-US" sz="1200" i="1" dirty="0">
                <a:solidFill>
                  <a:schemeClr val="bg2">
                    <a:lumMod val="90000"/>
                  </a:schemeClr>
                </a:solidFill>
              </a:rPr>
              <a:t>/tableau-vs-shiny-which-one-should-you-pick-for-data-visualisation/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DC791-6BDB-D9F7-9C07-2477D82E25F7}"/>
              </a:ext>
            </a:extLst>
          </p:cNvPr>
          <p:cNvSpPr txBox="1"/>
          <p:nvPr/>
        </p:nvSpPr>
        <p:spPr>
          <a:xfrm>
            <a:off x="622139" y="1690688"/>
            <a:ext cx="59987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Tailored plotting functionality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Shiny can connect with any data source using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Incorporate and interact with ML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driven micro - sites (NY Times)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Quick to test and build MVP and even functioning products (if built robustly using the likes of </a:t>
            </a:r>
            <a:r>
              <a:rPr lang="en-US" sz="2800" i="1" dirty="0"/>
              <a:t>Golem</a:t>
            </a:r>
            <a:r>
              <a:rPr lang="en-US" sz="28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2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586"/>
            <a:ext cx="10515600" cy="1325563"/>
          </a:xfrm>
        </p:spPr>
        <p:txBody>
          <a:bodyPr/>
          <a:lstStyle/>
          <a:p>
            <a:r>
              <a:rPr lang="en-US" dirty="0"/>
              <a:t>App Template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004" y="2270981"/>
            <a:ext cx="4605020" cy="2196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114484" y="2316630"/>
            <a:ext cx="16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’front end’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8168" y="3343451"/>
            <a:ext cx="2084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‘back </a:t>
            </a:r>
            <a:r>
              <a:rPr lang="en-US" i="1"/>
              <a:t>end’: your R code goes here!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935689" y="4415921"/>
            <a:ext cx="309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Knitting the UI and server together </a:t>
            </a:r>
            <a:r>
              <a:rPr lang="en-US" i="1"/>
              <a:t>to run the app</a:t>
            </a:r>
            <a:endParaRPr lang="en-US" i="1" dirty="0"/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5182025" y="2501296"/>
            <a:ext cx="2932459" cy="4145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7228024" y="3629506"/>
            <a:ext cx="1310144" cy="371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 flipV="1">
            <a:off x="7356913" y="4415921"/>
            <a:ext cx="578776" cy="32316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199" y="1489177"/>
            <a:ext cx="8909104" cy="781804"/>
          </a:xfrm>
        </p:spPr>
        <p:txBody>
          <a:bodyPr>
            <a:normAutofit/>
          </a:bodyPr>
          <a:lstStyle/>
          <a:p>
            <a:r>
              <a:rPr lang="en-US" dirty="0"/>
              <a:t>You can build a Shiny app with only a few lines of code:</a:t>
            </a:r>
          </a:p>
          <a:p>
            <a:endParaRPr lang="en-US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724550" y="4768647"/>
            <a:ext cx="7813617" cy="1770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of this code should be saved in a file called </a:t>
            </a:r>
            <a:r>
              <a:rPr lang="en-US" u="sng" dirty="0" err="1"/>
              <a:t>app.R</a:t>
            </a:r>
            <a:endParaRPr lang="en-US" u="sng" dirty="0"/>
          </a:p>
          <a:p>
            <a:r>
              <a:rPr lang="en-US" dirty="0"/>
              <a:t>Alternatively, you can split your code over 2 files: </a:t>
            </a:r>
            <a:r>
              <a:rPr lang="en-US" dirty="0" err="1"/>
              <a:t>ui.R</a:t>
            </a:r>
            <a:r>
              <a:rPr lang="en-US" dirty="0"/>
              <a:t> and </a:t>
            </a:r>
            <a:r>
              <a:rPr lang="en-US" dirty="0" err="1"/>
              <a:t>server.R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2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31742" cy="1325563"/>
          </a:xfrm>
        </p:spPr>
        <p:txBody>
          <a:bodyPr/>
          <a:lstStyle/>
          <a:p>
            <a:r>
              <a:rPr lang="en-US" dirty="0"/>
              <a:t>Setting up an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2675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Task: make sure you have the </a:t>
            </a:r>
            <a:r>
              <a:rPr lang="en-US" b="1" dirty="0"/>
              <a:t>shiny</a:t>
            </a:r>
            <a:r>
              <a:rPr lang="en-US" dirty="0"/>
              <a:t> package installed </a:t>
            </a:r>
          </a:p>
          <a:p>
            <a:r>
              <a:rPr lang="en-US" dirty="0"/>
              <a:t>We will now manually set up a simple app: </a:t>
            </a:r>
          </a:p>
          <a:p>
            <a:pPr lvl="1"/>
            <a:r>
              <a:rPr lang="en-US" dirty="0"/>
              <a:t>Create a new folder/directory called `</a:t>
            </a:r>
            <a:r>
              <a:rPr lang="en-US" dirty="0" err="1"/>
              <a:t>my_app</a:t>
            </a:r>
            <a:r>
              <a:rPr lang="en-US" dirty="0"/>
              <a:t>` </a:t>
            </a:r>
          </a:p>
          <a:p>
            <a:pPr lvl="1"/>
            <a:r>
              <a:rPr lang="en-US" dirty="0"/>
              <a:t>Inside `</a:t>
            </a:r>
            <a:r>
              <a:rPr lang="en-US" dirty="0" err="1"/>
              <a:t>my_app</a:t>
            </a:r>
            <a:r>
              <a:rPr lang="en-US" dirty="0"/>
              <a:t>`, create a file called `</a:t>
            </a:r>
            <a:r>
              <a:rPr lang="en-US" dirty="0" err="1"/>
              <a:t>app.R</a:t>
            </a:r>
            <a:r>
              <a:rPr lang="en-US" dirty="0"/>
              <a:t>` </a:t>
            </a:r>
          </a:p>
          <a:p>
            <a:pPr lvl="1"/>
            <a:r>
              <a:rPr lang="en-US" dirty="0"/>
              <a:t>Copy the code from the previous slide and save </a:t>
            </a:r>
          </a:p>
          <a:p>
            <a:pPr lvl="1"/>
            <a:r>
              <a:rPr lang="en-US" dirty="0"/>
              <a:t>Add `</a:t>
            </a:r>
            <a:r>
              <a:rPr lang="en-US" dirty="0" err="1"/>
              <a:t>titlePanel</a:t>
            </a:r>
            <a:r>
              <a:rPr lang="en-US" dirty="0"/>
              <a:t>(“My App”)` as an argument to `</a:t>
            </a:r>
            <a:r>
              <a:rPr lang="en-US" dirty="0" err="1"/>
              <a:t>fluidPage</a:t>
            </a:r>
            <a:r>
              <a:rPr lang="en-US" dirty="0"/>
              <a:t>()`</a:t>
            </a:r>
          </a:p>
          <a:p>
            <a:pPr lvl="1"/>
            <a:r>
              <a:rPr lang="en-US" dirty="0"/>
              <a:t>Run your app (top right)! </a:t>
            </a:r>
          </a:p>
          <a:p>
            <a:r>
              <a:rPr lang="en-US" dirty="0"/>
              <a:t>RStudio can help you build an app</a:t>
            </a:r>
          </a:p>
          <a:p>
            <a:r>
              <a:rPr lang="en-US" dirty="0"/>
              <a:t>Task: &gt;File&gt; New File &gt; Shiny Web App create a </a:t>
            </a:r>
            <a:r>
              <a:rPr lang="en-US" dirty="0" err="1"/>
              <a:t>server.R</a:t>
            </a:r>
            <a:r>
              <a:rPr lang="en-US" dirty="0"/>
              <a:t> and </a:t>
            </a:r>
            <a:r>
              <a:rPr lang="en-US" dirty="0" err="1"/>
              <a:t>ui.R</a:t>
            </a:r>
            <a:r>
              <a:rPr lang="en-US" dirty="0"/>
              <a:t> app named </a:t>
            </a:r>
            <a:r>
              <a:rPr lang="en-US" dirty="0" err="1"/>
              <a:t>test_app</a:t>
            </a:r>
            <a:r>
              <a:rPr lang="en-US" dirty="0"/>
              <a:t>  </a:t>
            </a:r>
          </a:p>
          <a:p>
            <a:r>
              <a:rPr lang="en-US" dirty="0"/>
              <a:t>Have a play around with the old faithful 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057" y="742994"/>
            <a:ext cx="2590800" cy="279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942" y="4360985"/>
            <a:ext cx="3062399" cy="18159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7264958" y="6311900"/>
            <a:ext cx="371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Viewing your app in the Viewer pane</a:t>
            </a:r>
          </a:p>
        </p:txBody>
      </p:sp>
    </p:spTree>
    <p:extLst>
      <p:ext uri="{BB962C8B-B14F-4D97-AF65-F5344CB8AC3E}">
        <p14:creationId xmlns:p14="http://schemas.microsoft.com/office/powerpoint/2010/main" val="197743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255"/>
            <a:ext cx="6034873" cy="36854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Shiny widgets</a:t>
            </a:r>
          </a:p>
          <a:p>
            <a:r>
              <a:rPr lang="en-US" dirty="0"/>
              <a:t>Adding </a:t>
            </a:r>
            <a:r>
              <a:rPr lang="en-US" b="1" dirty="0"/>
              <a:t>input functions </a:t>
            </a:r>
            <a:r>
              <a:rPr lang="en-US" dirty="0"/>
              <a:t>to the UI (`</a:t>
            </a:r>
            <a:r>
              <a:rPr lang="en-US" dirty="0" err="1"/>
              <a:t>fluidPage</a:t>
            </a:r>
            <a:r>
              <a:rPr lang="en-US" dirty="0"/>
              <a:t>`) component of your code creates variables which respond to user inputs</a:t>
            </a:r>
          </a:p>
          <a:p>
            <a:r>
              <a:rPr lang="en-US" dirty="0"/>
              <a:t>These </a:t>
            </a:r>
            <a:r>
              <a:rPr lang="en-US" b="1" dirty="0"/>
              <a:t>reactive values </a:t>
            </a:r>
            <a:r>
              <a:rPr lang="en-US" dirty="0"/>
              <a:t>can be referenced in your server code using `</a:t>
            </a:r>
            <a:r>
              <a:rPr lang="en-US" dirty="0" err="1"/>
              <a:t>input$inputId</a:t>
            </a:r>
            <a:r>
              <a:rPr lang="en-US" dirty="0"/>
              <a:t>`, where </a:t>
            </a:r>
            <a:r>
              <a:rPr lang="en-US" dirty="0" err="1"/>
              <a:t>inputId</a:t>
            </a:r>
            <a:r>
              <a:rPr lang="en-US" dirty="0"/>
              <a:t> is a specified variable name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211"/>
          <a:stretch/>
        </p:blipFill>
        <p:spPr>
          <a:xfrm>
            <a:off x="7266984" y="915352"/>
            <a:ext cx="2077060" cy="3897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490" y="915352"/>
            <a:ext cx="2101958" cy="21266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41568" y="371865"/>
            <a:ext cx="165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Input Functions</a:t>
            </a:r>
            <a:endParaRPr lang="en-US" b="1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481" y="5511113"/>
            <a:ext cx="3949923" cy="10458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b="7077"/>
          <a:stretch/>
        </p:blipFill>
        <p:spPr>
          <a:xfrm>
            <a:off x="373323" y="5796450"/>
            <a:ext cx="3939677" cy="6067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0321" y="5960109"/>
            <a:ext cx="1473200" cy="2794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266984" y="271849"/>
            <a:ext cx="4406538" cy="454113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9296404" y="6034060"/>
            <a:ext cx="774353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442564" y="6034059"/>
            <a:ext cx="774353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77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254578" cy="46987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Similarly, we can create outputs in the server code, which can be referenced in the UI code </a:t>
            </a:r>
          </a:p>
          <a:p>
            <a:r>
              <a:rPr lang="en-US" dirty="0"/>
              <a:t>You must use a </a:t>
            </a:r>
            <a:r>
              <a:rPr lang="en-US" b="1" dirty="0"/>
              <a:t>render function </a:t>
            </a:r>
            <a:r>
              <a:rPr lang="en-US" dirty="0"/>
              <a:t>to create an object which can be referenced in the UI:</a:t>
            </a:r>
          </a:p>
          <a:p>
            <a:pPr lvl="1"/>
            <a:r>
              <a:rPr lang="en-US" dirty="0" err="1"/>
              <a:t>renderTable</a:t>
            </a:r>
            <a:endParaRPr lang="en-US" dirty="0"/>
          </a:p>
          <a:p>
            <a:pPr lvl="1"/>
            <a:r>
              <a:rPr lang="en-US" dirty="0" err="1"/>
              <a:t>renderPlot</a:t>
            </a:r>
            <a:endParaRPr lang="en-US" dirty="0"/>
          </a:p>
          <a:p>
            <a:r>
              <a:rPr lang="en-US" dirty="0"/>
              <a:t>Then, in the UI, you must use the corresponding </a:t>
            </a:r>
            <a:r>
              <a:rPr lang="en-US" b="1" dirty="0"/>
              <a:t>output function </a:t>
            </a:r>
            <a:r>
              <a:rPr lang="en-US" dirty="0"/>
              <a:t>to render the object in the web app</a:t>
            </a:r>
          </a:p>
          <a:p>
            <a:pPr lvl="1"/>
            <a:r>
              <a:rPr lang="en-US" dirty="0" err="1"/>
              <a:t>tableOutput</a:t>
            </a:r>
            <a:endParaRPr lang="en-US" dirty="0"/>
          </a:p>
          <a:p>
            <a:pPr lvl="1"/>
            <a:r>
              <a:rPr lang="en-US" dirty="0" err="1"/>
              <a:t>plotOutput</a:t>
            </a:r>
            <a:endParaRPr lang="en-US" dirty="0"/>
          </a:p>
          <a:p>
            <a:r>
              <a:rPr lang="en-US" dirty="0"/>
              <a:t>The code on the right creates a simple table </a:t>
            </a:r>
            <a:r>
              <a:rPr lang="en-US" b="1" dirty="0"/>
              <a:t>(there are no reactive values (inputs in this case) </a:t>
            </a:r>
          </a:p>
          <a:p>
            <a:r>
              <a:rPr lang="en-US" dirty="0"/>
              <a:t>Task: in </a:t>
            </a:r>
            <a:r>
              <a:rPr lang="en-US" dirty="0" err="1"/>
              <a:t>app.R</a:t>
            </a:r>
            <a:r>
              <a:rPr lang="en-US" dirty="0"/>
              <a:t> reproduce the web app on the right</a:t>
            </a:r>
          </a:p>
          <a:p>
            <a:r>
              <a:rPr lang="en-US" dirty="0"/>
              <a:t>Task: change the code to output a scatter plot of y vs. 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281" y="2024801"/>
            <a:ext cx="3644900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278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9F0B7B5DCB4F4D9BC4A8C83EBC8A22" ma:contentTypeVersion="6" ma:contentTypeDescription="Create a new document." ma:contentTypeScope="" ma:versionID="676152f2743e63d333d9ed667cd2c244">
  <xsd:schema xmlns:xsd="http://www.w3.org/2001/XMLSchema" xmlns:xs="http://www.w3.org/2001/XMLSchema" xmlns:p="http://schemas.microsoft.com/office/2006/metadata/properties" xmlns:ns2="4bd896f8-04ff-4700-83df-3c8e3d69e0bb" xmlns:ns3="b465470a-aeba-4de8-9910-4d979496bc75" targetNamespace="http://schemas.microsoft.com/office/2006/metadata/properties" ma:root="true" ma:fieldsID="f072d07dc88b871e5ee1ccaecdcc6687" ns2:_="" ns3:_="">
    <xsd:import namespace="4bd896f8-04ff-4700-83df-3c8e3d69e0bb"/>
    <xsd:import namespace="b465470a-aeba-4de8-9910-4d979496bc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d896f8-04ff-4700-83df-3c8e3d69e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65470a-aeba-4de8-9910-4d979496bc7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7AF6F6-2EF1-4A2F-B221-A69063106C81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4bd896f8-04ff-4700-83df-3c8e3d69e0bb"/>
    <ds:schemaRef ds:uri="http://schemas.openxmlformats.org/package/2006/metadata/core-properties"/>
    <ds:schemaRef ds:uri="b465470a-aeba-4de8-9910-4d979496bc75"/>
  </ds:schemaRefs>
</ds:datastoreItem>
</file>

<file path=customXml/itemProps2.xml><?xml version="1.0" encoding="utf-8"?>
<ds:datastoreItem xmlns:ds="http://schemas.openxmlformats.org/officeDocument/2006/customXml" ds:itemID="{1EF2F974-D749-46E9-8F45-6203E5A110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d896f8-04ff-4700-83df-3c8e3d69e0bb"/>
    <ds:schemaRef ds:uri="b465470a-aeba-4de8-9910-4d979496bc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AF8D7D-CD16-4DC6-8242-45F5C0FFD7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53096</TotalTime>
  <Words>1452</Words>
  <Application>Microsoft Macintosh PowerPoint</Application>
  <PresentationFormat>Widescreen</PresentationFormat>
  <Paragraphs>178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Office Theme</vt:lpstr>
      <vt:lpstr>BENV0091 Lecture 7:  Publishing Data Science Online</vt:lpstr>
      <vt:lpstr>Lecture Overview</vt:lpstr>
      <vt:lpstr>Cloning repository refresher</vt:lpstr>
      <vt:lpstr>What is Shiny? </vt:lpstr>
      <vt:lpstr>Why Shiny?</vt:lpstr>
      <vt:lpstr>App Template</vt:lpstr>
      <vt:lpstr>Setting up an App</vt:lpstr>
      <vt:lpstr>Input</vt:lpstr>
      <vt:lpstr>Output</vt:lpstr>
      <vt:lpstr>UI </vt:lpstr>
      <vt:lpstr>Summary reactivity</vt:lpstr>
      <vt:lpstr>Example App: Sine Wave</vt:lpstr>
      <vt:lpstr>Reactive Functions</vt:lpstr>
      <vt:lpstr>Customisation: Layouts</vt:lpstr>
      <vt:lpstr>Frameworks: Shiny Dashboard</vt:lpstr>
      <vt:lpstr>shinyapps.io</vt:lpstr>
      <vt:lpstr>Deploying your App</vt:lpstr>
      <vt:lpstr>Including Data and Additional Files</vt:lpstr>
      <vt:lpstr>Hosting Shiny Elsewhere? 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BENV0091 Lecture 1: Introduction</dc:title>
  <dc:creator>De Mars, Patrick</dc:creator>
  <cp:lastModifiedBy>Hector Camm</cp:lastModifiedBy>
  <cp:revision>732</cp:revision>
  <cp:lastPrinted>2021-11-25T11:23:59Z</cp:lastPrinted>
  <dcterms:created xsi:type="dcterms:W3CDTF">2021-09-22T06:13:15Z</dcterms:created>
  <dcterms:modified xsi:type="dcterms:W3CDTF">2022-11-24T13:03:31Z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0x010100AD9F0B7B5DCB4F4D9BC4A8C83EBC8A22</vt:lpwstr>
  </property>
</Properties>
</file>