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BwC7xjbpTMCUAySU6HbWr7hUQ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DA884-AF42-4D18-85E3-8B1244B01139}">
  <a:tblStyle styleId="{C56DA884-AF42-4D18-85E3-8B1244B011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3"/>
    <p:restoredTop sz="94710"/>
  </p:normalViewPr>
  <p:slideViewPr>
    <p:cSldViewPr snapToGrid="0">
      <p:cViewPr varScale="1">
        <p:scale>
          <a:sx n="74" d="100"/>
          <a:sy n="74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5A4B6-8114-43B3-8E34-191BC8A205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272BFA-0C2F-4F15-86B2-16E315478C23}">
      <dgm:prSet/>
      <dgm:spPr/>
      <dgm:t>
        <a:bodyPr/>
        <a:lstStyle/>
        <a:p>
          <a:r>
            <a:rPr lang="en-US" b="0" i="0"/>
            <a:t>Task: open RStudio and create a new project called lecture2, making it a subdirectory of BENV0091 from last week</a:t>
          </a:r>
          <a:endParaRPr lang="en-US"/>
        </a:p>
      </dgm:t>
    </dgm:pt>
    <dgm:pt modelId="{1E4ED5BC-231D-4F7D-8088-FFF8E7A77E97}" type="parTrans" cxnId="{260212DC-FD4C-4D2B-BCE0-E52AF83F8E85}">
      <dgm:prSet/>
      <dgm:spPr/>
      <dgm:t>
        <a:bodyPr/>
        <a:lstStyle/>
        <a:p>
          <a:endParaRPr lang="en-US"/>
        </a:p>
      </dgm:t>
    </dgm:pt>
    <dgm:pt modelId="{F190D469-761B-4E9D-BACD-FE93FAE5F13C}" type="sibTrans" cxnId="{260212DC-FD4C-4D2B-BCE0-E52AF83F8E85}">
      <dgm:prSet/>
      <dgm:spPr/>
      <dgm:t>
        <a:bodyPr/>
        <a:lstStyle/>
        <a:p>
          <a:endParaRPr lang="en-US"/>
        </a:p>
      </dgm:t>
    </dgm:pt>
    <dgm:pt modelId="{514EAAB2-C530-49FF-A620-B0998AC65919}">
      <dgm:prSet/>
      <dgm:spPr/>
      <dgm:t>
        <a:bodyPr/>
        <a:lstStyle/>
        <a:p>
          <a:r>
            <a:rPr lang="en-US" b="0" i="0"/>
            <a:t>Open a new R Notebook or Markdown file and save it as programming.Rmd in your lecture2 directory</a:t>
          </a:r>
          <a:endParaRPr lang="en-US"/>
        </a:p>
      </dgm:t>
    </dgm:pt>
    <dgm:pt modelId="{EC51D09E-1EF8-4857-97D6-6BCBEAD01BC2}" type="parTrans" cxnId="{0424EEB0-1EEB-4380-BED2-FE8EF971B535}">
      <dgm:prSet/>
      <dgm:spPr/>
      <dgm:t>
        <a:bodyPr/>
        <a:lstStyle/>
        <a:p>
          <a:endParaRPr lang="en-US"/>
        </a:p>
      </dgm:t>
    </dgm:pt>
    <dgm:pt modelId="{6BDC1011-F03B-48FC-A97E-CFC030EFE962}" type="sibTrans" cxnId="{0424EEB0-1EEB-4380-BED2-FE8EF971B535}">
      <dgm:prSet/>
      <dgm:spPr/>
      <dgm:t>
        <a:bodyPr/>
        <a:lstStyle/>
        <a:p>
          <a:endParaRPr lang="en-US"/>
        </a:p>
      </dgm:t>
    </dgm:pt>
    <dgm:pt modelId="{CE11B323-ACCE-4A86-90A3-3F1D470A048B}" type="pres">
      <dgm:prSet presAssocID="{4085A4B6-8114-43B3-8E34-191BC8A205E0}" presName="root" presStyleCnt="0">
        <dgm:presLayoutVars>
          <dgm:dir/>
          <dgm:resizeHandles val="exact"/>
        </dgm:presLayoutVars>
      </dgm:prSet>
      <dgm:spPr/>
    </dgm:pt>
    <dgm:pt modelId="{71DE0343-5E3C-4F56-AC2B-188D34EC41C1}" type="pres">
      <dgm:prSet presAssocID="{1A272BFA-0C2F-4F15-86B2-16E315478C23}" presName="compNode" presStyleCnt="0"/>
      <dgm:spPr/>
    </dgm:pt>
    <dgm:pt modelId="{EED8CC8C-9474-43FA-9650-1EAB3D4E8827}" type="pres">
      <dgm:prSet presAssocID="{1A272BFA-0C2F-4F15-86B2-16E315478C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647463D-0315-4E75-9FBC-00C5C4BF98B8}" type="pres">
      <dgm:prSet presAssocID="{1A272BFA-0C2F-4F15-86B2-16E315478C23}" presName="spaceRect" presStyleCnt="0"/>
      <dgm:spPr/>
    </dgm:pt>
    <dgm:pt modelId="{589610B2-5891-4B9A-B467-9572E6818C8E}" type="pres">
      <dgm:prSet presAssocID="{1A272BFA-0C2F-4F15-86B2-16E315478C23}" presName="textRect" presStyleLbl="revTx" presStyleIdx="0" presStyleCnt="2">
        <dgm:presLayoutVars>
          <dgm:chMax val="1"/>
          <dgm:chPref val="1"/>
        </dgm:presLayoutVars>
      </dgm:prSet>
      <dgm:spPr/>
    </dgm:pt>
    <dgm:pt modelId="{CB584ECE-3423-4E0C-9A2C-B9B2EC6E931D}" type="pres">
      <dgm:prSet presAssocID="{F190D469-761B-4E9D-BACD-FE93FAE5F13C}" presName="sibTrans" presStyleCnt="0"/>
      <dgm:spPr/>
    </dgm:pt>
    <dgm:pt modelId="{043B191C-5ACB-4A7D-AB61-D4AAFE44C9BF}" type="pres">
      <dgm:prSet presAssocID="{514EAAB2-C530-49FF-A620-B0998AC65919}" presName="compNode" presStyleCnt="0"/>
      <dgm:spPr/>
    </dgm:pt>
    <dgm:pt modelId="{AAB70E19-8756-4CE5-AE65-37A28E1EC29C}" type="pres">
      <dgm:prSet presAssocID="{514EAAB2-C530-49FF-A620-B0998AC659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6E5D67B-05D1-4FF6-87C5-6983D5F20225}" type="pres">
      <dgm:prSet presAssocID="{514EAAB2-C530-49FF-A620-B0998AC65919}" presName="spaceRect" presStyleCnt="0"/>
      <dgm:spPr/>
    </dgm:pt>
    <dgm:pt modelId="{EE325078-65BA-4322-8896-7D7325760FE4}" type="pres">
      <dgm:prSet presAssocID="{514EAAB2-C530-49FF-A620-B0998AC659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8621B08-8467-4572-AFDA-62A6A12B5628}" type="presOf" srcId="{514EAAB2-C530-49FF-A620-B0998AC65919}" destId="{EE325078-65BA-4322-8896-7D7325760FE4}" srcOrd="0" destOrd="0" presId="urn:microsoft.com/office/officeart/2018/2/layout/IconLabelList"/>
    <dgm:cxn modelId="{0424EEB0-1EEB-4380-BED2-FE8EF971B535}" srcId="{4085A4B6-8114-43B3-8E34-191BC8A205E0}" destId="{514EAAB2-C530-49FF-A620-B0998AC65919}" srcOrd="1" destOrd="0" parTransId="{EC51D09E-1EF8-4857-97D6-6BCBEAD01BC2}" sibTransId="{6BDC1011-F03B-48FC-A97E-CFC030EFE962}"/>
    <dgm:cxn modelId="{41E36AB1-30D1-46DC-B9BA-D4E43C1C0713}" type="presOf" srcId="{4085A4B6-8114-43B3-8E34-191BC8A205E0}" destId="{CE11B323-ACCE-4A86-90A3-3F1D470A048B}" srcOrd="0" destOrd="0" presId="urn:microsoft.com/office/officeart/2018/2/layout/IconLabelList"/>
    <dgm:cxn modelId="{260212DC-FD4C-4D2B-BCE0-E52AF83F8E85}" srcId="{4085A4B6-8114-43B3-8E34-191BC8A205E0}" destId="{1A272BFA-0C2F-4F15-86B2-16E315478C23}" srcOrd="0" destOrd="0" parTransId="{1E4ED5BC-231D-4F7D-8088-FFF8E7A77E97}" sibTransId="{F190D469-761B-4E9D-BACD-FE93FAE5F13C}"/>
    <dgm:cxn modelId="{694A43F9-9419-43AC-AC2E-C21521CFA892}" type="presOf" srcId="{1A272BFA-0C2F-4F15-86B2-16E315478C23}" destId="{589610B2-5891-4B9A-B467-9572E6818C8E}" srcOrd="0" destOrd="0" presId="urn:microsoft.com/office/officeart/2018/2/layout/IconLabelList"/>
    <dgm:cxn modelId="{6E823A63-F95D-41E9-9324-AF218CFE026C}" type="presParOf" srcId="{CE11B323-ACCE-4A86-90A3-3F1D470A048B}" destId="{71DE0343-5E3C-4F56-AC2B-188D34EC41C1}" srcOrd="0" destOrd="0" presId="urn:microsoft.com/office/officeart/2018/2/layout/IconLabelList"/>
    <dgm:cxn modelId="{ACC17E8B-6D0E-451C-94B2-F99D296A3CA7}" type="presParOf" srcId="{71DE0343-5E3C-4F56-AC2B-188D34EC41C1}" destId="{EED8CC8C-9474-43FA-9650-1EAB3D4E8827}" srcOrd="0" destOrd="0" presId="urn:microsoft.com/office/officeart/2018/2/layout/IconLabelList"/>
    <dgm:cxn modelId="{05AF91CA-D45A-4094-AA30-F8CE0276933B}" type="presParOf" srcId="{71DE0343-5E3C-4F56-AC2B-188D34EC41C1}" destId="{3647463D-0315-4E75-9FBC-00C5C4BF98B8}" srcOrd="1" destOrd="0" presId="urn:microsoft.com/office/officeart/2018/2/layout/IconLabelList"/>
    <dgm:cxn modelId="{C4AD8B98-3E6E-4280-B199-216096E7E8FD}" type="presParOf" srcId="{71DE0343-5E3C-4F56-AC2B-188D34EC41C1}" destId="{589610B2-5891-4B9A-B467-9572E6818C8E}" srcOrd="2" destOrd="0" presId="urn:microsoft.com/office/officeart/2018/2/layout/IconLabelList"/>
    <dgm:cxn modelId="{24229BA1-E007-4F41-A54B-4A703C85C05D}" type="presParOf" srcId="{CE11B323-ACCE-4A86-90A3-3F1D470A048B}" destId="{CB584ECE-3423-4E0C-9A2C-B9B2EC6E931D}" srcOrd="1" destOrd="0" presId="urn:microsoft.com/office/officeart/2018/2/layout/IconLabelList"/>
    <dgm:cxn modelId="{6B5A1DDA-4C49-4905-840C-A5C8625E4780}" type="presParOf" srcId="{CE11B323-ACCE-4A86-90A3-3F1D470A048B}" destId="{043B191C-5ACB-4A7D-AB61-D4AAFE44C9BF}" srcOrd="2" destOrd="0" presId="urn:microsoft.com/office/officeart/2018/2/layout/IconLabelList"/>
    <dgm:cxn modelId="{736BE711-5CE5-4661-8399-89B7DFBDC600}" type="presParOf" srcId="{043B191C-5ACB-4A7D-AB61-D4AAFE44C9BF}" destId="{AAB70E19-8756-4CE5-AE65-37A28E1EC29C}" srcOrd="0" destOrd="0" presId="urn:microsoft.com/office/officeart/2018/2/layout/IconLabelList"/>
    <dgm:cxn modelId="{EF4AF686-C1AE-4CFB-ACA8-667B0D17873A}" type="presParOf" srcId="{043B191C-5ACB-4A7D-AB61-D4AAFE44C9BF}" destId="{36E5D67B-05D1-4FF6-87C5-6983D5F20225}" srcOrd="1" destOrd="0" presId="urn:microsoft.com/office/officeart/2018/2/layout/IconLabelList"/>
    <dgm:cxn modelId="{509FFE33-3429-461F-A44E-6AA2345DF076}" type="presParOf" srcId="{043B191C-5ACB-4A7D-AB61-D4AAFE44C9BF}" destId="{EE325078-65BA-4322-8896-7D7325760F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8CC8C-9474-43FA-9650-1EAB3D4E8827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610B2-5891-4B9A-B467-9572E6818C8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Task: open RStudio and create a new project called lecture2, making it a subdirectory of BENV0091 from last week</a:t>
          </a:r>
          <a:endParaRPr lang="en-US" sz="1800" kern="1200"/>
        </a:p>
      </dsp:txBody>
      <dsp:txXfrm>
        <a:off x="765914" y="2943510"/>
        <a:ext cx="4320000" cy="720000"/>
      </dsp:txXfrm>
    </dsp:sp>
    <dsp:sp modelId="{AAB70E19-8756-4CE5-AE65-37A28E1EC29C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25078-65BA-4322-8896-7D7325760FE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Open a new R Notebook or Markdown file and save it as programming.Rmd in your lecture2 directory</a:t>
          </a:r>
          <a:endParaRPr lang="en-US" sz="18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11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BENV0091 Lecture 2: Programming &amp; Visualisation</a:t>
            </a: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solidFill>
                  <a:srgbClr val="FFFFFF"/>
                </a:solidFill>
              </a:rPr>
              <a:t>Hector Camm and Cato Davies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oogle Shape;91;p1"/>
          <p:cNvPicPr preferRelativeResize="0"/>
          <p:nvPr/>
        </p:nvPicPr>
        <p:blipFill rotWithShape="1">
          <a:blip r:embed="rId3"/>
          <a:stretch/>
        </p:blipFill>
        <p:spPr>
          <a:xfrm>
            <a:off x="5986925" y="3044782"/>
            <a:ext cx="5664133" cy="1826682"/>
          </a:xfrm>
          <a:prstGeom prst="rect">
            <a:avLst/>
          </a:prstGeom>
          <a:noFill/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1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Iteration: For Loops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709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Often you will want to perform the same operation on multiple inputs: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Reading multiple data frames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Calculating statistics for multiple columns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for loop is a handy way to iterate over a </a:t>
            </a:r>
            <a:r>
              <a:rPr lang="en-US" b="1" dirty="0"/>
              <a:t>vector </a:t>
            </a:r>
            <a:r>
              <a:rPr lang="en-US" dirty="0"/>
              <a:t>(i.e. a sequence of values)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Task: write a for loop that prints the numbers 1 to 100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 an if statement to print only multiples of 7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5468" y="1008856"/>
            <a:ext cx="3145609" cy="9616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10"/>
          <p:cNvSpPr txBox="1"/>
          <p:nvPr/>
        </p:nvSpPr>
        <p:spPr>
          <a:xfrm>
            <a:off x="7298714" y="2508977"/>
            <a:ext cx="3692364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sequence of integers from x to y with x:y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 Exercises 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7056549" cy="473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for loop that reads each of the CSV files in the beis_headcount directory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For each year in the beis_headcount directory find out the following: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headcount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Headcount of the Committee for Climate Change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Headcount of the UK Space Agency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Department with the largest headcount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for loop to read all of the CSV files and combine them into a single data frame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Try adding a `year` column to each data frame before combining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8069686" y="4963464"/>
            <a:ext cx="2606898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bind_rows()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8069686" y="2839978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file.path(x, y) joins strings x and y into a single path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8069687" y="1825625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list.files(directory) creates a vector all files in directory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8069686" y="3901721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str_extract(x, "[0-9]+") extracts all numbers from x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2: Visualisation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Data: Canadian Wind Turbines</a:t>
            </a:r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We will be using data on Canadian wind turbines (a Tidy Tuesday dataset)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Download from Moodle and add to your lecture2/data directory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Open a new R Notebook and save it as visualisation.Rmd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Read the CSV file and assign it to an object called `turbines`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8519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ggplot2 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13406" cy="3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will be using the ggplot2 (tidyverse) package for visualisation in 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gg stands for “grammar of graphics”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ggplot uses layers to iteratively build complex plots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run the code below to create a scatter plot of turbine capacity against rotor diameter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try changing the x and y variables to other columns in the turbine data frame</a:t>
            </a:r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50" y="5054667"/>
            <a:ext cx="10853499" cy="80396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5" name="Google Shape;215;p15" descr="reate awesome plots with ggplot! - Nicola Romanò"/>
          <p:cNvPicPr preferRelativeResize="0"/>
          <p:nvPr/>
        </p:nvPicPr>
        <p:blipFill rotWithShape="1">
          <a:blip r:embed="rId4">
            <a:alphaModFix/>
          </a:blip>
          <a:srcRect l="23800" t="6605" r="23609" b="5422"/>
          <a:stretch/>
        </p:blipFill>
        <p:spPr>
          <a:xfrm>
            <a:off x="8451606" y="1825625"/>
            <a:ext cx="2699229" cy="270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/>
          <p:nvPr/>
        </p:nvSpPr>
        <p:spPr>
          <a:xfrm>
            <a:off x="8451606" y="503815"/>
            <a:ext cx="2985010" cy="707886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ggplot2: Elegant Graphics for Data Analysis </a:t>
            </a: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(book)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Anatomy of a Plot</a:t>
            </a: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50" y="3490175"/>
            <a:ext cx="10853499" cy="80396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16"/>
          <p:cNvSpPr txBox="1"/>
          <p:nvPr/>
        </p:nvSpPr>
        <p:spPr>
          <a:xfrm>
            <a:off x="509085" y="2226959"/>
            <a:ext cx="25796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data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6500150" y="5314667"/>
            <a:ext cx="46142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aesthetic mapping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628615" y="4791447"/>
            <a:ext cx="37401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 function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516302" y="1710169"/>
            <a:ext cx="27718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+ symbol!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6"/>
          <p:cNvCxnSpPr>
            <a:stCxn id="223" idx="2"/>
          </p:cNvCxnSpPr>
          <p:nvPr/>
        </p:nvCxnSpPr>
        <p:spPr>
          <a:xfrm>
            <a:off x="1798926" y="2750179"/>
            <a:ext cx="748500" cy="740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6"/>
          <p:cNvCxnSpPr/>
          <p:nvPr/>
        </p:nvCxnSpPr>
        <p:spPr>
          <a:xfrm flipH="1">
            <a:off x="4572000" y="2243129"/>
            <a:ext cx="1365814" cy="12470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16"/>
          <p:cNvCxnSpPr>
            <a:stCxn id="225" idx="0"/>
          </p:cNvCxnSpPr>
          <p:nvPr/>
        </p:nvCxnSpPr>
        <p:spPr>
          <a:xfrm rot="10800000">
            <a:off x="2173178" y="4294047"/>
            <a:ext cx="325500" cy="49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16"/>
          <p:cNvCxnSpPr/>
          <p:nvPr/>
        </p:nvCxnSpPr>
        <p:spPr>
          <a:xfrm rot="10800000">
            <a:off x="6500150" y="4398380"/>
            <a:ext cx="1788002" cy="9162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Aesthetics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55197" cy="457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addition to x and y aesthetics, we can also specify further aesthetics for points in a scatterplot: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colour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size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alpha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sort of data (categorical or continuous) is appropriate for each aesthetic?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assign the size aesthetic to hub height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color points by province</a:t>
            </a:r>
            <a:endParaRPr/>
          </a:p>
        </p:txBody>
      </p:sp>
      <p:pic>
        <p:nvPicPr>
          <p:cNvPr id="237" name="Google Shape;237;p17" descr="https://d33wubrfki0l68.cloudfront.net/e2ebb6c8b73ed7f4a931b18dd6ce1a3165bf22e6/0c5bc/visualize_files/figure-html/unnamed-chunk-6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9785" y="60235"/>
            <a:ext cx="3374062" cy="208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60665" y="1724112"/>
            <a:ext cx="31931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Shape, size and color aesthetics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6311900" y="5064884"/>
            <a:ext cx="53103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set a fixed aesthetic for all points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1900" y="3351635"/>
            <a:ext cx="50419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Bar Charts	</a:t>
            </a: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87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geom_bar() and geom_col() plots can be used to create bar charts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`geom_bar()` counts the number of cases at each x position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`geom_col()` leaves the data as it is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two geom functions on the right will produce the same plots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produce a plot of the number of wind turbines in each province 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aphicFrame>
        <p:nvGraphicFramePr>
          <p:cNvPr id="247" name="Google Shape;247;p18"/>
          <p:cNvGraphicFramePr/>
          <p:nvPr/>
        </p:nvGraphicFramePr>
        <p:xfrm>
          <a:off x="7377909" y="1186928"/>
          <a:ext cx="3604850" cy="1888500"/>
        </p:xfrm>
        <a:graphic>
          <a:graphicData uri="http://schemas.openxmlformats.org/drawingml/2006/table">
            <a:tbl>
              <a:tblPr firstRow="1" bandRow="1">
                <a:noFill/>
                <a:tableStyleId>{C56DA884-AF42-4D18-85E3-8B1244B01139}</a:tableStyleId>
              </a:tblPr>
              <a:tblGrid>
                <a:gridCol w="1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8" name="Google Shape;248;p18"/>
          <p:cNvGraphicFramePr/>
          <p:nvPr/>
        </p:nvGraphicFramePr>
        <p:xfrm>
          <a:off x="7377909" y="3851025"/>
          <a:ext cx="3604850" cy="1211120"/>
        </p:xfrm>
        <a:graphic>
          <a:graphicData uri="http://schemas.openxmlformats.org/drawingml/2006/table">
            <a:tbl>
              <a:tblPr firstRow="1" bandRow="1">
                <a:noFill/>
                <a:tableStyleId>{C56DA884-AF42-4D18-85E3-8B1244B01139}</a:tableStyleId>
              </a:tblPr>
              <a:tblGrid>
                <a:gridCol w="1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" name="Google Shape;249;p18"/>
          <p:cNvSpPr/>
          <p:nvPr/>
        </p:nvSpPr>
        <p:spPr>
          <a:xfrm>
            <a:off x="7025833" y="5062121"/>
            <a:ext cx="4309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geom_col(aes(x = variable, y = count))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523544" y="3075373"/>
            <a:ext cx="33135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geom_bar(aes(x = variable))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838200" y="270083"/>
            <a:ext cx="11222620" cy="73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Factors</a:t>
            </a:r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838200" y="1112996"/>
            <a:ext cx="11222620" cy="18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dealing with categorical data, ggplot will implicitly convert </a:t>
            </a:r>
            <a:r>
              <a:rPr lang="en-US" b="1"/>
              <a:t>characters</a:t>
            </a:r>
            <a:r>
              <a:rPr lang="en-US"/>
              <a:t> to </a:t>
            </a:r>
            <a:r>
              <a:rPr lang="en-US" b="1"/>
              <a:t>factors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 are used for categorical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 have </a:t>
            </a:r>
            <a:r>
              <a:rPr lang="en-US" b="1"/>
              <a:t>levels </a:t>
            </a:r>
            <a:r>
              <a:rPr lang="en-US"/>
              <a:t>(categories) whose order you can specify for the purposes of plotting (for instance)</a:t>
            </a:r>
            <a:endParaRPr b="1"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870" y="3090628"/>
            <a:ext cx="43307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870" y="4812981"/>
            <a:ext cx="546100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3870" y="2921183"/>
            <a:ext cx="2486386" cy="179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8433" y="4711381"/>
            <a:ext cx="254000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9"/>
          <p:cNvCxnSpPr/>
          <p:nvPr/>
        </p:nvCxnSpPr>
        <p:spPr>
          <a:xfrm>
            <a:off x="3183038" y="4711381"/>
            <a:ext cx="87967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9"/>
          <p:cNvSpPr/>
          <p:nvPr/>
        </p:nvSpPr>
        <p:spPr>
          <a:xfrm>
            <a:off x="787079" y="3302768"/>
            <a:ext cx="23959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shown in alphabetical order by default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87079" y="5271838"/>
            <a:ext cx="23959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are reordered manually 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Forcats Functions</a:t>
            </a:r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743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Useful functions from the forcats package include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fct_lump(): group smaller categories into an ‘Other’ category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fct_infreq(): order a factor by frequency (number of appearances of that category)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fct_reorder(): order a factor by another variable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 vignette(‘forcats’) for some 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use </a:t>
            </a:r>
            <a:r>
              <a:rPr lang="en-US" b="1"/>
              <a:t>fct_reorder() </a:t>
            </a:r>
            <a:r>
              <a:rPr lang="en-US"/>
              <a:t>or </a:t>
            </a:r>
            <a:r>
              <a:rPr lang="en-US" b="1"/>
              <a:t>fct_infreq() </a:t>
            </a:r>
            <a:r>
              <a:rPr lang="en-US"/>
              <a:t>to order the bars in the wind turbine bar chart (from decreasing to increasing)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use </a:t>
            </a:r>
            <a:r>
              <a:rPr lang="en-US" b="1"/>
              <a:t>fct_lump() </a:t>
            </a:r>
            <a:r>
              <a:rPr lang="en-US"/>
              <a:t>to reduce the number of provinces to 3 plus an Other category; then plot turbine capacity vs. height, coloured by province</a:t>
            </a:r>
            <a:endParaRPr/>
          </a:p>
        </p:txBody>
      </p:sp>
      <p:pic>
        <p:nvPicPr>
          <p:cNvPr id="270" name="Google Shape;270;p20" descr="ools for Working with Categorical Variables (Factors) • forca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1825625"/>
            <a:ext cx="2286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400">
                <a:solidFill>
                  <a:srgbClr val="FFFFFF"/>
                </a:solidFill>
              </a:rPr>
              <a:t>Lecture Overview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0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Part 1: Programming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Functions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If-Else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Iteration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Part 2: Introduction to Visualisation with ggplot2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257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Bar Charts: Fill and Position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bar charts, a useful aesthetic is `fill` for determining the fill colour of bars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specifying fill, we can either stack bars on top of one another or place them side by side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position = ‘stack’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position = ‘dodge’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right hand plot a column `large_cap` (capacity &gt; 2 MW) has been added to `turbines` using mutate()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5280" y="287235"/>
            <a:ext cx="4258519" cy="307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5280" y="3642569"/>
            <a:ext cx="4258519" cy="3076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7870785" y="30133"/>
            <a:ext cx="20950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= ‘stack’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7922388" y="3364015"/>
            <a:ext cx="20950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= ‘dodge’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Exercises: Reproduce These Plots!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203" y="1587843"/>
            <a:ext cx="3304970" cy="238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3000" y="1487156"/>
            <a:ext cx="3415818" cy="246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1877" y="4170344"/>
            <a:ext cx="3327439" cy="24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/>
          <p:nvPr/>
        </p:nvSpPr>
        <p:spPr>
          <a:xfrm>
            <a:off x="707965" y="1505837"/>
            <a:ext cx="16088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geom_hex()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707965" y="4179091"/>
            <a:ext cx="18635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geom_smooth()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6263832" y="1487156"/>
            <a:ext cx="1919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geom_boxplot()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2203" y="3975684"/>
            <a:ext cx="3521597" cy="254435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/>
          <p:nvPr/>
        </p:nvSpPr>
        <p:spPr>
          <a:xfrm>
            <a:off x="6136509" y="4076371"/>
            <a:ext cx="20467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geom_col()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geom_errorbar()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10775066" y="6117190"/>
            <a:ext cx="1157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+/- standard deviation!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2"/>
          <p:cNvCxnSpPr/>
          <p:nvPr/>
        </p:nvCxnSpPr>
        <p:spPr>
          <a:xfrm rot="10800000">
            <a:off x="10058400" y="4886978"/>
            <a:ext cx="716666" cy="12302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38200" y="390728"/>
            <a:ext cx="6064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Customising your Plot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709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labs() to change axis labels and title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theme to change the colors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the coordinate system: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coord_flip()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coord_polar()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coord_trans()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your plots!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904" y="595158"/>
            <a:ext cx="3962896" cy="286948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8755142" y="116492"/>
            <a:ext cx="1341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theme_bw()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903" y="3911242"/>
            <a:ext cx="4069615" cy="2946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8755142" y="3542227"/>
            <a:ext cx="1484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theme_grey()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38200" y="390728"/>
            <a:ext cx="6064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Plotly</a:t>
            </a:r>
            <a:endParaRPr dirty="0"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838200" y="2225842"/>
            <a:ext cx="6270938" cy="395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creates interactive plots for HTML scripts and for online content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can be called by wrapping a </a:t>
            </a:r>
            <a:r>
              <a:rPr lang="en-GB" dirty="0" err="1"/>
              <a:t>ggplot</a:t>
            </a:r>
            <a:r>
              <a:rPr lang="en-GB" dirty="0"/>
              <a:t> with </a:t>
            </a:r>
            <a:r>
              <a:rPr lang="en-GB" dirty="0" err="1"/>
              <a:t>ggplotly</a:t>
            </a:r>
            <a:r>
              <a:rPr lang="en-GB" dirty="0"/>
              <a:t>()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has its own syntax for more complexed plots.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Save your plots!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47B1E-85E8-AD85-F3B0-250205AD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01" y="2225842"/>
            <a:ext cx="4073600" cy="32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Visualisation Competition! 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193593" y="1489958"/>
            <a:ext cx="7324647" cy="50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Produce an energy-related plot using a dataset of your choice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Single figure</a:t>
            </a:r>
            <a:r>
              <a:rPr lang="en-US" dirty="0"/>
              <a:t>: no gifs/videos/</a:t>
            </a:r>
            <a:r>
              <a:rPr lang="en-US" dirty="0" err="1"/>
              <a:t>plotly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maps!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Visualisations</a:t>
            </a:r>
            <a:r>
              <a:rPr lang="en-US" dirty="0"/>
              <a:t> will be judged 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Is it clear?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Does it help tell a story?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Is it visually appealing?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£100 prize 😱 😱 😱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Email your submissions to Hector with the subject </a:t>
            </a:r>
            <a:r>
              <a:rPr lang="en-US" b="1" dirty="0"/>
              <a:t>VISUALISATION </a:t>
            </a:r>
            <a:r>
              <a:rPr lang="en-US" dirty="0"/>
              <a:t>by </a:t>
            </a:r>
            <a:r>
              <a:rPr lang="en-US" b="1" dirty="0"/>
              <a:t>10am on Wednesday 19</a:t>
            </a:r>
            <a:r>
              <a:rPr lang="en-US" b="1" baseline="30000" dirty="0"/>
              <a:t>th</a:t>
            </a:r>
            <a:r>
              <a:rPr lang="en-US" b="1" dirty="0"/>
              <a:t> October</a:t>
            </a:r>
            <a:endParaRPr dirty="0"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7137" y="937548"/>
            <a:ext cx="4341270" cy="226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8240" y="3199235"/>
            <a:ext cx="4341270" cy="289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1: Programming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5642044" y="4698614"/>
            <a:ext cx="5088650" cy="11981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Setting up</a:t>
            </a:r>
          </a:p>
        </p:txBody>
      </p:sp>
      <p:graphicFrame>
        <p:nvGraphicFramePr>
          <p:cNvPr id="111" name="Google Shape;109;p4">
            <a:extLst>
              <a:ext uri="{FF2B5EF4-FFF2-40B4-BE49-F238E27FC236}">
                <a16:creationId xmlns:a16="http://schemas.microsoft.com/office/drawing/2014/main" id="{31065673-4DD1-2C2B-A8E9-43A81B957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3065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429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have been introduced to several functions such as print(), mutate(), mean()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Functions can be useful to avoid </a:t>
            </a:r>
            <a:r>
              <a:rPr lang="en-US" b="1" dirty="0"/>
              <a:t>repetition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Functions also improve </a:t>
            </a:r>
            <a:r>
              <a:rPr lang="en-US" b="1" dirty="0"/>
              <a:t>readability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can write our own functions in R (using the syntax on the right)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Task: write a function addition(x, y) which </a:t>
            </a:r>
            <a:r>
              <a:rPr lang="en-US" b="1" dirty="0"/>
              <a:t>returns</a:t>
            </a:r>
            <a:r>
              <a:rPr lang="en-US" dirty="0"/>
              <a:t> the sum of two arguments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 dirty="0"/>
              <a:t>Test your function with different inputs, making sure it gives the correct answers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7415013" y="3077292"/>
            <a:ext cx="3809999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your function to output something, use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return(output)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4673" y="1538496"/>
            <a:ext cx="5070677" cy="9808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5"/>
          <p:cNvSpPr txBox="1"/>
          <p:nvPr/>
        </p:nvSpPr>
        <p:spPr>
          <a:xfrm>
            <a:off x="7415011" y="4118334"/>
            <a:ext cx="3809999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 not specify return(…), the function returns NULL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Functions: Exercises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6720068" cy="39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function to calculate the interquartile range of a </a:t>
            </a:r>
            <a:r>
              <a:rPr lang="en-US" b="1"/>
              <a:t>vector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the following functions for the mpg dataframe: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Calculate the average hwy MPG for a specified manufacturer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Return the highest cty MPG for a specified class and drv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Calculate the correlation between cty MPG and displ for a specified class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8036414" y="2538413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quantile(vector, x) to find the x (as decimal) quantile of a numeric vector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8036416" y="4001294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mpg dataframe is built into ggplot: </a:t>
            </a: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already assigned to an object named mpg</a:t>
            </a:r>
            <a:endParaRPr sz="20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8036415" y="5417465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cor(x, y) to calculate the correlation between vectors x and y</a:t>
            </a:r>
            <a:endParaRPr sz="20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5737" y="345500"/>
            <a:ext cx="5070677" cy="9808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6"/>
          <p:cNvSpPr txBox="1"/>
          <p:nvPr/>
        </p:nvSpPr>
        <p:spPr>
          <a:xfrm>
            <a:off x="8036414" y="1690688"/>
            <a:ext cx="380999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vector with c(x, y,…)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489759" y="5922279"/>
            <a:ext cx="49040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out your functions with different inputs: make sure they give sensible answers!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271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If-Else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06450" y="1465001"/>
            <a:ext cx="5254830" cy="502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If-Else statement is an essential building block of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relies on logical expressions that evaluate to TRUE or FALSE (</a:t>
            </a:r>
            <a:r>
              <a:rPr lang="en-US" b="1"/>
              <a:t>logical</a:t>
            </a:r>
            <a:r>
              <a:rPr lang="en-US"/>
              <a:t> </a:t>
            </a:r>
            <a:r>
              <a:rPr lang="en-US" b="1"/>
              <a:t>variables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write a function that prints “Even” or “Odd” depending if the input an even/odd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modify the function to print “Not an integer” if the input is not an integer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801" y="4747012"/>
            <a:ext cx="2761356" cy="841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7"/>
          <p:cNvSpPr/>
          <p:nvPr/>
        </p:nvSpPr>
        <p:spPr>
          <a:xfrm>
            <a:off x="8077200" y="612116"/>
            <a:ext cx="2260600" cy="1042988"/>
          </a:xfrm>
          <a:prstGeom prst="flowChartDecision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636000" y="2215525"/>
            <a:ext cx="1143000" cy="635064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If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0668000" y="2235200"/>
            <a:ext cx="1143000" cy="635064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Else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7"/>
          <p:cNvCxnSpPr>
            <a:stCxn id="139" idx="3"/>
            <a:endCxn id="141" idx="0"/>
          </p:cNvCxnSpPr>
          <p:nvPr/>
        </p:nvCxnSpPr>
        <p:spPr>
          <a:xfrm>
            <a:off x="10337800" y="1133610"/>
            <a:ext cx="901800" cy="11016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7"/>
          <p:cNvCxnSpPr>
            <a:stCxn id="139" idx="2"/>
            <a:endCxn id="140" idx="0"/>
          </p:cNvCxnSpPr>
          <p:nvPr/>
        </p:nvCxnSpPr>
        <p:spPr>
          <a:xfrm>
            <a:off x="9207500" y="1655104"/>
            <a:ext cx="0" cy="560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7"/>
          <p:cNvCxnSpPr>
            <a:stCxn id="140" idx="2"/>
          </p:cNvCxnSpPr>
          <p:nvPr/>
        </p:nvCxnSpPr>
        <p:spPr>
          <a:xfrm>
            <a:off x="9207500" y="2850589"/>
            <a:ext cx="0" cy="140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7"/>
          <p:cNvCxnSpPr>
            <a:stCxn id="141" idx="2"/>
          </p:cNvCxnSpPr>
          <p:nvPr/>
        </p:nvCxnSpPr>
        <p:spPr>
          <a:xfrm rot="5400000">
            <a:off x="9838350" y="2239514"/>
            <a:ext cx="770400" cy="20319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7"/>
          <p:cNvCxnSpPr>
            <a:endCxn id="139" idx="0"/>
          </p:cNvCxnSpPr>
          <p:nvPr/>
        </p:nvCxnSpPr>
        <p:spPr>
          <a:xfrm>
            <a:off x="9207500" y="143816"/>
            <a:ext cx="0" cy="468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7987" y="3068158"/>
            <a:ext cx="2746170" cy="13939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7"/>
          <p:cNvSpPr txBox="1"/>
          <p:nvPr/>
        </p:nvSpPr>
        <p:spPr>
          <a:xfrm>
            <a:off x="6442549" y="5777874"/>
            <a:ext cx="2181860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%% y gives the remainder of x/y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9277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that checks if a letter is a vowel (return TRUE or FALSE)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Using a nested if-else statement, write a function that prints: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”Big and even!” if input is an even number that is greater than 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“Big and odd!” if input is an odd number that is greater than 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”Small :(” otherwise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that finds the roots of a quadratic equation given coefficients a, b, c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to change a word to lower case and remove vowels</a:t>
            </a:r>
            <a:endParaRPr/>
          </a:p>
        </p:txBody>
      </p:sp>
      <p:pic>
        <p:nvPicPr>
          <p:cNvPr id="156" name="Google Shape;156;p8" descr="uadratic Formula - National 5 Mat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961" y="3404230"/>
            <a:ext cx="38290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8781770" y="3034898"/>
            <a:ext cx="1955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Quadratic formula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8320758" y="4717662"/>
            <a:ext cx="2719455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tolower()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8320757" y="5375912"/>
            <a:ext cx="271945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str_remove_all()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8240997" y="1827740"/>
            <a:ext cx="2878977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if-else statements: if-else within if-else!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Vectorised If-Else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573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be useful to use If-Else to transform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ifelse() (base R) and if_else() (dplyr) functions are designed to make it easy to apply If-Else statements to vectors (e.g. in data frames)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add a `engine_category` column to mpg that is “large” for cars with at least a 2L engine displacement (`displ`), and small for all other cars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count() to determine the number of cars with large and small engines 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7495504" y="2762967"/>
            <a:ext cx="423911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if_else(condition, if_result, else_result)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1635</Words>
  <Application>Microsoft Macintosh PowerPoint</Application>
  <PresentationFormat>Widescreen</PresentationFormat>
  <Paragraphs>191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BENV0091 Lecture 2: Programming &amp; Visualisation</vt:lpstr>
      <vt:lpstr>Lecture Overview</vt:lpstr>
      <vt:lpstr>Part 1: Programming</vt:lpstr>
      <vt:lpstr>Setting up</vt:lpstr>
      <vt:lpstr>Functions</vt:lpstr>
      <vt:lpstr>Functions: Exercises</vt:lpstr>
      <vt:lpstr>If-Else</vt:lpstr>
      <vt:lpstr>Exercises</vt:lpstr>
      <vt:lpstr>Vectorised If-Else</vt:lpstr>
      <vt:lpstr>Iteration: For Loops</vt:lpstr>
      <vt:lpstr>For Loop Exercises </vt:lpstr>
      <vt:lpstr>Part 2: Visualisation</vt:lpstr>
      <vt:lpstr>Data: Canadian Wind Turbines</vt:lpstr>
      <vt:lpstr>ggplot2 </vt:lpstr>
      <vt:lpstr>Anatomy of a Plot</vt:lpstr>
      <vt:lpstr>Adding Aesthetics</vt:lpstr>
      <vt:lpstr>Bar Charts </vt:lpstr>
      <vt:lpstr>Factors</vt:lpstr>
      <vt:lpstr>Forcats Functions</vt:lpstr>
      <vt:lpstr>Bar Charts: Fill and Position</vt:lpstr>
      <vt:lpstr>Exercises: Reproduce These Plots!</vt:lpstr>
      <vt:lpstr>Customising your Plot</vt:lpstr>
      <vt:lpstr>Plotly</vt:lpstr>
      <vt:lpstr>Visualisation Competition!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2: Programming &amp; Visualisation</dc:title>
  <dc:creator>De Mars, Patrick</dc:creator>
  <cp:lastModifiedBy>Davies, Cato</cp:lastModifiedBy>
  <cp:revision>2</cp:revision>
  <dcterms:created xsi:type="dcterms:W3CDTF">2021-09-22T06:13:15Z</dcterms:created>
  <dcterms:modified xsi:type="dcterms:W3CDTF">2022-10-12T11:05:52Z</dcterms:modified>
</cp:coreProperties>
</file>