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Lst>
  <p:sldSz cx="18288000" cy="10287000"/>
  <p:notesSz cx="6858000" cy="9144000"/>
  <p:embeddedFontLst>
    <p:embeddedFont>
      <p:font typeface="Poppins Bold" charset="1" panose="00000800000000000000"/>
      <p:regular r:id="rId16"/>
    </p:embeddedFont>
    <p:embeddedFont>
      <p:font typeface="Poppins" charset="1" panose="00000500000000000000"/>
      <p:regular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fonts/font16.fntdata" Type="http://schemas.openxmlformats.org/officeDocument/2006/relationships/font"/><Relationship Id="rId17" Target="fonts/font17.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5.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6.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7.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8.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11643" t="0" r="-11643" b="0"/>
            </a:stretch>
          </a:blipFill>
        </p:spPr>
      </p:sp>
      <p:grpSp>
        <p:nvGrpSpPr>
          <p:cNvPr name="Group 3" id="3"/>
          <p:cNvGrpSpPr/>
          <p:nvPr/>
        </p:nvGrpSpPr>
        <p:grpSpPr>
          <a:xfrm rot="-5400000">
            <a:off x="-651702" y="8506649"/>
            <a:ext cx="1948521" cy="2471962"/>
            <a:chOff x="0" y="0"/>
            <a:chExt cx="513191" cy="651052"/>
          </a:xfrm>
        </p:grpSpPr>
        <p:sp>
          <p:nvSpPr>
            <p:cNvPr name="Freeform 4" id="4"/>
            <p:cNvSpPr/>
            <p:nvPr/>
          </p:nvSpPr>
          <p:spPr>
            <a:xfrm flipH="false" flipV="false" rot="0">
              <a:off x="0" y="0"/>
              <a:ext cx="513191" cy="651052"/>
            </a:xfrm>
            <a:custGeom>
              <a:avLst/>
              <a:gdLst/>
              <a:ahLst/>
              <a:cxnLst/>
              <a:rect r="r" b="b" t="t" l="l"/>
              <a:pathLst>
                <a:path h="651052" w="513191">
                  <a:moveTo>
                    <a:pt x="246340" y="0"/>
                  </a:moveTo>
                  <a:lnTo>
                    <a:pt x="266850" y="0"/>
                  </a:lnTo>
                  <a:cubicBezTo>
                    <a:pt x="332184" y="0"/>
                    <a:pt x="394841" y="25954"/>
                    <a:pt x="441039" y="72151"/>
                  </a:cubicBezTo>
                  <a:cubicBezTo>
                    <a:pt x="487237" y="118349"/>
                    <a:pt x="513191" y="181007"/>
                    <a:pt x="513191" y="246340"/>
                  </a:cubicBezTo>
                  <a:lnTo>
                    <a:pt x="513191" y="404712"/>
                  </a:lnTo>
                  <a:cubicBezTo>
                    <a:pt x="513191" y="470045"/>
                    <a:pt x="487237" y="532703"/>
                    <a:pt x="441039" y="578900"/>
                  </a:cubicBezTo>
                  <a:cubicBezTo>
                    <a:pt x="394841" y="625098"/>
                    <a:pt x="332184" y="651052"/>
                    <a:pt x="266850" y="651052"/>
                  </a:cubicBezTo>
                  <a:lnTo>
                    <a:pt x="246340" y="651052"/>
                  </a:lnTo>
                  <a:cubicBezTo>
                    <a:pt x="181007" y="651052"/>
                    <a:pt x="118349" y="625098"/>
                    <a:pt x="72151" y="578900"/>
                  </a:cubicBezTo>
                  <a:cubicBezTo>
                    <a:pt x="25954" y="532703"/>
                    <a:pt x="0" y="470045"/>
                    <a:pt x="0" y="404712"/>
                  </a:cubicBezTo>
                  <a:lnTo>
                    <a:pt x="0" y="246340"/>
                  </a:lnTo>
                  <a:cubicBezTo>
                    <a:pt x="0" y="181007"/>
                    <a:pt x="25954" y="118349"/>
                    <a:pt x="72151" y="72151"/>
                  </a:cubicBezTo>
                  <a:cubicBezTo>
                    <a:pt x="118349" y="25954"/>
                    <a:pt x="181007" y="0"/>
                    <a:pt x="246340" y="0"/>
                  </a:cubicBezTo>
                  <a:close/>
                </a:path>
              </a:pathLst>
            </a:custGeom>
            <a:gradFill rotWithShape="true">
              <a:gsLst>
                <a:gs pos="0">
                  <a:srgbClr val="30C2B7">
                    <a:alpha val="100000"/>
                  </a:srgbClr>
                </a:gs>
                <a:gs pos="33333">
                  <a:srgbClr val="70E1A6">
                    <a:alpha val="100000"/>
                  </a:srgbClr>
                </a:gs>
                <a:gs pos="66667">
                  <a:srgbClr val="96EFC1">
                    <a:alpha val="54000"/>
                  </a:srgbClr>
                </a:gs>
                <a:gs pos="100000">
                  <a:srgbClr val="96EFC1">
                    <a:alpha val="9500"/>
                  </a:srgbClr>
                </a:gs>
              </a:gsLst>
              <a:lin ang="2700000"/>
            </a:gradFill>
          </p:spPr>
        </p:sp>
        <p:sp>
          <p:nvSpPr>
            <p:cNvPr name="TextBox 5" id="5"/>
            <p:cNvSpPr txBox="true"/>
            <p:nvPr/>
          </p:nvSpPr>
          <p:spPr>
            <a:xfrm>
              <a:off x="0" y="-57150"/>
              <a:ext cx="513191" cy="708202"/>
            </a:xfrm>
            <a:prstGeom prst="rect">
              <a:avLst/>
            </a:prstGeom>
          </p:spPr>
          <p:txBody>
            <a:bodyPr anchor="ctr" rtlCol="false" tIns="50800" lIns="50800" bIns="50800" rIns="50800"/>
            <a:lstStyle/>
            <a:p>
              <a:pPr algn="ctr">
                <a:lnSpc>
                  <a:spcPts val="2520"/>
                </a:lnSpc>
              </a:pPr>
            </a:p>
          </p:txBody>
        </p:sp>
      </p:grpSp>
      <p:sp>
        <p:nvSpPr>
          <p:cNvPr name="Freeform 6" id="6"/>
          <p:cNvSpPr/>
          <p:nvPr/>
        </p:nvSpPr>
        <p:spPr>
          <a:xfrm flipH="false" flipV="false" rot="0">
            <a:off x="-145783" y="2078462"/>
            <a:ext cx="561323" cy="1172722"/>
          </a:xfrm>
          <a:custGeom>
            <a:avLst/>
            <a:gdLst/>
            <a:ahLst/>
            <a:cxnLst/>
            <a:rect r="r" b="b" t="t" l="l"/>
            <a:pathLst>
              <a:path h="1172722" w="561323">
                <a:moveTo>
                  <a:pt x="0" y="0"/>
                </a:moveTo>
                <a:lnTo>
                  <a:pt x="561323" y="0"/>
                </a:lnTo>
                <a:lnTo>
                  <a:pt x="561323" y="1172723"/>
                </a:lnTo>
                <a:lnTo>
                  <a:pt x="0" y="1172723"/>
                </a:lnTo>
                <a:lnTo>
                  <a:pt x="0" y="0"/>
                </a:lnTo>
                <a:close/>
              </a:path>
            </a:pathLst>
          </a:custGeom>
          <a:blipFill>
            <a:blip r:embed="rId3">
              <a:extLst>
                <a:ext uri="{96DAC541-7B7A-43D3-8B79-37D633B846F1}">
                  <asvg:svgBlip xmlns:asvg="http://schemas.microsoft.com/office/drawing/2016/SVG/main" r:embed="rId4"/>
                </a:ext>
              </a:extLst>
            </a:blip>
            <a:stretch>
              <a:fillRect l="0" t="0" r="-107354" b="0"/>
            </a:stretch>
          </a:blipFill>
        </p:spPr>
      </p:sp>
      <p:grpSp>
        <p:nvGrpSpPr>
          <p:cNvPr name="Group 7" id="7"/>
          <p:cNvGrpSpPr/>
          <p:nvPr/>
        </p:nvGrpSpPr>
        <p:grpSpPr>
          <a:xfrm rot="8281243">
            <a:off x="11245708" y="8675631"/>
            <a:ext cx="3086100" cy="3086100"/>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857250" cap="sq">
              <a:gradFill>
                <a:gsLst>
                  <a:gs pos="0">
                    <a:srgbClr val="30C2B7">
                      <a:alpha val="100000"/>
                    </a:srgbClr>
                  </a:gs>
                  <a:gs pos="33333">
                    <a:srgbClr val="70E1A6">
                      <a:alpha val="100000"/>
                    </a:srgbClr>
                  </a:gs>
                  <a:gs pos="66667">
                    <a:srgbClr val="96EFC1">
                      <a:alpha val="100000"/>
                    </a:srgbClr>
                  </a:gs>
                  <a:gs pos="100000">
                    <a:srgbClr val="96EFC1">
                      <a:alpha val="9500"/>
                    </a:srgbClr>
                  </a:gs>
                </a:gsLst>
                <a:lin ang="2700000"/>
              </a:gradFill>
              <a:prstDash val="solid"/>
              <a:miter/>
            </a:ln>
          </p:spPr>
        </p:sp>
        <p:sp>
          <p:nvSpPr>
            <p:cNvPr name="TextBox 9" id="9"/>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sp>
        <p:nvSpPr>
          <p:cNvPr name="Freeform 10" id="10"/>
          <p:cNvSpPr/>
          <p:nvPr/>
        </p:nvSpPr>
        <p:spPr>
          <a:xfrm flipH="false" flipV="false" rot="0">
            <a:off x="9619697" y="1804562"/>
            <a:ext cx="7639603" cy="6963808"/>
          </a:xfrm>
          <a:custGeom>
            <a:avLst/>
            <a:gdLst/>
            <a:ahLst/>
            <a:cxnLst/>
            <a:rect r="r" b="b" t="t" l="l"/>
            <a:pathLst>
              <a:path h="6963808" w="7639603">
                <a:moveTo>
                  <a:pt x="0" y="0"/>
                </a:moveTo>
                <a:lnTo>
                  <a:pt x="7639603" y="0"/>
                </a:lnTo>
                <a:lnTo>
                  <a:pt x="7639603" y="6963808"/>
                </a:lnTo>
                <a:lnTo>
                  <a:pt x="0" y="6963808"/>
                </a:lnTo>
                <a:lnTo>
                  <a:pt x="0" y="0"/>
                </a:lnTo>
                <a:close/>
              </a:path>
            </a:pathLst>
          </a:custGeom>
          <a:blipFill>
            <a:blip r:embed="rId5"/>
            <a:stretch>
              <a:fillRect l="0" t="0" r="0" b="-516"/>
            </a:stretch>
          </a:blipFill>
        </p:spPr>
      </p:sp>
      <p:sp>
        <p:nvSpPr>
          <p:cNvPr name="TextBox 11" id="11"/>
          <p:cNvSpPr txBox="true"/>
          <p:nvPr/>
        </p:nvSpPr>
        <p:spPr>
          <a:xfrm rot="0">
            <a:off x="1698059" y="2434750"/>
            <a:ext cx="5969238" cy="1182516"/>
          </a:xfrm>
          <a:prstGeom prst="rect">
            <a:avLst/>
          </a:prstGeom>
        </p:spPr>
        <p:txBody>
          <a:bodyPr anchor="t" rtlCol="false" tIns="0" lIns="0" bIns="0" rIns="0">
            <a:spAutoFit/>
          </a:bodyPr>
          <a:lstStyle/>
          <a:p>
            <a:pPr algn="l">
              <a:lnSpc>
                <a:spcPts val="8168"/>
              </a:lnSpc>
            </a:pPr>
            <a:r>
              <a:rPr lang="en-US" sz="8879" b="true">
                <a:solidFill>
                  <a:srgbClr val="259D84"/>
                </a:solidFill>
                <a:latin typeface="Poppins Bold"/>
                <a:ea typeface="Poppins Bold"/>
                <a:cs typeface="Poppins Bold"/>
                <a:sym typeface="Poppins Bold"/>
              </a:rPr>
              <a:t>HỆ THỐNG</a:t>
            </a:r>
          </a:p>
        </p:txBody>
      </p:sp>
      <p:sp>
        <p:nvSpPr>
          <p:cNvPr name="TextBox 12" id="12"/>
          <p:cNvSpPr txBox="true"/>
          <p:nvPr/>
        </p:nvSpPr>
        <p:spPr>
          <a:xfrm rot="0">
            <a:off x="1698059" y="3327812"/>
            <a:ext cx="10705242" cy="3522345"/>
          </a:xfrm>
          <a:prstGeom prst="rect">
            <a:avLst/>
          </a:prstGeom>
        </p:spPr>
        <p:txBody>
          <a:bodyPr anchor="t" rtlCol="false" tIns="0" lIns="0" bIns="0" rIns="0">
            <a:spAutoFit/>
          </a:bodyPr>
          <a:lstStyle/>
          <a:p>
            <a:pPr algn="l">
              <a:lnSpc>
                <a:spcPts val="16200"/>
              </a:lnSpc>
            </a:pPr>
            <a:r>
              <a:rPr lang="en-US" sz="9000" b="true">
                <a:solidFill>
                  <a:srgbClr val="707070"/>
                </a:solidFill>
                <a:latin typeface="Poppins Bold"/>
                <a:ea typeface="Poppins Bold"/>
                <a:cs typeface="Poppins Bold"/>
                <a:sym typeface="Poppins Bold"/>
              </a:rPr>
              <a:t>BÃI ĐỖ XE</a:t>
            </a:r>
          </a:p>
          <a:p>
            <a:pPr algn="l">
              <a:lnSpc>
                <a:spcPts val="8280"/>
              </a:lnSpc>
            </a:pPr>
            <a:r>
              <a:rPr lang="en-US" sz="9000" b="true">
                <a:solidFill>
                  <a:srgbClr val="707070"/>
                </a:solidFill>
                <a:latin typeface="Poppins Bold"/>
                <a:ea typeface="Poppins Bold"/>
                <a:cs typeface="Poppins Bold"/>
                <a:sym typeface="Poppins Bold"/>
              </a:rPr>
              <a:t>THÔNG MINH</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11643" t="0" r="-11643" b="0"/>
            </a:stretch>
          </a:blipFill>
        </p:spPr>
      </p:sp>
      <p:sp>
        <p:nvSpPr>
          <p:cNvPr name="Freeform 3" id="3"/>
          <p:cNvSpPr/>
          <p:nvPr/>
        </p:nvSpPr>
        <p:spPr>
          <a:xfrm flipH="false" flipV="false" rot="0">
            <a:off x="0" y="2287124"/>
            <a:ext cx="268365" cy="560671"/>
          </a:xfrm>
          <a:custGeom>
            <a:avLst/>
            <a:gdLst/>
            <a:ahLst/>
            <a:cxnLst/>
            <a:rect r="r" b="b" t="t" l="l"/>
            <a:pathLst>
              <a:path h="560671" w="268365">
                <a:moveTo>
                  <a:pt x="0" y="0"/>
                </a:moveTo>
                <a:lnTo>
                  <a:pt x="268365" y="0"/>
                </a:lnTo>
                <a:lnTo>
                  <a:pt x="268365" y="560671"/>
                </a:lnTo>
                <a:lnTo>
                  <a:pt x="0" y="560671"/>
                </a:lnTo>
                <a:lnTo>
                  <a:pt x="0" y="0"/>
                </a:lnTo>
                <a:close/>
              </a:path>
            </a:pathLst>
          </a:custGeom>
          <a:blipFill>
            <a:blip r:embed="rId3">
              <a:extLst>
                <a:ext uri="{96DAC541-7B7A-43D3-8B79-37D633B846F1}">
                  <asvg:svgBlip xmlns:asvg="http://schemas.microsoft.com/office/drawing/2016/SVG/main" r:embed="rId4"/>
                </a:ext>
              </a:extLst>
            </a:blip>
            <a:stretch>
              <a:fillRect l="0" t="0" r="-107354" b="0"/>
            </a:stretch>
          </a:blipFill>
        </p:spPr>
      </p:sp>
      <p:sp>
        <p:nvSpPr>
          <p:cNvPr name="TextBox 4" id="4"/>
          <p:cNvSpPr txBox="true"/>
          <p:nvPr/>
        </p:nvSpPr>
        <p:spPr>
          <a:xfrm rot="0">
            <a:off x="1993921" y="3019508"/>
            <a:ext cx="14698973" cy="3273803"/>
          </a:xfrm>
          <a:prstGeom prst="rect">
            <a:avLst/>
          </a:prstGeom>
        </p:spPr>
        <p:txBody>
          <a:bodyPr anchor="t" rtlCol="false" tIns="0" lIns="0" bIns="0" rIns="0">
            <a:spAutoFit/>
          </a:bodyPr>
          <a:lstStyle/>
          <a:p>
            <a:pPr algn="ctr">
              <a:lnSpc>
                <a:spcPts val="12754"/>
              </a:lnSpc>
            </a:pPr>
            <a:r>
              <a:rPr lang="en-US" sz="9110" b="true">
                <a:solidFill>
                  <a:srgbClr val="259D84"/>
                </a:solidFill>
                <a:latin typeface="Poppins Bold"/>
                <a:ea typeface="Poppins Bold"/>
                <a:cs typeface="Poppins Bold"/>
                <a:sym typeface="Poppins Bold"/>
              </a:rPr>
              <a:t>Cảm ơn thầy và các bạn đã theo dõi!</a:t>
            </a:r>
          </a:p>
        </p:txBody>
      </p:sp>
      <p:grpSp>
        <p:nvGrpSpPr>
          <p:cNvPr name="Group 5" id="5"/>
          <p:cNvGrpSpPr/>
          <p:nvPr/>
        </p:nvGrpSpPr>
        <p:grpSpPr>
          <a:xfrm rot="8281243">
            <a:off x="16394865" y="8648990"/>
            <a:ext cx="3086100" cy="3086100"/>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857250" cap="sq">
              <a:gradFill>
                <a:gsLst>
                  <a:gs pos="0">
                    <a:srgbClr val="30C2B7">
                      <a:alpha val="100000"/>
                    </a:srgbClr>
                  </a:gs>
                  <a:gs pos="33333">
                    <a:srgbClr val="70E1A6">
                      <a:alpha val="100000"/>
                    </a:srgbClr>
                  </a:gs>
                  <a:gs pos="66667">
                    <a:srgbClr val="96EFC1">
                      <a:alpha val="100000"/>
                    </a:srgbClr>
                  </a:gs>
                  <a:gs pos="100000">
                    <a:srgbClr val="96EFC1">
                      <a:alpha val="9500"/>
                    </a:srgbClr>
                  </a:gs>
                </a:gsLst>
                <a:lin ang="2700000"/>
              </a:gradFill>
              <a:prstDash val="solid"/>
              <a:miter/>
            </a:ln>
          </p:spPr>
        </p:sp>
        <p:sp>
          <p:nvSpPr>
            <p:cNvPr name="TextBox 7" id="7"/>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8" id="8"/>
          <p:cNvGrpSpPr/>
          <p:nvPr/>
        </p:nvGrpSpPr>
        <p:grpSpPr>
          <a:xfrm rot="-5400000">
            <a:off x="-651702" y="8506649"/>
            <a:ext cx="1948521" cy="2471962"/>
            <a:chOff x="0" y="0"/>
            <a:chExt cx="513191" cy="651052"/>
          </a:xfrm>
        </p:grpSpPr>
        <p:sp>
          <p:nvSpPr>
            <p:cNvPr name="Freeform 9" id="9"/>
            <p:cNvSpPr/>
            <p:nvPr/>
          </p:nvSpPr>
          <p:spPr>
            <a:xfrm flipH="false" flipV="false" rot="0">
              <a:off x="0" y="0"/>
              <a:ext cx="513191" cy="651052"/>
            </a:xfrm>
            <a:custGeom>
              <a:avLst/>
              <a:gdLst/>
              <a:ahLst/>
              <a:cxnLst/>
              <a:rect r="r" b="b" t="t" l="l"/>
              <a:pathLst>
                <a:path h="651052" w="513191">
                  <a:moveTo>
                    <a:pt x="246340" y="0"/>
                  </a:moveTo>
                  <a:lnTo>
                    <a:pt x="266850" y="0"/>
                  </a:lnTo>
                  <a:cubicBezTo>
                    <a:pt x="332184" y="0"/>
                    <a:pt x="394841" y="25954"/>
                    <a:pt x="441039" y="72151"/>
                  </a:cubicBezTo>
                  <a:cubicBezTo>
                    <a:pt x="487237" y="118349"/>
                    <a:pt x="513191" y="181007"/>
                    <a:pt x="513191" y="246340"/>
                  </a:cubicBezTo>
                  <a:lnTo>
                    <a:pt x="513191" y="404712"/>
                  </a:lnTo>
                  <a:cubicBezTo>
                    <a:pt x="513191" y="470045"/>
                    <a:pt x="487237" y="532703"/>
                    <a:pt x="441039" y="578900"/>
                  </a:cubicBezTo>
                  <a:cubicBezTo>
                    <a:pt x="394841" y="625098"/>
                    <a:pt x="332184" y="651052"/>
                    <a:pt x="266850" y="651052"/>
                  </a:cubicBezTo>
                  <a:lnTo>
                    <a:pt x="246340" y="651052"/>
                  </a:lnTo>
                  <a:cubicBezTo>
                    <a:pt x="181007" y="651052"/>
                    <a:pt x="118349" y="625098"/>
                    <a:pt x="72151" y="578900"/>
                  </a:cubicBezTo>
                  <a:cubicBezTo>
                    <a:pt x="25954" y="532703"/>
                    <a:pt x="0" y="470045"/>
                    <a:pt x="0" y="404712"/>
                  </a:cubicBezTo>
                  <a:lnTo>
                    <a:pt x="0" y="246340"/>
                  </a:lnTo>
                  <a:cubicBezTo>
                    <a:pt x="0" y="181007"/>
                    <a:pt x="25954" y="118349"/>
                    <a:pt x="72151" y="72151"/>
                  </a:cubicBezTo>
                  <a:cubicBezTo>
                    <a:pt x="118349" y="25954"/>
                    <a:pt x="181007" y="0"/>
                    <a:pt x="246340" y="0"/>
                  </a:cubicBezTo>
                  <a:close/>
                </a:path>
              </a:pathLst>
            </a:custGeom>
            <a:gradFill rotWithShape="true">
              <a:gsLst>
                <a:gs pos="0">
                  <a:srgbClr val="30C2B7">
                    <a:alpha val="100000"/>
                  </a:srgbClr>
                </a:gs>
                <a:gs pos="33333">
                  <a:srgbClr val="70E1A6">
                    <a:alpha val="100000"/>
                  </a:srgbClr>
                </a:gs>
                <a:gs pos="66667">
                  <a:srgbClr val="96EFC1">
                    <a:alpha val="54000"/>
                  </a:srgbClr>
                </a:gs>
                <a:gs pos="100000">
                  <a:srgbClr val="96EFC1">
                    <a:alpha val="9500"/>
                  </a:srgbClr>
                </a:gs>
              </a:gsLst>
              <a:lin ang="2700000"/>
            </a:gradFill>
          </p:spPr>
        </p:sp>
        <p:sp>
          <p:nvSpPr>
            <p:cNvPr name="TextBox 10" id="10"/>
            <p:cNvSpPr txBox="true"/>
            <p:nvPr/>
          </p:nvSpPr>
          <p:spPr>
            <a:xfrm>
              <a:off x="0" y="-57150"/>
              <a:ext cx="513191" cy="708202"/>
            </a:xfrm>
            <a:prstGeom prst="rect">
              <a:avLst/>
            </a:prstGeom>
          </p:spPr>
          <p:txBody>
            <a:bodyPr anchor="ctr" rtlCol="false" tIns="50800" lIns="50800" bIns="50800" rIns="50800"/>
            <a:lstStyle/>
            <a:p>
              <a:pPr algn="ctr">
                <a:lnSpc>
                  <a:spcPts val="2520"/>
                </a:lnSpc>
              </a:pPr>
            </a:p>
          </p:txBody>
        </p:sp>
      </p:grpSp>
      <p:sp>
        <p:nvSpPr>
          <p:cNvPr name="Freeform 11" id="11"/>
          <p:cNvSpPr/>
          <p:nvPr/>
        </p:nvSpPr>
        <p:spPr>
          <a:xfrm flipH="false" flipV="false" rot="0">
            <a:off x="16807214" y="5557810"/>
            <a:ext cx="611864" cy="1278312"/>
          </a:xfrm>
          <a:custGeom>
            <a:avLst/>
            <a:gdLst/>
            <a:ahLst/>
            <a:cxnLst/>
            <a:rect r="r" b="b" t="t" l="l"/>
            <a:pathLst>
              <a:path h="1278312" w="611864">
                <a:moveTo>
                  <a:pt x="0" y="0"/>
                </a:moveTo>
                <a:lnTo>
                  <a:pt x="611864" y="0"/>
                </a:lnTo>
                <a:lnTo>
                  <a:pt x="611864" y="1278312"/>
                </a:lnTo>
                <a:lnTo>
                  <a:pt x="0" y="1278312"/>
                </a:lnTo>
                <a:lnTo>
                  <a:pt x="0" y="0"/>
                </a:lnTo>
                <a:close/>
              </a:path>
            </a:pathLst>
          </a:custGeom>
          <a:blipFill>
            <a:blip r:embed="rId3">
              <a:extLst>
                <a:ext uri="{96DAC541-7B7A-43D3-8B79-37D633B846F1}">
                  <asvg:svgBlip xmlns:asvg="http://schemas.microsoft.com/office/drawing/2016/SVG/main" r:embed="rId4"/>
                </a:ext>
              </a:extLst>
            </a:blip>
            <a:stretch>
              <a:fillRect l="0" t="0" r="-107354" b="0"/>
            </a:stretch>
          </a:blipFill>
        </p:spPr>
      </p:sp>
      <p:sp>
        <p:nvSpPr>
          <p:cNvPr name="Freeform 12" id="12"/>
          <p:cNvSpPr/>
          <p:nvPr/>
        </p:nvSpPr>
        <p:spPr>
          <a:xfrm flipH="false" flipV="false" rot="0">
            <a:off x="322559" y="1981098"/>
            <a:ext cx="561323" cy="1172722"/>
          </a:xfrm>
          <a:custGeom>
            <a:avLst/>
            <a:gdLst/>
            <a:ahLst/>
            <a:cxnLst/>
            <a:rect r="r" b="b" t="t" l="l"/>
            <a:pathLst>
              <a:path h="1172722" w="561323">
                <a:moveTo>
                  <a:pt x="0" y="0"/>
                </a:moveTo>
                <a:lnTo>
                  <a:pt x="561323" y="0"/>
                </a:lnTo>
                <a:lnTo>
                  <a:pt x="561323" y="1172722"/>
                </a:lnTo>
                <a:lnTo>
                  <a:pt x="0" y="1172722"/>
                </a:lnTo>
                <a:lnTo>
                  <a:pt x="0" y="0"/>
                </a:lnTo>
                <a:close/>
              </a:path>
            </a:pathLst>
          </a:custGeom>
          <a:blipFill>
            <a:blip r:embed="rId3">
              <a:extLst>
                <a:ext uri="{96DAC541-7B7A-43D3-8B79-37D633B846F1}">
                  <asvg:svgBlip xmlns:asvg="http://schemas.microsoft.com/office/drawing/2016/SVG/main" r:embed="rId4"/>
                </a:ext>
              </a:extLst>
            </a:blip>
            <a:stretch>
              <a:fillRect l="0" t="0" r="-107354"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11643" t="0" r="-11643" b="0"/>
            </a:stretch>
          </a:blipFill>
        </p:spPr>
      </p:sp>
      <p:sp>
        <p:nvSpPr>
          <p:cNvPr name="Freeform 3" id="3"/>
          <p:cNvSpPr/>
          <p:nvPr/>
        </p:nvSpPr>
        <p:spPr>
          <a:xfrm flipH="false" flipV="false" rot="0">
            <a:off x="0" y="2287124"/>
            <a:ext cx="268365" cy="560671"/>
          </a:xfrm>
          <a:custGeom>
            <a:avLst/>
            <a:gdLst/>
            <a:ahLst/>
            <a:cxnLst/>
            <a:rect r="r" b="b" t="t" l="l"/>
            <a:pathLst>
              <a:path h="560671" w="268365">
                <a:moveTo>
                  <a:pt x="0" y="0"/>
                </a:moveTo>
                <a:lnTo>
                  <a:pt x="268365" y="0"/>
                </a:lnTo>
                <a:lnTo>
                  <a:pt x="268365" y="560671"/>
                </a:lnTo>
                <a:lnTo>
                  <a:pt x="0" y="560671"/>
                </a:lnTo>
                <a:lnTo>
                  <a:pt x="0" y="0"/>
                </a:lnTo>
                <a:close/>
              </a:path>
            </a:pathLst>
          </a:custGeom>
          <a:blipFill>
            <a:blip r:embed="rId3">
              <a:extLst>
                <a:ext uri="{96DAC541-7B7A-43D3-8B79-37D633B846F1}">
                  <asvg:svgBlip xmlns:asvg="http://schemas.microsoft.com/office/drawing/2016/SVG/main" r:embed="rId4"/>
                </a:ext>
              </a:extLst>
            </a:blip>
            <a:stretch>
              <a:fillRect l="0" t="0" r="-107354" b="0"/>
            </a:stretch>
          </a:blipFill>
        </p:spPr>
      </p:sp>
      <p:grpSp>
        <p:nvGrpSpPr>
          <p:cNvPr name="Group 4" id="4"/>
          <p:cNvGrpSpPr/>
          <p:nvPr/>
        </p:nvGrpSpPr>
        <p:grpSpPr>
          <a:xfrm rot="8281243">
            <a:off x="16394865" y="8648990"/>
            <a:ext cx="3086100" cy="3086100"/>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857250" cap="sq">
              <a:gradFill>
                <a:gsLst>
                  <a:gs pos="0">
                    <a:srgbClr val="30C2B7">
                      <a:alpha val="100000"/>
                    </a:srgbClr>
                  </a:gs>
                  <a:gs pos="33333">
                    <a:srgbClr val="70E1A6">
                      <a:alpha val="100000"/>
                    </a:srgbClr>
                  </a:gs>
                  <a:gs pos="66667">
                    <a:srgbClr val="96EFC1">
                      <a:alpha val="100000"/>
                    </a:srgbClr>
                  </a:gs>
                  <a:gs pos="100000">
                    <a:srgbClr val="96EFC1">
                      <a:alpha val="9500"/>
                    </a:srgbClr>
                  </a:gs>
                </a:gsLst>
                <a:lin ang="2700000"/>
              </a:gradFill>
              <a:prstDash val="solid"/>
              <a:miter/>
            </a:ln>
          </p:spPr>
        </p:sp>
        <p:sp>
          <p:nvSpPr>
            <p:cNvPr name="TextBox 6" id="6"/>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7" id="7"/>
          <p:cNvGrpSpPr/>
          <p:nvPr/>
        </p:nvGrpSpPr>
        <p:grpSpPr>
          <a:xfrm rot="-5400000">
            <a:off x="-651702" y="8506649"/>
            <a:ext cx="1948521" cy="2471962"/>
            <a:chOff x="0" y="0"/>
            <a:chExt cx="513191" cy="651052"/>
          </a:xfrm>
        </p:grpSpPr>
        <p:sp>
          <p:nvSpPr>
            <p:cNvPr name="Freeform 8" id="8"/>
            <p:cNvSpPr/>
            <p:nvPr/>
          </p:nvSpPr>
          <p:spPr>
            <a:xfrm flipH="false" flipV="false" rot="0">
              <a:off x="0" y="0"/>
              <a:ext cx="513191" cy="651052"/>
            </a:xfrm>
            <a:custGeom>
              <a:avLst/>
              <a:gdLst/>
              <a:ahLst/>
              <a:cxnLst/>
              <a:rect r="r" b="b" t="t" l="l"/>
              <a:pathLst>
                <a:path h="651052" w="513191">
                  <a:moveTo>
                    <a:pt x="246340" y="0"/>
                  </a:moveTo>
                  <a:lnTo>
                    <a:pt x="266850" y="0"/>
                  </a:lnTo>
                  <a:cubicBezTo>
                    <a:pt x="332184" y="0"/>
                    <a:pt x="394841" y="25954"/>
                    <a:pt x="441039" y="72151"/>
                  </a:cubicBezTo>
                  <a:cubicBezTo>
                    <a:pt x="487237" y="118349"/>
                    <a:pt x="513191" y="181007"/>
                    <a:pt x="513191" y="246340"/>
                  </a:cubicBezTo>
                  <a:lnTo>
                    <a:pt x="513191" y="404712"/>
                  </a:lnTo>
                  <a:cubicBezTo>
                    <a:pt x="513191" y="470045"/>
                    <a:pt x="487237" y="532703"/>
                    <a:pt x="441039" y="578900"/>
                  </a:cubicBezTo>
                  <a:cubicBezTo>
                    <a:pt x="394841" y="625098"/>
                    <a:pt x="332184" y="651052"/>
                    <a:pt x="266850" y="651052"/>
                  </a:cubicBezTo>
                  <a:lnTo>
                    <a:pt x="246340" y="651052"/>
                  </a:lnTo>
                  <a:cubicBezTo>
                    <a:pt x="181007" y="651052"/>
                    <a:pt x="118349" y="625098"/>
                    <a:pt x="72151" y="578900"/>
                  </a:cubicBezTo>
                  <a:cubicBezTo>
                    <a:pt x="25954" y="532703"/>
                    <a:pt x="0" y="470045"/>
                    <a:pt x="0" y="404712"/>
                  </a:cubicBezTo>
                  <a:lnTo>
                    <a:pt x="0" y="246340"/>
                  </a:lnTo>
                  <a:cubicBezTo>
                    <a:pt x="0" y="181007"/>
                    <a:pt x="25954" y="118349"/>
                    <a:pt x="72151" y="72151"/>
                  </a:cubicBezTo>
                  <a:cubicBezTo>
                    <a:pt x="118349" y="25954"/>
                    <a:pt x="181007" y="0"/>
                    <a:pt x="246340" y="0"/>
                  </a:cubicBezTo>
                  <a:close/>
                </a:path>
              </a:pathLst>
            </a:custGeom>
            <a:gradFill rotWithShape="true">
              <a:gsLst>
                <a:gs pos="0">
                  <a:srgbClr val="30C2B7">
                    <a:alpha val="100000"/>
                  </a:srgbClr>
                </a:gs>
                <a:gs pos="33333">
                  <a:srgbClr val="70E1A6">
                    <a:alpha val="100000"/>
                  </a:srgbClr>
                </a:gs>
                <a:gs pos="66667">
                  <a:srgbClr val="96EFC1">
                    <a:alpha val="54000"/>
                  </a:srgbClr>
                </a:gs>
                <a:gs pos="100000">
                  <a:srgbClr val="96EFC1">
                    <a:alpha val="9500"/>
                  </a:srgbClr>
                </a:gs>
              </a:gsLst>
              <a:lin ang="2700000"/>
            </a:gradFill>
          </p:spPr>
        </p:sp>
        <p:sp>
          <p:nvSpPr>
            <p:cNvPr name="TextBox 9" id="9"/>
            <p:cNvSpPr txBox="true"/>
            <p:nvPr/>
          </p:nvSpPr>
          <p:spPr>
            <a:xfrm>
              <a:off x="0" y="-57150"/>
              <a:ext cx="513191" cy="708202"/>
            </a:xfrm>
            <a:prstGeom prst="rect">
              <a:avLst/>
            </a:prstGeom>
          </p:spPr>
          <p:txBody>
            <a:bodyPr anchor="ctr" rtlCol="false" tIns="50800" lIns="50800" bIns="50800" rIns="50800"/>
            <a:lstStyle/>
            <a:p>
              <a:pPr algn="ctr">
                <a:lnSpc>
                  <a:spcPts val="2520"/>
                </a:lnSpc>
              </a:pPr>
            </a:p>
          </p:txBody>
        </p:sp>
      </p:grpSp>
      <p:grpSp>
        <p:nvGrpSpPr>
          <p:cNvPr name="Group 10" id="10"/>
          <p:cNvGrpSpPr/>
          <p:nvPr/>
        </p:nvGrpSpPr>
        <p:grpSpPr>
          <a:xfrm rot="0">
            <a:off x="6342098" y="2345886"/>
            <a:ext cx="5063074" cy="6912414"/>
            <a:chOff x="0" y="0"/>
            <a:chExt cx="6976692" cy="9525000"/>
          </a:xfrm>
        </p:grpSpPr>
        <p:sp>
          <p:nvSpPr>
            <p:cNvPr name="Freeform 11" id="11"/>
            <p:cNvSpPr/>
            <p:nvPr/>
          </p:nvSpPr>
          <p:spPr>
            <a:xfrm flipH="false" flipV="false" rot="0">
              <a:off x="0" y="0"/>
              <a:ext cx="6976692" cy="9525000"/>
            </a:xfrm>
            <a:custGeom>
              <a:avLst/>
              <a:gdLst/>
              <a:ahLst/>
              <a:cxnLst/>
              <a:rect r="r" b="b" t="t" l="l"/>
              <a:pathLst>
                <a:path h="9525000" w="6976692">
                  <a:moveTo>
                    <a:pt x="0" y="9042400"/>
                  </a:moveTo>
                  <a:lnTo>
                    <a:pt x="0" y="482600"/>
                  </a:lnTo>
                  <a:cubicBezTo>
                    <a:pt x="0" y="215900"/>
                    <a:pt x="237208" y="0"/>
                    <a:pt x="530229" y="0"/>
                  </a:cubicBezTo>
                  <a:lnTo>
                    <a:pt x="6446463" y="0"/>
                  </a:lnTo>
                  <a:cubicBezTo>
                    <a:pt x="6739485" y="0"/>
                    <a:pt x="6976692" y="217170"/>
                    <a:pt x="6976692" y="482600"/>
                  </a:cubicBezTo>
                  <a:lnTo>
                    <a:pt x="6976692" y="9042400"/>
                  </a:lnTo>
                  <a:cubicBezTo>
                    <a:pt x="6976692" y="9309100"/>
                    <a:pt x="6739485" y="9525000"/>
                    <a:pt x="6446463" y="9525000"/>
                  </a:cubicBezTo>
                  <a:lnTo>
                    <a:pt x="530229" y="9525000"/>
                  </a:lnTo>
                  <a:cubicBezTo>
                    <a:pt x="238603" y="9525000"/>
                    <a:pt x="0" y="9309100"/>
                    <a:pt x="0" y="9042400"/>
                  </a:cubicBezTo>
                  <a:close/>
                </a:path>
              </a:pathLst>
            </a:custGeom>
            <a:blipFill>
              <a:blip r:embed="rId5"/>
              <a:stretch>
                <a:fillRect l="-18177" t="0" r="-18177" b="0"/>
              </a:stretch>
            </a:blipFill>
          </p:spPr>
        </p:sp>
      </p:grpSp>
      <p:grpSp>
        <p:nvGrpSpPr>
          <p:cNvPr name="Group 12" id="12"/>
          <p:cNvGrpSpPr/>
          <p:nvPr/>
        </p:nvGrpSpPr>
        <p:grpSpPr>
          <a:xfrm rot="0">
            <a:off x="10954060" y="3255575"/>
            <a:ext cx="5430750" cy="929285"/>
            <a:chOff x="0" y="0"/>
            <a:chExt cx="1739331" cy="297626"/>
          </a:xfrm>
        </p:grpSpPr>
        <p:sp>
          <p:nvSpPr>
            <p:cNvPr name="Freeform 13" id="13"/>
            <p:cNvSpPr/>
            <p:nvPr/>
          </p:nvSpPr>
          <p:spPr>
            <a:xfrm flipH="false" flipV="false" rot="0">
              <a:off x="0" y="0"/>
              <a:ext cx="1739331" cy="297626"/>
            </a:xfrm>
            <a:custGeom>
              <a:avLst/>
              <a:gdLst/>
              <a:ahLst/>
              <a:cxnLst/>
              <a:rect r="r" b="b" t="t" l="l"/>
              <a:pathLst>
                <a:path h="297626" w="1739331">
                  <a:moveTo>
                    <a:pt x="29937" y="0"/>
                  </a:moveTo>
                  <a:lnTo>
                    <a:pt x="1709394" y="0"/>
                  </a:lnTo>
                  <a:cubicBezTo>
                    <a:pt x="1725928" y="0"/>
                    <a:pt x="1739331" y="13403"/>
                    <a:pt x="1739331" y="29937"/>
                  </a:cubicBezTo>
                  <a:lnTo>
                    <a:pt x="1739331" y="267689"/>
                  </a:lnTo>
                  <a:cubicBezTo>
                    <a:pt x="1739331" y="275629"/>
                    <a:pt x="1736177" y="283244"/>
                    <a:pt x="1730563" y="288858"/>
                  </a:cubicBezTo>
                  <a:cubicBezTo>
                    <a:pt x="1724949" y="294472"/>
                    <a:pt x="1717334" y="297626"/>
                    <a:pt x="1709394" y="297626"/>
                  </a:cubicBezTo>
                  <a:lnTo>
                    <a:pt x="29937" y="297626"/>
                  </a:lnTo>
                  <a:cubicBezTo>
                    <a:pt x="13403" y="297626"/>
                    <a:pt x="0" y="284223"/>
                    <a:pt x="0" y="267689"/>
                  </a:cubicBezTo>
                  <a:lnTo>
                    <a:pt x="0" y="29937"/>
                  </a:lnTo>
                  <a:cubicBezTo>
                    <a:pt x="0" y="21997"/>
                    <a:pt x="3154" y="14383"/>
                    <a:pt x="8768" y="8768"/>
                  </a:cubicBezTo>
                  <a:cubicBezTo>
                    <a:pt x="14383" y="3154"/>
                    <a:pt x="21997" y="0"/>
                    <a:pt x="29937" y="0"/>
                  </a:cubicBezTo>
                  <a:close/>
                </a:path>
              </a:pathLst>
            </a:custGeom>
            <a:gradFill rotWithShape="true">
              <a:gsLst>
                <a:gs pos="0">
                  <a:srgbClr val="30C2B7">
                    <a:alpha val="100000"/>
                  </a:srgbClr>
                </a:gs>
                <a:gs pos="50000">
                  <a:srgbClr val="70E1A6">
                    <a:alpha val="100000"/>
                  </a:srgbClr>
                </a:gs>
                <a:gs pos="100000">
                  <a:srgbClr val="96EFC1">
                    <a:alpha val="100000"/>
                  </a:srgbClr>
                </a:gs>
              </a:gsLst>
              <a:lin ang="0"/>
            </a:gradFill>
          </p:spPr>
        </p:sp>
        <p:sp>
          <p:nvSpPr>
            <p:cNvPr name="TextBox 14" id="14"/>
            <p:cNvSpPr txBox="true"/>
            <p:nvPr/>
          </p:nvSpPr>
          <p:spPr>
            <a:xfrm>
              <a:off x="0" y="-57150"/>
              <a:ext cx="1739331" cy="354776"/>
            </a:xfrm>
            <a:prstGeom prst="rect">
              <a:avLst/>
            </a:prstGeom>
          </p:spPr>
          <p:txBody>
            <a:bodyPr anchor="ctr" rtlCol="false" tIns="50800" lIns="50800" bIns="50800" rIns="50800"/>
            <a:lstStyle/>
            <a:p>
              <a:pPr algn="ctr">
                <a:lnSpc>
                  <a:spcPts val="2520"/>
                </a:lnSpc>
              </a:pPr>
            </a:p>
          </p:txBody>
        </p:sp>
      </p:grpSp>
      <p:grpSp>
        <p:nvGrpSpPr>
          <p:cNvPr name="Group 15" id="15"/>
          <p:cNvGrpSpPr/>
          <p:nvPr/>
        </p:nvGrpSpPr>
        <p:grpSpPr>
          <a:xfrm rot="0">
            <a:off x="10954060" y="4550814"/>
            <a:ext cx="5430750" cy="929285"/>
            <a:chOff x="0" y="0"/>
            <a:chExt cx="1739331" cy="297626"/>
          </a:xfrm>
        </p:grpSpPr>
        <p:sp>
          <p:nvSpPr>
            <p:cNvPr name="Freeform 16" id="16"/>
            <p:cNvSpPr/>
            <p:nvPr/>
          </p:nvSpPr>
          <p:spPr>
            <a:xfrm flipH="false" flipV="false" rot="0">
              <a:off x="0" y="0"/>
              <a:ext cx="1739331" cy="297626"/>
            </a:xfrm>
            <a:custGeom>
              <a:avLst/>
              <a:gdLst/>
              <a:ahLst/>
              <a:cxnLst/>
              <a:rect r="r" b="b" t="t" l="l"/>
              <a:pathLst>
                <a:path h="297626" w="1739331">
                  <a:moveTo>
                    <a:pt x="29937" y="0"/>
                  </a:moveTo>
                  <a:lnTo>
                    <a:pt x="1709394" y="0"/>
                  </a:lnTo>
                  <a:cubicBezTo>
                    <a:pt x="1725928" y="0"/>
                    <a:pt x="1739331" y="13403"/>
                    <a:pt x="1739331" y="29937"/>
                  </a:cubicBezTo>
                  <a:lnTo>
                    <a:pt x="1739331" y="267689"/>
                  </a:lnTo>
                  <a:cubicBezTo>
                    <a:pt x="1739331" y="275629"/>
                    <a:pt x="1736177" y="283244"/>
                    <a:pt x="1730563" y="288858"/>
                  </a:cubicBezTo>
                  <a:cubicBezTo>
                    <a:pt x="1724949" y="294472"/>
                    <a:pt x="1717334" y="297626"/>
                    <a:pt x="1709394" y="297626"/>
                  </a:cubicBezTo>
                  <a:lnTo>
                    <a:pt x="29937" y="297626"/>
                  </a:lnTo>
                  <a:cubicBezTo>
                    <a:pt x="13403" y="297626"/>
                    <a:pt x="0" y="284223"/>
                    <a:pt x="0" y="267689"/>
                  </a:cubicBezTo>
                  <a:lnTo>
                    <a:pt x="0" y="29937"/>
                  </a:lnTo>
                  <a:cubicBezTo>
                    <a:pt x="0" y="21997"/>
                    <a:pt x="3154" y="14383"/>
                    <a:pt x="8768" y="8768"/>
                  </a:cubicBezTo>
                  <a:cubicBezTo>
                    <a:pt x="14383" y="3154"/>
                    <a:pt x="21997" y="0"/>
                    <a:pt x="29937" y="0"/>
                  </a:cubicBezTo>
                  <a:close/>
                </a:path>
              </a:pathLst>
            </a:custGeom>
            <a:gradFill rotWithShape="true">
              <a:gsLst>
                <a:gs pos="0">
                  <a:srgbClr val="30C2B7">
                    <a:alpha val="100000"/>
                  </a:srgbClr>
                </a:gs>
                <a:gs pos="50000">
                  <a:srgbClr val="70E1A6">
                    <a:alpha val="100000"/>
                  </a:srgbClr>
                </a:gs>
                <a:gs pos="100000">
                  <a:srgbClr val="96EFC1">
                    <a:alpha val="100000"/>
                  </a:srgbClr>
                </a:gs>
              </a:gsLst>
              <a:lin ang="0"/>
            </a:gradFill>
          </p:spPr>
        </p:sp>
        <p:sp>
          <p:nvSpPr>
            <p:cNvPr name="TextBox 17" id="17"/>
            <p:cNvSpPr txBox="true"/>
            <p:nvPr/>
          </p:nvSpPr>
          <p:spPr>
            <a:xfrm>
              <a:off x="0" y="-57150"/>
              <a:ext cx="1739331" cy="354776"/>
            </a:xfrm>
            <a:prstGeom prst="rect">
              <a:avLst/>
            </a:prstGeom>
          </p:spPr>
          <p:txBody>
            <a:bodyPr anchor="ctr" rtlCol="false" tIns="50800" lIns="50800" bIns="50800" rIns="50800"/>
            <a:lstStyle/>
            <a:p>
              <a:pPr algn="ctr">
                <a:lnSpc>
                  <a:spcPts val="2520"/>
                </a:lnSpc>
              </a:pPr>
            </a:p>
          </p:txBody>
        </p:sp>
      </p:grpSp>
      <p:grpSp>
        <p:nvGrpSpPr>
          <p:cNvPr name="Group 18" id="18"/>
          <p:cNvGrpSpPr/>
          <p:nvPr/>
        </p:nvGrpSpPr>
        <p:grpSpPr>
          <a:xfrm rot="0">
            <a:off x="10954060" y="5846102"/>
            <a:ext cx="5430750" cy="929285"/>
            <a:chOff x="0" y="0"/>
            <a:chExt cx="1739331" cy="297626"/>
          </a:xfrm>
        </p:grpSpPr>
        <p:sp>
          <p:nvSpPr>
            <p:cNvPr name="Freeform 19" id="19"/>
            <p:cNvSpPr/>
            <p:nvPr/>
          </p:nvSpPr>
          <p:spPr>
            <a:xfrm flipH="false" flipV="false" rot="0">
              <a:off x="0" y="0"/>
              <a:ext cx="1739331" cy="297626"/>
            </a:xfrm>
            <a:custGeom>
              <a:avLst/>
              <a:gdLst/>
              <a:ahLst/>
              <a:cxnLst/>
              <a:rect r="r" b="b" t="t" l="l"/>
              <a:pathLst>
                <a:path h="297626" w="1739331">
                  <a:moveTo>
                    <a:pt x="29937" y="0"/>
                  </a:moveTo>
                  <a:lnTo>
                    <a:pt x="1709394" y="0"/>
                  </a:lnTo>
                  <a:cubicBezTo>
                    <a:pt x="1725928" y="0"/>
                    <a:pt x="1739331" y="13403"/>
                    <a:pt x="1739331" y="29937"/>
                  </a:cubicBezTo>
                  <a:lnTo>
                    <a:pt x="1739331" y="267689"/>
                  </a:lnTo>
                  <a:cubicBezTo>
                    <a:pt x="1739331" y="275629"/>
                    <a:pt x="1736177" y="283244"/>
                    <a:pt x="1730563" y="288858"/>
                  </a:cubicBezTo>
                  <a:cubicBezTo>
                    <a:pt x="1724949" y="294472"/>
                    <a:pt x="1717334" y="297626"/>
                    <a:pt x="1709394" y="297626"/>
                  </a:cubicBezTo>
                  <a:lnTo>
                    <a:pt x="29937" y="297626"/>
                  </a:lnTo>
                  <a:cubicBezTo>
                    <a:pt x="13403" y="297626"/>
                    <a:pt x="0" y="284223"/>
                    <a:pt x="0" y="267689"/>
                  </a:cubicBezTo>
                  <a:lnTo>
                    <a:pt x="0" y="29937"/>
                  </a:lnTo>
                  <a:cubicBezTo>
                    <a:pt x="0" y="21997"/>
                    <a:pt x="3154" y="14383"/>
                    <a:pt x="8768" y="8768"/>
                  </a:cubicBezTo>
                  <a:cubicBezTo>
                    <a:pt x="14383" y="3154"/>
                    <a:pt x="21997" y="0"/>
                    <a:pt x="29937" y="0"/>
                  </a:cubicBezTo>
                  <a:close/>
                </a:path>
              </a:pathLst>
            </a:custGeom>
            <a:gradFill rotWithShape="true">
              <a:gsLst>
                <a:gs pos="0">
                  <a:srgbClr val="30C2B7">
                    <a:alpha val="100000"/>
                  </a:srgbClr>
                </a:gs>
                <a:gs pos="50000">
                  <a:srgbClr val="70E1A6">
                    <a:alpha val="100000"/>
                  </a:srgbClr>
                </a:gs>
                <a:gs pos="100000">
                  <a:srgbClr val="96EFC1">
                    <a:alpha val="100000"/>
                  </a:srgbClr>
                </a:gs>
              </a:gsLst>
              <a:lin ang="0"/>
            </a:gradFill>
          </p:spPr>
        </p:sp>
        <p:sp>
          <p:nvSpPr>
            <p:cNvPr name="TextBox 20" id="20"/>
            <p:cNvSpPr txBox="true"/>
            <p:nvPr/>
          </p:nvSpPr>
          <p:spPr>
            <a:xfrm>
              <a:off x="0" y="-57150"/>
              <a:ext cx="1739331" cy="354776"/>
            </a:xfrm>
            <a:prstGeom prst="rect">
              <a:avLst/>
            </a:prstGeom>
          </p:spPr>
          <p:txBody>
            <a:bodyPr anchor="ctr" rtlCol="false" tIns="50800" lIns="50800" bIns="50800" rIns="50800"/>
            <a:lstStyle/>
            <a:p>
              <a:pPr algn="ctr">
                <a:lnSpc>
                  <a:spcPts val="2520"/>
                </a:lnSpc>
              </a:pPr>
            </a:p>
          </p:txBody>
        </p:sp>
      </p:grpSp>
      <p:grpSp>
        <p:nvGrpSpPr>
          <p:cNvPr name="Group 21" id="21"/>
          <p:cNvGrpSpPr/>
          <p:nvPr/>
        </p:nvGrpSpPr>
        <p:grpSpPr>
          <a:xfrm rot="0">
            <a:off x="10954060" y="7141390"/>
            <a:ext cx="5430750" cy="929285"/>
            <a:chOff x="0" y="0"/>
            <a:chExt cx="1739331" cy="297626"/>
          </a:xfrm>
        </p:grpSpPr>
        <p:sp>
          <p:nvSpPr>
            <p:cNvPr name="Freeform 22" id="22"/>
            <p:cNvSpPr/>
            <p:nvPr/>
          </p:nvSpPr>
          <p:spPr>
            <a:xfrm flipH="false" flipV="false" rot="0">
              <a:off x="0" y="0"/>
              <a:ext cx="1739331" cy="297626"/>
            </a:xfrm>
            <a:custGeom>
              <a:avLst/>
              <a:gdLst/>
              <a:ahLst/>
              <a:cxnLst/>
              <a:rect r="r" b="b" t="t" l="l"/>
              <a:pathLst>
                <a:path h="297626" w="1739331">
                  <a:moveTo>
                    <a:pt x="29937" y="0"/>
                  </a:moveTo>
                  <a:lnTo>
                    <a:pt x="1709394" y="0"/>
                  </a:lnTo>
                  <a:cubicBezTo>
                    <a:pt x="1725928" y="0"/>
                    <a:pt x="1739331" y="13403"/>
                    <a:pt x="1739331" y="29937"/>
                  </a:cubicBezTo>
                  <a:lnTo>
                    <a:pt x="1739331" y="267689"/>
                  </a:lnTo>
                  <a:cubicBezTo>
                    <a:pt x="1739331" y="275629"/>
                    <a:pt x="1736177" y="283244"/>
                    <a:pt x="1730563" y="288858"/>
                  </a:cubicBezTo>
                  <a:cubicBezTo>
                    <a:pt x="1724949" y="294472"/>
                    <a:pt x="1717334" y="297626"/>
                    <a:pt x="1709394" y="297626"/>
                  </a:cubicBezTo>
                  <a:lnTo>
                    <a:pt x="29937" y="297626"/>
                  </a:lnTo>
                  <a:cubicBezTo>
                    <a:pt x="13403" y="297626"/>
                    <a:pt x="0" y="284223"/>
                    <a:pt x="0" y="267689"/>
                  </a:cubicBezTo>
                  <a:lnTo>
                    <a:pt x="0" y="29937"/>
                  </a:lnTo>
                  <a:cubicBezTo>
                    <a:pt x="0" y="21997"/>
                    <a:pt x="3154" y="14383"/>
                    <a:pt x="8768" y="8768"/>
                  </a:cubicBezTo>
                  <a:cubicBezTo>
                    <a:pt x="14383" y="3154"/>
                    <a:pt x="21997" y="0"/>
                    <a:pt x="29937" y="0"/>
                  </a:cubicBezTo>
                  <a:close/>
                </a:path>
              </a:pathLst>
            </a:custGeom>
            <a:gradFill rotWithShape="true">
              <a:gsLst>
                <a:gs pos="0">
                  <a:srgbClr val="30C2B7">
                    <a:alpha val="100000"/>
                  </a:srgbClr>
                </a:gs>
                <a:gs pos="50000">
                  <a:srgbClr val="70E1A6">
                    <a:alpha val="100000"/>
                  </a:srgbClr>
                </a:gs>
                <a:gs pos="100000">
                  <a:srgbClr val="96EFC1">
                    <a:alpha val="100000"/>
                  </a:srgbClr>
                </a:gs>
              </a:gsLst>
              <a:lin ang="0"/>
            </a:gradFill>
          </p:spPr>
        </p:sp>
        <p:sp>
          <p:nvSpPr>
            <p:cNvPr name="TextBox 23" id="23"/>
            <p:cNvSpPr txBox="true"/>
            <p:nvPr/>
          </p:nvSpPr>
          <p:spPr>
            <a:xfrm>
              <a:off x="0" y="-57150"/>
              <a:ext cx="1739331" cy="354776"/>
            </a:xfrm>
            <a:prstGeom prst="rect">
              <a:avLst/>
            </a:prstGeom>
          </p:spPr>
          <p:txBody>
            <a:bodyPr anchor="ctr" rtlCol="false" tIns="50800" lIns="50800" bIns="50800" rIns="50800"/>
            <a:lstStyle/>
            <a:p>
              <a:pPr algn="ctr">
                <a:lnSpc>
                  <a:spcPts val="2520"/>
                </a:lnSpc>
              </a:pPr>
            </a:p>
          </p:txBody>
        </p:sp>
      </p:grpSp>
      <p:sp>
        <p:nvSpPr>
          <p:cNvPr name="TextBox 24" id="24"/>
          <p:cNvSpPr txBox="true"/>
          <p:nvPr/>
        </p:nvSpPr>
        <p:spPr>
          <a:xfrm rot="0">
            <a:off x="11198381" y="3471725"/>
            <a:ext cx="3752169" cy="555157"/>
          </a:xfrm>
          <a:prstGeom prst="rect">
            <a:avLst/>
          </a:prstGeom>
        </p:spPr>
        <p:txBody>
          <a:bodyPr anchor="t" rtlCol="false" tIns="0" lIns="0" bIns="0" rIns="0">
            <a:spAutoFit/>
          </a:bodyPr>
          <a:lstStyle/>
          <a:p>
            <a:pPr algn="l">
              <a:lnSpc>
                <a:spcPts val="4212"/>
              </a:lnSpc>
            </a:pPr>
            <a:r>
              <a:rPr lang="en-US" sz="3215">
                <a:solidFill>
                  <a:srgbClr val="373737"/>
                </a:solidFill>
                <a:latin typeface="Poppins"/>
                <a:ea typeface="Poppins"/>
                <a:cs typeface="Poppins"/>
                <a:sym typeface="Poppins"/>
              </a:rPr>
              <a:t>Hoàng Đình Nam</a:t>
            </a:r>
          </a:p>
        </p:txBody>
      </p:sp>
      <p:sp>
        <p:nvSpPr>
          <p:cNvPr name="TextBox 25" id="25"/>
          <p:cNvSpPr txBox="true"/>
          <p:nvPr/>
        </p:nvSpPr>
        <p:spPr>
          <a:xfrm rot="0">
            <a:off x="11198381" y="4766965"/>
            <a:ext cx="4911450" cy="555157"/>
          </a:xfrm>
          <a:prstGeom prst="rect">
            <a:avLst/>
          </a:prstGeom>
        </p:spPr>
        <p:txBody>
          <a:bodyPr anchor="t" rtlCol="false" tIns="0" lIns="0" bIns="0" rIns="0">
            <a:spAutoFit/>
          </a:bodyPr>
          <a:lstStyle/>
          <a:p>
            <a:pPr algn="l">
              <a:lnSpc>
                <a:spcPts val="4212"/>
              </a:lnSpc>
            </a:pPr>
            <a:r>
              <a:rPr lang="en-US" sz="3215">
                <a:solidFill>
                  <a:srgbClr val="373737"/>
                </a:solidFill>
                <a:latin typeface="Poppins"/>
                <a:ea typeface="Poppins"/>
                <a:cs typeface="Poppins"/>
                <a:sym typeface="Poppins"/>
              </a:rPr>
              <a:t>Hoàng Trung Dũng</a:t>
            </a:r>
          </a:p>
        </p:txBody>
      </p:sp>
      <p:sp>
        <p:nvSpPr>
          <p:cNvPr name="TextBox 26" id="26"/>
          <p:cNvSpPr txBox="true"/>
          <p:nvPr/>
        </p:nvSpPr>
        <p:spPr>
          <a:xfrm rot="0">
            <a:off x="11198381" y="6062253"/>
            <a:ext cx="4479258" cy="555157"/>
          </a:xfrm>
          <a:prstGeom prst="rect">
            <a:avLst/>
          </a:prstGeom>
        </p:spPr>
        <p:txBody>
          <a:bodyPr anchor="t" rtlCol="false" tIns="0" lIns="0" bIns="0" rIns="0">
            <a:spAutoFit/>
          </a:bodyPr>
          <a:lstStyle/>
          <a:p>
            <a:pPr algn="l">
              <a:lnSpc>
                <a:spcPts val="4212"/>
              </a:lnSpc>
            </a:pPr>
            <a:r>
              <a:rPr lang="en-US" sz="3215">
                <a:solidFill>
                  <a:srgbClr val="373737"/>
                </a:solidFill>
                <a:latin typeface="Poppins"/>
                <a:ea typeface="Poppins"/>
                <a:cs typeface="Poppins"/>
                <a:sym typeface="Poppins"/>
              </a:rPr>
              <a:t>Nguyễn Văn Huy</a:t>
            </a:r>
          </a:p>
        </p:txBody>
      </p:sp>
      <p:sp>
        <p:nvSpPr>
          <p:cNvPr name="TextBox 27" id="27"/>
          <p:cNvSpPr txBox="true"/>
          <p:nvPr/>
        </p:nvSpPr>
        <p:spPr>
          <a:xfrm rot="0">
            <a:off x="11198381" y="7357541"/>
            <a:ext cx="3752169" cy="555157"/>
          </a:xfrm>
          <a:prstGeom prst="rect">
            <a:avLst/>
          </a:prstGeom>
        </p:spPr>
        <p:txBody>
          <a:bodyPr anchor="t" rtlCol="false" tIns="0" lIns="0" bIns="0" rIns="0">
            <a:spAutoFit/>
          </a:bodyPr>
          <a:lstStyle/>
          <a:p>
            <a:pPr algn="l">
              <a:lnSpc>
                <a:spcPts val="4212"/>
              </a:lnSpc>
            </a:pPr>
            <a:r>
              <a:rPr lang="en-US" sz="3215">
                <a:solidFill>
                  <a:srgbClr val="373737"/>
                </a:solidFill>
                <a:latin typeface="Poppins"/>
                <a:ea typeface="Poppins"/>
                <a:cs typeface="Poppins"/>
                <a:sym typeface="Poppins"/>
              </a:rPr>
              <a:t>Trần Quang Huy</a:t>
            </a:r>
          </a:p>
        </p:txBody>
      </p:sp>
      <p:sp>
        <p:nvSpPr>
          <p:cNvPr name="TextBox 28" id="28"/>
          <p:cNvSpPr txBox="true"/>
          <p:nvPr/>
        </p:nvSpPr>
        <p:spPr>
          <a:xfrm rot="0">
            <a:off x="1028700" y="4294107"/>
            <a:ext cx="5272634" cy="1240992"/>
          </a:xfrm>
          <a:prstGeom prst="rect">
            <a:avLst/>
          </a:prstGeom>
        </p:spPr>
        <p:txBody>
          <a:bodyPr anchor="t" rtlCol="false" tIns="0" lIns="0" bIns="0" rIns="0">
            <a:spAutoFit/>
          </a:bodyPr>
          <a:lstStyle/>
          <a:p>
            <a:pPr algn="l">
              <a:lnSpc>
                <a:spcPts val="8530"/>
              </a:lnSpc>
            </a:pPr>
            <a:r>
              <a:rPr lang="en-US" sz="9272" b="true">
                <a:solidFill>
                  <a:srgbClr val="707070"/>
                </a:solidFill>
                <a:latin typeface="Poppins Bold"/>
                <a:ea typeface="Poppins Bold"/>
                <a:cs typeface="Poppins Bold"/>
                <a:sym typeface="Poppins Bold"/>
              </a:rPr>
              <a:t>Nhóm 8</a:t>
            </a:r>
          </a:p>
        </p:txBody>
      </p:sp>
      <p:sp>
        <p:nvSpPr>
          <p:cNvPr name="Freeform 29" id="29"/>
          <p:cNvSpPr/>
          <p:nvPr/>
        </p:nvSpPr>
        <p:spPr>
          <a:xfrm flipH="false" flipV="false" rot="0">
            <a:off x="17937915" y="4504344"/>
            <a:ext cx="611864" cy="1278312"/>
          </a:xfrm>
          <a:custGeom>
            <a:avLst/>
            <a:gdLst/>
            <a:ahLst/>
            <a:cxnLst/>
            <a:rect r="r" b="b" t="t" l="l"/>
            <a:pathLst>
              <a:path h="1278312" w="611864">
                <a:moveTo>
                  <a:pt x="0" y="0"/>
                </a:moveTo>
                <a:lnTo>
                  <a:pt x="611864" y="0"/>
                </a:lnTo>
                <a:lnTo>
                  <a:pt x="611864" y="1278312"/>
                </a:lnTo>
                <a:lnTo>
                  <a:pt x="0" y="1278312"/>
                </a:lnTo>
                <a:lnTo>
                  <a:pt x="0" y="0"/>
                </a:lnTo>
                <a:close/>
              </a:path>
            </a:pathLst>
          </a:custGeom>
          <a:blipFill>
            <a:blip r:embed="rId3">
              <a:extLst>
                <a:ext uri="{96DAC541-7B7A-43D3-8B79-37D633B846F1}">
                  <asvg:svgBlip xmlns:asvg="http://schemas.microsoft.com/office/drawing/2016/SVG/main" r:embed="rId4"/>
                </a:ext>
              </a:extLst>
            </a:blip>
            <a:stretch>
              <a:fillRect l="0" t="0" r="-107354" b="0"/>
            </a:stretch>
          </a:blipFill>
        </p:spPr>
      </p:sp>
      <p:sp>
        <p:nvSpPr>
          <p:cNvPr name="Freeform 30" id="30"/>
          <p:cNvSpPr/>
          <p:nvPr/>
        </p:nvSpPr>
        <p:spPr>
          <a:xfrm flipH="false" flipV="false" rot="0">
            <a:off x="-145783" y="2078462"/>
            <a:ext cx="561323" cy="1172722"/>
          </a:xfrm>
          <a:custGeom>
            <a:avLst/>
            <a:gdLst/>
            <a:ahLst/>
            <a:cxnLst/>
            <a:rect r="r" b="b" t="t" l="l"/>
            <a:pathLst>
              <a:path h="1172722" w="561323">
                <a:moveTo>
                  <a:pt x="0" y="0"/>
                </a:moveTo>
                <a:lnTo>
                  <a:pt x="561323" y="0"/>
                </a:lnTo>
                <a:lnTo>
                  <a:pt x="561323" y="1172723"/>
                </a:lnTo>
                <a:lnTo>
                  <a:pt x="0" y="1172723"/>
                </a:lnTo>
                <a:lnTo>
                  <a:pt x="0" y="0"/>
                </a:lnTo>
                <a:close/>
              </a:path>
            </a:pathLst>
          </a:custGeom>
          <a:blipFill>
            <a:blip r:embed="rId3">
              <a:extLst>
                <a:ext uri="{96DAC541-7B7A-43D3-8B79-37D633B846F1}">
                  <asvg:svgBlip xmlns:asvg="http://schemas.microsoft.com/office/drawing/2016/SVG/main" r:embed="rId4"/>
                </a:ext>
              </a:extLst>
            </a:blip>
            <a:stretch>
              <a:fillRect l="0" t="0" r="-107354"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11643" t="0" r="-11643" b="0"/>
            </a:stretch>
          </a:blipFill>
        </p:spPr>
      </p:sp>
      <p:sp>
        <p:nvSpPr>
          <p:cNvPr name="Freeform 3" id="3"/>
          <p:cNvSpPr/>
          <p:nvPr/>
        </p:nvSpPr>
        <p:spPr>
          <a:xfrm flipH="false" flipV="false" rot="0">
            <a:off x="0" y="2287124"/>
            <a:ext cx="268365" cy="560671"/>
          </a:xfrm>
          <a:custGeom>
            <a:avLst/>
            <a:gdLst/>
            <a:ahLst/>
            <a:cxnLst/>
            <a:rect r="r" b="b" t="t" l="l"/>
            <a:pathLst>
              <a:path h="560671" w="268365">
                <a:moveTo>
                  <a:pt x="0" y="0"/>
                </a:moveTo>
                <a:lnTo>
                  <a:pt x="268365" y="0"/>
                </a:lnTo>
                <a:lnTo>
                  <a:pt x="268365" y="560671"/>
                </a:lnTo>
                <a:lnTo>
                  <a:pt x="0" y="560671"/>
                </a:lnTo>
                <a:lnTo>
                  <a:pt x="0" y="0"/>
                </a:lnTo>
                <a:close/>
              </a:path>
            </a:pathLst>
          </a:custGeom>
          <a:blipFill>
            <a:blip r:embed="rId3">
              <a:extLst>
                <a:ext uri="{96DAC541-7B7A-43D3-8B79-37D633B846F1}">
                  <asvg:svgBlip xmlns:asvg="http://schemas.microsoft.com/office/drawing/2016/SVG/main" r:embed="rId4"/>
                </a:ext>
              </a:extLst>
            </a:blip>
            <a:stretch>
              <a:fillRect l="0" t="0" r="-107354" b="0"/>
            </a:stretch>
          </a:blipFill>
        </p:spPr>
      </p:sp>
      <p:grpSp>
        <p:nvGrpSpPr>
          <p:cNvPr name="Group 4" id="4"/>
          <p:cNvGrpSpPr/>
          <p:nvPr/>
        </p:nvGrpSpPr>
        <p:grpSpPr>
          <a:xfrm rot="5400000">
            <a:off x="11367438" y="2110038"/>
            <a:ext cx="4958543" cy="7061538"/>
            <a:chOff x="0" y="0"/>
            <a:chExt cx="1743527" cy="2482984"/>
          </a:xfrm>
        </p:grpSpPr>
        <p:sp>
          <p:nvSpPr>
            <p:cNvPr name="Freeform 5" id="5"/>
            <p:cNvSpPr/>
            <p:nvPr/>
          </p:nvSpPr>
          <p:spPr>
            <a:xfrm flipH="false" flipV="false" rot="0">
              <a:off x="0" y="0"/>
              <a:ext cx="1743527" cy="2482984"/>
            </a:xfrm>
            <a:custGeom>
              <a:avLst/>
              <a:gdLst/>
              <a:ahLst/>
              <a:cxnLst/>
              <a:rect r="r" b="b" t="t" l="l"/>
              <a:pathLst>
                <a:path h="2482984" w="1743527">
                  <a:moveTo>
                    <a:pt x="74944" y="0"/>
                  </a:moveTo>
                  <a:lnTo>
                    <a:pt x="1668583" y="0"/>
                  </a:lnTo>
                  <a:cubicBezTo>
                    <a:pt x="1709974" y="0"/>
                    <a:pt x="1743527" y="33553"/>
                    <a:pt x="1743527" y="74944"/>
                  </a:cubicBezTo>
                  <a:lnTo>
                    <a:pt x="1743527" y="2408040"/>
                  </a:lnTo>
                  <a:cubicBezTo>
                    <a:pt x="1743527" y="2449430"/>
                    <a:pt x="1709974" y="2482984"/>
                    <a:pt x="1668583" y="2482984"/>
                  </a:cubicBezTo>
                  <a:lnTo>
                    <a:pt x="74944" y="2482984"/>
                  </a:lnTo>
                  <a:cubicBezTo>
                    <a:pt x="33553" y="2482984"/>
                    <a:pt x="0" y="2449430"/>
                    <a:pt x="0" y="2408040"/>
                  </a:cubicBezTo>
                  <a:lnTo>
                    <a:pt x="0" y="74944"/>
                  </a:lnTo>
                  <a:cubicBezTo>
                    <a:pt x="0" y="33553"/>
                    <a:pt x="33553" y="0"/>
                    <a:pt x="74944" y="0"/>
                  </a:cubicBezTo>
                  <a:close/>
                </a:path>
              </a:pathLst>
            </a:custGeom>
            <a:gradFill rotWithShape="true">
              <a:gsLst>
                <a:gs pos="0">
                  <a:srgbClr val="30C2B7">
                    <a:alpha val="100000"/>
                  </a:srgbClr>
                </a:gs>
                <a:gs pos="50000">
                  <a:srgbClr val="70E1BF">
                    <a:alpha val="100000"/>
                  </a:srgbClr>
                </a:gs>
                <a:gs pos="100000">
                  <a:srgbClr val="96EFC1">
                    <a:alpha val="100000"/>
                  </a:srgbClr>
                </a:gs>
              </a:gsLst>
              <a:lin ang="2700000"/>
            </a:gradFill>
          </p:spPr>
        </p:sp>
        <p:sp>
          <p:nvSpPr>
            <p:cNvPr name="TextBox 6" id="6"/>
            <p:cNvSpPr txBox="true"/>
            <p:nvPr/>
          </p:nvSpPr>
          <p:spPr>
            <a:xfrm>
              <a:off x="0" y="-57150"/>
              <a:ext cx="1743527" cy="2540134"/>
            </a:xfrm>
            <a:prstGeom prst="rect">
              <a:avLst/>
            </a:prstGeom>
          </p:spPr>
          <p:txBody>
            <a:bodyPr anchor="ctr" rtlCol="false" tIns="50800" lIns="50800" bIns="50800" rIns="50800"/>
            <a:lstStyle/>
            <a:p>
              <a:pPr algn="ctr">
                <a:lnSpc>
                  <a:spcPts val="2520"/>
                </a:lnSpc>
              </a:pPr>
            </a:p>
          </p:txBody>
        </p:sp>
      </p:grpSp>
      <p:grpSp>
        <p:nvGrpSpPr>
          <p:cNvPr name="Group 7" id="7"/>
          <p:cNvGrpSpPr/>
          <p:nvPr/>
        </p:nvGrpSpPr>
        <p:grpSpPr>
          <a:xfrm rot="8281243">
            <a:off x="16394865" y="8648990"/>
            <a:ext cx="3086100" cy="3086100"/>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857250" cap="sq">
              <a:gradFill>
                <a:gsLst>
                  <a:gs pos="0">
                    <a:srgbClr val="30C2B7">
                      <a:alpha val="100000"/>
                    </a:srgbClr>
                  </a:gs>
                  <a:gs pos="33333">
                    <a:srgbClr val="70E1A6">
                      <a:alpha val="100000"/>
                    </a:srgbClr>
                  </a:gs>
                  <a:gs pos="66667">
                    <a:srgbClr val="96EFC1">
                      <a:alpha val="100000"/>
                    </a:srgbClr>
                  </a:gs>
                  <a:gs pos="100000">
                    <a:srgbClr val="96EFC1">
                      <a:alpha val="9500"/>
                    </a:srgbClr>
                  </a:gs>
                </a:gsLst>
                <a:lin ang="2700000"/>
              </a:gradFill>
              <a:prstDash val="solid"/>
              <a:miter/>
            </a:ln>
          </p:spPr>
        </p:sp>
        <p:sp>
          <p:nvSpPr>
            <p:cNvPr name="TextBox 9" id="9"/>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0" id="10"/>
          <p:cNvGrpSpPr/>
          <p:nvPr/>
        </p:nvGrpSpPr>
        <p:grpSpPr>
          <a:xfrm rot="-5400000">
            <a:off x="-651702" y="8506649"/>
            <a:ext cx="1948521" cy="2471962"/>
            <a:chOff x="0" y="0"/>
            <a:chExt cx="513191" cy="651052"/>
          </a:xfrm>
        </p:grpSpPr>
        <p:sp>
          <p:nvSpPr>
            <p:cNvPr name="Freeform 11" id="11"/>
            <p:cNvSpPr/>
            <p:nvPr/>
          </p:nvSpPr>
          <p:spPr>
            <a:xfrm flipH="false" flipV="false" rot="0">
              <a:off x="0" y="0"/>
              <a:ext cx="513191" cy="651052"/>
            </a:xfrm>
            <a:custGeom>
              <a:avLst/>
              <a:gdLst/>
              <a:ahLst/>
              <a:cxnLst/>
              <a:rect r="r" b="b" t="t" l="l"/>
              <a:pathLst>
                <a:path h="651052" w="513191">
                  <a:moveTo>
                    <a:pt x="246340" y="0"/>
                  </a:moveTo>
                  <a:lnTo>
                    <a:pt x="266850" y="0"/>
                  </a:lnTo>
                  <a:cubicBezTo>
                    <a:pt x="332184" y="0"/>
                    <a:pt x="394841" y="25954"/>
                    <a:pt x="441039" y="72151"/>
                  </a:cubicBezTo>
                  <a:cubicBezTo>
                    <a:pt x="487237" y="118349"/>
                    <a:pt x="513191" y="181007"/>
                    <a:pt x="513191" y="246340"/>
                  </a:cubicBezTo>
                  <a:lnTo>
                    <a:pt x="513191" y="404712"/>
                  </a:lnTo>
                  <a:cubicBezTo>
                    <a:pt x="513191" y="470045"/>
                    <a:pt x="487237" y="532703"/>
                    <a:pt x="441039" y="578900"/>
                  </a:cubicBezTo>
                  <a:cubicBezTo>
                    <a:pt x="394841" y="625098"/>
                    <a:pt x="332184" y="651052"/>
                    <a:pt x="266850" y="651052"/>
                  </a:cubicBezTo>
                  <a:lnTo>
                    <a:pt x="246340" y="651052"/>
                  </a:lnTo>
                  <a:cubicBezTo>
                    <a:pt x="181007" y="651052"/>
                    <a:pt x="118349" y="625098"/>
                    <a:pt x="72151" y="578900"/>
                  </a:cubicBezTo>
                  <a:cubicBezTo>
                    <a:pt x="25954" y="532703"/>
                    <a:pt x="0" y="470045"/>
                    <a:pt x="0" y="404712"/>
                  </a:cubicBezTo>
                  <a:lnTo>
                    <a:pt x="0" y="246340"/>
                  </a:lnTo>
                  <a:cubicBezTo>
                    <a:pt x="0" y="181007"/>
                    <a:pt x="25954" y="118349"/>
                    <a:pt x="72151" y="72151"/>
                  </a:cubicBezTo>
                  <a:cubicBezTo>
                    <a:pt x="118349" y="25954"/>
                    <a:pt x="181007" y="0"/>
                    <a:pt x="246340" y="0"/>
                  </a:cubicBezTo>
                  <a:close/>
                </a:path>
              </a:pathLst>
            </a:custGeom>
            <a:gradFill rotWithShape="true">
              <a:gsLst>
                <a:gs pos="0">
                  <a:srgbClr val="30C2B7">
                    <a:alpha val="100000"/>
                  </a:srgbClr>
                </a:gs>
                <a:gs pos="33333">
                  <a:srgbClr val="70E1A6">
                    <a:alpha val="100000"/>
                  </a:srgbClr>
                </a:gs>
                <a:gs pos="66667">
                  <a:srgbClr val="96EFC1">
                    <a:alpha val="54000"/>
                  </a:srgbClr>
                </a:gs>
                <a:gs pos="100000">
                  <a:srgbClr val="96EFC1">
                    <a:alpha val="9500"/>
                  </a:srgbClr>
                </a:gs>
              </a:gsLst>
              <a:lin ang="2700000"/>
            </a:gradFill>
          </p:spPr>
        </p:sp>
        <p:sp>
          <p:nvSpPr>
            <p:cNvPr name="TextBox 12" id="12"/>
            <p:cNvSpPr txBox="true"/>
            <p:nvPr/>
          </p:nvSpPr>
          <p:spPr>
            <a:xfrm>
              <a:off x="0" y="-57150"/>
              <a:ext cx="513191" cy="708202"/>
            </a:xfrm>
            <a:prstGeom prst="rect">
              <a:avLst/>
            </a:prstGeom>
          </p:spPr>
          <p:txBody>
            <a:bodyPr anchor="ctr" rtlCol="false" tIns="50800" lIns="50800" bIns="50800" rIns="50800"/>
            <a:lstStyle/>
            <a:p>
              <a:pPr algn="ctr">
                <a:lnSpc>
                  <a:spcPts val="2520"/>
                </a:lnSpc>
              </a:pPr>
            </a:p>
          </p:txBody>
        </p:sp>
      </p:grpSp>
      <p:grpSp>
        <p:nvGrpSpPr>
          <p:cNvPr name="Group 13" id="13"/>
          <p:cNvGrpSpPr/>
          <p:nvPr/>
        </p:nvGrpSpPr>
        <p:grpSpPr>
          <a:xfrm rot="0">
            <a:off x="10962727" y="3838804"/>
            <a:ext cx="6006675" cy="3604005"/>
            <a:chOff x="0" y="0"/>
            <a:chExt cx="6350000" cy="3810000"/>
          </a:xfrm>
        </p:grpSpPr>
        <p:sp>
          <p:nvSpPr>
            <p:cNvPr name="Freeform 14" id="14"/>
            <p:cNvSpPr/>
            <p:nvPr/>
          </p:nvSpPr>
          <p:spPr>
            <a:xfrm flipH="false" flipV="false" rot="0">
              <a:off x="0" y="0"/>
              <a:ext cx="6350000" cy="3810000"/>
            </a:xfrm>
            <a:custGeom>
              <a:avLst/>
              <a:gdLst/>
              <a:ahLst/>
              <a:cxnLst/>
              <a:rect r="r" b="b" t="t" l="l"/>
              <a:pathLst>
                <a:path h="3810000" w="6350000">
                  <a:moveTo>
                    <a:pt x="0" y="3175000"/>
                  </a:moveTo>
                  <a:lnTo>
                    <a:pt x="0" y="635000"/>
                  </a:lnTo>
                  <a:cubicBezTo>
                    <a:pt x="0" y="284480"/>
                    <a:pt x="284480" y="0"/>
                    <a:pt x="635000" y="0"/>
                  </a:cubicBezTo>
                  <a:lnTo>
                    <a:pt x="5715000" y="0"/>
                  </a:lnTo>
                  <a:cubicBezTo>
                    <a:pt x="6065520" y="0"/>
                    <a:pt x="6350000" y="284480"/>
                    <a:pt x="6350000" y="635000"/>
                  </a:cubicBezTo>
                  <a:lnTo>
                    <a:pt x="6350000" y="3175000"/>
                  </a:lnTo>
                  <a:cubicBezTo>
                    <a:pt x="6350000" y="3525520"/>
                    <a:pt x="6065520" y="3810000"/>
                    <a:pt x="5715000" y="3810000"/>
                  </a:cubicBezTo>
                  <a:lnTo>
                    <a:pt x="635000" y="3810000"/>
                  </a:lnTo>
                  <a:cubicBezTo>
                    <a:pt x="284480" y="3810000"/>
                    <a:pt x="0" y="3525520"/>
                    <a:pt x="0" y="3175000"/>
                  </a:cubicBezTo>
                  <a:close/>
                </a:path>
              </a:pathLst>
            </a:custGeom>
            <a:blipFill>
              <a:blip r:embed="rId5"/>
              <a:stretch>
                <a:fillRect l="0" t="-10312" r="0" b="-10312"/>
              </a:stretch>
            </a:blipFill>
          </p:spPr>
        </p:sp>
      </p:grpSp>
      <p:sp>
        <p:nvSpPr>
          <p:cNvPr name="Freeform 15" id="15"/>
          <p:cNvSpPr/>
          <p:nvPr/>
        </p:nvSpPr>
        <p:spPr>
          <a:xfrm flipH="false" flipV="false" rot="0">
            <a:off x="17937915" y="3914316"/>
            <a:ext cx="611864" cy="1278312"/>
          </a:xfrm>
          <a:custGeom>
            <a:avLst/>
            <a:gdLst/>
            <a:ahLst/>
            <a:cxnLst/>
            <a:rect r="r" b="b" t="t" l="l"/>
            <a:pathLst>
              <a:path h="1278312" w="611864">
                <a:moveTo>
                  <a:pt x="0" y="0"/>
                </a:moveTo>
                <a:lnTo>
                  <a:pt x="611864" y="0"/>
                </a:lnTo>
                <a:lnTo>
                  <a:pt x="611864" y="1278312"/>
                </a:lnTo>
                <a:lnTo>
                  <a:pt x="0" y="1278312"/>
                </a:lnTo>
                <a:lnTo>
                  <a:pt x="0" y="0"/>
                </a:lnTo>
                <a:close/>
              </a:path>
            </a:pathLst>
          </a:custGeom>
          <a:blipFill>
            <a:blip r:embed="rId3">
              <a:extLst>
                <a:ext uri="{96DAC541-7B7A-43D3-8B79-37D633B846F1}">
                  <asvg:svgBlip xmlns:asvg="http://schemas.microsoft.com/office/drawing/2016/SVG/main" r:embed="rId4"/>
                </a:ext>
              </a:extLst>
            </a:blip>
            <a:stretch>
              <a:fillRect l="0" t="0" r="-107354" b="0"/>
            </a:stretch>
          </a:blipFill>
        </p:spPr>
      </p:sp>
      <p:sp>
        <p:nvSpPr>
          <p:cNvPr name="Freeform 16" id="16"/>
          <p:cNvSpPr/>
          <p:nvPr/>
        </p:nvSpPr>
        <p:spPr>
          <a:xfrm flipH="false" flipV="false" rot="0">
            <a:off x="-145783" y="2078462"/>
            <a:ext cx="561323" cy="1172722"/>
          </a:xfrm>
          <a:custGeom>
            <a:avLst/>
            <a:gdLst/>
            <a:ahLst/>
            <a:cxnLst/>
            <a:rect r="r" b="b" t="t" l="l"/>
            <a:pathLst>
              <a:path h="1172722" w="561323">
                <a:moveTo>
                  <a:pt x="0" y="0"/>
                </a:moveTo>
                <a:lnTo>
                  <a:pt x="561323" y="0"/>
                </a:lnTo>
                <a:lnTo>
                  <a:pt x="561323" y="1172723"/>
                </a:lnTo>
                <a:lnTo>
                  <a:pt x="0" y="1172723"/>
                </a:lnTo>
                <a:lnTo>
                  <a:pt x="0" y="0"/>
                </a:lnTo>
                <a:close/>
              </a:path>
            </a:pathLst>
          </a:custGeom>
          <a:blipFill>
            <a:blip r:embed="rId3">
              <a:extLst>
                <a:ext uri="{96DAC541-7B7A-43D3-8B79-37D633B846F1}">
                  <asvg:svgBlip xmlns:asvg="http://schemas.microsoft.com/office/drawing/2016/SVG/main" r:embed="rId4"/>
                </a:ext>
              </a:extLst>
            </a:blip>
            <a:stretch>
              <a:fillRect l="0" t="0" r="-107354" b="0"/>
            </a:stretch>
          </a:blipFill>
        </p:spPr>
      </p:sp>
      <p:sp>
        <p:nvSpPr>
          <p:cNvPr name="TextBox 17" id="17"/>
          <p:cNvSpPr txBox="true"/>
          <p:nvPr/>
        </p:nvSpPr>
        <p:spPr>
          <a:xfrm rot="0">
            <a:off x="1558540" y="1604372"/>
            <a:ext cx="8196964" cy="1270254"/>
          </a:xfrm>
          <a:prstGeom prst="rect">
            <a:avLst/>
          </a:prstGeom>
        </p:spPr>
        <p:txBody>
          <a:bodyPr anchor="t" rtlCol="false" tIns="0" lIns="0" bIns="0" rIns="0">
            <a:spAutoFit/>
          </a:bodyPr>
          <a:lstStyle/>
          <a:p>
            <a:pPr algn="l">
              <a:lnSpc>
                <a:spcPts val="4967"/>
              </a:lnSpc>
            </a:pPr>
            <a:r>
              <a:rPr lang="en-US" sz="3600" b="true">
                <a:solidFill>
                  <a:srgbClr val="373737"/>
                </a:solidFill>
                <a:latin typeface="Poppins Bold"/>
                <a:ea typeface="Poppins Bold"/>
                <a:cs typeface="Poppins Bold"/>
                <a:sym typeface="Poppins Bold"/>
              </a:rPr>
              <a:t>Bạn đã bao giờ loay hoay tìm chỗ đỗ xe trong một bãi đỗ đông đúc?</a:t>
            </a:r>
          </a:p>
        </p:txBody>
      </p:sp>
      <p:sp>
        <p:nvSpPr>
          <p:cNvPr name="TextBox 18" id="18"/>
          <p:cNvSpPr txBox="true"/>
          <p:nvPr/>
        </p:nvSpPr>
        <p:spPr>
          <a:xfrm rot="0">
            <a:off x="1617242" y="3174985"/>
            <a:ext cx="8138262" cy="5146040"/>
          </a:xfrm>
          <a:prstGeom prst="rect">
            <a:avLst/>
          </a:prstGeom>
        </p:spPr>
        <p:txBody>
          <a:bodyPr anchor="t" rtlCol="false" tIns="0" lIns="0" bIns="0" rIns="0">
            <a:spAutoFit/>
          </a:bodyPr>
          <a:lstStyle/>
          <a:p>
            <a:pPr algn="l">
              <a:lnSpc>
                <a:spcPts val="4059"/>
              </a:lnSpc>
            </a:pPr>
            <a:r>
              <a:rPr lang="en-US" sz="2899">
                <a:solidFill>
                  <a:srgbClr val="373737"/>
                </a:solidFill>
                <a:latin typeface="Poppins"/>
                <a:ea typeface="Poppins"/>
                <a:cs typeface="Poppins"/>
                <a:sym typeface="Poppins"/>
              </a:rPr>
              <a:t> Với hệ thống bãi đỗ xe thông minh sử dụng ESP32 và cảm biến hồng ngoại, việc tìm chỗ đậu sẽ trở nên đơn giản hơn bao giờ hết. Khi có xe vào hoặc ra khỏi vị trí, cảm biến sẽ ngay lập tức phát hiện và truyền tín hiệu về cho ESP32. Dữ liệu được xử lý và hiển thị trực quan trên màn hình, giúp bạn dễ dàng xác định vị trí trống. Không chỉ vậy, hệ thống còn có thể thu thập dữ liệu về việc sử dụng bãi đỗ để tối ưu hóa quản lý và tăng hiệu quả.</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11643" t="0" r="-11643" b="0"/>
            </a:stretch>
          </a:blipFill>
        </p:spPr>
      </p:sp>
      <p:grpSp>
        <p:nvGrpSpPr>
          <p:cNvPr name="Group 3" id="3"/>
          <p:cNvGrpSpPr/>
          <p:nvPr/>
        </p:nvGrpSpPr>
        <p:grpSpPr>
          <a:xfrm rot="-5400000">
            <a:off x="-651702" y="8506649"/>
            <a:ext cx="1948521" cy="2471962"/>
            <a:chOff x="0" y="0"/>
            <a:chExt cx="513191" cy="651052"/>
          </a:xfrm>
        </p:grpSpPr>
        <p:sp>
          <p:nvSpPr>
            <p:cNvPr name="Freeform 4" id="4"/>
            <p:cNvSpPr/>
            <p:nvPr/>
          </p:nvSpPr>
          <p:spPr>
            <a:xfrm flipH="false" flipV="false" rot="0">
              <a:off x="0" y="0"/>
              <a:ext cx="513191" cy="651052"/>
            </a:xfrm>
            <a:custGeom>
              <a:avLst/>
              <a:gdLst/>
              <a:ahLst/>
              <a:cxnLst/>
              <a:rect r="r" b="b" t="t" l="l"/>
              <a:pathLst>
                <a:path h="651052" w="513191">
                  <a:moveTo>
                    <a:pt x="246340" y="0"/>
                  </a:moveTo>
                  <a:lnTo>
                    <a:pt x="266850" y="0"/>
                  </a:lnTo>
                  <a:cubicBezTo>
                    <a:pt x="332184" y="0"/>
                    <a:pt x="394841" y="25954"/>
                    <a:pt x="441039" y="72151"/>
                  </a:cubicBezTo>
                  <a:cubicBezTo>
                    <a:pt x="487237" y="118349"/>
                    <a:pt x="513191" y="181007"/>
                    <a:pt x="513191" y="246340"/>
                  </a:cubicBezTo>
                  <a:lnTo>
                    <a:pt x="513191" y="404712"/>
                  </a:lnTo>
                  <a:cubicBezTo>
                    <a:pt x="513191" y="470045"/>
                    <a:pt x="487237" y="532703"/>
                    <a:pt x="441039" y="578900"/>
                  </a:cubicBezTo>
                  <a:cubicBezTo>
                    <a:pt x="394841" y="625098"/>
                    <a:pt x="332184" y="651052"/>
                    <a:pt x="266850" y="651052"/>
                  </a:cubicBezTo>
                  <a:lnTo>
                    <a:pt x="246340" y="651052"/>
                  </a:lnTo>
                  <a:cubicBezTo>
                    <a:pt x="181007" y="651052"/>
                    <a:pt x="118349" y="625098"/>
                    <a:pt x="72151" y="578900"/>
                  </a:cubicBezTo>
                  <a:cubicBezTo>
                    <a:pt x="25954" y="532703"/>
                    <a:pt x="0" y="470045"/>
                    <a:pt x="0" y="404712"/>
                  </a:cubicBezTo>
                  <a:lnTo>
                    <a:pt x="0" y="246340"/>
                  </a:lnTo>
                  <a:cubicBezTo>
                    <a:pt x="0" y="181007"/>
                    <a:pt x="25954" y="118349"/>
                    <a:pt x="72151" y="72151"/>
                  </a:cubicBezTo>
                  <a:cubicBezTo>
                    <a:pt x="118349" y="25954"/>
                    <a:pt x="181007" y="0"/>
                    <a:pt x="246340" y="0"/>
                  </a:cubicBezTo>
                  <a:close/>
                </a:path>
              </a:pathLst>
            </a:custGeom>
            <a:gradFill rotWithShape="true">
              <a:gsLst>
                <a:gs pos="0">
                  <a:srgbClr val="30C2B7">
                    <a:alpha val="100000"/>
                  </a:srgbClr>
                </a:gs>
                <a:gs pos="33333">
                  <a:srgbClr val="70E1A6">
                    <a:alpha val="100000"/>
                  </a:srgbClr>
                </a:gs>
                <a:gs pos="66667">
                  <a:srgbClr val="96EFC1">
                    <a:alpha val="54000"/>
                  </a:srgbClr>
                </a:gs>
                <a:gs pos="100000">
                  <a:srgbClr val="96EFC1">
                    <a:alpha val="9500"/>
                  </a:srgbClr>
                </a:gs>
              </a:gsLst>
              <a:lin ang="2700000"/>
            </a:gradFill>
          </p:spPr>
        </p:sp>
        <p:sp>
          <p:nvSpPr>
            <p:cNvPr name="TextBox 5" id="5"/>
            <p:cNvSpPr txBox="true"/>
            <p:nvPr/>
          </p:nvSpPr>
          <p:spPr>
            <a:xfrm>
              <a:off x="0" y="-57150"/>
              <a:ext cx="513191" cy="708202"/>
            </a:xfrm>
            <a:prstGeom prst="rect">
              <a:avLst/>
            </a:prstGeom>
          </p:spPr>
          <p:txBody>
            <a:bodyPr anchor="ctr" rtlCol="false" tIns="50800" lIns="50800" bIns="50800" rIns="50800"/>
            <a:lstStyle/>
            <a:p>
              <a:pPr algn="ctr">
                <a:lnSpc>
                  <a:spcPts val="2520"/>
                </a:lnSpc>
              </a:pPr>
            </a:p>
          </p:txBody>
        </p:sp>
      </p:grpSp>
      <p:sp>
        <p:nvSpPr>
          <p:cNvPr name="Freeform 6" id="6"/>
          <p:cNvSpPr/>
          <p:nvPr/>
        </p:nvSpPr>
        <p:spPr>
          <a:xfrm flipH="false" flipV="false" rot="0">
            <a:off x="-145783" y="2078462"/>
            <a:ext cx="561323" cy="1172722"/>
          </a:xfrm>
          <a:custGeom>
            <a:avLst/>
            <a:gdLst/>
            <a:ahLst/>
            <a:cxnLst/>
            <a:rect r="r" b="b" t="t" l="l"/>
            <a:pathLst>
              <a:path h="1172722" w="561323">
                <a:moveTo>
                  <a:pt x="0" y="0"/>
                </a:moveTo>
                <a:lnTo>
                  <a:pt x="561323" y="0"/>
                </a:lnTo>
                <a:lnTo>
                  <a:pt x="561323" y="1172723"/>
                </a:lnTo>
                <a:lnTo>
                  <a:pt x="0" y="1172723"/>
                </a:lnTo>
                <a:lnTo>
                  <a:pt x="0" y="0"/>
                </a:lnTo>
                <a:close/>
              </a:path>
            </a:pathLst>
          </a:custGeom>
          <a:blipFill>
            <a:blip r:embed="rId3">
              <a:extLst>
                <a:ext uri="{96DAC541-7B7A-43D3-8B79-37D633B846F1}">
                  <asvg:svgBlip xmlns:asvg="http://schemas.microsoft.com/office/drawing/2016/SVG/main" r:embed="rId4"/>
                </a:ext>
              </a:extLst>
            </a:blip>
            <a:stretch>
              <a:fillRect l="0" t="0" r="-107354" b="0"/>
            </a:stretch>
          </a:blipFill>
        </p:spPr>
      </p:sp>
      <p:grpSp>
        <p:nvGrpSpPr>
          <p:cNvPr name="Group 7" id="7"/>
          <p:cNvGrpSpPr/>
          <p:nvPr/>
        </p:nvGrpSpPr>
        <p:grpSpPr>
          <a:xfrm rot="8281243">
            <a:off x="11245708" y="8675631"/>
            <a:ext cx="3086100" cy="3086100"/>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857250" cap="sq">
              <a:gradFill>
                <a:gsLst>
                  <a:gs pos="0">
                    <a:srgbClr val="30C2B7">
                      <a:alpha val="100000"/>
                    </a:srgbClr>
                  </a:gs>
                  <a:gs pos="33333">
                    <a:srgbClr val="70E1A6">
                      <a:alpha val="100000"/>
                    </a:srgbClr>
                  </a:gs>
                  <a:gs pos="66667">
                    <a:srgbClr val="96EFC1">
                      <a:alpha val="100000"/>
                    </a:srgbClr>
                  </a:gs>
                  <a:gs pos="100000">
                    <a:srgbClr val="96EFC1">
                      <a:alpha val="9500"/>
                    </a:srgbClr>
                  </a:gs>
                </a:gsLst>
                <a:lin ang="2700000"/>
              </a:gradFill>
              <a:prstDash val="solid"/>
              <a:miter/>
            </a:ln>
          </p:spPr>
        </p:sp>
        <p:sp>
          <p:nvSpPr>
            <p:cNvPr name="TextBox 9" id="9"/>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sp>
        <p:nvSpPr>
          <p:cNvPr name="Freeform 10" id="10"/>
          <p:cNvSpPr/>
          <p:nvPr/>
        </p:nvSpPr>
        <p:spPr>
          <a:xfrm flipH="false" flipV="false" rot="0">
            <a:off x="9619697" y="1804562"/>
            <a:ext cx="7639603" cy="6963808"/>
          </a:xfrm>
          <a:custGeom>
            <a:avLst/>
            <a:gdLst/>
            <a:ahLst/>
            <a:cxnLst/>
            <a:rect r="r" b="b" t="t" l="l"/>
            <a:pathLst>
              <a:path h="6963808" w="7639603">
                <a:moveTo>
                  <a:pt x="0" y="0"/>
                </a:moveTo>
                <a:lnTo>
                  <a:pt x="7639603" y="0"/>
                </a:lnTo>
                <a:lnTo>
                  <a:pt x="7639603" y="6963808"/>
                </a:lnTo>
                <a:lnTo>
                  <a:pt x="0" y="6963808"/>
                </a:lnTo>
                <a:lnTo>
                  <a:pt x="0" y="0"/>
                </a:lnTo>
                <a:close/>
              </a:path>
            </a:pathLst>
          </a:custGeom>
          <a:blipFill>
            <a:blip r:embed="rId5"/>
            <a:stretch>
              <a:fillRect l="0" t="0" r="0" b="-516"/>
            </a:stretch>
          </a:blipFill>
        </p:spPr>
      </p:sp>
      <p:sp>
        <p:nvSpPr>
          <p:cNvPr name="TextBox 11" id="11"/>
          <p:cNvSpPr txBox="true"/>
          <p:nvPr/>
        </p:nvSpPr>
        <p:spPr>
          <a:xfrm rot="0">
            <a:off x="1698059" y="3708812"/>
            <a:ext cx="7653848" cy="3658744"/>
          </a:xfrm>
          <a:prstGeom prst="rect">
            <a:avLst/>
          </a:prstGeom>
        </p:spPr>
        <p:txBody>
          <a:bodyPr anchor="t" rtlCol="false" tIns="0" lIns="0" bIns="0" rIns="0">
            <a:spAutoFit/>
          </a:bodyPr>
          <a:lstStyle/>
          <a:p>
            <a:pPr algn="l">
              <a:lnSpc>
                <a:spcPts val="9635"/>
              </a:lnSpc>
            </a:pPr>
            <a:r>
              <a:rPr lang="en-US" sz="6599" b="true">
                <a:solidFill>
                  <a:srgbClr val="707070"/>
                </a:solidFill>
                <a:latin typeface="Poppins Bold"/>
                <a:ea typeface="Poppins Bold"/>
                <a:cs typeface="Poppins Bold"/>
                <a:sym typeface="Poppins Bold"/>
              </a:rPr>
              <a:t>HỆ THỐNG </a:t>
            </a:r>
          </a:p>
          <a:p>
            <a:pPr algn="l">
              <a:lnSpc>
                <a:spcPts val="9635"/>
              </a:lnSpc>
            </a:pPr>
            <a:r>
              <a:rPr lang="en-US" sz="6599" b="true">
                <a:solidFill>
                  <a:srgbClr val="707070"/>
                </a:solidFill>
                <a:latin typeface="Poppins Bold"/>
                <a:ea typeface="Poppins Bold"/>
                <a:cs typeface="Poppins Bold"/>
                <a:sym typeface="Poppins Bold"/>
              </a:rPr>
              <a:t>CỦA CHÚNG TÔI </a:t>
            </a:r>
          </a:p>
          <a:p>
            <a:pPr algn="l">
              <a:lnSpc>
                <a:spcPts val="9635"/>
              </a:lnSpc>
            </a:pPr>
            <a:r>
              <a:rPr lang="en-US" sz="6599" b="true">
                <a:solidFill>
                  <a:srgbClr val="707070"/>
                </a:solidFill>
                <a:latin typeface="Poppins Bold"/>
                <a:ea typeface="Poppins Bold"/>
                <a:cs typeface="Poppins Bold"/>
                <a:sym typeface="Poppins Bold"/>
              </a:rPr>
              <a:t>BAO GỒM</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11643" t="0" r="-11643" b="0"/>
            </a:stretch>
          </a:blipFill>
        </p:spPr>
      </p:sp>
      <p:sp>
        <p:nvSpPr>
          <p:cNvPr name="Freeform 3" id="3"/>
          <p:cNvSpPr/>
          <p:nvPr/>
        </p:nvSpPr>
        <p:spPr>
          <a:xfrm flipH="false" flipV="false" rot="0">
            <a:off x="0" y="2287124"/>
            <a:ext cx="268365" cy="560671"/>
          </a:xfrm>
          <a:custGeom>
            <a:avLst/>
            <a:gdLst/>
            <a:ahLst/>
            <a:cxnLst/>
            <a:rect r="r" b="b" t="t" l="l"/>
            <a:pathLst>
              <a:path h="560671" w="268365">
                <a:moveTo>
                  <a:pt x="0" y="0"/>
                </a:moveTo>
                <a:lnTo>
                  <a:pt x="268365" y="0"/>
                </a:lnTo>
                <a:lnTo>
                  <a:pt x="268365" y="560671"/>
                </a:lnTo>
                <a:lnTo>
                  <a:pt x="0" y="560671"/>
                </a:lnTo>
                <a:lnTo>
                  <a:pt x="0" y="0"/>
                </a:lnTo>
                <a:close/>
              </a:path>
            </a:pathLst>
          </a:custGeom>
          <a:blipFill>
            <a:blip r:embed="rId3">
              <a:extLst>
                <a:ext uri="{96DAC541-7B7A-43D3-8B79-37D633B846F1}">
                  <asvg:svgBlip xmlns:asvg="http://schemas.microsoft.com/office/drawing/2016/SVG/main" r:embed="rId4"/>
                </a:ext>
              </a:extLst>
            </a:blip>
            <a:stretch>
              <a:fillRect l="0" t="0" r="-107354" b="0"/>
            </a:stretch>
          </a:blipFill>
        </p:spPr>
      </p:sp>
      <p:grpSp>
        <p:nvGrpSpPr>
          <p:cNvPr name="Group 4" id="4"/>
          <p:cNvGrpSpPr/>
          <p:nvPr/>
        </p:nvGrpSpPr>
        <p:grpSpPr>
          <a:xfrm rot="5400000">
            <a:off x="1330911" y="4205102"/>
            <a:ext cx="5192500" cy="4737243"/>
            <a:chOff x="0" y="0"/>
            <a:chExt cx="1825791" cy="1665713"/>
          </a:xfrm>
        </p:grpSpPr>
        <p:sp>
          <p:nvSpPr>
            <p:cNvPr name="Freeform 5" id="5"/>
            <p:cNvSpPr/>
            <p:nvPr/>
          </p:nvSpPr>
          <p:spPr>
            <a:xfrm flipH="false" flipV="false" rot="0">
              <a:off x="0" y="0"/>
              <a:ext cx="1825791" cy="1665713"/>
            </a:xfrm>
            <a:custGeom>
              <a:avLst/>
              <a:gdLst/>
              <a:ahLst/>
              <a:cxnLst/>
              <a:rect r="r" b="b" t="t" l="l"/>
              <a:pathLst>
                <a:path h="1665713" w="1825791">
                  <a:moveTo>
                    <a:pt x="71567" y="0"/>
                  </a:moveTo>
                  <a:lnTo>
                    <a:pt x="1754224" y="0"/>
                  </a:lnTo>
                  <a:cubicBezTo>
                    <a:pt x="1793750" y="0"/>
                    <a:pt x="1825791" y="32042"/>
                    <a:pt x="1825791" y="71567"/>
                  </a:cubicBezTo>
                  <a:lnTo>
                    <a:pt x="1825791" y="1594146"/>
                  </a:lnTo>
                  <a:cubicBezTo>
                    <a:pt x="1825791" y="1633672"/>
                    <a:pt x="1793750" y="1665713"/>
                    <a:pt x="1754224" y="1665713"/>
                  </a:cubicBezTo>
                  <a:lnTo>
                    <a:pt x="71567" y="1665713"/>
                  </a:lnTo>
                  <a:cubicBezTo>
                    <a:pt x="32042" y="1665713"/>
                    <a:pt x="0" y="1633672"/>
                    <a:pt x="0" y="1594146"/>
                  </a:cubicBezTo>
                  <a:lnTo>
                    <a:pt x="0" y="71567"/>
                  </a:lnTo>
                  <a:cubicBezTo>
                    <a:pt x="0" y="32042"/>
                    <a:pt x="32042" y="0"/>
                    <a:pt x="71567" y="0"/>
                  </a:cubicBezTo>
                  <a:close/>
                </a:path>
              </a:pathLst>
            </a:custGeom>
            <a:gradFill rotWithShape="true">
              <a:gsLst>
                <a:gs pos="0">
                  <a:srgbClr val="30C2B7">
                    <a:alpha val="100000"/>
                  </a:srgbClr>
                </a:gs>
                <a:gs pos="50000">
                  <a:srgbClr val="70E1BF">
                    <a:alpha val="100000"/>
                  </a:srgbClr>
                </a:gs>
                <a:gs pos="100000">
                  <a:srgbClr val="96EFC1">
                    <a:alpha val="100000"/>
                  </a:srgbClr>
                </a:gs>
              </a:gsLst>
              <a:lin ang="2700000"/>
            </a:gradFill>
          </p:spPr>
        </p:sp>
        <p:sp>
          <p:nvSpPr>
            <p:cNvPr name="TextBox 6" id="6"/>
            <p:cNvSpPr txBox="true"/>
            <p:nvPr/>
          </p:nvSpPr>
          <p:spPr>
            <a:xfrm>
              <a:off x="0" y="-57150"/>
              <a:ext cx="1825791" cy="1722863"/>
            </a:xfrm>
            <a:prstGeom prst="rect">
              <a:avLst/>
            </a:prstGeom>
          </p:spPr>
          <p:txBody>
            <a:bodyPr anchor="ctr" rtlCol="false" tIns="50800" lIns="50800" bIns="50800" rIns="50800"/>
            <a:lstStyle/>
            <a:p>
              <a:pPr algn="ctr">
                <a:lnSpc>
                  <a:spcPts val="2520"/>
                </a:lnSpc>
              </a:pPr>
            </a:p>
          </p:txBody>
        </p:sp>
      </p:grpSp>
      <p:grpSp>
        <p:nvGrpSpPr>
          <p:cNvPr name="Group 7" id="7"/>
          <p:cNvGrpSpPr/>
          <p:nvPr/>
        </p:nvGrpSpPr>
        <p:grpSpPr>
          <a:xfrm rot="5400000">
            <a:off x="6547750" y="4205102"/>
            <a:ext cx="5192500" cy="4737243"/>
            <a:chOff x="0" y="0"/>
            <a:chExt cx="1825791" cy="1665713"/>
          </a:xfrm>
        </p:grpSpPr>
        <p:sp>
          <p:nvSpPr>
            <p:cNvPr name="Freeform 8" id="8"/>
            <p:cNvSpPr/>
            <p:nvPr/>
          </p:nvSpPr>
          <p:spPr>
            <a:xfrm flipH="false" flipV="false" rot="0">
              <a:off x="0" y="0"/>
              <a:ext cx="1825791" cy="1665713"/>
            </a:xfrm>
            <a:custGeom>
              <a:avLst/>
              <a:gdLst/>
              <a:ahLst/>
              <a:cxnLst/>
              <a:rect r="r" b="b" t="t" l="l"/>
              <a:pathLst>
                <a:path h="1665713" w="1825791">
                  <a:moveTo>
                    <a:pt x="71567" y="0"/>
                  </a:moveTo>
                  <a:lnTo>
                    <a:pt x="1754224" y="0"/>
                  </a:lnTo>
                  <a:cubicBezTo>
                    <a:pt x="1793750" y="0"/>
                    <a:pt x="1825791" y="32042"/>
                    <a:pt x="1825791" y="71567"/>
                  </a:cubicBezTo>
                  <a:lnTo>
                    <a:pt x="1825791" y="1594146"/>
                  </a:lnTo>
                  <a:cubicBezTo>
                    <a:pt x="1825791" y="1633672"/>
                    <a:pt x="1793750" y="1665713"/>
                    <a:pt x="1754224" y="1665713"/>
                  </a:cubicBezTo>
                  <a:lnTo>
                    <a:pt x="71567" y="1665713"/>
                  </a:lnTo>
                  <a:cubicBezTo>
                    <a:pt x="32042" y="1665713"/>
                    <a:pt x="0" y="1633672"/>
                    <a:pt x="0" y="1594146"/>
                  </a:cubicBezTo>
                  <a:lnTo>
                    <a:pt x="0" y="71567"/>
                  </a:lnTo>
                  <a:cubicBezTo>
                    <a:pt x="0" y="32042"/>
                    <a:pt x="32042" y="0"/>
                    <a:pt x="71567" y="0"/>
                  </a:cubicBezTo>
                  <a:close/>
                </a:path>
              </a:pathLst>
            </a:custGeom>
            <a:gradFill rotWithShape="true">
              <a:gsLst>
                <a:gs pos="0">
                  <a:srgbClr val="30C2B7">
                    <a:alpha val="100000"/>
                  </a:srgbClr>
                </a:gs>
                <a:gs pos="50000">
                  <a:srgbClr val="70E1BF">
                    <a:alpha val="100000"/>
                  </a:srgbClr>
                </a:gs>
                <a:gs pos="100000">
                  <a:srgbClr val="96EFC1">
                    <a:alpha val="100000"/>
                  </a:srgbClr>
                </a:gs>
              </a:gsLst>
              <a:lin ang="2700000"/>
            </a:gradFill>
          </p:spPr>
        </p:sp>
        <p:sp>
          <p:nvSpPr>
            <p:cNvPr name="TextBox 9" id="9"/>
            <p:cNvSpPr txBox="true"/>
            <p:nvPr/>
          </p:nvSpPr>
          <p:spPr>
            <a:xfrm>
              <a:off x="0" y="-57150"/>
              <a:ext cx="1825791" cy="1722863"/>
            </a:xfrm>
            <a:prstGeom prst="rect">
              <a:avLst/>
            </a:prstGeom>
          </p:spPr>
          <p:txBody>
            <a:bodyPr anchor="ctr" rtlCol="false" tIns="50800" lIns="50800" bIns="50800" rIns="50800"/>
            <a:lstStyle/>
            <a:p>
              <a:pPr algn="ctr">
                <a:lnSpc>
                  <a:spcPts val="2520"/>
                </a:lnSpc>
              </a:pPr>
            </a:p>
          </p:txBody>
        </p:sp>
      </p:grpSp>
      <p:grpSp>
        <p:nvGrpSpPr>
          <p:cNvPr name="Group 10" id="10"/>
          <p:cNvGrpSpPr/>
          <p:nvPr/>
        </p:nvGrpSpPr>
        <p:grpSpPr>
          <a:xfrm rot="5400000">
            <a:off x="11761243" y="4205102"/>
            <a:ext cx="5192500" cy="4737243"/>
            <a:chOff x="0" y="0"/>
            <a:chExt cx="1825791" cy="1665713"/>
          </a:xfrm>
        </p:grpSpPr>
        <p:sp>
          <p:nvSpPr>
            <p:cNvPr name="Freeform 11" id="11"/>
            <p:cNvSpPr/>
            <p:nvPr/>
          </p:nvSpPr>
          <p:spPr>
            <a:xfrm flipH="false" flipV="false" rot="0">
              <a:off x="0" y="0"/>
              <a:ext cx="1825791" cy="1665713"/>
            </a:xfrm>
            <a:custGeom>
              <a:avLst/>
              <a:gdLst/>
              <a:ahLst/>
              <a:cxnLst/>
              <a:rect r="r" b="b" t="t" l="l"/>
              <a:pathLst>
                <a:path h="1665713" w="1825791">
                  <a:moveTo>
                    <a:pt x="71567" y="0"/>
                  </a:moveTo>
                  <a:lnTo>
                    <a:pt x="1754224" y="0"/>
                  </a:lnTo>
                  <a:cubicBezTo>
                    <a:pt x="1793750" y="0"/>
                    <a:pt x="1825791" y="32042"/>
                    <a:pt x="1825791" y="71567"/>
                  </a:cubicBezTo>
                  <a:lnTo>
                    <a:pt x="1825791" y="1594146"/>
                  </a:lnTo>
                  <a:cubicBezTo>
                    <a:pt x="1825791" y="1633672"/>
                    <a:pt x="1793750" y="1665713"/>
                    <a:pt x="1754224" y="1665713"/>
                  </a:cubicBezTo>
                  <a:lnTo>
                    <a:pt x="71567" y="1665713"/>
                  </a:lnTo>
                  <a:cubicBezTo>
                    <a:pt x="32042" y="1665713"/>
                    <a:pt x="0" y="1633672"/>
                    <a:pt x="0" y="1594146"/>
                  </a:cubicBezTo>
                  <a:lnTo>
                    <a:pt x="0" y="71567"/>
                  </a:lnTo>
                  <a:cubicBezTo>
                    <a:pt x="0" y="32042"/>
                    <a:pt x="32042" y="0"/>
                    <a:pt x="71567" y="0"/>
                  </a:cubicBezTo>
                  <a:close/>
                </a:path>
              </a:pathLst>
            </a:custGeom>
            <a:gradFill rotWithShape="true">
              <a:gsLst>
                <a:gs pos="0">
                  <a:srgbClr val="30C2B7">
                    <a:alpha val="100000"/>
                  </a:srgbClr>
                </a:gs>
                <a:gs pos="50000">
                  <a:srgbClr val="70E1BF">
                    <a:alpha val="100000"/>
                  </a:srgbClr>
                </a:gs>
                <a:gs pos="100000">
                  <a:srgbClr val="96EFC1">
                    <a:alpha val="100000"/>
                  </a:srgbClr>
                </a:gs>
              </a:gsLst>
              <a:lin ang="2700000"/>
            </a:gradFill>
          </p:spPr>
        </p:sp>
        <p:sp>
          <p:nvSpPr>
            <p:cNvPr name="TextBox 12" id="12"/>
            <p:cNvSpPr txBox="true"/>
            <p:nvPr/>
          </p:nvSpPr>
          <p:spPr>
            <a:xfrm>
              <a:off x="0" y="-85725"/>
              <a:ext cx="1825791" cy="1751438"/>
            </a:xfrm>
            <a:prstGeom prst="rect">
              <a:avLst/>
            </a:prstGeom>
          </p:spPr>
          <p:txBody>
            <a:bodyPr anchor="ctr" rtlCol="false" tIns="50800" lIns="50800" bIns="50800" rIns="50800"/>
            <a:lstStyle/>
            <a:p>
              <a:pPr algn="ctr">
                <a:lnSpc>
                  <a:spcPts val="3920"/>
                </a:lnSpc>
              </a:pPr>
            </a:p>
          </p:txBody>
        </p:sp>
      </p:grpSp>
      <p:grpSp>
        <p:nvGrpSpPr>
          <p:cNvPr name="Group 13" id="13"/>
          <p:cNvGrpSpPr/>
          <p:nvPr/>
        </p:nvGrpSpPr>
        <p:grpSpPr>
          <a:xfrm rot="8281243">
            <a:off x="16394865" y="8648990"/>
            <a:ext cx="3086100" cy="3086100"/>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857250" cap="sq">
              <a:gradFill>
                <a:gsLst>
                  <a:gs pos="0">
                    <a:srgbClr val="30C2B7">
                      <a:alpha val="100000"/>
                    </a:srgbClr>
                  </a:gs>
                  <a:gs pos="33333">
                    <a:srgbClr val="70E1A6">
                      <a:alpha val="100000"/>
                    </a:srgbClr>
                  </a:gs>
                  <a:gs pos="66667">
                    <a:srgbClr val="96EFC1">
                      <a:alpha val="100000"/>
                    </a:srgbClr>
                  </a:gs>
                  <a:gs pos="100000">
                    <a:srgbClr val="96EFC1">
                      <a:alpha val="9500"/>
                    </a:srgbClr>
                  </a:gs>
                </a:gsLst>
                <a:lin ang="2700000"/>
              </a:gradFill>
              <a:prstDash val="solid"/>
              <a:miter/>
            </a:ln>
          </p:spPr>
        </p:sp>
        <p:sp>
          <p:nvSpPr>
            <p:cNvPr name="TextBox 15" id="15"/>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6" id="16"/>
          <p:cNvGrpSpPr/>
          <p:nvPr/>
        </p:nvGrpSpPr>
        <p:grpSpPr>
          <a:xfrm rot="-5400000">
            <a:off x="-651702" y="8506649"/>
            <a:ext cx="1948521" cy="2471962"/>
            <a:chOff x="0" y="0"/>
            <a:chExt cx="513191" cy="651052"/>
          </a:xfrm>
        </p:grpSpPr>
        <p:sp>
          <p:nvSpPr>
            <p:cNvPr name="Freeform 17" id="17"/>
            <p:cNvSpPr/>
            <p:nvPr/>
          </p:nvSpPr>
          <p:spPr>
            <a:xfrm flipH="false" flipV="false" rot="0">
              <a:off x="0" y="0"/>
              <a:ext cx="513191" cy="651052"/>
            </a:xfrm>
            <a:custGeom>
              <a:avLst/>
              <a:gdLst/>
              <a:ahLst/>
              <a:cxnLst/>
              <a:rect r="r" b="b" t="t" l="l"/>
              <a:pathLst>
                <a:path h="651052" w="513191">
                  <a:moveTo>
                    <a:pt x="246340" y="0"/>
                  </a:moveTo>
                  <a:lnTo>
                    <a:pt x="266850" y="0"/>
                  </a:lnTo>
                  <a:cubicBezTo>
                    <a:pt x="332184" y="0"/>
                    <a:pt x="394841" y="25954"/>
                    <a:pt x="441039" y="72151"/>
                  </a:cubicBezTo>
                  <a:cubicBezTo>
                    <a:pt x="487237" y="118349"/>
                    <a:pt x="513191" y="181007"/>
                    <a:pt x="513191" y="246340"/>
                  </a:cubicBezTo>
                  <a:lnTo>
                    <a:pt x="513191" y="404712"/>
                  </a:lnTo>
                  <a:cubicBezTo>
                    <a:pt x="513191" y="470045"/>
                    <a:pt x="487237" y="532703"/>
                    <a:pt x="441039" y="578900"/>
                  </a:cubicBezTo>
                  <a:cubicBezTo>
                    <a:pt x="394841" y="625098"/>
                    <a:pt x="332184" y="651052"/>
                    <a:pt x="266850" y="651052"/>
                  </a:cubicBezTo>
                  <a:lnTo>
                    <a:pt x="246340" y="651052"/>
                  </a:lnTo>
                  <a:cubicBezTo>
                    <a:pt x="181007" y="651052"/>
                    <a:pt x="118349" y="625098"/>
                    <a:pt x="72151" y="578900"/>
                  </a:cubicBezTo>
                  <a:cubicBezTo>
                    <a:pt x="25954" y="532703"/>
                    <a:pt x="0" y="470045"/>
                    <a:pt x="0" y="404712"/>
                  </a:cubicBezTo>
                  <a:lnTo>
                    <a:pt x="0" y="246340"/>
                  </a:lnTo>
                  <a:cubicBezTo>
                    <a:pt x="0" y="181007"/>
                    <a:pt x="25954" y="118349"/>
                    <a:pt x="72151" y="72151"/>
                  </a:cubicBezTo>
                  <a:cubicBezTo>
                    <a:pt x="118349" y="25954"/>
                    <a:pt x="181007" y="0"/>
                    <a:pt x="246340" y="0"/>
                  </a:cubicBezTo>
                  <a:close/>
                </a:path>
              </a:pathLst>
            </a:custGeom>
            <a:gradFill rotWithShape="true">
              <a:gsLst>
                <a:gs pos="0">
                  <a:srgbClr val="30C2B7">
                    <a:alpha val="100000"/>
                  </a:srgbClr>
                </a:gs>
                <a:gs pos="33333">
                  <a:srgbClr val="70E1A6">
                    <a:alpha val="100000"/>
                  </a:srgbClr>
                </a:gs>
                <a:gs pos="66667">
                  <a:srgbClr val="96EFC1">
                    <a:alpha val="54000"/>
                  </a:srgbClr>
                </a:gs>
                <a:gs pos="100000">
                  <a:srgbClr val="96EFC1">
                    <a:alpha val="9500"/>
                  </a:srgbClr>
                </a:gs>
              </a:gsLst>
              <a:lin ang="2700000"/>
            </a:gradFill>
          </p:spPr>
        </p:sp>
        <p:sp>
          <p:nvSpPr>
            <p:cNvPr name="TextBox 18" id="18"/>
            <p:cNvSpPr txBox="true"/>
            <p:nvPr/>
          </p:nvSpPr>
          <p:spPr>
            <a:xfrm>
              <a:off x="0" y="-57150"/>
              <a:ext cx="513191" cy="708202"/>
            </a:xfrm>
            <a:prstGeom prst="rect">
              <a:avLst/>
            </a:prstGeom>
          </p:spPr>
          <p:txBody>
            <a:bodyPr anchor="ctr" rtlCol="false" tIns="50800" lIns="50800" bIns="50800" rIns="50800"/>
            <a:lstStyle/>
            <a:p>
              <a:pPr algn="ctr">
                <a:lnSpc>
                  <a:spcPts val="2520"/>
                </a:lnSpc>
              </a:pPr>
            </a:p>
          </p:txBody>
        </p:sp>
      </p:grpSp>
      <p:sp>
        <p:nvSpPr>
          <p:cNvPr name="TextBox 19" id="19"/>
          <p:cNvSpPr txBox="true"/>
          <p:nvPr/>
        </p:nvSpPr>
        <p:spPr>
          <a:xfrm rot="0">
            <a:off x="6449771" y="1638073"/>
            <a:ext cx="9308974" cy="929386"/>
          </a:xfrm>
          <a:prstGeom prst="rect">
            <a:avLst/>
          </a:prstGeom>
        </p:spPr>
        <p:txBody>
          <a:bodyPr anchor="t" rtlCol="false" tIns="0" lIns="0" bIns="0" rIns="0">
            <a:spAutoFit/>
          </a:bodyPr>
          <a:lstStyle/>
          <a:p>
            <a:pPr algn="l">
              <a:lnSpc>
                <a:spcPts val="6392"/>
              </a:lnSpc>
            </a:pPr>
            <a:r>
              <a:rPr lang="en-US" sz="6800" b="true">
                <a:solidFill>
                  <a:srgbClr val="259D84"/>
                </a:solidFill>
                <a:latin typeface="Poppins Bold"/>
                <a:ea typeface="Poppins Bold"/>
                <a:cs typeface="Poppins Bold"/>
                <a:sym typeface="Poppins Bold"/>
              </a:rPr>
              <a:t>Các ưu điểm</a:t>
            </a:r>
          </a:p>
        </p:txBody>
      </p:sp>
      <p:sp>
        <p:nvSpPr>
          <p:cNvPr name="TextBox 20" id="20"/>
          <p:cNvSpPr txBox="true"/>
          <p:nvPr/>
        </p:nvSpPr>
        <p:spPr>
          <a:xfrm rot="0">
            <a:off x="7300622" y="5391066"/>
            <a:ext cx="3907583" cy="2980943"/>
          </a:xfrm>
          <a:prstGeom prst="rect">
            <a:avLst/>
          </a:prstGeom>
        </p:spPr>
        <p:txBody>
          <a:bodyPr anchor="t" rtlCol="false" tIns="0" lIns="0" bIns="0" rIns="0">
            <a:spAutoFit/>
          </a:bodyPr>
          <a:lstStyle/>
          <a:p>
            <a:pPr algn="just">
              <a:lnSpc>
                <a:spcPts val="4788"/>
              </a:lnSpc>
            </a:pPr>
            <a:r>
              <a:rPr lang="en-US" sz="2800" spc="84">
                <a:solidFill>
                  <a:srgbClr val="000000"/>
                </a:solidFill>
                <a:latin typeface="Poppins"/>
                <a:ea typeface="Poppins"/>
                <a:cs typeface="Poppins"/>
                <a:sym typeface="Poppins"/>
              </a:rPr>
              <a:t>Xác định các khung giờ cao điểm, các vị trí đỗ "hot" để điều chỉnh giá cả hoặc các dịch vụ đi kèm.</a:t>
            </a:r>
          </a:p>
        </p:txBody>
      </p:sp>
      <p:sp>
        <p:nvSpPr>
          <p:cNvPr name="TextBox 21" id="21"/>
          <p:cNvSpPr txBox="true"/>
          <p:nvPr/>
        </p:nvSpPr>
        <p:spPr>
          <a:xfrm rot="0">
            <a:off x="12304236" y="5391066"/>
            <a:ext cx="4211999" cy="2980943"/>
          </a:xfrm>
          <a:prstGeom prst="rect">
            <a:avLst/>
          </a:prstGeom>
        </p:spPr>
        <p:txBody>
          <a:bodyPr anchor="t" rtlCol="false" tIns="0" lIns="0" bIns="0" rIns="0">
            <a:spAutoFit/>
          </a:bodyPr>
          <a:lstStyle/>
          <a:p>
            <a:pPr algn="just">
              <a:lnSpc>
                <a:spcPts val="4788"/>
              </a:lnSpc>
            </a:pPr>
            <a:r>
              <a:rPr lang="en-US" sz="2800" spc="84">
                <a:solidFill>
                  <a:srgbClr val="000000"/>
                </a:solidFill>
                <a:latin typeface="Poppins"/>
                <a:ea typeface="Poppins"/>
                <a:cs typeface="Poppins"/>
                <a:sym typeface="Poppins"/>
              </a:rPr>
              <a:t>Dựa vào số lần sử dụng và thời gian hoạt động của các thiết bị, lên kế hoạch bảo dưỡng định kỳ.</a:t>
            </a:r>
          </a:p>
        </p:txBody>
      </p:sp>
      <p:sp>
        <p:nvSpPr>
          <p:cNvPr name="Freeform 22" id="22"/>
          <p:cNvSpPr/>
          <p:nvPr/>
        </p:nvSpPr>
        <p:spPr>
          <a:xfrm flipH="false" flipV="false" rot="0">
            <a:off x="17937915" y="3914316"/>
            <a:ext cx="611864" cy="1278312"/>
          </a:xfrm>
          <a:custGeom>
            <a:avLst/>
            <a:gdLst/>
            <a:ahLst/>
            <a:cxnLst/>
            <a:rect r="r" b="b" t="t" l="l"/>
            <a:pathLst>
              <a:path h="1278312" w="611864">
                <a:moveTo>
                  <a:pt x="0" y="0"/>
                </a:moveTo>
                <a:lnTo>
                  <a:pt x="611864" y="0"/>
                </a:lnTo>
                <a:lnTo>
                  <a:pt x="611864" y="1278312"/>
                </a:lnTo>
                <a:lnTo>
                  <a:pt x="0" y="1278312"/>
                </a:lnTo>
                <a:lnTo>
                  <a:pt x="0" y="0"/>
                </a:lnTo>
                <a:close/>
              </a:path>
            </a:pathLst>
          </a:custGeom>
          <a:blipFill>
            <a:blip r:embed="rId3">
              <a:extLst>
                <a:ext uri="{96DAC541-7B7A-43D3-8B79-37D633B846F1}">
                  <asvg:svgBlip xmlns:asvg="http://schemas.microsoft.com/office/drawing/2016/SVG/main" r:embed="rId4"/>
                </a:ext>
              </a:extLst>
            </a:blip>
            <a:stretch>
              <a:fillRect l="0" t="0" r="-107354" b="0"/>
            </a:stretch>
          </a:blipFill>
        </p:spPr>
      </p:sp>
      <p:sp>
        <p:nvSpPr>
          <p:cNvPr name="Freeform 23" id="23"/>
          <p:cNvSpPr/>
          <p:nvPr/>
        </p:nvSpPr>
        <p:spPr>
          <a:xfrm flipH="false" flipV="false" rot="0">
            <a:off x="-145783" y="2078462"/>
            <a:ext cx="561323" cy="1172722"/>
          </a:xfrm>
          <a:custGeom>
            <a:avLst/>
            <a:gdLst/>
            <a:ahLst/>
            <a:cxnLst/>
            <a:rect r="r" b="b" t="t" l="l"/>
            <a:pathLst>
              <a:path h="1172722" w="561323">
                <a:moveTo>
                  <a:pt x="0" y="0"/>
                </a:moveTo>
                <a:lnTo>
                  <a:pt x="561323" y="0"/>
                </a:lnTo>
                <a:lnTo>
                  <a:pt x="561323" y="1172723"/>
                </a:lnTo>
                <a:lnTo>
                  <a:pt x="0" y="1172723"/>
                </a:lnTo>
                <a:lnTo>
                  <a:pt x="0" y="0"/>
                </a:lnTo>
                <a:close/>
              </a:path>
            </a:pathLst>
          </a:custGeom>
          <a:blipFill>
            <a:blip r:embed="rId3">
              <a:extLst>
                <a:ext uri="{96DAC541-7B7A-43D3-8B79-37D633B846F1}">
                  <asvg:svgBlip xmlns:asvg="http://schemas.microsoft.com/office/drawing/2016/SVG/main" r:embed="rId4"/>
                </a:ext>
              </a:extLst>
            </a:blip>
            <a:stretch>
              <a:fillRect l="0" t="0" r="-107354" b="0"/>
            </a:stretch>
          </a:blipFill>
        </p:spPr>
      </p:sp>
      <p:sp>
        <p:nvSpPr>
          <p:cNvPr name="AutoShape 24" id="24"/>
          <p:cNvSpPr/>
          <p:nvPr/>
        </p:nvSpPr>
        <p:spPr>
          <a:xfrm>
            <a:off x="2214830" y="5162550"/>
            <a:ext cx="979984" cy="0"/>
          </a:xfrm>
          <a:prstGeom prst="line">
            <a:avLst/>
          </a:prstGeom>
          <a:ln cap="flat" w="38100">
            <a:solidFill>
              <a:srgbClr val="373737"/>
            </a:solidFill>
            <a:prstDash val="solid"/>
            <a:headEnd type="none" len="sm" w="sm"/>
            <a:tailEnd type="none" len="sm" w="sm"/>
          </a:ln>
        </p:spPr>
      </p:sp>
      <p:sp>
        <p:nvSpPr>
          <p:cNvPr name="TextBox 25" id="25"/>
          <p:cNvSpPr txBox="true"/>
          <p:nvPr/>
        </p:nvSpPr>
        <p:spPr>
          <a:xfrm rot="0">
            <a:off x="2214830" y="4428518"/>
            <a:ext cx="3350874" cy="433197"/>
          </a:xfrm>
          <a:prstGeom prst="rect">
            <a:avLst/>
          </a:prstGeom>
        </p:spPr>
        <p:txBody>
          <a:bodyPr anchor="t" rtlCol="false" tIns="0" lIns="0" bIns="0" rIns="0">
            <a:spAutoFit/>
          </a:bodyPr>
          <a:lstStyle/>
          <a:p>
            <a:pPr algn="l">
              <a:lnSpc>
                <a:spcPts val="3218"/>
              </a:lnSpc>
            </a:pPr>
            <a:r>
              <a:rPr lang="en-US" sz="2899" spc="28" b="true">
                <a:solidFill>
                  <a:srgbClr val="3B3A3A"/>
                </a:solidFill>
                <a:latin typeface="Poppins Bold"/>
                <a:ea typeface="Poppins Bold"/>
                <a:cs typeface="Poppins Bold"/>
                <a:sym typeface="Poppins Bold"/>
              </a:rPr>
              <a:t>Quản lý hiệu quả</a:t>
            </a:r>
          </a:p>
        </p:txBody>
      </p:sp>
      <p:sp>
        <p:nvSpPr>
          <p:cNvPr name="TextBox 26" id="26"/>
          <p:cNvSpPr txBox="true"/>
          <p:nvPr/>
        </p:nvSpPr>
        <p:spPr>
          <a:xfrm rot="0">
            <a:off x="1974152" y="5391066"/>
            <a:ext cx="4017214" cy="2980943"/>
          </a:xfrm>
          <a:prstGeom prst="rect">
            <a:avLst/>
          </a:prstGeom>
        </p:spPr>
        <p:txBody>
          <a:bodyPr anchor="t" rtlCol="false" tIns="0" lIns="0" bIns="0" rIns="0">
            <a:spAutoFit/>
          </a:bodyPr>
          <a:lstStyle/>
          <a:p>
            <a:pPr algn="just">
              <a:lnSpc>
                <a:spcPts val="4788"/>
              </a:lnSpc>
            </a:pPr>
            <a:r>
              <a:rPr lang="en-US" sz="2800" spc="84">
                <a:solidFill>
                  <a:srgbClr val="000000"/>
                </a:solidFill>
                <a:latin typeface="Poppins"/>
                <a:ea typeface="Poppins"/>
                <a:cs typeface="Poppins"/>
                <a:sym typeface="Poppins"/>
              </a:rPr>
              <a:t>Theo dõi số lần mỗi vị trí được sử dụng, từ đó đánh giá mức độ phổ biến và lên kế hoạch bố trí phù hợp.</a:t>
            </a:r>
          </a:p>
        </p:txBody>
      </p:sp>
      <p:sp>
        <p:nvSpPr>
          <p:cNvPr name="TextBox 27" id="27"/>
          <p:cNvSpPr txBox="true"/>
          <p:nvPr/>
        </p:nvSpPr>
        <p:spPr>
          <a:xfrm rot="0">
            <a:off x="7468563" y="4336873"/>
            <a:ext cx="3350874" cy="433197"/>
          </a:xfrm>
          <a:prstGeom prst="rect">
            <a:avLst/>
          </a:prstGeom>
        </p:spPr>
        <p:txBody>
          <a:bodyPr anchor="t" rtlCol="false" tIns="0" lIns="0" bIns="0" rIns="0">
            <a:spAutoFit/>
          </a:bodyPr>
          <a:lstStyle/>
          <a:p>
            <a:pPr algn="l">
              <a:lnSpc>
                <a:spcPts val="3218"/>
              </a:lnSpc>
            </a:pPr>
            <a:r>
              <a:rPr lang="en-US" sz="2899" spc="28" b="true">
                <a:solidFill>
                  <a:srgbClr val="3B3A3A"/>
                </a:solidFill>
                <a:latin typeface="Poppins Bold"/>
                <a:ea typeface="Poppins Bold"/>
                <a:cs typeface="Poppins Bold"/>
                <a:sym typeface="Poppins Bold"/>
              </a:rPr>
              <a:t>Tối ưu doanh thu</a:t>
            </a:r>
          </a:p>
        </p:txBody>
      </p:sp>
      <p:sp>
        <p:nvSpPr>
          <p:cNvPr name="AutoShape 28" id="28"/>
          <p:cNvSpPr/>
          <p:nvPr/>
        </p:nvSpPr>
        <p:spPr>
          <a:xfrm>
            <a:off x="7468563" y="5124450"/>
            <a:ext cx="979984" cy="0"/>
          </a:xfrm>
          <a:prstGeom prst="line">
            <a:avLst/>
          </a:prstGeom>
          <a:ln cap="flat" w="38100">
            <a:solidFill>
              <a:srgbClr val="373737"/>
            </a:solidFill>
            <a:prstDash val="solid"/>
            <a:headEnd type="none" len="sm" w="sm"/>
            <a:tailEnd type="none" len="sm" w="sm"/>
          </a:ln>
        </p:spPr>
      </p:sp>
      <p:sp>
        <p:nvSpPr>
          <p:cNvPr name="TextBox 29" id="29"/>
          <p:cNvSpPr txBox="true"/>
          <p:nvPr/>
        </p:nvSpPr>
        <p:spPr>
          <a:xfrm rot="0">
            <a:off x="12407871" y="4336873"/>
            <a:ext cx="3350874" cy="433197"/>
          </a:xfrm>
          <a:prstGeom prst="rect">
            <a:avLst/>
          </a:prstGeom>
        </p:spPr>
        <p:txBody>
          <a:bodyPr anchor="t" rtlCol="false" tIns="0" lIns="0" bIns="0" rIns="0">
            <a:spAutoFit/>
          </a:bodyPr>
          <a:lstStyle/>
          <a:p>
            <a:pPr algn="l">
              <a:lnSpc>
                <a:spcPts val="3218"/>
              </a:lnSpc>
            </a:pPr>
            <a:r>
              <a:rPr lang="en-US" sz="2899" spc="28" b="true">
                <a:solidFill>
                  <a:srgbClr val="3B3A3A"/>
                </a:solidFill>
                <a:latin typeface="Poppins Bold"/>
                <a:ea typeface="Poppins Bold"/>
                <a:cs typeface="Poppins Bold"/>
                <a:sym typeface="Poppins Bold"/>
              </a:rPr>
              <a:t>Bảo trì hệ thống</a:t>
            </a:r>
          </a:p>
        </p:txBody>
      </p:sp>
      <p:sp>
        <p:nvSpPr>
          <p:cNvPr name="AutoShape 30" id="30"/>
          <p:cNvSpPr/>
          <p:nvPr/>
        </p:nvSpPr>
        <p:spPr>
          <a:xfrm>
            <a:off x="12407871" y="5181600"/>
            <a:ext cx="979984" cy="0"/>
          </a:xfrm>
          <a:prstGeom prst="line">
            <a:avLst/>
          </a:prstGeom>
          <a:ln cap="flat" w="38100">
            <a:solidFill>
              <a:srgbClr val="373737"/>
            </a:solidFill>
            <a:prstDash val="solid"/>
            <a:headEnd type="none" len="sm" w="sm"/>
            <a:tailEnd type="none" len="sm" w="sm"/>
          </a:ln>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11643" t="0" r="-11643" b="0"/>
            </a:stretch>
          </a:blipFill>
        </p:spPr>
      </p:sp>
      <p:sp>
        <p:nvSpPr>
          <p:cNvPr name="Freeform 3" id="3"/>
          <p:cNvSpPr/>
          <p:nvPr/>
        </p:nvSpPr>
        <p:spPr>
          <a:xfrm flipH="false" flipV="false" rot="0">
            <a:off x="0" y="2287124"/>
            <a:ext cx="268365" cy="560671"/>
          </a:xfrm>
          <a:custGeom>
            <a:avLst/>
            <a:gdLst/>
            <a:ahLst/>
            <a:cxnLst/>
            <a:rect r="r" b="b" t="t" l="l"/>
            <a:pathLst>
              <a:path h="560671" w="268365">
                <a:moveTo>
                  <a:pt x="0" y="0"/>
                </a:moveTo>
                <a:lnTo>
                  <a:pt x="268365" y="0"/>
                </a:lnTo>
                <a:lnTo>
                  <a:pt x="268365" y="560671"/>
                </a:lnTo>
                <a:lnTo>
                  <a:pt x="0" y="560671"/>
                </a:lnTo>
                <a:lnTo>
                  <a:pt x="0" y="0"/>
                </a:lnTo>
                <a:close/>
              </a:path>
            </a:pathLst>
          </a:custGeom>
          <a:blipFill>
            <a:blip r:embed="rId3">
              <a:extLst>
                <a:ext uri="{96DAC541-7B7A-43D3-8B79-37D633B846F1}">
                  <asvg:svgBlip xmlns:asvg="http://schemas.microsoft.com/office/drawing/2016/SVG/main" r:embed="rId4"/>
                </a:ext>
              </a:extLst>
            </a:blip>
            <a:stretch>
              <a:fillRect l="0" t="0" r="-107354" b="0"/>
            </a:stretch>
          </a:blipFill>
        </p:spPr>
      </p:sp>
      <p:grpSp>
        <p:nvGrpSpPr>
          <p:cNvPr name="Group 4" id="4"/>
          <p:cNvGrpSpPr/>
          <p:nvPr/>
        </p:nvGrpSpPr>
        <p:grpSpPr>
          <a:xfrm rot="5400000">
            <a:off x="1330911" y="4205102"/>
            <a:ext cx="5192500" cy="4737243"/>
            <a:chOff x="0" y="0"/>
            <a:chExt cx="1825791" cy="1665713"/>
          </a:xfrm>
        </p:grpSpPr>
        <p:sp>
          <p:nvSpPr>
            <p:cNvPr name="Freeform 5" id="5"/>
            <p:cNvSpPr/>
            <p:nvPr/>
          </p:nvSpPr>
          <p:spPr>
            <a:xfrm flipH="false" flipV="false" rot="0">
              <a:off x="0" y="0"/>
              <a:ext cx="1825791" cy="1665713"/>
            </a:xfrm>
            <a:custGeom>
              <a:avLst/>
              <a:gdLst/>
              <a:ahLst/>
              <a:cxnLst/>
              <a:rect r="r" b="b" t="t" l="l"/>
              <a:pathLst>
                <a:path h="1665713" w="1825791">
                  <a:moveTo>
                    <a:pt x="71567" y="0"/>
                  </a:moveTo>
                  <a:lnTo>
                    <a:pt x="1754224" y="0"/>
                  </a:lnTo>
                  <a:cubicBezTo>
                    <a:pt x="1793750" y="0"/>
                    <a:pt x="1825791" y="32042"/>
                    <a:pt x="1825791" y="71567"/>
                  </a:cubicBezTo>
                  <a:lnTo>
                    <a:pt x="1825791" y="1594146"/>
                  </a:lnTo>
                  <a:cubicBezTo>
                    <a:pt x="1825791" y="1633672"/>
                    <a:pt x="1793750" y="1665713"/>
                    <a:pt x="1754224" y="1665713"/>
                  </a:cubicBezTo>
                  <a:lnTo>
                    <a:pt x="71567" y="1665713"/>
                  </a:lnTo>
                  <a:cubicBezTo>
                    <a:pt x="32042" y="1665713"/>
                    <a:pt x="0" y="1633672"/>
                    <a:pt x="0" y="1594146"/>
                  </a:cubicBezTo>
                  <a:lnTo>
                    <a:pt x="0" y="71567"/>
                  </a:lnTo>
                  <a:cubicBezTo>
                    <a:pt x="0" y="32042"/>
                    <a:pt x="32042" y="0"/>
                    <a:pt x="71567" y="0"/>
                  </a:cubicBezTo>
                  <a:close/>
                </a:path>
              </a:pathLst>
            </a:custGeom>
            <a:gradFill rotWithShape="true">
              <a:gsLst>
                <a:gs pos="0">
                  <a:srgbClr val="30C2B7">
                    <a:alpha val="100000"/>
                  </a:srgbClr>
                </a:gs>
                <a:gs pos="50000">
                  <a:srgbClr val="70E1BF">
                    <a:alpha val="100000"/>
                  </a:srgbClr>
                </a:gs>
                <a:gs pos="100000">
                  <a:srgbClr val="96EFC1">
                    <a:alpha val="100000"/>
                  </a:srgbClr>
                </a:gs>
              </a:gsLst>
              <a:lin ang="2700000"/>
            </a:gradFill>
          </p:spPr>
        </p:sp>
        <p:sp>
          <p:nvSpPr>
            <p:cNvPr name="TextBox 6" id="6"/>
            <p:cNvSpPr txBox="true"/>
            <p:nvPr/>
          </p:nvSpPr>
          <p:spPr>
            <a:xfrm>
              <a:off x="0" y="-57150"/>
              <a:ext cx="1825791" cy="1722863"/>
            </a:xfrm>
            <a:prstGeom prst="rect">
              <a:avLst/>
            </a:prstGeom>
          </p:spPr>
          <p:txBody>
            <a:bodyPr anchor="ctr" rtlCol="false" tIns="50800" lIns="50800" bIns="50800" rIns="50800"/>
            <a:lstStyle/>
            <a:p>
              <a:pPr algn="ctr">
                <a:lnSpc>
                  <a:spcPts val="2520"/>
                </a:lnSpc>
              </a:pPr>
            </a:p>
          </p:txBody>
        </p:sp>
      </p:grpSp>
      <p:grpSp>
        <p:nvGrpSpPr>
          <p:cNvPr name="Group 7" id="7"/>
          <p:cNvGrpSpPr/>
          <p:nvPr/>
        </p:nvGrpSpPr>
        <p:grpSpPr>
          <a:xfrm rot="5400000">
            <a:off x="6547750" y="4205102"/>
            <a:ext cx="5192500" cy="4737243"/>
            <a:chOff x="0" y="0"/>
            <a:chExt cx="1825791" cy="1665713"/>
          </a:xfrm>
        </p:grpSpPr>
        <p:sp>
          <p:nvSpPr>
            <p:cNvPr name="Freeform 8" id="8"/>
            <p:cNvSpPr/>
            <p:nvPr/>
          </p:nvSpPr>
          <p:spPr>
            <a:xfrm flipH="false" flipV="false" rot="0">
              <a:off x="0" y="0"/>
              <a:ext cx="1825791" cy="1665713"/>
            </a:xfrm>
            <a:custGeom>
              <a:avLst/>
              <a:gdLst/>
              <a:ahLst/>
              <a:cxnLst/>
              <a:rect r="r" b="b" t="t" l="l"/>
              <a:pathLst>
                <a:path h="1665713" w="1825791">
                  <a:moveTo>
                    <a:pt x="71567" y="0"/>
                  </a:moveTo>
                  <a:lnTo>
                    <a:pt x="1754224" y="0"/>
                  </a:lnTo>
                  <a:cubicBezTo>
                    <a:pt x="1793750" y="0"/>
                    <a:pt x="1825791" y="32042"/>
                    <a:pt x="1825791" y="71567"/>
                  </a:cubicBezTo>
                  <a:lnTo>
                    <a:pt x="1825791" y="1594146"/>
                  </a:lnTo>
                  <a:cubicBezTo>
                    <a:pt x="1825791" y="1633672"/>
                    <a:pt x="1793750" y="1665713"/>
                    <a:pt x="1754224" y="1665713"/>
                  </a:cubicBezTo>
                  <a:lnTo>
                    <a:pt x="71567" y="1665713"/>
                  </a:lnTo>
                  <a:cubicBezTo>
                    <a:pt x="32042" y="1665713"/>
                    <a:pt x="0" y="1633672"/>
                    <a:pt x="0" y="1594146"/>
                  </a:cubicBezTo>
                  <a:lnTo>
                    <a:pt x="0" y="71567"/>
                  </a:lnTo>
                  <a:cubicBezTo>
                    <a:pt x="0" y="32042"/>
                    <a:pt x="32042" y="0"/>
                    <a:pt x="71567" y="0"/>
                  </a:cubicBezTo>
                  <a:close/>
                </a:path>
              </a:pathLst>
            </a:custGeom>
            <a:gradFill rotWithShape="true">
              <a:gsLst>
                <a:gs pos="0">
                  <a:srgbClr val="30C2B7">
                    <a:alpha val="100000"/>
                  </a:srgbClr>
                </a:gs>
                <a:gs pos="50000">
                  <a:srgbClr val="70E1BF">
                    <a:alpha val="100000"/>
                  </a:srgbClr>
                </a:gs>
                <a:gs pos="100000">
                  <a:srgbClr val="96EFC1">
                    <a:alpha val="100000"/>
                  </a:srgbClr>
                </a:gs>
              </a:gsLst>
              <a:lin ang="2700000"/>
            </a:gradFill>
          </p:spPr>
        </p:sp>
        <p:sp>
          <p:nvSpPr>
            <p:cNvPr name="TextBox 9" id="9"/>
            <p:cNvSpPr txBox="true"/>
            <p:nvPr/>
          </p:nvSpPr>
          <p:spPr>
            <a:xfrm>
              <a:off x="0" y="-57150"/>
              <a:ext cx="1825791" cy="1722863"/>
            </a:xfrm>
            <a:prstGeom prst="rect">
              <a:avLst/>
            </a:prstGeom>
          </p:spPr>
          <p:txBody>
            <a:bodyPr anchor="ctr" rtlCol="false" tIns="50800" lIns="50800" bIns="50800" rIns="50800"/>
            <a:lstStyle/>
            <a:p>
              <a:pPr algn="ctr">
                <a:lnSpc>
                  <a:spcPts val="2520"/>
                </a:lnSpc>
              </a:pPr>
            </a:p>
          </p:txBody>
        </p:sp>
      </p:grpSp>
      <p:grpSp>
        <p:nvGrpSpPr>
          <p:cNvPr name="Group 10" id="10"/>
          <p:cNvGrpSpPr/>
          <p:nvPr/>
        </p:nvGrpSpPr>
        <p:grpSpPr>
          <a:xfrm rot="5400000">
            <a:off x="11761243" y="4205102"/>
            <a:ext cx="5192500" cy="4737243"/>
            <a:chOff x="0" y="0"/>
            <a:chExt cx="1825791" cy="1665713"/>
          </a:xfrm>
        </p:grpSpPr>
        <p:sp>
          <p:nvSpPr>
            <p:cNvPr name="Freeform 11" id="11"/>
            <p:cNvSpPr/>
            <p:nvPr/>
          </p:nvSpPr>
          <p:spPr>
            <a:xfrm flipH="false" flipV="false" rot="0">
              <a:off x="0" y="0"/>
              <a:ext cx="1825791" cy="1665713"/>
            </a:xfrm>
            <a:custGeom>
              <a:avLst/>
              <a:gdLst/>
              <a:ahLst/>
              <a:cxnLst/>
              <a:rect r="r" b="b" t="t" l="l"/>
              <a:pathLst>
                <a:path h="1665713" w="1825791">
                  <a:moveTo>
                    <a:pt x="71567" y="0"/>
                  </a:moveTo>
                  <a:lnTo>
                    <a:pt x="1754224" y="0"/>
                  </a:lnTo>
                  <a:cubicBezTo>
                    <a:pt x="1793750" y="0"/>
                    <a:pt x="1825791" y="32042"/>
                    <a:pt x="1825791" y="71567"/>
                  </a:cubicBezTo>
                  <a:lnTo>
                    <a:pt x="1825791" y="1594146"/>
                  </a:lnTo>
                  <a:cubicBezTo>
                    <a:pt x="1825791" y="1633672"/>
                    <a:pt x="1793750" y="1665713"/>
                    <a:pt x="1754224" y="1665713"/>
                  </a:cubicBezTo>
                  <a:lnTo>
                    <a:pt x="71567" y="1665713"/>
                  </a:lnTo>
                  <a:cubicBezTo>
                    <a:pt x="32042" y="1665713"/>
                    <a:pt x="0" y="1633672"/>
                    <a:pt x="0" y="1594146"/>
                  </a:cubicBezTo>
                  <a:lnTo>
                    <a:pt x="0" y="71567"/>
                  </a:lnTo>
                  <a:cubicBezTo>
                    <a:pt x="0" y="32042"/>
                    <a:pt x="32042" y="0"/>
                    <a:pt x="71567" y="0"/>
                  </a:cubicBezTo>
                  <a:close/>
                </a:path>
              </a:pathLst>
            </a:custGeom>
            <a:gradFill rotWithShape="true">
              <a:gsLst>
                <a:gs pos="0">
                  <a:srgbClr val="30C2B7">
                    <a:alpha val="100000"/>
                  </a:srgbClr>
                </a:gs>
                <a:gs pos="50000">
                  <a:srgbClr val="70E1BF">
                    <a:alpha val="100000"/>
                  </a:srgbClr>
                </a:gs>
                <a:gs pos="100000">
                  <a:srgbClr val="96EFC1">
                    <a:alpha val="100000"/>
                  </a:srgbClr>
                </a:gs>
              </a:gsLst>
              <a:lin ang="2700000"/>
            </a:gradFill>
          </p:spPr>
        </p:sp>
        <p:sp>
          <p:nvSpPr>
            <p:cNvPr name="TextBox 12" id="12"/>
            <p:cNvSpPr txBox="true"/>
            <p:nvPr/>
          </p:nvSpPr>
          <p:spPr>
            <a:xfrm>
              <a:off x="0" y="-85725"/>
              <a:ext cx="1825791" cy="1751438"/>
            </a:xfrm>
            <a:prstGeom prst="rect">
              <a:avLst/>
            </a:prstGeom>
          </p:spPr>
          <p:txBody>
            <a:bodyPr anchor="ctr" rtlCol="false" tIns="50800" lIns="50800" bIns="50800" rIns="50800"/>
            <a:lstStyle/>
            <a:p>
              <a:pPr algn="ctr">
                <a:lnSpc>
                  <a:spcPts val="3920"/>
                </a:lnSpc>
              </a:pPr>
            </a:p>
          </p:txBody>
        </p:sp>
      </p:grpSp>
      <p:grpSp>
        <p:nvGrpSpPr>
          <p:cNvPr name="Group 13" id="13"/>
          <p:cNvGrpSpPr/>
          <p:nvPr/>
        </p:nvGrpSpPr>
        <p:grpSpPr>
          <a:xfrm rot="8281243">
            <a:off x="16394865" y="8648990"/>
            <a:ext cx="3086100" cy="3086100"/>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857250" cap="sq">
              <a:gradFill>
                <a:gsLst>
                  <a:gs pos="0">
                    <a:srgbClr val="30C2B7">
                      <a:alpha val="100000"/>
                    </a:srgbClr>
                  </a:gs>
                  <a:gs pos="33333">
                    <a:srgbClr val="70E1A6">
                      <a:alpha val="100000"/>
                    </a:srgbClr>
                  </a:gs>
                  <a:gs pos="66667">
                    <a:srgbClr val="96EFC1">
                      <a:alpha val="100000"/>
                    </a:srgbClr>
                  </a:gs>
                  <a:gs pos="100000">
                    <a:srgbClr val="96EFC1">
                      <a:alpha val="9500"/>
                    </a:srgbClr>
                  </a:gs>
                </a:gsLst>
                <a:lin ang="2700000"/>
              </a:gradFill>
              <a:prstDash val="solid"/>
              <a:miter/>
            </a:ln>
          </p:spPr>
        </p:sp>
        <p:sp>
          <p:nvSpPr>
            <p:cNvPr name="TextBox 15" id="15"/>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6" id="16"/>
          <p:cNvGrpSpPr/>
          <p:nvPr/>
        </p:nvGrpSpPr>
        <p:grpSpPr>
          <a:xfrm rot="-5400000">
            <a:off x="-651702" y="8506649"/>
            <a:ext cx="1948521" cy="2471962"/>
            <a:chOff x="0" y="0"/>
            <a:chExt cx="513191" cy="651052"/>
          </a:xfrm>
        </p:grpSpPr>
        <p:sp>
          <p:nvSpPr>
            <p:cNvPr name="Freeform 17" id="17"/>
            <p:cNvSpPr/>
            <p:nvPr/>
          </p:nvSpPr>
          <p:spPr>
            <a:xfrm flipH="false" flipV="false" rot="0">
              <a:off x="0" y="0"/>
              <a:ext cx="513191" cy="651052"/>
            </a:xfrm>
            <a:custGeom>
              <a:avLst/>
              <a:gdLst/>
              <a:ahLst/>
              <a:cxnLst/>
              <a:rect r="r" b="b" t="t" l="l"/>
              <a:pathLst>
                <a:path h="651052" w="513191">
                  <a:moveTo>
                    <a:pt x="246340" y="0"/>
                  </a:moveTo>
                  <a:lnTo>
                    <a:pt x="266850" y="0"/>
                  </a:lnTo>
                  <a:cubicBezTo>
                    <a:pt x="332184" y="0"/>
                    <a:pt x="394841" y="25954"/>
                    <a:pt x="441039" y="72151"/>
                  </a:cubicBezTo>
                  <a:cubicBezTo>
                    <a:pt x="487237" y="118349"/>
                    <a:pt x="513191" y="181007"/>
                    <a:pt x="513191" y="246340"/>
                  </a:cubicBezTo>
                  <a:lnTo>
                    <a:pt x="513191" y="404712"/>
                  </a:lnTo>
                  <a:cubicBezTo>
                    <a:pt x="513191" y="470045"/>
                    <a:pt x="487237" y="532703"/>
                    <a:pt x="441039" y="578900"/>
                  </a:cubicBezTo>
                  <a:cubicBezTo>
                    <a:pt x="394841" y="625098"/>
                    <a:pt x="332184" y="651052"/>
                    <a:pt x="266850" y="651052"/>
                  </a:cubicBezTo>
                  <a:lnTo>
                    <a:pt x="246340" y="651052"/>
                  </a:lnTo>
                  <a:cubicBezTo>
                    <a:pt x="181007" y="651052"/>
                    <a:pt x="118349" y="625098"/>
                    <a:pt x="72151" y="578900"/>
                  </a:cubicBezTo>
                  <a:cubicBezTo>
                    <a:pt x="25954" y="532703"/>
                    <a:pt x="0" y="470045"/>
                    <a:pt x="0" y="404712"/>
                  </a:cubicBezTo>
                  <a:lnTo>
                    <a:pt x="0" y="246340"/>
                  </a:lnTo>
                  <a:cubicBezTo>
                    <a:pt x="0" y="181007"/>
                    <a:pt x="25954" y="118349"/>
                    <a:pt x="72151" y="72151"/>
                  </a:cubicBezTo>
                  <a:cubicBezTo>
                    <a:pt x="118349" y="25954"/>
                    <a:pt x="181007" y="0"/>
                    <a:pt x="246340" y="0"/>
                  </a:cubicBezTo>
                  <a:close/>
                </a:path>
              </a:pathLst>
            </a:custGeom>
            <a:gradFill rotWithShape="true">
              <a:gsLst>
                <a:gs pos="0">
                  <a:srgbClr val="30C2B7">
                    <a:alpha val="100000"/>
                  </a:srgbClr>
                </a:gs>
                <a:gs pos="33333">
                  <a:srgbClr val="70E1A6">
                    <a:alpha val="100000"/>
                  </a:srgbClr>
                </a:gs>
                <a:gs pos="66667">
                  <a:srgbClr val="96EFC1">
                    <a:alpha val="54000"/>
                  </a:srgbClr>
                </a:gs>
                <a:gs pos="100000">
                  <a:srgbClr val="96EFC1">
                    <a:alpha val="9500"/>
                  </a:srgbClr>
                </a:gs>
              </a:gsLst>
              <a:lin ang="2700000"/>
            </a:gradFill>
          </p:spPr>
        </p:sp>
        <p:sp>
          <p:nvSpPr>
            <p:cNvPr name="TextBox 18" id="18"/>
            <p:cNvSpPr txBox="true"/>
            <p:nvPr/>
          </p:nvSpPr>
          <p:spPr>
            <a:xfrm>
              <a:off x="0" y="-57150"/>
              <a:ext cx="513191" cy="708202"/>
            </a:xfrm>
            <a:prstGeom prst="rect">
              <a:avLst/>
            </a:prstGeom>
          </p:spPr>
          <p:txBody>
            <a:bodyPr anchor="ctr" rtlCol="false" tIns="50800" lIns="50800" bIns="50800" rIns="50800"/>
            <a:lstStyle/>
            <a:p>
              <a:pPr algn="ctr">
                <a:lnSpc>
                  <a:spcPts val="2520"/>
                </a:lnSpc>
              </a:pPr>
            </a:p>
          </p:txBody>
        </p:sp>
      </p:grpSp>
      <p:sp>
        <p:nvSpPr>
          <p:cNvPr name="TextBox 19" id="19"/>
          <p:cNvSpPr txBox="true"/>
          <p:nvPr/>
        </p:nvSpPr>
        <p:spPr>
          <a:xfrm rot="0">
            <a:off x="6449771" y="1638073"/>
            <a:ext cx="9308974" cy="929386"/>
          </a:xfrm>
          <a:prstGeom prst="rect">
            <a:avLst/>
          </a:prstGeom>
        </p:spPr>
        <p:txBody>
          <a:bodyPr anchor="t" rtlCol="false" tIns="0" lIns="0" bIns="0" rIns="0">
            <a:spAutoFit/>
          </a:bodyPr>
          <a:lstStyle/>
          <a:p>
            <a:pPr algn="l">
              <a:lnSpc>
                <a:spcPts val="6392"/>
              </a:lnSpc>
            </a:pPr>
            <a:r>
              <a:rPr lang="en-US" sz="6800" b="true">
                <a:solidFill>
                  <a:srgbClr val="259D84"/>
                </a:solidFill>
                <a:latin typeface="Poppins Bold"/>
                <a:ea typeface="Poppins Bold"/>
                <a:cs typeface="Poppins Bold"/>
                <a:sym typeface="Poppins Bold"/>
              </a:rPr>
              <a:t>Các ưu điểm</a:t>
            </a:r>
          </a:p>
        </p:txBody>
      </p:sp>
      <p:sp>
        <p:nvSpPr>
          <p:cNvPr name="TextBox 20" id="20"/>
          <p:cNvSpPr txBox="true"/>
          <p:nvPr/>
        </p:nvSpPr>
        <p:spPr>
          <a:xfrm rot="0">
            <a:off x="7300622" y="5391066"/>
            <a:ext cx="3907583" cy="2380868"/>
          </a:xfrm>
          <a:prstGeom prst="rect">
            <a:avLst/>
          </a:prstGeom>
        </p:spPr>
        <p:txBody>
          <a:bodyPr anchor="t" rtlCol="false" tIns="0" lIns="0" bIns="0" rIns="0">
            <a:spAutoFit/>
          </a:bodyPr>
          <a:lstStyle/>
          <a:p>
            <a:pPr algn="just">
              <a:lnSpc>
                <a:spcPts val="4788"/>
              </a:lnSpc>
            </a:pPr>
            <a:r>
              <a:rPr lang="en-US" sz="2800" spc="84">
                <a:solidFill>
                  <a:srgbClr val="000000"/>
                </a:solidFill>
                <a:latin typeface="Poppins"/>
                <a:ea typeface="Poppins"/>
                <a:cs typeface="Poppins"/>
                <a:sym typeface="Poppins"/>
              </a:rPr>
              <a:t>Giúp chủ sở hữu bãi đỗ xe sử dụng nguồn lực hiệu quả hơn.</a:t>
            </a:r>
          </a:p>
        </p:txBody>
      </p:sp>
      <p:sp>
        <p:nvSpPr>
          <p:cNvPr name="TextBox 21" id="21"/>
          <p:cNvSpPr txBox="true"/>
          <p:nvPr/>
        </p:nvSpPr>
        <p:spPr>
          <a:xfrm rot="0">
            <a:off x="12304236" y="5391066"/>
            <a:ext cx="4211999" cy="1780793"/>
          </a:xfrm>
          <a:prstGeom prst="rect">
            <a:avLst/>
          </a:prstGeom>
        </p:spPr>
        <p:txBody>
          <a:bodyPr anchor="t" rtlCol="false" tIns="0" lIns="0" bIns="0" rIns="0">
            <a:spAutoFit/>
          </a:bodyPr>
          <a:lstStyle/>
          <a:p>
            <a:pPr algn="just">
              <a:lnSpc>
                <a:spcPts val="4788"/>
              </a:lnSpc>
            </a:pPr>
            <a:r>
              <a:rPr lang="en-US" sz="2800" spc="84">
                <a:solidFill>
                  <a:srgbClr val="000000"/>
                </a:solidFill>
                <a:latin typeface="Poppins"/>
                <a:ea typeface="Poppins"/>
                <a:cs typeface="Poppins"/>
                <a:sym typeface="Poppins"/>
              </a:rPr>
              <a:t>Giúp theo dõi và quản lý an ninh tại bãi đỗ xe tốt hơn.</a:t>
            </a:r>
          </a:p>
        </p:txBody>
      </p:sp>
      <p:sp>
        <p:nvSpPr>
          <p:cNvPr name="Freeform 22" id="22"/>
          <p:cNvSpPr/>
          <p:nvPr/>
        </p:nvSpPr>
        <p:spPr>
          <a:xfrm flipH="false" flipV="false" rot="0">
            <a:off x="17937915" y="3914316"/>
            <a:ext cx="611864" cy="1278312"/>
          </a:xfrm>
          <a:custGeom>
            <a:avLst/>
            <a:gdLst/>
            <a:ahLst/>
            <a:cxnLst/>
            <a:rect r="r" b="b" t="t" l="l"/>
            <a:pathLst>
              <a:path h="1278312" w="611864">
                <a:moveTo>
                  <a:pt x="0" y="0"/>
                </a:moveTo>
                <a:lnTo>
                  <a:pt x="611864" y="0"/>
                </a:lnTo>
                <a:lnTo>
                  <a:pt x="611864" y="1278312"/>
                </a:lnTo>
                <a:lnTo>
                  <a:pt x="0" y="1278312"/>
                </a:lnTo>
                <a:lnTo>
                  <a:pt x="0" y="0"/>
                </a:lnTo>
                <a:close/>
              </a:path>
            </a:pathLst>
          </a:custGeom>
          <a:blipFill>
            <a:blip r:embed="rId3">
              <a:extLst>
                <a:ext uri="{96DAC541-7B7A-43D3-8B79-37D633B846F1}">
                  <asvg:svgBlip xmlns:asvg="http://schemas.microsoft.com/office/drawing/2016/SVG/main" r:embed="rId4"/>
                </a:ext>
              </a:extLst>
            </a:blip>
            <a:stretch>
              <a:fillRect l="0" t="0" r="-107354" b="0"/>
            </a:stretch>
          </a:blipFill>
        </p:spPr>
      </p:sp>
      <p:sp>
        <p:nvSpPr>
          <p:cNvPr name="Freeform 23" id="23"/>
          <p:cNvSpPr/>
          <p:nvPr/>
        </p:nvSpPr>
        <p:spPr>
          <a:xfrm flipH="false" flipV="false" rot="0">
            <a:off x="-145783" y="2078462"/>
            <a:ext cx="561323" cy="1172722"/>
          </a:xfrm>
          <a:custGeom>
            <a:avLst/>
            <a:gdLst/>
            <a:ahLst/>
            <a:cxnLst/>
            <a:rect r="r" b="b" t="t" l="l"/>
            <a:pathLst>
              <a:path h="1172722" w="561323">
                <a:moveTo>
                  <a:pt x="0" y="0"/>
                </a:moveTo>
                <a:lnTo>
                  <a:pt x="561323" y="0"/>
                </a:lnTo>
                <a:lnTo>
                  <a:pt x="561323" y="1172723"/>
                </a:lnTo>
                <a:lnTo>
                  <a:pt x="0" y="1172723"/>
                </a:lnTo>
                <a:lnTo>
                  <a:pt x="0" y="0"/>
                </a:lnTo>
                <a:close/>
              </a:path>
            </a:pathLst>
          </a:custGeom>
          <a:blipFill>
            <a:blip r:embed="rId3">
              <a:extLst>
                <a:ext uri="{96DAC541-7B7A-43D3-8B79-37D633B846F1}">
                  <asvg:svgBlip xmlns:asvg="http://schemas.microsoft.com/office/drawing/2016/SVG/main" r:embed="rId4"/>
                </a:ext>
              </a:extLst>
            </a:blip>
            <a:stretch>
              <a:fillRect l="0" t="0" r="-107354" b="0"/>
            </a:stretch>
          </a:blipFill>
        </p:spPr>
      </p:sp>
      <p:sp>
        <p:nvSpPr>
          <p:cNvPr name="AutoShape 24" id="24"/>
          <p:cNvSpPr/>
          <p:nvPr/>
        </p:nvSpPr>
        <p:spPr>
          <a:xfrm>
            <a:off x="2214830" y="5162550"/>
            <a:ext cx="979984" cy="0"/>
          </a:xfrm>
          <a:prstGeom prst="line">
            <a:avLst/>
          </a:prstGeom>
          <a:ln cap="flat" w="38100">
            <a:solidFill>
              <a:srgbClr val="373737"/>
            </a:solidFill>
            <a:prstDash val="solid"/>
            <a:headEnd type="none" len="sm" w="sm"/>
            <a:tailEnd type="none" len="sm" w="sm"/>
          </a:ln>
        </p:spPr>
      </p:sp>
      <p:sp>
        <p:nvSpPr>
          <p:cNvPr name="TextBox 25" id="25"/>
          <p:cNvSpPr txBox="true"/>
          <p:nvPr/>
        </p:nvSpPr>
        <p:spPr>
          <a:xfrm rot="0">
            <a:off x="2149306" y="4148659"/>
            <a:ext cx="3776536" cy="884301"/>
          </a:xfrm>
          <a:prstGeom prst="rect">
            <a:avLst/>
          </a:prstGeom>
        </p:spPr>
        <p:txBody>
          <a:bodyPr anchor="t" rtlCol="false" tIns="0" lIns="0" bIns="0" rIns="0">
            <a:spAutoFit/>
          </a:bodyPr>
          <a:lstStyle/>
          <a:p>
            <a:pPr algn="l">
              <a:lnSpc>
                <a:spcPts val="3401"/>
              </a:lnSpc>
            </a:pPr>
            <a:r>
              <a:rPr lang="en-US" sz="2699" spc="26" b="true">
                <a:solidFill>
                  <a:srgbClr val="3B3A3A"/>
                </a:solidFill>
                <a:latin typeface="Poppins Bold"/>
                <a:ea typeface="Poppins Bold"/>
                <a:cs typeface="Poppins Bold"/>
                <a:sym typeface="Poppins Bold"/>
              </a:rPr>
              <a:t>Cải thiện trải nghiệm khách hàng</a:t>
            </a:r>
          </a:p>
        </p:txBody>
      </p:sp>
      <p:sp>
        <p:nvSpPr>
          <p:cNvPr name="TextBox 26" id="26"/>
          <p:cNvSpPr txBox="true"/>
          <p:nvPr/>
        </p:nvSpPr>
        <p:spPr>
          <a:xfrm rot="0">
            <a:off x="2083783" y="5391066"/>
            <a:ext cx="3907583" cy="2380868"/>
          </a:xfrm>
          <a:prstGeom prst="rect">
            <a:avLst/>
          </a:prstGeom>
        </p:spPr>
        <p:txBody>
          <a:bodyPr anchor="t" rtlCol="false" tIns="0" lIns="0" bIns="0" rIns="0">
            <a:spAutoFit/>
          </a:bodyPr>
          <a:lstStyle/>
          <a:p>
            <a:pPr algn="just">
              <a:lnSpc>
                <a:spcPts val="4788"/>
              </a:lnSpc>
            </a:pPr>
            <a:r>
              <a:rPr lang="en-US" sz="2800" spc="84">
                <a:solidFill>
                  <a:srgbClr val="000000"/>
                </a:solidFill>
                <a:latin typeface="Poppins"/>
                <a:ea typeface="Poppins"/>
                <a:cs typeface="Poppins"/>
                <a:sym typeface="Poppins"/>
              </a:rPr>
              <a:t>Giúp khách hàng dễ dàng tìm được vị trí đỗ trống và rút ngắn thời gian chờ đợi.</a:t>
            </a:r>
          </a:p>
        </p:txBody>
      </p:sp>
      <p:sp>
        <p:nvSpPr>
          <p:cNvPr name="TextBox 27" id="27"/>
          <p:cNvSpPr txBox="true"/>
          <p:nvPr/>
        </p:nvSpPr>
        <p:spPr>
          <a:xfrm rot="0">
            <a:off x="7468563" y="4336873"/>
            <a:ext cx="3350874" cy="433197"/>
          </a:xfrm>
          <a:prstGeom prst="rect">
            <a:avLst/>
          </a:prstGeom>
        </p:spPr>
        <p:txBody>
          <a:bodyPr anchor="t" rtlCol="false" tIns="0" lIns="0" bIns="0" rIns="0">
            <a:spAutoFit/>
          </a:bodyPr>
          <a:lstStyle/>
          <a:p>
            <a:pPr algn="l">
              <a:lnSpc>
                <a:spcPts val="3218"/>
              </a:lnSpc>
            </a:pPr>
            <a:r>
              <a:rPr lang="en-US" sz="2899" spc="28" b="true">
                <a:solidFill>
                  <a:srgbClr val="3B3A3A"/>
                </a:solidFill>
                <a:latin typeface="Poppins Bold"/>
                <a:ea typeface="Poppins Bold"/>
                <a:cs typeface="Poppins Bold"/>
                <a:sym typeface="Poppins Bold"/>
              </a:rPr>
              <a:t>Tối ưu nguồn lực</a:t>
            </a:r>
          </a:p>
        </p:txBody>
      </p:sp>
      <p:sp>
        <p:nvSpPr>
          <p:cNvPr name="AutoShape 28" id="28"/>
          <p:cNvSpPr/>
          <p:nvPr/>
        </p:nvSpPr>
        <p:spPr>
          <a:xfrm>
            <a:off x="7468563" y="5124450"/>
            <a:ext cx="979984" cy="0"/>
          </a:xfrm>
          <a:prstGeom prst="line">
            <a:avLst/>
          </a:prstGeom>
          <a:ln cap="flat" w="38100">
            <a:solidFill>
              <a:srgbClr val="373737"/>
            </a:solidFill>
            <a:prstDash val="solid"/>
            <a:headEnd type="none" len="sm" w="sm"/>
            <a:tailEnd type="none" len="sm" w="sm"/>
          </a:ln>
        </p:spPr>
      </p:sp>
      <p:sp>
        <p:nvSpPr>
          <p:cNvPr name="TextBox 29" id="29"/>
          <p:cNvSpPr txBox="true"/>
          <p:nvPr/>
        </p:nvSpPr>
        <p:spPr>
          <a:xfrm rot="0">
            <a:off x="12407871" y="4336873"/>
            <a:ext cx="4108364" cy="433197"/>
          </a:xfrm>
          <a:prstGeom prst="rect">
            <a:avLst/>
          </a:prstGeom>
        </p:spPr>
        <p:txBody>
          <a:bodyPr anchor="t" rtlCol="false" tIns="0" lIns="0" bIns="0" rIns="0">
            <a:spAutoFit/>
          </a:bodyPr>
          <a:lstStyle/>
          <a:p>
            <a:pPr algn="l">
              <a:lnSpc>
                <a:spcPts val="3218"/>
              </a:lnSpc>
            </a:pPr>
            <a:r>
              <a:rPr lang="en-US" sz="2899" spc="28" b="true">
                <a:solidFill>
                  <a:srgbClr val="3B3A3A"/>
                </a:solidFill>
                <a:latin typeface="Poppins Bold"/>
                <a:ea typeface="Poppins Bold"/>
                <a:cs typeface="Poppins Bold"/>
                <a:sym typeface="Poppins Bold"/>
              </a:rPr>
              <a:t>Nâng cao độ an toàn</a:t>
            </a:r>
          </a:p>
        </p:txBody>
      </p:sp>
      <p:sp>
        <p:nvSpPr>
          <p:cNvPr name="AutoShape 30" id="30"/>
          <p:cNvSpPr/>
          <p:nvPr/>
        </p:nvSpPr>
        <p:spPr>
          <a:xfrm>
            <a:off x="12407871" y="5181600"/>
            <a:ext cx="979984" cy="0"/>
          </a:xfrm>
          <a:prstGeom prst="line">
            <a:avLst/>
          </a:prstGeom>
          <a:ln cap="flat" w="38100">
            <a:solidFill>
              <a:srgbClr val="373737"/>
            </a:solidFill>
            <a:prstDash val="solid"/>
            <a:headEnd type="none" len="sm" w="sm"/>
            <a:tailEnd type="none" len="sm" w="sm"/>
          </a:ln>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11643" t="0" r="-11643" b="0"/>
            </a:stretch>
          </a:blipFill>
        </p:spPr>
      </p:sp>
      <p:sp>
        <p:nvSpPr>
          <p:cNvPr name="Freeform 3" id="3"/>
          <p:cNvSpPr/>
          <p:nvPr/>
        </p:nvSpPr>
        <p:spPr>
          <a:xfrm flipH="false" flipV="false" rot="0">
            <a:off x="0" y="2287124"/>
            <a:ext cx="268365" cy="560671"/>
          </a:xfrm>
          <a:custGeom>
            <a:avLst/>
            <a:gdLst/>
            <a:ahLst/>
            <a:cxnLst/>
            <a:rect r="r" b="b" t="t" l="l"/>
            <a:pathLst>
              <a:path h="560671" w="268365">
                <a:moveTo>
                  <a:pt x="0" y="0"/>
                </a:moveTo>
                <a:lnTo>
                  <a:pt x="268365" y="0"/>
                </a:lnTo>
                <a:lnTo>
                  <a:pt x="268365" y="560671"/>
                </a:lnTo>
                <a:lnTo>
                  <a:pt x="0" y="560671"/>
                </a:lnTo>
                <a:lnTo>
                  <a:pt x="0" y="0"/>
                </a:lnTo>
                <a:close/>
              </a:path>
            </a:pathLst>
          </a:custGeom>
          <a:blipFill>
            <a:blip r:embed="rId3">
              <a:extLst>
                <a:ext uri="{96DAC541-7B7A-43D3-8B79-37D633B846F1}">
                  <asvg:svgBlip xmlns:asvg="http://schemas.microsoft.com/office/drawing/2016/SVG/main" r:embed="rId4"/>
                </a:ext>
              </a:extLst>
            </a:blip>
            <a:stretch>
              <a:fillRect l="0" t="0" r="-107354" b="0"/>
            </a:stretch>
          </a:blipFill>
        </p:spPr>
      </p:sp>
      <p:grpSp>
        <p:nvGrpSpPr>
          <p:cNvPr name="Group 4" id="4"/>
          <p:cNvGrpSpPr/>
          <p:nvPr/>
        </p:nvGrpSpPr>
        <p:grpSpPr>
          <a:xfrm rot="5400000">
            <a:off x="1330911" y="4205102"/>
            <a:ext cx="5192500" cy="4737243"/>
            <a:chOff x="0" y="0"/>
            <a:chExt cx="1825791" cy="1665713"/>
          </a:xfrm>
        </p:grpSpPr>
        <p:sp>
          <p:nvSpPr>
            <p:cNvPr name="Freeform 5" id="5"/>
            <p:cNvSpPr/>
            <p:nvPr/>
          </p:nvSpPr>
          <p:spPr>
            <a:xfrm flipH="false" flipV="false" rot="0">
              <a:off x="0" y="0"/>
              <a:ext cx="1825791" cy="1665713"/>
            </a:xfrm>
            <a:custGeom>
              <a:avLst/>
              <a:gdLst/>
              <a:ahLst/>
              <a:cxnLst/>
              <a:rect r="r" b="b" t="t" l="l"/>
              <a:pathLst>
                <a:path h="1665713" w="1825791">
                  <a:moveTo>
                    <a:pt x="71567" y="0"/>
                  </a:moveTo>
                  <a:lnTo>
                    <a:pt x="1754224" y="0"/>
                  </a:lnTo>
                  <a:cubicBezTo>
                    <a:pt x="1793750" y="0"/>
                    <a:pt x="1825791" y="32042"/>
                    <a:pt x="1825791" y="71567"/>
                  </a:cubicBezTo>
                  <a:lnTo>
                    <a:pt x="1825791" y="1594146"/>
                  </a:lnTo>
                  <a:cubicBezTo>
                    <a:pt x="1825791" y="1633672"/>
                    <a:pt x="1793750" y="1665713"/>
                    <a:pt x="1754224" y="1665713"/>
                  </a:cubicBezTo>
                  <a:lnTo>
                    <a:pt x="71567" y="1665713"/>
                  </a:lnTo>
                  <a:cubicBezTo>
                    <a:pt x="32042" y="1665713"/>
                    <a:pt x="0" y="1633672"/>
                    <a:pt x="0" y="1594146"/>
                  </a:cubicBezTo>
                  <a:lnTo>
                    <a:pt x="0" y="71567"/>
                  </a:lnTo>
                  <a:cubicBezTo>
                    <a:pt x="0" y="32042"/>
                    <a:pt x="32042" y="0"/>
                    <a:pt x="71567" y="0"/>
                  </a:cubicBezTo>
                  <a:close/>
                </a:path>
              </a:pathLst>
            </a:custGeom>
            <a:gradFill rotWithShape="true">
              <a:gsLst>
                <a:gs pos="0">
                  <a:srgbClr val="30C2B7">
                    <a:alpha val="100000"/>
                  </a:srgbClr>
                </a:gs>
                <a:gs pos="50000">
                  <a:srgbClr val="70E1BF">
                    <a:alpha val="100000"/>
                  </a:srgbClr>
                </a:gs>
                <a:gs pos="100000">
                  <a:srgbClr val="96EFC1">
                    <a:alpha val="100000"/>
                  </a:srgbClr>
                </a:gs>
              </a:gsLst>
              <a:lin ang="2700000"/>
            </a:gradFill>
          </p:spPr>
        </p:sp>
        <p:sp>
          <p:nvSpPr>
            <p:cNvPr name="TextBox 6" id="6"/>
            <p:cNvSpPr txBox="true"/>
            <p:nvPr/>
          </p:nvSpPr>
          <p:spPr>
            <a:xfrm>
              <a:off x="0" y="-57150"/>
              <a:ext cx="1825791" cy="1722863"/>
            </a:xfrm>
            <a:prstGeom prst="rect">
              <a:avLst/>
            </a:prstGeom>
          </p:spPr>
          <p:txBody>
            <a:bodyPr anchor="ctr" rtlCol="false" tIns="50800" lIns="50800" bIns="50800" rIns="50800"/>
            <a:lstStyle/>
            <a:p>
              <a:pPr algn="ctr">
                <a:lnSpc>
                  <a:spcPts val="2520"/>
                </a:lnSpc>
              </a:pPr>
            </a:p>
          </p:txBody>
        </p:sp>
      </p:grpSp>
      <p:grpSp>
        <p:nvGrpSpPr>
          <p:cNvPr name="Group 7" id="7"/>
          <p:cNvGrpSpPr/>
          <p:nvPr/>
        </p:nvGrpSpPr>
        <p:grpSpPr>
          <a:xfrm rot="5400000">
            <a:off x="6547750" y="4205102"/>
            <a:ext cx="5192500" cy="4737243"/>
            <a:chOff x="0" y="0"/>
            <a:chExt cx="1825791" cy="1665713"/>
          </a:xfrm>
        </p:grpSpPr>
        <p:sp>
          <p:nvSpPr>
            <p:cNvPr name="Freeform 8" id="8"/>
            <p:cNvSpPr/>
            <p:nvPr/>
          </p:nvSpPr>
          <p:spPr>
            <a:xfrm flipH="false" flipV="false" rot="0">
              <a:off x="0" y="0"/>
              <a:ext cx="1825791" cy="1665713"/>
            </a:xfrm>
            <a:custGeom>
              <a:avLst/>
              <a:gdLst/>
              <a:ahLst/>
              <a:cxnLst/>
              <a:rect r="r" b="b" t="t" l="l"/>
              <a:pathLst>
                <a:path h="1665713" w="1825791">
                  <a:moveTo>
                    <a:pt x="71567" y="0"/>
                  </a:moveTo>
                  <a:lnTo>
                    <a:pt x="1754224" y="0"/>
                  </a:lnTo>
                  <a:cubicBezTo>
                    <a:pt x="1793750" y="0"/>
                    <a:pt x="1825791" y="32042"/>
                    <a:pt x="1825791" y="71567"/>
                  </a:cubicBezTo>
                  <a:lnTo>
                    <a:pt x="1825791" y="1594146"/>
                  </a:lnTo>
                  <a:cubicBezTo>
                    <a:pt x="1825791" y="1633672"/>
                    <a:pt x="1793750" y="1665713"/>
                    <a:pt x="1754224" y="1665713"/>
                  </a:cubicBezTo>
                  <a:lnTo>
                    <a:pt x="71567" y="1665713"/>
                  </a:lnTo>
                  <a:cubicBezTo>
                    <a:pt x="32042" y="1665713"/>
                    <a:pt x="0" y="1633672"/>
                    <a:pt x="0" y="1594146"/>
                  </a:cubicBezTo>
                  <a:lnTo>
                    <a:pt x="0" y="71567"/>
                  </a:lnTo>
                  <a:cubicBezTo>
                    <a:pt x="0" y="32042"/>
                    <a:pt x="32042" y="0"/>
                    <a:pt x="71567" y="0"/>
                  </a:cubicBezTo>
                  <a:close/>
                </a:path>
              </a:pathLst>
            </a:custGeom>
            <a:gradFill rotWithShape="true">
              <a:gsLst>
                <a:gs pos="0">
                  <a:srgbClr val="30C2B7">
                    <a:alpha val="100000"/>
                  </a:srgbClr>
                </a:gs>
                <a:gs pos="50000">
                  <a:srgbClr val="70E1BF">
                    <a:alpha val="100000"/>
                  </a:srgbClr>
                </a:gs>
                <a:gs pos="100000">
                  <a:srgbClr val="96EFC1">
                    <a:alpha val="100000"/>
                  </a:srgbClr>
                </a:gs>
              </a:gsLst>
              <a:lin ang="2700000"/>
            </a:gradFill>
          </p:spPr>
        </p:sp>
        <p:sp>
          <p:nvSpPr>
            <p:cNvPr name="TextBox 9" id="9"/>
            <p:cNvSpPr txBox="true"/>
            <p:nvPr/>
          </p:nvSpPr>
          <p:spPr>
            <a:xfrm>
              <a:off x="0" y="-57150"/>
              <a:ext cx="1825791" cy="1722863"/>
            </a:xfrm>
            <a:prstGeom prst="rect">
              <a:avLst/>
            </a:prstGeom>
          </p:spPr>
          <p:txBody>
            <a:bodyPr anchor="ctr" rtlCol="false" tIns="50800" lIns="50800" bIns="50800" rIns="50800"/>
            <a:lstStyle/>
            <a:p>
              <a:pPr algn="ctr">
                <a:lnSpc>
                  <a:spcPts val="2520"/>
                </a:lnSpc>
              </a:pPr>
            </a:p>
          </p:txBody>
        </p:sp>
      </p:grpSp>
      <p:grpSp>
        <p:nvGrpSpPr>
          <p:cNvPr name="Group 10" id="10"/>
          <p:cNvGrpSpPr/>
          <p:nvPr/>
        </p:nvGrpSpPr>
        <p:grpSpPr>
          <a:xfrm rot="5400000">
            <a:off x="11761243" y="4205102"/>
            <a:ext cx="5192500" cy="4737243"/>
            <a:chOff x="0" y="0"/>
            <a:chExt cx="1825791" cy="1665713"/>
          </a:xfrm>
        </p:grpSpPr>
        <p:sp>
          <p:nvSpPr>
            <p:cNvPr name="Freeform 11" id="11"/>
            <p:cNvSpPr/>
            <p:nvPr/>
          </p:nvSpPr>
          <p:spPr>
            <a:xfrm flipH="false" flipV="false" rot="0">
              <a:off x="0" y="0"/>
              <a:ext cx="1825791" cy="1665713"/>
            </a:xfrm>
            <a:custGeom>
              <a:avLst/>
              <a:gdLst/>
              <a:ahLst/>
              <a:cxnLst/>
              <a:rect r="r" b="b" t="t" l="l"/>
              <a:pathLst>
                <a:path h="1665713" w="1825791">
                  <a:moveTo>
                    <a:pt x="71567" y="0"/>
                  </a:moveTo>
                  <a:lnTo>
                    <a:pt x="1754224" y="0"/>
                  </a:lnTo>
                  <a:cubicBezTo>
                    <a:pt x="1793750" y="0"/>
                    <a:pt x="1825791" y="32042"/>
                    <a:pt x="1825791" y="71567"/>
                  </a:cubicBezTo>
                  <a:lnTo>
                    <a:pt x="1825791" y="1594146"/>
                  </a:lnTo>
                  <a:cubicBezTo>
                    <a:pt x="1825791" y="1633672"/>
                    <a:pt x="1793750" y="1665713"/>
                    <a:pt x="1754224" y="1665713"/>
                  </a:cubicBezTo>
                  <a:lnTo>
                    <a:pt x="71567" y="1665713"/>
                  </a:lnTo>
                  <a:cubicBezTo>
                    <a:pt x="32042" y="1665713"/>
                    <a:pt x="0" y="1633672"/>
                    <a:pt x="0" y="1594146"/>
                  </a:cubicBezTo>
                  <a:lnTo>
                    <a:pt x="0" y="71567"/>
                  </a:lnTo>
                  <a:cubicBezTo>
                    <a:pt x="0" y="32042"/>
                    <a:pt x="32042" y="0"/>
                    <a:pt x="71567" y="0"/>
                  </a:cubicBezTo>
                  <a:close/>
                </a:path>
              </a:pathLst>
            </a:custGeom>
            <a:gradFill rotWithShape="true">
              <a:gsLst>
                <a:gs pos="0">
                  <a:srgbClr val="30C2B7">
                    <a:alpha val="100000"/>
                  </a:srgbClr>
                </a:gs>
                <a:gs pos="50000">
                  <a:srgbClr val="70E1BF">
                    <a:alpha val="100000"/>
                  </a:srgbClr>
                </a:gs>
                <a:gs pos="100000">
                  <a:srgbClr val="96EFC1">
                    <a:alpha val="100000"/>
                  </a:srgbClr>
                </a:gs>
              </a:gsLst>
              <a:lin ang="2700000"/>
            </a:gradFill>
          </p:spPr>
        </p:sp>
        <p:sp>
          <p:nvSpPr>
            <p:cNvPr name="TextBox 12" id="12"/>
            <p:cNvSpPr txBox="true"/>
            <p:nvPr/>
          </p:nvSpPr>
          <p:spPr>
            <a:xfrm>
              <a:off x="0" y="-85725"/>
              <a:ext cx="1825791" cy="1751438"/>
            </a:xfrm>
            <a:prstGeom prst="rect">
              <a:avLst/>
            </a:prstGeom>
          </p:spPr>
          <p:txBody>
            <a:bodyPr anchor="ctr" rtlCol="false" tIns="50800" lIns="50800" bIns="50800" rIns="50800"/>
            <a:lstStyle/>
            <a:p>
              <a:pPr algn="ctr">
                <a:lnSpc>
                  <a:spcPts val="3920"/>
                </a:lnSpc>
              </a:pPr>
            </a:p>
          </p:txBody>
        </p:sp>
      </p:grpSp>
      <p:grpSp>
        <p:nvGrpSpPr>
          <p:cNvPr name="Group 13" id="13"/>
          <p:cNvGrpSpPr/>
          <p:nvPr/>
        </p:nvGrpSpPr>
        <p:grpSpPr>
          <a:xfrm rot="8281243">
            <a:off x="16394865" y="8648990"/>
            <a:ext cx="3086100" cy="3086100"/>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857250" cap="sq">
              <a:gradFill>
                <a:gsLst>
                  <a:gs pos="0">
                    <a:srgbClr val="30C2B7">
                      <a:alpha val="100000"/>
                    </a:srgbClr>
                  </a:gs>
                  <a:gs pos="33333">
                    <a:srgbClr val="70E1A6">
                      <a:alpha val="100000"/>
                    </a:srgbClr>
                  </a:gs>
                  <a:gs pos="66667">
                    <a:srgbClr val="96EFC1">
                      <a:alpha val="100000"/>
                    </a:srgbClr>
                  </a:gs>
                  <a:gs pos="100000">
                    <a:srgbClr val="96EFC1">
                      <a:alpha val="9500"/>
                    </a:srgbClr>
                  </a:gs>
                </a:gsLst>
                <a:lin ang="2700000"/>
              </a:gradFill>
              <a:prstDash val="solid"/>
              <a:miter/>
            </a:ln>
          </p:spPr>
        </p:sp>
        <p:sp>
          <p:nvSpPr>
            <p:cNvPr name="TextBox 15" id="15"/>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6" id="16"/>
          <p:cNvGrpSpPr/>
          <p:nvPr/>
        </p:nvGrpSpPr>
        <p:grpSpPr>
          <a:xfrm rot="-5400000">
            <a:off x="-651702" y="8506649"/>
            <a:ext cx="1948521" cy="2471962"/>
            <a:chOff x="0" y="0"/>
            <a:chExt cx="513191" cy="651052"/>
          </a:xfrm>
        </p:grpSpPr>
        <p:sp>
          <p:nvSpPr>
            <p:cNvPr name="Freeform 17" id="17"/>
            <p:cNvSpPr/>
            <p:nvPr/>
          </p:nvSpPr>
          <p:spPr>
            <a:xfrm flipH="false" flipV="false" rot="0">
              <a:off x="0" y="0"/>
              <a:ext cx="513191" cy="651052"/>
            </a:xfrm>
            <a:custGeom>
              <a:avLst/>
              <a:gdLst/>
              <a:ahLst/>
              <a:cxnLst/>
              <a:rect r="r" b="b" t="t" l="l"/>
              <a:pathLst>
                <a:path h="651052" w="513191">
                  <a:moveTo>
                    <a:pt x="246340" y="0"/>
                  </a:moveTo>
                  <a:lnTo>
                    <a:pt x="266850" y="0"/>
                  </a:lnTo>
                  <a:cubicBezTo>
                    <a:pt x="332184" y="0"/>
                    <a:pt x="394841" y="25954"/>
                    <a:pt x="441039" y="72151"/>
                  </a:cubicBezTo>
                  <a:cubicBezTo>
                    <a:pt x="487237" y="118349"/>
                    <a:pt x="513191" y="181007"/>
                    <a:pt x="513191" y="246340"/>
                  </a:cubicBezTo>
                  <a:lnTo>
                    <a:pt x="513191" y="404712"/>
                  </a:lnTo>
                  <a:cubicBezTo>
                    <a:pt x="513191" y="470045"/>
                    <a:pt x="487237" y="532703"/>
                    <a:pt x="441039" y="578900"/>
                  </a:cubicBezTo>
                  <a:cubicBezTo>
                    <a:pt x="394841" y="625098"/>
                    <a:pt x="332184" y="651052"/>
                    <a:pt x="266850" y="651052"/>
                  </a:cubicBezTo>
                  <a:lnTo>
                    <a:pt x="246340" y="651052"/>
                  </a:lnTo>
                  <a:cubicBezTo>
                    <a:pt x="181007" y="651052"/>
                    <a:pt x="118349" y="625098"/>
                    <a:pt x="72151" y="578900"/>
                  </a:cubicBezTo>
                  <a:cubicBezTo>
                    <a:pt x="25954" y="532703"/>
                    <a:pt x="0" y="470045"/>
                    <a:pt x="0" y="404712"/>
                  </a:cubicBezTo>
                  <a:lnTo>
                    <a:pt x="0" y="246340"/>
                  </a:lnTo>
                  <a:cubicBezTo>
                    <a:pt x="0" y="181007"/>
                    <a:pt x="25954" y="118349"/>
                    <a:pt x="72151" y="72151"/>
                  </a:cubicBezTo>
                  <a:cubicBezTo>
                    <a:pt x="118349" y="25954"/>
                    <a:pt x="181007" y="0"/>
                    <a:pt x="246340" y="0"/>
                  </a:cubicBezTo>
                  <a:close/>
                </a:path>
              </a:pathLst>
            </a:custGeom>
            <a:gradFill rotWithShape="true">
              <a:gsLst>
                <a:gs pos="0">
                  <a:srgbClr val="30C2B7">
                    <a:alpha val="100000"/>
                  </a:srgbClr>
                </a:gs>
                <a:gs pos="33333">
                  <a:srgbClr val="70E1A6">
                    <a:alpha val="100000"/>
                  </a:srgbClr>
                </a:gs>
                <a:gs pos="66667">
                  <a:srgbClr val="96EFC1">
                    <a:alpha val="54000"/>
                  </a:srgbClr>
                </a:gs>
                <a:gs pos="100000">
                  <a:srgbClr val="96EFC1">
                    <a:alpha val="9500"/>
                  </a:srgbClr>
                </a:gs>
              </a:gsLst>
              <a:lin ang="2700000"/>
            </a:gradFill>
          </p:spPr>
        </p:sp>
        <p:sp>
          <p:nvSpPr>
            <p:cNvPr name="TextBox 18" id="18"/>
            <p:cNvSpPr txBox="true"/>
            <p:nvPr/>
          </p:nvSpPr>
          <p:spPr>
            <a:xfrm>
              <a:off x="0" y="-57150"/>
              <a:ext cx="513191" cy="708202"/>
            </a:xfrm>
            <a:prstGeom prst="rect">
              <a:avLst/>
            </a:prstGeom>
          </p:spPr>
          <p:txBody>
            <a:bodyPr anchor="ctr" rtlCol="false" tIns="50800" lIns="50800" bIns="50800" rIns="50800"/>
            <a:lstStyle/>
            <a:p>
              <a:pPr algn="ctr">
                <a:lnSpc>
                  <a:spcPts val="2520"/>
                </a:lnSpc>
              </a:pPr>
            </a:p>
          </p:txBody>
        </p:sp>
      </p:grpSp>
      <p:sp>
        <p:nvSpPr>
          <p:cNvPr name="TextBox 19" id="19"/>
          <p:cNvSpPr txBox="true"/>
          <p:nvPr/>
        </p:nvSpPr>
        <p:spPr>
          <a:xfrm rot="0">
            <a:off x="6164950" y="1638073"/>
            <a:ext cx="9308974" cy="929386"/>
          </a:xfrm>
          <a:prstGeom prst="rect">
            <a:avLst/>
          </a:prstGeom>
        </p:spPr>
        <p:txBody>
          <a:bodyPr anchor="t" rtlCol="false" tIns="0" lIns="0" bIns="0" rIns="0">
            <a:spAutoFit/>
          </a:bodyPr>
          <a:lstStyle/>
          <a:p>
            <a:pPr algn="l">
              <a:lnSpc>
                <a:spcPts val="6392"/>
              </a:lnSpc>
            </a:pPr>
            <a:r>
              <a:rPr lang="en-US" sz="6800" b="true">
                <a:solidFill>
                  <a:srgbClr val="259D84"/>
                </a:solidFill>
                <a:latin typeface="Poppins Bold"/>
                <a:ea typeface="Poppins Bold"/>
                <a:cs typeface="Poppins Bold"/>
                <a:sym typeface="Poppins Bold"/>
              </a:rPr>
              <a:t>Các tính năng</a:t>
            </a:r>
          </a:p>
        </p:txBody>
      </p:sp>
      <p:sp>
        <p:nvSpPr>
          <p:cNvPr name="TextBox 20" id="20"/>
          <p:cNvSpPr txBox="true"/>
          <p:nvPr/>
        </p:nvSpPr>
        <p:spPr>
          <a:xfrm rot="0">
            <a:off x="7300622" y="5391066"/>
            <a:ext cx="3907583" cy="2380868"/>
          </a:xfrm>
          <a:prstGeom prst="rect">
            <a:avLst/>
          </a:prstGeom>
        </p:spPr>
        <p:txBody>
          <a:bodyPr anchor="t" rtlCol="false" tIns="0" lIns="0" bIns="0" rIns="0">
            <a:spAutoFit/>
          </a:bodyPr>
          <a:lstStyle/>
          <a:p>
            <a:pPr algn="l">
              <a:lnSpc>
                <a:spcPts val="4788"/>
              </a:lnSpc>
            </a:pPr>
            <a:r>
              <a:rPr lang="en-US" sz="2800" spc="84">
                <a:solidFill>
                  <a:srgbClr val="000000"/>
                </a:solidFill>
                <a:latin typeface="Poppins"/>
                <a:ea typeface="Poppins"/>
                <a:cs typeface="Poppins"/>
                <a:sym typeface="Poppins"/>
              </a:rPr>
              <a:t>Hệ thống tính toán chính xác thời gian một xe đỗ tại vị trí từ khi vào đến khi ra.</a:t>
            </a:r>
          </a:p>
        </p:txBody>
      </p:sp>
      <p:sp>
        <p:nvSpPr>
          <p:cNvPr name="TextBox 21" id="21"/>
          <p:cNvSpPr txBox="true"/>
          <p:nvPr/>
        </p:nvSpPr>
        <p:spPr>
          <a:xfrm rot="0">
            <a:off x="12304236" y="5391066"/>
            <a:ext cx="4211999" cy="3581018"/>
          </a:xfrm>
          <a:prstGeom prst="rect">
            <a:avLst/>
          </a:prstGeom>
        </p:spPr>
        <p:txBody>
          <a:bodyPr anchor="t" rtlCol="false" tIns="0" lIns="0" bIns="0" rIns="0">
            <a:spAutoFit/>
          </a:bodyPr>
          <a:lstStyle/>
          <a:p>
            <a:pPr algn="just">
              <a:lnSpc>
                <a:spcPts val="4788"/>
              </a:lnSpc>
            </a:pPr>
            <a:r>
              <a:rPr lang="en-US" sz="2800" spc="84">
                <a:solidFill>
                  <a:srgbClr val="000000"/>
                </a:solidFill>
                <a:latin typeface="Poppins"/>
                <a:ea typeface="Poppins"/>
                <a:cs typeface="Poppins"/>
                <a:sym typeface="Poppins"/>
              </a:rPr>
              <a:t>Thông tin về việc vị trí đỗ đang có xe hay trống được cập nhật liên tục và hiển thị trực quan trên màn hình quản lý.</a:t>
            </a:r>
          </a:p>
        </p:txBody>
      </p:sp>
      <p:sp>
        <p:nvSpPr>
          <p:cNvPr name="Freeform 22" id="22"/>
          <p:cNvSpPr/>
          <p:nvPr/>
        </p:nvSpPr>
        <p:spPr>
          <a:xfrm flipH="false" flipV="false" rot="0">
            <a:off x="17937915" y="3914316"/>
            <a:ext cx="611864" cy="1278312"/>
          </a:xfrm>
          <a:custGeom>
            <a:avLst/>
            <a:gdLst/>
            <a:ahLst/>
            <a:cxnLst/>
            <a:rect r="r" b="b" t="t" l="l"/>
            <a:pathLst>
              <a:path h="1278312" w="611864">
                <a:moveTo>
                  <a:pt x="0" y="0"/>
                </a:moveTo>
                <a:lnTo>
                  <a:pt x="611864" y="0"/>
                </a:lnTo>
                <a:lnTo>
                  <a:pt x="611864" y="1278312"/>
                </a:lnTo>
                <a:lnTo>
                  <a:pt x="0" y="1278312"/>
                </a:lnTo>
                <a:lnTo>
                  <a:pt x="0" y="0"/>
                </a:lnTo>
                <a:close/>
              </a:path>
            </a:pathLst>
          </a:custGeom>
          <a:blipFill>
            <a:blip r:embed="rId3">
              <a:extLst>
                <a:ext uri="{96DAC541-7B7A-43D3-8B79-37D633B846F1}">
                  <asvg:svgBlip xmlns:asvg="http://schemas.microsoft.com/office/drawing/2016/SVG/main" r:embed="rId4"/>
                </a:ext>
              </a:extLst>
            </a:blip>
            <a:stretch>
              <a:fillRect l="0" t="0" r="-107354" b="0"/>
            </a:stretch>
          </a:blipFill>
        </p:spPr>
      </p:sp>
      <p:sp>
        <p:nvSpPr>
          <p:cNvPr name="Freeform 23" id="23"/>
          <p:cNvSpPr/>
          <p:nvPr/>
        </p:nvSpPr>
        <p:spPr>
          <a:xfrm flipH="false" flipV="false" rot="0">
            <a:off x="-145783" y="2078462"/>
            <a:ext cx="561323" cy="1172722"/>
          </a:xfrm>
          <a:custGeom>
            <a:avLst/>
            <a:gdLst/>
            <a:ahLst/>
            <a:cxnLst/>
            <a:rect r="r" b="b" t="t" l="l"/>
            <a:pathLst>
              <a:path h="1172722" w="561323">
                <a:moveTo>
                  <a:pt x="0" y="0"/>
                </a:moveTo>
                <a:lnTo>
                  <a:pt x="561323" y="0"/>
                </a:lnTo>
                <a:lnTo>
                  <a:pt x="561323" y="1172723"/>
                </a:lnTo>
                <a:lnTo>
                  <a:pt x="0" y="1172723"/>
                </a:lnTo>
                <a:lnTo>
                  <a:pt x="0" y="0"/>
                </a:lnTo>
                <a:close/>
              </a:path>
            </a:pathLst>
          </a:custGeom>
          <a:blipFill>
            <a:blip r:embed="rId3">
              <a:extLst>
                <a:ext uri="{96DAC541-7B7A-43D3-8B79-37D633B846F1}">
                  <asvg:svgBlip xmlns:asvg="http://schemas.microsoft.com/office/drawing/2016/SVG/main" r:embed="rId4"/>
                </a:ext>
              </a:extLst>
            </a:blip>
            <a:stretch>
              <a:fillRect l="0" t="0" r="-107354" b="0"/>
            </a:stretch>
          </a:blipFill>
        </p:spPr>
      </p:sp>
      <p:sp>
        <p:nvSpPr>
          <p:cNvPr name="AutoShape 24" id="24"/>
          <p:cNvSpPr/>
          <p:nvPr/>
        </p:nvSpPr>
        <p:spPr>
          <a:xfrm>
            <a:off x="2214830" y="5162550"/>
            <a:ext cx="979984" cy="0"/>
          </a:xfrm>
          <a:prstGeom prst="line">
            <a:avLst/>
          </a:prstGeom>
          <a:ln cap="flat" w="38100">
            <a:solidFill>
              <a:srgbClr val="373737"/>
            </a:solidFill>
            <a:prstDash val="solid"/>
            <a:headEnd type="none" len="sm" w="sm"/>
            <a:tailEnd type="none" len="sm" w="sm"/>
          </a:ln>
        </p:spPr>
      </p:sp>
      <p:sp>
        <p:nvSpPr>
          <p:cNvPr name="TextBox 25" id="25"/>
          <p:cNvSpPr txBox="true"/>
          <p:nvPr/>
        </p:nvSpPr>
        <p:spPr>
          <a:xfrm rot="0">
            <a:off x="2214830" y="4336873"/>
            <a:ext cx="3350874" cy="433197"/>
          </a:xfrm>
          <a:prstGeom prst="rect">
            <a:avLst/>
          </a:prstGeom>
        </p:spPr>
        <p:txBody>
          <a:bodyPr anchor="t" rtlCol="false" tIns="0" lIns="0" bIns="0" rIns="0">
            <a:spAutoFit/>
          </a:bodyPr>
          <a:lstStyle/>
          <a:p>
            <a:pPr algn="l">
              <a:lnSpc>
                <a:spcPts val="3218"/>
              </a:lnSpc>
            </a:pPr>
            <a:r>
              <a:rPr lang="en-US" sz="2899" spc="28" b="true">
                <a:solidFill>
                  <a:srgbClr val="3B3A3A"/>
                </a:solidFill>
                <a:latin typeface="Poppins Bold"/>
                <a:ea typeface="Poppins Bold"/>
                <a:cs typeface="Poppins Bold"/>
                <a:sym typeface="Poppins Bold"/>
              </a:rPr>
              <a:t>Đếm số lần đỗ</a:t>
            </a:r>
          </a:p>
        </p:txBody>
      </p:sp>
      <p:sp>
        <p:nvSpPr>
          <p:cNvPr name="TextBox 26" id="26"/>
          <p:cNvSpPr txBox="true"/>
          <p:nvPr/>
        </p:nvSpPr>
        <p:spPr>
          <a:xfrm rot="0">
            <a:off x="2083783" y="5391066"/>
            <a:ext cx="3907583" cy="2980943"/>
          </a:xfrm>
          <a:prstGeom prst="rect">
            <a:avLst/>
          </a:prstGeom>
        </p:spPr>
        <p:txBody>
          <a:bodyPr anchor="t" rtlCol="false" tIns="0" lIns="0" bIns="0" rIns="0">
            <a:spAutoFit/>
          </a:bodyPr>
          <a:lstStyle/>
          <a:p>
            <a:pPr algn="just">
              <a:lnSpc>
                <a:spcPts val="4788"/>
              </a:lnSpc>
            </a:pPr>
            <a:r>
              <a:rPr lang="en-US" sz="2800" spc="84">
                <a:solidFill>
                  <a:srgbClr val="000000"/>
                </a:solidFill>
                <a:latin typeface="Poppins"/>
                <a:ea typeface="Poppins"/>
                <a:cs typeface="Poppins"/>
                <a:sym typeface="Poppins"/>
              </a:rPr>
              <a:t>Mỗi khi một xe vào hoặc ra khỏi vị trí đỗ, hệ thống sẽ tự động ghi nhận và cập nhật số lần sử dụng.</a:t>
            </a:r>
          </a:p>
        </p:txBody>
      </p:sp>
      <p:sp>
        <p:nvSpPr>
          <p:cNvPr name="TextBox 27" id="27"/>
          <p:cNvSpPr txBox="true"/>
          <p:nvPr/>
        </p:nvSpPr>
        <p:spPr>
          <a:xfrm rot="0">
            <a:off x="7468563" y="4336873"/>
            <a:ext cx="3350874" cy="433197"/>
          </a:xfrm>
          <a:prstGeom prst="rect">
            <a:avLst/>
          </a:prstGeom>
        </p:spPr>
        <p:txBody>
          <a:bodyPr anchor="t" rtlCol="false" tIns="0" lIns="0" bIns="0" rIns="0">
            <a:spAutoFit/>
          </a:bodyPr>
          <a:lstStyle/>
          <a:p>
            <a:pPr algn="l">
              <a:lnSpc>
                <a:spcPts val="3218"/>
              </a:lnSpc>
            </a:pPr>
            <a:r>
              <a:rPr lang="en-US" sz="2899" spc="28" b="true">
                <a:solidFill>
                  <a:srgbClr val="3B3A3A"/>
                </a:solidFill>
                <a:latin typeface="Poppins Bold"/>
                <a:ea typeface="Poppins Bold"/>
                <a:cs typeface="Poppins Bold"/>
                <a:sym typeface="Poppins Bold"/>
              </a:rPr>
              <a:t>Đếm thời gian đỗ</a:t>
            </a:r>
          </a:p>
        </p:txBody>
      </p:sp>
      <p:sp>
        <p:nvSpPr>
          <p:cNvPr name="AutoShape 28" id="28"/>
          <p:cNvSpPr/>
          <p:nvPr/>
        </p:nvSpPr>
        <p:spPr>
          <a:xfrm>
            <a:off x="7468563" y="5124450"/>
            <a:ext cx="979984" cy="0"/>
          </a:xfrm>
          <a:prstGeom prst="line">
            <a:avLst/>
          </a:prstGeom>
          <a:ln cap="flat" w="38100">
            <a:solidFill>
              <a:srgbClr val="373737"/>
            </a:solidFill>
            <a:prstDash val="solid"/>
            <a:headEnd type="none" len="sm" w="sm"/>
            <a:tailEnd type="none" len="sm" w="sm"/>
          </a:ln>
        </p:spPr>
      </p:sp>
      <p:sp>
        <p:nvSpPr>
          <p:cNvPr name="TextBox 29" id="29"/>
          <p:cNvSpPr txBox="true"/>
          <p:nvPr/>
        </p:nvSpPr>
        <p:spPr>
          <a:xfrm rot="0">
            <a:off x="12407871" y="4336873"/>
            <a:ext cx="3350874" cy="433197"/>
          </a:xfrm>
          <a:prstGeom prst="rect">
            <a:avLst/>
          </a:prstGeom>
        </p:spPr>
        <p:txBody>
          <a:bodyPr anchor="t" rtlCol="false" tIns="0" lIns="0" bIns="0" rIns="0">
            <a:spAutoFit/>
          </a:bodyPr>
          <a:lstStyle/>
          <a:p>
            <a:pPr algn="l">
              <a:lnSpc>
                <a:spcPts val="3218"/>
              </a:lnSpc>
            </a:pPr>
            <a:r>
              <a:rPr lang="en-US" sz="2899" spc="28" b="true">
                <a:solidFill>
                  <a:srgbClr val="3B3A3A"/>
                </a:solidFill>
                <a:latin typeface="Poppins Bold"/>
                <a:ea typeface="Poppins Bold"/>
                <a:cs typeface="Poppins Bold"/>
                <a:sym typeface="Poppins Bold"/>
              </a:rPr>
              <a:t>Trạng thái vị trí</a:t>
            </a:r>
          </a:p>
        </p:txBody>
      </p:sp>
      <p:sp>
        <p:nvSpPr>
          <p:cNvPr name="AutoShape 30" id="30"/>
          <p:cNvSpPr/>
          <p:nvPr/>
        </p:nvSpPr>
        <p:spPr>
          <a:xfrm>
            <a:off x="12407871" y="5181600"/>
            <a:ext cx="979984" cy="0"/>
          </a:xfrm>
          <a:prstGeom prst="line">
            <a:avLst/>
          </a:prstGeom>
          <a:ln cap="flat" w="38100">
            <a:solidFill>
              <a:srgbClr val="373737"/>
            </a:solidFill>
            <a:prstDash val="solid"/>
            <a:headEnd type="none" len="sm" w="sm"/>
            <a:tailEnd type="none" len="sm" w="sm"/>
          </a:ln>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11643" t="0" r="-11643" b="0"/>
            </a:stretch>
          </a:blipFill>
        </p:spPr>
      </p:sp>
      <p:sp>
        <p:nvSpPr>
          <p:cNvPr name="Freeform 3" id="3"/>
          <p:cNvSpPr/>
          <p:nvPr/>
        </p:nvSpPr>
        <p:spPr>
          <a:xfrm flipH="false" flipV="false" rot="0">
            <a:off x="0" y="2287124"/>
            <a:ext cx="268365" cy="560671"/>
          </a:xfrm>
          <a:custGeom>
            <a:avLst/>
            <a:gdLst/>
            <a:ahLst/>
            <a:cxnLst/>
            <a:rect r="r" b="b" t="t" l="l"/>
            <a:pathLst>
              <a:path h="560671" w="268365">
                <a:moveTo>
                  <a:pt x="0" y="0"/>
                </a:moveTo>
                <a:lnTo>
                  <a:pt x="268365" y="0"/>
                </a:lnTo>
                <a:lnTo>
                  <a:pt x="268365" y="560671"/>
                </a:lnTo>
                <a:lnTo>
                  <a:pt x="0" y="560671"/>
                </a:lnTo>
                <a:lnTo>
                  <a:pt x="0" y="0"/>
                </a:lnTo>
                <a:close/>
              </a:path>
            </a:pathLst>
          </a:custGeom>
          <a:blipFill>
            <a:blip r:embed="rId3">
              <a:extLst>
                <a:ext uri="{96DAC541-7B7A-43D3-8B79-37D633B846F1}">
                  <asvg:svgBlip xmlns:asvg="http://schemas.microsoft.com/office/drawing/2016/SVG/main" r:embed="rId4"/>
                </a:ext>
              </a:extLst>
            </a:blip>
            <a:stretch>
              <a:fillRect l="0" t="0" r="-107354" b="0"/>
            </a:stretch>
          </a:blipFill>
        </p:spPr>
      </p:sp>
      <p:grpSp>
        <p:nvGrpSpPr>
          <p:cNvPr name="Group 4" id="4"/>
          <p:cNvGrpSpPr/>
          <p:nvPr/>
        </p:nvGrpSpPr>
        <p:grpSpPr>
          <a:xfrm rot="0">
            <a:off x="11186160" y="2937190"/>
            <a:ext cx="5831181" cy="5831181"/>
            <a:chOff x="0" y="0"/>
            <a:chExt cx="6350000" cy="6350000"/>
          </a:xfrm>
        </p:grpSpPr>
        <p:sp>
          <p:nvSpPr>
            <p:cNvPr name="Freeform 5" id="5"/>
            <p:cNvSpPr/>
            <p:nvPr/>
          </p:nvSpPr>
          <p:spPr>
            <a:xfrm flipH="false" flipV="false" rot="0">
              <a:off x="0" y="0"/>
              <a:ext cx="6350000" cy="6350000"/>
            </a:xfrm>
            <a:custGeom>
              <a:avLst/>
              <a:gdLst/>
              <a:ahLst/>
              <a:cxnLst/>
              <a:rect r="r" b="b" t="t" l="l"/>
              <a:pathLst>
                <a:path h="6350000" w="6350000">
                  <a:moveTo>
                    <a:pt x="5715000" y="6350000"/>
                  </a:moveTo>
                  <a:lnTo>
                    <a:pt x="635000" y="6350000"/>
                  </a:lnTo>
                  <a:cubicBezTo>
                    <a:pt x="284480" y="6350000"/>
                    <a:pt x="0" y="6065520"/>
                    <a:pt x="0" y="5715000"/>
                  </a:cubicBezTo>
                  <a:lnTo>
                    <a:pt x="0" y="635000"/>
                  </a:lnTo>
                  <a:cubicBezTo>
                    <a:pt x="0" y="284480"/>
                    <a:pt x="284480" y="0"/>
                    <a:pt x="635000" y="0"/>
                  </a:cubicBezTo>
                  <a:lnTo>
                    <a:pt x="5715000" y="0"/>
                  </a:lnTo>
                  <a:cubicBezTo>
                    <a:pt x="6065520" y="0"/>
                    <a:pt x="6350000" y="284480"/>
                    <a:pt x="6350000" y="635000"/>
                  </a:cubicBezTo>
                  <a:lnTo>
                    <a:pt x="6350000" y="5715000"/>
                  </a:lnTo>
                  <a:cubicBezTo>
                    <a:pt x="6350000" y="6065520"/>
                    <a:pt x="6065520" y="6350000"/>
                    <a:pt x="5715000" y="6350000"/>
                  </a:cubicBezTo>
                  <a:close/>
                </a:path>
              </a:pathLst>
            </a:custGeom>
            <a:blipFill>
              <a:blip r:embed="rId5"/>
              <a:stretch>
                <a:fillRect l="-8628" t="0" r="-8628" b="0"/>
              </a:stretch>
            </a:blipFill>
          </p:spPr>
        </p:sp>
      </p:grpSp>
      <p:grpSp>
        <p:nvGrpSpPr>
          <p:cNvPr name="Group 6" id="6"/>
          <p:cNvGrpSpPr/>
          <p:nvPr/>
        </p:nvGrpSpPr>
        <p:grpSpPr>
          <a:xfrm rot="8281243">
            <a:off x="16394865" y="8648990"/>
            <a:ext cx="3086100" cy="3086100"/>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857250" cap="sq">
              <a:gradFill>
                <a:gsLst>
                  <a:gs pos="0">
                    <a:srgbClr val="30C2B7">
                      <a:alpha val="100000"/>
                    </a:srgbClr>
                  </a:gs>
                  <a:gs pos="33333">
                    <a:srgbClr val="70E1A6">
                      <a:alpha val="100000"/>
                    </a:srgbClr>
                  </a:gs>
                  <a:gs pos="66667">
                    <a:srgbClr val="96EFC1">
                      <a:alpha val="100000"/>
                    </a:srgbClr>
                  </a:gs>
                  <a:gs pos="100000">
                    <a:srgbClr val="96EFC1">
                      <a:alpha val="9500"/>
                    </a:srgbClr>
                  </a:gs>
                </a:gsLst>
                <a:lin ang="2700000"/>
              </a:gradFill>
              <a:prstDash val="solid"/>
              <a:miter/>
            </a:ln>
          </p:spPr>
        </p:sp>
        <p:sp>
          <p:nvSpPr>
            <p:cNvPr name="TextBox 8" id="8"/>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9" id="9"/>
          <p:cNvGrpSpPr/>
          <p:nvPr/>
        </p:nvGrpSpPr>
        <p:grpSpPr>
          <a:xfrm rot="-5400000">
            <a:off x="-651702" y="8506649"/>
            <a:ext cx="1948521" cy="2471962"/>
            <a:chOff x="0" y="0"/>
            <a:chExt cx="513191" cy="651052"/>
          </a:xfrm>
        </p:grpSpPr>
        <p:sp>
          <p:nvSpPr>
            <p:cNvPr name="Freeform 10" id="10"/>
            <p:cNvSpPr/>
            <p:nvPr/>
          </p:nvSpPr>
          <p:spPr>
            <a:xfrm flipH="false" flipV="false" rot="0">
              <a:off x="0" y="0"/>
              <a:ext cx="513191" cy="651052"/>
            </a:xfrm>
            <a:custGeom>
              <a:avLst/>
              <a:gdLst/>
              <a:ahLst/>
              <a:cxnLst/>
              <a:rect r="r" b="b" t="t" l="l"/>
              <a:pathLst>
                <a:path h="651052" w="513191">
                  <a:moveTo>
                    <a:pt x="246340" y="0"/>
                  </a:moveTo>
                  <a:lnTo>
                    <a:pt x="266850" y="0"/>
                  </a:lnTo>
                  <a:cubicBezTo>
                    <a:pt x="332184" y="0"/>
                    <a:pt x="394841" y="25954"/>
                    <a:pt x="441039" y="72151"/>
                  </a:cubicBezTo>
                  <a:cubicBezTo>
                    <a:pt x="487237" y="118349"/>
                    <a:pt x="513191" y="181007"/>
                    <a:pt x="513191" y="246340"/>
                  </a:cubicBezTo>
                  <a:lnTo>
                    <a:pt x="513191" y="404712"/>
                  </a:lnTo>
                  <a:cubicBezTo>
                    <a:pt x="513191" y="470045"/>
                    <a:pt x="487237" y="532703"/>
                    <a:pt x="441039" y="578900"/>
                  </a:cubicBezTo>
                  <a:cubicBezTo>
                    <a:pt x="394841" y="625098"/>
                    <a:pt x="332184" y="651052"/>
                    <a:pt x="266850" y="651052"/>
                  </a:cubicBezTo>
                  <a:lnTo>
                    <a:pt x="246340" y="651052"/>
                  </a:lnTo>
                  <a:cubicBezTo>
                    <a:pt x="181007" y="651052"/>
                    <a:pt x="118349" y="625098"/>
                    <a:pt x="72151" y="578900"/>
                  </a:cubicBezTo>
                  <a:cubicBezTo>
                    <a:pt x="25954" y="532703"/>
                    <a:pt x="0" y="470045"/>
                    <a:pt x="0" y="404712"/>
                  </a:cubicBezTo>
                  <a:lnTo>
                    <a:pt x="0" y="246340"/>
                  </a:lnTo>
                  <a:cubicBezTo>
                    <a:pt x="0" y="181007"/>
                    <a:pt x="25954" y="118349"/>
                    <a:pt x="72151" y="72151"/>
                  </a:cubicBezTo>
                  <a:cubicBezTo>
                    <a:pt x="118349" y="25954"/>
                    <a:pt x="181007" y="0"/>
                    <a:pt x="246340" y="0"/>
                  </a:cubicBezTo>
                  <a:close/>
                </a:path>
              </a:pathLst>
            </a:custGeom>
            <a:gradFill rotWithShape="true">
              <a:gsLst>
                <a:gs pos="0">
                  <a:srgbClr val="30C2B7">
                    <a:alpha val="100000"/>
                  </a:srgbClr>
                </a:gs>
                <a:gs pos="33333">
                  <a:srgbClr val="70E1A6">
                    <a:alpha val="100000"/>
                  </a:srgbClr>
                </a:gs>
                <a:gs pos="66667">
                  <a:srgbClr val="96EFC1">
                    <a:alpha val="54000"/>
                  </a:srgbClr>
                </a:gs>
                <a:gs pos="100000">
                  <a:srgbClr val="96EFC1">
                    <a:alpha val="9500"/>
                  </a:srgbClr>
                </a:gs>
              </a:gsLst>
              <a:lin ang="2700000"/>
            </a:gradFill>
          </p:spPr>
        </p:sp>
        <p:sp>
          <p:nvSpPr>
            <p:cNvPr name="TextBox 11" id="11"/>
            <p:cNvSpPr txBox="true"/>
            <p:nvPr/>
          </p:nvSpPr>
          <p:spPr>
            <a:xfrm>
              <a:off x="0" y="-57150"/>
              <a:ext cx="513191" cy="708202"/>
            </a:xfrm>
            <a:prstGeom prst="rect">
              <a:avLst/>
            </a:prstGeom>
          </p:spPr>
          <p:txBody>
            <a:bodyPr anchor="ctr" rtlCol="false" tIns="50800" lIns="50800" bIns="50800" rIns="50800"/>
            <a:lstStyle/>
            <a:p>
              <a:pPr algn="ctr">
                <a:lnSpc>
                  <a:spcPts val="2520"/>
                </a:lnSpc>
              </a:pPr>
            </a:p>
          </p:txBody>
        </p:sp>
      </p:grpSp>
      <p:sp>
        <p:nvSpPr>
          <p:cNvPr name="Freeform 12" id="12"/>
          <p:cNvSpPr/>
          <p:nvPr/>
        </p:nvSpPr>
        <p:spPr>
          <a:xfrm flipH="false" flipV="false" rot="0">
            <a:off x="10523633" y="3654980"/>
            <a:ext cx="412162" cy="861093"/>
          </a:xfrm>
          <a:custGeom>
            <a:avLst/>
            <a:gdLst/>
            <a:ahLst/>
            <a:cxnLst/>
            <a:rect r="r" b="b" t="t" l="l"/>
            <a:pathLst>
              <a:path h="861093" w="412162">
                <a:moveTo>
                  <a:pt x="0" y="0"/>
                </a:moveTo>
                <a:lnTo>
                  <a:pt x="412161" y="0"/>
                </a:lnTo>
                <a:lnTo>
                  <a:pt x="412161" y="861093"/>
                </a:lnTo>
                <a:lnTo>
                  <a:pt x="0" y="861093"/>
                </a:lnTo>
                <a:lnTo>
                  <a:pt x="0" y="0"/>
                </a:lnTo>
                <a:close/>
              </a:path>
            </a:pathLst>
          </a:custGeom>
          <a:blipFill>
            <a:blip r:embed="rId3">
              <a:extLst>
                <a:ext uri="{96DAC541-7B7A-43D3-8B79-37D633B846F1}">
                  <asvg:svgBlip xmlns:asvg="http://schemas.microsoft.com/office/drawing/2016/SVG/main" r:embed="rId4"/>
                </a:ext>
              </a:extLst>
            </a:blip>
            <a:stretch>
              <a:fillRect l="0" t="0" r="-107354" b="0"/>
            </a:stretch>
          </a:blipFill>
        </p:spPr>
      </p:sp>
      <p:sp>
        <p:nvSpPr>
          <p:cNvPr name="Freeform 13" id="13"/>
          <p:cNvSpPr/>
          <p:nvPr/>
        </p:nvSpPr>
        <p:spPr>
          <a:xfrm flipH="false" flipV="false" rot="0">
            <a:off x="-145783" y="2078462"/>
            <a:ext cx="561323" cy="1172722"/>
          </a:xfrm>
          <a:custGeom>
            <a:avLst/>
            <a:gdLst/>
            <a:ahLst/>
            <a:cxnLst/>
            <a:rect r="r" b="b" t="t" l="l"/>
            <a:pathLst>
              <a:path h="1172722" w="561323">
                <a:moveTo>
                  <a:pt x="0" y="0"/>
                </a:moveTo>
                <a:lnTo>
                  <a:pt x="561323" y="0"/>
                </a:lnTo>
                <a:lnTo>
                  <a:pt x="561323" y="1172723"/>
                </a:lnTo>
                <a:lnTo>
                  <a:pt x="0" y="1172723"/>
                </a:lnTo>
                <a:lnTo>
                  <a:pt x="0" y="0"/>
                </a:lnTo>
                <a:close/>
              </a:path>
            </a:pathLst>
          </a:custGeom>
          <a:blipFill>
            <a:blip r:embed="rId3">
              <a:extLst>
                <a:ext uri="{96DAC541-7B7A-43D3-8B79-37D633B846F1}">
                  <asvg:svgBlip xmlns:asvg="http://schemas.microsoft.com/office/drawing/2016/SVG/main" r:embed="rId4"/>
                </a:ext>
              </a:extLst>
            </a:blip>
            <a:stretch>
              <a:fillRect l="0" t="0" r="-107354" b="0"/>
            </a:stretch>
          </a:blipFill>
        </p:spPr>
      </p:sp>
      <p:sp>
        <p:nvSpPr>
          <p:cNvPr name="TextBox 14" id="14"/>
          <p:cNvSpPr txBox="true"/>
          <p:nvPr/>
        </p:nvSpPr>
        <p:spPr>
          <a:xfrm rot="0">
            <a:off x="1423437" y="1838235"/>
            <a:ext cx="11575917" cy="933686"/>
          </a:xfrm>
          <a:prstGeom prst="rect">
            <a:avLst/>
          </a:prstGeom>
        </p:spPr>
        <p:txBody>
          <a:bodyPr anchor="t" rtlCol="false" tIns="0" lIns="0" bIns="0" rIns="0">
            <a:spAutoFit/>
          </a:bodyPr>
          <a:lstStyle/>
          <a:p>
            <a:pPr algn="l">
              <a:lnSpc>
                <a:spcPts val="6413"/>
              </a:lnSpc>
            </a:pPr>
            <a:r>
              <a:rPr lang="en-US" sz="6970" b="true">
                <a:solidFill>
                  <a:srgbClr val="259D84"/>
                </a:solidFill>
                <a:latin typeface="Poppins Bold"/>
                <a:ea typeface="Poppins Bold"/>
                <a:cs typeface="Poppins Bold"/>
                <a:sym typeface="Poppins Bold"/>
              </a:rPr>
              <a:t>Nguyên lý hoạt động</a:t>
            </a:r>
          </a:p>
        </p:txBody>
      </p:sp>
      <p:sp>
        <p:nvSpPr>
          <p:cNvPr name="TextBox 15" id="15"/>
          <p:cNvSpPr txBox="true"/>
          <p:nvPr/>
        </p:nvSpPr>
        <p:spPr>
          <a:xfrm rot="0">
            <a:off x="1423437" y="3416590"/>
            <a:ext cx="8965093" cy="5351780"/>
          </a:xfrm>
          <a:prstGeom prst="rect">
            <a:avLst/>
          </a:prstGeom>
        </p:spPr>
        <p:txBody>
          <a:bodyPr anchor="t" rtlCol="false" tIns="0" lIns="0" bIns="0" rIns="0">
            <a:spAutoFit/>
          </a:bodyPr>
          <a:lstStyle/>
          <a:p>
            <a:pPr algn="just">
              <a:lnSpc>
                <a:spcPts val="5320"/>
              </a:lnSpc>
            </a:pPr>
            <a:r>
              <a:rPr lang="en-US" sz="3800">
                <a:solidFill>
                  <a:srgbClr val="373737"/>
                </a:solidFill>
                <a:latin typeface="Poppins"/>
                <a:ea typeface="Poppins"/>
                <a:cs typeface="Poppins"/>
                <a:sym typeface="Poppins"/>
              </a:rPr>
              <a:t>Hệ thống hoạt động dựa trên các cảm biến và camera được lắp đặt tại mỗi vị trí đỗ. Khi một xe vào vị trí, cảm biến sẽ phát hiện và gửi tín hiệu đến hệ thống trung tâm. Hệ thống sẽ bắt đầu tính thời gian và ghi nhận thông tin về xe. Khi xe ra, quá trình tương tự được lặp lại.</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11643" t="0" r="-11643" b="0"/>
            </a:stretch>
          </a:blipFill>
        </p:spPr>
      </p:sp>
      <p:sp>
        <p:nvSpPr>
          <p:cNvPr name="Freeform 3" id="3"/>
          <p:cNvSpPr/>
          <p:nvPr/>
        </p:nvSpPr>
        <p:spPr>
          <a:xfrm flipH="false" flipV="false" rot="0">
            <a:off x="0" y="2287124"/>
            <a:ext cx="268365" cy="560671"/>
          </a:xfrm>
          <a:custGeom>
            <a:avLst/>
            <a:gdLst/>
            <a:ahLst/>
            <a:cxnLst/>
            <a:rect r="r" b="b" t="t" l="l"/>
            <a:pathLst>
              <a:path h="560671" w="268365">
                <a:moveTo>
                  <a:pt x="0" y="0"/>
                </a:moveTo>
                <a:lnTo>
                  <a:pt x="268365" y="0"/>
                </a:lnTo>
                <a:lnTo>
                  <a:pt x="268365" y="560671"/>
                </a:lnTo>
                <a:lnTo>
                  <a:pt x="0" y="560671"/>
                </a:lnTo>
                <a:lnTo>
                  <a:pt x="0" y="0"/>
                </a:lnTo>
                <a:close/>
              </a:path>
            </a:pathLst>
          </a:custGeom>
          <a:blipFill>
            <a:blip r:embed="rId3">
              <a:extLst>
                <a:ext uri="{96DAC541-7B7A-43D3-8B79-37D633B846F1}">
                  <asvg:svgBlip xmlns:asvg="http://schemas.microsoft.com/office/drawing/2016/SVG/main" r:embed="rId4"/>
                </a:ext>
              </a:extLst>
            </a:blip>
            <a:stretch>
              <a:fillRect l="0" t="0" r="-107354" b="0"/>
            </a:stretch>
          </a:blipFill>
        </p:spPr>
      </p:sp>
      <p:grpSp>
        <p:nvGrpSpPr>
          <p:cNvPr name="Group 4" id="4"/>
          <p:cNvGrpSpPr/>
          <p:nvPr/>
        </p:nvGrpSpPr>
        <p:grpSpPr>
          <a:xfrm rot="8281243">
            <a:off x="16394865" y="8648990"/>
            <a:ext cx="3086100" cy="3086100"/>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857250" cap="sq">
              <a:gradFill>
                <a:gsLst>
                  <a:gs pos="0">
                    <a:srgbClr val="30C2B7">
                      <a:alpha val="100000"/>
                    </a:srgbClr>
                  </a:gs>
                  <a:gs pos="33333">
                    <a:srgbClr val="70E1A6">
                      <a:alpha val="100000"/>
                    </a:srgbClr>
                  </a:gs>
                  <a:gs pos="66667">
                    <a:srgbClr val="96EFC1">
                      <a:alpha val="100000"/>
                    </a:srgbClr>
                  </a:gs>
                  <a:gs pos="100000">
                    <a:srgbClr val="96EFC1">
                      <a:alpha val="9500"/>
                    </a:srgbClr>
                  </a:gs>
                </a:gsLst>
                <a:lin ang="2700000"/>
              </a:gradFill>
              <a:prstDash val="solid"/>
              <a:miter/>
            </a:ln>
          </p:spPr>
        </p:sp>
        <p:sp>
          <p:nvSpPr>
            <p:cNvPr name="TextBox 6" id="6"/>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7" id="7"/>
          <p:cNvGrpSpPr/>
          <p:nvPr/>
        </p:nvGrpSpPr>
        <p:grpSpPr>
          <a:xfrm rot="-5400000">
            <a:off x="-651702" y="8506649"/>
            <a:ext cx="1948521" cy="2471962"/>
            <a:chOff x="0" y="0"/>
            <a:chExt cx="513191" cy="651052"/>
          </a:xfrm>
        </p:grpSpPr>
        <p:sp>
          <p:nvSpPr>
            <p:cNvPr name="Freeform 8" id="8"/>
            <p:cNvSpPr/>
            <p:nvPr/>
          </p:nvSpPr>
          <p:spPr>
            <a:xfrm flipH="false" flipV="false" rot="0">
              <a:off x="0" y="0"/>
              <a:ext cx="513191" cy="651052"/>
            </a:xfrm>
            <a:custGeom>
              <a:avLst/>
              <a:gdLst/>
              <a:ahLst/>
              <a:cxnLst/>
              <a:rect r="r" b="b" t="t" l="l"/>
              <a:pathLst>
                <a:path h="651052" w="513191">
                  <a:moveTo>
                    <a:pt x="246340" y="0"/>
                  </a:moveTo>
                  <a:lnTo>
                    <a:pt x="266850" y="0"/>
                  </a:lnTo>
                  <a:cubicBezTo>
                    <a:pt x="332184" y="0"/>
                    <a:pt x="394841" y="25954"/>
                    <a:pt x="441039" y="72151"/>
                  </a:cubicBezTo>
                  <a:cubicBezTo>
                    <a:pt x="487237" y="118349"/>
                    <a:pt x="513191" y="181007"/>
                    <a:pt x="513191" y="246340"/>
                  </a:cubicBezTo>
                  <a:lnTo>
                    <a:pt x="513191" y="404712"/>
                  </a:lnTo>
                  <a:cubicBezTo>
                    <a:pt x="513191" y="470045"/>
                    <a:pt x="487237" y="532703"/>
                    <a:pt x="441039" y="578900"/>
                  </a:cubicBezTo>
                  <a:cubicBezTo>
                    <a:pt x="394841" y="625098"/>
                    <a:pt x="332184" y="651052"/>
                    <a:pt x="266850" y="651052"/>
                  </a:cubicBezTo>
                  <a:lnTo>
                    <a:pt x="246340" y="651052"/>
                  </a:lnTo>
                  <a:cubicBezTo>
                    <a:pt x="181007" y="651052"/>
                    <a:pt x="118349" y="625098"/>
                    <a:pt x="72151" y="578900"/>
                  </a:cubicBezTo>
                  <a:cubicBezTo>
                    <a:pt x="25954" y="532703"/>
                    <a:pt x="0" y="470045"/>
                    <a:pt x="0" y="404712"/>
                  </a:cubicBezTo>
                  <a:lnTo>
                    <a:pt x="0" y="246340"/>
                  </a:lnTo>
                  <a:cubicBezTo>
                    <a:pt x="0" y="181007"/>
                    <a:pt x="25954" y="118349"/>
                    <a:pt x="72151" y="72151"/>
                  </a:cubicBezTo>
                  <a:cubicBezTo>
                    <a:pt x="118349" y="25954"/>
                    <a:pt x="181007" y="0"/>
                    <a:pt x="246340" y="0"/>
                  </a:cubicBezTo>
                  <a:close/>
                </a:path>
              </a:pathLst>
            </a:custGeom>
            <a:gradFill rotWithShape="true">
              <a:gsLst>
                <a:gs pos="0">
                  <a:srgbClr val="30C2B7">
                    <a:alpha val="100000"/>
                  </a:srgbClr>
                </a:gs>
                <a:gs pos="33333">
                  <a:srgbClr val="70E1A6">
                    <a:alpha val="100000"/>
                  </a:srgbClr>
                </a:gs>
                <a:gs pos="66667">
                  <a:srgbClr val="96EFC1">
                    <a:alpha val="54000"/>
                  </a:srgbClr>
                </a:gs>
                <a:gs pos="100000">
                  <a:srgbClr val="96EFC1">
                    <a:alpha val="9500"/>
                  </a:srgbClr>
                </a:gs>
              </a:gsLst>
              <a:lin ang="2700000"/>
            </a:gradFill>
          </p:spPr>
        </p:sp>
        <p:sp>
          <p:nvSpPr>
            <p:cNvPr name="TextBox 9" id="9"/>
            <p:cNvSpPr txBox="true"/>
            <p:nvPr/>
          </p:nvSpPr>
          <p:spPr>
            <a:xfrm>
              <a:off x="0" y="-57150"/>
              <a:ext cx="513191" cy="708202"/>
            </a:xfrm>
            <a:prstGeom prst="rect">
              <a:avLst/>
            </a:prstGeom>
          </p:spPr>
          <p:txBody>
            <a:bodyPr anchor="ctr" rtlCol="false" tIns="50800" lIns="50800" bIns="50800" rIns="50800"/>
            <a:lstStyle/>
            <a:p>
              <a:pPr algn="ctr">
                <a:lnSpc>
                  <a:spcPts val="2520"/>
                </a:lnSpc>
              </a:pPr>
            </a:p>
          </p:txBody>
        </p:sp>
      </p:grpSp>
      <p:sp>
        <p:nvSpPr>
          <p:cNvPr name="Freeform 10" id="10"/>
          <p:cNvSpPr/>
          <p:nvPr/>
        </p:nvSpPr>
        <p:spPr>
          <a:xfrm flipH="false" flipV="false" rot="0">
            <a:off x="16953368" y="3133206"/>
            <a:ext cx="611864" cy="1278312"/>
          </a:xfrm>
          <a:custGeom>
            <a:avLst/>
            <a:gdLst/>
            <a:ahLst/>
            <a:cxnLst/>
            <a:rect r="r" b="b" t="t" l="l"/>
            <a:pathLst>
              <a:path h="1278312" w="611864">
                <a:moveTo>
                  <a:pt x="0" y="0"/>
                </a:moveTo>
                <a:lnTo>
                  <a:pt x="611864" y="0"/>
                </a:lnTo>
                <a:lnTo>
                  <a:pt x="611864" y="1278313"/>
                </a:lnTo>
                <a:lnTo>
                  <a:pt x="0" y="1278313"/>
                </a:lnTo>
                <a:lnTo>
                  <a:pt x="0" y="0"/>
                </a:lnTo>
                <a:close/>
              </a:path>
            </a:pathLst>
          </a:custGeom>
          <a:blipFill>
            <a:blip r:embed="rId3">
              <a:extLst>
                <a:ext uri="{96DAC541-7B7A-43D3-8B79-37D633B846F1}">
                  <asvg:svgBlip xmlns:asvg="http://schemas.microsoft.com/office/drawing/2016/SVG/main" r:embed="rId4"/>
                </a:ext>
              </a:extLst>
            </a:blip>
            <a:stretch>
              <a:fillRect l="0" t="0" r="-107354" b="0"/>
            </a:stretch>
          </a:blipFill>
        </p:spPr>
      </p:sp>
      <p:sp>
        <p:nvSpPr>
          <p:cNvPr name="Freeform 11" id="11"/>
          <p:cNvSpPr/>
          <p:nvPr/>
        </p:nvSpPr>
        <p:spPr>
          <a:xfrm flipH="false" flipV="false" rot="0">
            <a:off x="1251252" y="5571810"/>
            <a:ext cx="446807" cy="933475"/>
          </a:xfrm>
          <a:custGeom>
            <a:avLst/>
            <a:gdLst/>
            <a:ahLst/>
            <a:cxnLst/>
            <a:rect r="r" b="b" t="t" l="l"/>
            <a:pathLst>
              <a:path h="933475" w="446807">
                <a:moveTo>
                  <a:pt x="0" y="0"/>
                </a:moveTo>
                <a:lnTo>
                  <a:pt x="446807" y="0"/>
                </a:lnTo>
                <a:lnTo>
                  <a:pt x="446807" y="933475"/>
                </a:lnTo>
                <a:lnTo>
                  <a:pt x="0" y="933475"/>
                </a:lnTo>
                <a:lnTo>
                  <a:pt x="0" y="0"/>
                </a:lnTo>
                <a:close/>
              </a:path>
            </a:pathLst>
          </a:custGeom>
          <a:blipFill>
            <a:blip r:embed="rId3">
              <a:extLst>
                <a:ext uri="{96DAC541-7B7A-43D3-8B79-37D633B846F1}">
                  <asvg:svgBlip xmlns:asvg="http://schemas.microsoft.com/office/drawing/2016/SVG/main" r:embed="rId4"/>
                </a:ext>
              </a:extLst>
            </a:blip>
            <a:stretch>
              <a:fillRect l="0" t="0" r="-107354" b="0"/>
            </a:stretch>
          </a:blipFill>
        </p:spPr>
      </p:sp>
      <p:sp>
        <p:nvSpPr>
          <p:cNvPr name="Freeform 12" id="12"/>
          <p:cNvSpPr/>
          <p:nvPr/>
        </p:nvSpPr>
        <p:spPr>
          <a:xfrm flipH="false" flipV="false" rot="0">
            <a:off x="5035175" y="3527338"/>
            <a:ext cx="8217649" cy="5955893"/>
          </a:xfrm>
          <a:custGeom>
            <a:avLst/>
            <a:gdLst/>
            <a:ahLst/>
            <a:cxnLst/>
            <a:rect r="r" b="b" t="t" l="l"/>
            <a:pathLst>
              <a:path h="5955893" w="8217649">
                <a:moveTo>
                  <a:pt x="0" y="0"/>
                </a:moveTo>
                <a:lnTo>
                  <a:pt x="8217650" y="0"/>
                </a:lnTo>
                <a:lnTo>
                  <a:pt x="8217650" y="5955893"/>
                </a:lnTo>
                <a:lnTo>
                  <a:pt x="0" y="5955893"/>
                </a:lnTo>
                <a:lnTo>
                  <a:pt x="0" y="0"/>
                </a:lnTo>
                <a:close/>
              </a:path>
            </a:pathLst>
          </a:custGeom>
          <a:blipFill>
            <a:blip r:embed="rId5"/>
            <a:stretch>
              <a:fillRect l="0" t="-1137" r="0" b="-1137"/>
            </a:stretch>
          </a:blipFill>
        </p:spPr>
      </p:sp>
      <p:sp>
        <p:nvSpPr>
          <p:cNvPr name="TextBox 13" id="13"/>
          <p:cNvSpPr txBox="true"/>
          <p:nvPr/>
        </p:nvSpPr>
        <p:spPr>
          <a:xfrm rot="0">
            <a:off x="2166954" y="1462141"/>
            <a:ext cx="13954091" cy="1105319"/>
          </a:xfrm>
          <a:prstGeom prst="rect">
            <a:avLst/>
          </a:prstGeom>
        </p:spPr>
        <p:txBody>
          <a:bodyPr anchor="t" rtlCol="false" tIns="0" lIns="0" bIns="0" rIns="0">
            <a:spAutoFit/>
          </a:bodyPr>
          <a:lstStyle/>
          <a:p>
            <a:pPr algn="ctr">
              <a:lnSpc>
                <a:spcPts val="7589"/>
              </a:lnSpc>
            </a:pPr>
            <a:r>
              <a:rPr lang="en-US" sz="8249" b="true">
                <a:solidFill>
                  <a:srgbClr val="259D84"/>
                </a:solidFill>
                <a:latin typeface="Poppins Bold"/>
                <a:ea typeface="Poppins Bold"/>
                <a:cs typeface="Poppins Bold"/>
                <a:sym typeface="Poppins Bold"/>
              </a:rPr>
              <a:t>DEMO HỆ THỐNG</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DAGV37SNjFY</dc:identifier>
  <dcterms:modified xsi:type="dcterms:W3CDTF">2011-08-01T06:04:30Z</dcterms:modified>
  <cp:revision>1</cp:revision>
  <dc:title>hệ thống</dc:title>
</cp:coreProperties>
</file>