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aleway"/>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BFE425-EF94-4213-9EF2-02EE82FE4DC0}">
  <a:tblStyle styleId="{E1BFE425-EF94-4213-9EF2-02EE82FE4D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regular.fntdata"/><Relationship Id="rId50" Type="http://schemas.openxmlformats.org/officeDocument/2006/relationships/slide" Target="slides/slide44.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aleway-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9b759718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9b759718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9b759718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9b759718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9b7597182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9b7597182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9b7597182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9b7597182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b7597182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9b7597182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b7597182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b759718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9b7597182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9b7597182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9b7597182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9b7597182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9b7597182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9b7597182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9b759718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9b759718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9574c98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9574c9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9b7597182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9b7597182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9b7597182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9b7597182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9b7597182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9b7597182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9b7597182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9b7597182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9b7597182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9b7597182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9b7597182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9b7597182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9b7597182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9b7597182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9b7597182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9b759718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9b7597182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9b7597182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9b7597182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9b7597182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9b759718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9b759718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a5db4ea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a5db4ea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a5db4ea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a5db4ea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a5db4ea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fa5db4ea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a5db4ea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a5db4ea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a5db4eaf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a5db4eaf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a5db4eaf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a5db4eaf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a5db4eaf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a5db4eaf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a5db4eaf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a5db4eaf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a5db4eaf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fa5db4eaf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a5ff0a3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a5ff0a3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9b759718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9b759718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a5ff0a3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a5ff0a3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a5ff0a3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fa5ff0a3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a5ff0a3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fa5ff0a3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a5ff0a3e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a5ff0a3e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a5db4eaf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a5db4eaf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9b759718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9b759718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9b7597182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9b7597182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9b759718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9b759718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9b759718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9b759718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9b759718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9b759718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8.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33.png"/><Relationship Id="rId5" Type="http://schemas.openxmlformats.org/officeDocument/2006/relationships/image" Target="../media/image28.png"/><Relationship Id="rId6"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85475" y="1189050"/>
            <a:ext cx="89505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sz="4100"/>
              <a:t>Chap 6 Ứng Dụng Học Máy Trong Phân Tích Dữ Liệu IoT</a:t>
            </a:r>
            <a:endParaRPr sz="4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4. Các bước thực hiện một bài toán ML</a:t>
            </a:r>
            <a:endParaRPr/>
          </a:p>
        </p:txBody>
      </p:sp>
      <p:sp>
        <p:nvSpPr>
          <p:cNvPr id="115" name="Google Shape;115;p22"/>
          <p:cNvSpPr txBox="1"/>
          <p:nvPr>
            <p:ph idx="1" type="body"/>
          </p:nvPr>
        </p:nvSpPr>
        <p:spPr>
          <a:xfrm>
            <a:off x="311700" y="1152475"/>
            <a:ext cx="4609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Bước 1: Trích chọn đặc trưng/Chuẩn hóa vector đặc trưng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Bước 2: Xây dựng mô hình</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Bước 3: Kiểm thử </a:t>
            </a:r>
            <a:endParaRPr/>
          </a:p>
        </p:txBody>
      </p:sp>
      <p:pic>
        <p:nvPicPr>
          <p:cNvPr id="116" name="Google Shape;116;p22"/>
          <p:cNvPicPr preferRelativeResize="0"/>
          <p:nvPr/>
        </p:nvPicPr>
        <p:blipFill>
          <a:blip r:embed="rId3">
            <a:alphaModFix/>
          </a:blip>
          <a:stretch>
            <a:fillRect/>
          </a:stretch>
        </p:blipFill>
        <p:spPr>
          <a:xfrm>
            <a:off x="4920925" y="958400"/>
            <a:ext cx="4223075" cy="3804551"/>
          </a:xfrm>
          <a:prstGeom prst="rect">
            <a:avLst/>
          </a:prstGeom>
          <a:noFill/>
          <a:ln>
            <a:noFill/>
          </a:ln>
        </p:spPr>
      </p:pic>
      <p:sp>
        <p:nvSpPr>
          <p:cNvPr id="117" name="Google Shape;117;p22"/>
          <p:cNvSpPr txBox="1"/>
          <p:nvPr/>
        </p:nvSpPr>
        <p:spPr>
          <a:xfrm>
            <a:off x="4395900" y="4762950"/>
            <a:ext cx="47481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100">
                <a:solidFill>
                  <a:schemeClr val="lt2"/>
                </a:solidFill>
                <a:latin typeface="Source Sans Pro"/>
                <a:ea typeface="Source Sans Pro"/>
                <a:cs typeface="Source Sans Pro"/>
                <a:sym typeface="Source Sans Pro"/>
              </a:rPr>
              <a:t>[*]https://github.com/tiepvupsu/ebookMLCB/blob/master/book_ML_color.pdf</a:t>
            </a:r>
            <a:endParaRPr sz="1100">
              <a:solidFill>
                <a:schemeClr val="lt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CA"/>
              <a:t>4. Các bước thực hiện một bài toán ML</a:t>
            </a:r>
            <a:endParaRPr/>
          </a:p>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u="sng"/>
              <a:t>Chuẩn hóa vector đặc trưng</a:t>
            </a:r>
            <a:endParaRPr b="1" u="sng"/>
          </a:p>
          <a:p>
            <a:pPr indent="-342900" lvl="0" marL="457200" rtl="0" algn="l">
              <a:spcBef>
                <a:spcPts val="1200"/>
              </a:spcBef>
              <a:spcAft>
                <a:spcPts val="0"/>
              </a:spcAft>
              <a:buSzPts val="1800"/>
              <a:buChar char="-"/>
            </a:pPr>
            <a:r>
              <a:rPr lang="en-CA"/>
              <a:t>Rescaling: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Standardization: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Scaling to unit length:</a:t>
            </a:r>
            <a:endParaRPr/>
          </a:p>
        </p:txBody>
      </p:sp>
      <p:pic>
        <p:nvPicPr>
          <p:cNvPr id="124" name="Google Shape;124;p23"/>
          <p:cNvPicPr preferRelativeResize="0"/>
          <p:nvPr/>
        </p:nvPicPr>
        <p:blipFill>
          <a:blip r:embed="rId3">
            <a:alphaModFix/>
          </a:blip>
          <a:stretch>
            <a:fillRect/>
          </a:stretch>
        </p:blipFill>
        <p:spPr>
          <a:xfrm>
            <a:off x="3224825" y="1903550"/>
            <a:ext cx="2021350" cy="481725"/>
          </a:xfrm>
          <a:prstGeom prst="rect">
            <a:avLst/>
          </a:prstGeom>
          <a:noFill/>
          <a:ln>
            <a:noFill/>
          </a:ln>
        </p:spPr>
      </p:pic>
      <p:pic>
        <p:nvPicPr>
          <p:cNvPr id="125" name="Google Shape;125;p23"/>
          <p:cNvPicPr preferRelativeResize="0"/>
          <p:nvPr/>
        </p:nvPicPr>
        <p:blipFill>
          <a:blip r:embed="rId4">
            <a:alphaModFix/>
          </a:blip>
          <a:stretch>
            <a:fillRect/>
          </a:stretch>
        </p:blipFill>
        <p:spPr>
          <a:xfrm>
            <a:off x="3428084" y="2825475"/>
            <a:ext cx="1331807" cy="481725"/>
          </a:xfrm>
          <a:prstGeom prst="rect">
            <a:avLst/>
          </a:prstGeom>
          <a:noFill/>
          <a:ln>
            <a:noFill/>
          </a:ln>
        </p:spPr>
      </p:pic>
      <p:pic>
        <p:nvPicPr>
          <p:cNvPr id="126" name="Google Shape;126;p23"/>
          <p:cNvPicPr preferRelativeResize="0"/>
          <p:nvPr/>
        </p:nvPicPr>
        <p:blipFill>
          <a:blip r:embed="rId5">
            <a:alphaModFix/>
          </a:blip>
          <a:stretch>
            <a:fillRect/>
          </a:stretch>
        </p:blipFill>
        <p:spPr>
          <a:xfrm>
            <a:off x="3781025" y="3905450"/>
            <a:ext cx="907425" cy="39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4. Các bước thực hiện một bài toán ML</a:t>
            </a:r>
            <a:endParaRPr/>
          </a:p>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u="sng"/>
              <a:t>Biến đổi đặc trưng theo hàm</a:t>
            </a:r>
            <a:endParaRPr b="1" u="sng"/>
          </a:p>
          <a:p>
            <a:pPr indent="-330200" lvl="0" marL="457200" rtl="0" algn="l">
              <a:spcBef>
                <a:spcPts val="1200"/>
              </a:spcBef>
              <a:spcAft>
                <a:spcPts val="0"/>
              </a:spcAft>
              <a:buSzPts val="1600"/>
              <a:buChar char="-"/>
            </a:pPr>
            <a:r>
              <a:rPr lang="en-CA" sz="1600">
                <a:highlight>
                  <a:srgbClr val="FFFFFF"/>
                </a:highlight>
              </a:rPr>
              <a:t>Trong trường hợp dữ liệu có </a:t>
            </a:r>
            <a:r>
              <a:rPr i="1" lang="en-CA" sz="1600">
                <a:highlight>
                  <a:srgbClr val="FFFFFF"/>
                </a:highlight>
              </a:rPr>
              <a:t>phương sai thay đổi (heteroscedasticity)</a:t>
            </a:r>
            <a:r>
              <a:rPr lang="en-CA" sz="1600">
                <a:highlight>
                  <a:srgbClr val="FFFFFF"/>
                </a:highlight>
              </a:rPr>
              <a:t> thì chúng ta có thể sử dụng một số hàm biến đổi biến đầu vào để tạo ra những biến có phương sai ổn định và dạng phân phối gần với phân phối chuẩn hơn như logrith, căn bậc 2, căn bậc 3.</a:t>
            </a:r>
            <a:endParaRPr sz="1600">
              <a:highlight>
                <a:srgbClr val="FFFFFF"/>
              </a:highlight>
            </a:endParaRPr>
          </a:p>
          <a:p>
            <a:pPr indent="0" lvl="0" marL="0" rtl="0" algn="l">
              <a:spcBef>
                <a:spcPts val="1200"/>
              </a:spcBef>
              <a:spcAft>
                <a:spcPts val="0"/>
              </a:spcAft>
              <a:buNone/>
            </a:pPr>
            <a:r>
              <a:rPr b="1" lang="en-CA" u="sng"/>
              <a:t>Tạo đặc trưng mới</a:t>
            </a:r>
            <a:endParaRPr b="1" u="sng"/>
          </a:p>
          <a:p>
            <a:pPr indent="-330200" lvl="0" marL="457200" marR="12700" rtl="0" algn="l">
              <a:spcBef>
                <a:spcPts val="1200"/>
              </a:spcBef>
              <a:spcAft>
                <a:spcPts val="0"/>
              </a:spcAft>
              <a:buSzPts val="1600"/>
              <a:buChar char="-"/>
            </a:pPr>
            <a:r>
              <a:rPr lang="en-CA" sz="1600">
                <a:highlight>
                  <a:srgbClr val="FFFFFF"/>
                </a:highlight>
              </a:rPr>
              <a:t>Trong một mô hình có ít biến đầu vào thì sử dụng biến tương tác có thể giúp tạo ra nhiều biến giải thích mới giúp ích cho mô hình.</a:t>
            </a:r>
            <a:endParaRPr sz="1600">
              <a:highlight>
                <a:srgbClr val="FFFFFF"/>
              </a:highlight>
            </a:endParaRPr>
          </a:p>
          <a:p>
            <a:pPr indent="-330200" lvl="0" marL="457200" marR="12700" rtl="0" algn="l">
              <a:spcBef>
                <a:spcPts val="0"/>
              </a:spcBef>
              <a:spcAft>
                <a:spcPts val="0"/>
              </a:spcAft>
              <a:buSzPts val="1600"/>
              <a:buChar char="-"/>
            </a:pPr>
            <a:r>
              <a:rPr lang="en-CA" sz="1600">
                <a:highlight>
                  <a:srgbClr val="FFFFFF"/>
                </a:highlight>
              </a:rPr>
              <a:t>Biến tương tác là những biến kết hợp từ nhiều biến đầu vào chẳng hạn như x1x2,x12x2,x1x2x3,… Biến tương tác có thể là tích của hai hoặc nhiều biến. </a:t>
            </a:r>
            <a:endParaRPr sz="1600">
              <a:highlight>
                <a:srgbClr val="FFFFFF"/>
              </a:highlight>
            </a:endParaRPr>
          </a:p>
          <a:p>
            <a:pPr indent="-330200" lvl="0" marL="457200" marR="12700" rtl="0" algn="l">
              <a:spcBef>
                <a:spcPts val="0"/>
              </a:spcBef>
              <a:spcAft>
                <a:spcPts val="0"/>
              </a:spcAft>
              <a:buSzPts val="1600"/>
              <a:buChar char="-"/>
            </a:pPr>
            <a:r>
              <a:rPr lang="en-CA" sz="1600">
                <a:highlight>
                  <a:srgbClr val="FFFFFF"/>
                </a:highlight>
              </a:rPr>
              <a:t>Biến bậc cao là những biến được tạo thành từ biến đầu vào bằng cách luỹ thừa với giá trị bậc cao, có thể là bậc 2, 3,… </a:t>
            </a:r>
            <a:endParaRPr sz="16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4. Các bước thực hiện một bài toán ML</a:t>
            </a:r>
            <a:endParaRPr/>
          </a:p>
          <a:p>
            <a:pPr indent="0" lvl="0" marL="0" rtl="0" algn="l">
              <a:spcBef>
                <a:spcPts val="0"/>
              </a:spcBef>
              <a:spcAft>
                <a:spcPts val="0"/>
              </a:spcAft>
              <a:buNone/>
            </a:pPr>
            <a:r>
              <a:t/>
            </a:r>
            <a:endParaRPr/>
          </a:p>
        </p:txBody>
      </p:sp>
      <p:sp>
        <p:nvSpPr>
          <p:cNvPr id="138" name="Google Shape;138;p25"/>
          <p:cNvSpPr txBox="1"/>
          <p:nvPr>
            <p:ph idx="1" type="body"/>
          </p:nvPr>
        </p:nvSpPr>
        <p:spPr>
          <a:xfrm>
            <a:off x="311700" y="1152475"/>
            <a:ext cx="8520600" cy="3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u="sng"/>
              <a:t>Biểu diễn các biến rời rạc</a:t>
            </a:r>
            <a:endParaRPr b="1" u="sng"/>
          </a:p>
          <a:p>
            <a:pPr indent="-330200" lvl="0" marL="457200" marR="12700" rtl="0" algn="l">
              <a:spcBef>
                <a:spcPts val="1200"/>
              </a:spcBef>
              <a:spcAft>
                <a:spcPts val="0"/>
              </a:spcAft>
              <a:buSzPts val="1600"/>
              <a:buChar char="-"/>
            </a:pPr>
            <a:r>
              <a:rPr lang="en-CA" sz="1600">
                <a:highlight>
                  <a:srgbClr val="FFFFFF"/>
                </a:highlight>
              </a:rPr>
              <a:t>One-hot encoding</a:t>
            </a:r>
            <a:endParaRPr sz="1600">
              <a:highlight>
                <a:srgbClr val="FFFFFF"/>
              </a:highlight>
            </a:endParaRPr>
          </a:p>
        </p:txBody>
      </p:sp>
      <p:pic>
        <p:nvPicPr>
          <p:cNvPr id="139" name="Google Shape;139;p25"/>
          <p:cNvPicPr preferRelativeResize="0"/>
          <p:nvPr/>
        </p:nvPicPr>
        <p:blipFill>
          <a:blip r:embed="rId3">
            <a:alphaModFix/>
          </a:blip>
          <a:stretch>
            <a:fillRect/>
          </a:stretch>
        </p:blipFill>
        <p:spPr>
          <a:xfrm>
            <a:off x="5368938" y="1640025"/>
            <a:ext cx="1933575"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45" name="Google Shape;145;p26"/>
          <p:cNvSpPr txBox="1"/>
          <p:nvPr>
            <p:ph idx="1" type="body"/>
          </p:nvPr>
        </p:nvSpPr>
        <p:spPr>
          <a:xfrm>
            <a:off x="311700" y="1152475"/>
            <a:ext cx="43728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25755" lvl="0" marL="457200" rtl="0" algn="l">
              <a:spcBef>
                <a:spcPts val="1200"/>
              </a:spcBef>
              <a:spcAft>
                <a:spcPts val="0"/>
              </a:spcAft>
              <a:buSzPct val="100000"/>
              <a:buChar char="-"/>
            </a:pPr>
            <a:r>
              <a:rPr lang="en-CA"/>
              <a:t>Phân chia các điểm dữ liệu thành các cụm có độ tương đồng về đặc trưng.</a:t>
            </a:r>
            <a:endParaRPr/>
          </a:p>
          <a:p>
            <a:pPr indent="0" lvl="0" marL="457200" rtl="0" algn="l">
              <a:spcBef>
                <a:spcPts val="1200"/>
              </a:spcBef>
              <a:spcAft>
                <a:spcPts val="0"/>
              </a:spcAft>
              <a:buNone/>
            </a:pPr>
            <a:r>
              <a:t/>
            </a:r>
            <a:endParaRPr/>
          </a:p>
          <a:p>
            <a:pPr indent="-325755" lvl="0" marL="457200" rtl="0" algn="just">
              <a:spcBef>
                <a:spcPts val="1200"/>
              </a:spcBef>
              <a:spcAft>
                <a:spcPts val="0"/>
              </a:spcAft>
              <a:buSzPct val="100000"/>
              <a:buChar char="-"/>
            </a:pPr>
            <a:r>
              <a:rPr lang="en-CA">
                <a:highlight>
                  <a:srgbClr val="FFFFFF"/>
                </a:highlight>
              </a:rPr>
              <a:t>Trong thuật toán k-Means chúng ta được cung cấp một tập dữ liệu đầu vào {x</a:t>
            </a:r>
            <a:r>
              <a:rPr baseline="-25000" lang="en-CA">
                <a:highlight>
                  <a:srgbClr val="FFFFFF"/>
                </a:highlight>
              </a:rPr>
              <a:t>1</a:t>
            </a:r>
            <a:r>
              <a:rPr lang="en-CA">
                <a:highlight>
                  <a:srgbClr val="FFFFFF"/>
                </a:highlight>
              </a:rPr>
              <a:t>,x</a:t>
            </a:r>
            <a:r>
              <a:rPr baseline="-25000" lang="en-CA">
                <a:highlight>
                  <a:srgbClr val="FFFFFF"/>
                </a:highlight>
              </a:rPr>
              <a:t>2</a:t>
            </a:r>
            <a:r>
              <a:rPr lang="en-CA">
                <a:highlight>
                  <a:srgbClr val="FFFFFF"/>
                </a:highlight>
              </a:rPr>
              <a:t>,…,x</a:t>
            </a:r>
            <a:r>
              <a:rPr baseline="-25000" lang="en-CA">
                <a:highlight>
                  <a:srgbClr val="FFFFFF"/>
                </a:highlight>
              </a:rPr>
              <a:t>n</a:t>
            </a:r>
            <a:r>
              <a:rPr lang="en-CA">
                <a:highlight>
                  <a:srgbClr val="FFFFFF"/>
                </a:highlight>
              </a:rPr>
              <a:t>}, trong đó x∈R</a:t>
            </a:r>
            <a:r>
              <a:rPr baseline="30000" lang="en-CA">
                <a:highlight>
                  <a:srgbClr val="FFFFFF"/>
                </a:highlight>
              </a:rPr>
              <a:t>d</a:t>
            </a:r>
            <a:r>
              <a:rPr lang="en-CA">
                <a:highlight>
                  <a:srgbClr val="FFFFFF"/>
                </a:highlight>
              </a:rPr>
              <a:t> và phân cụm chúng vào những nhóm dữ liệu có tính chất chung. Điểm đặc biệt của tập dữ liệu này là chúng hoàn toàn chưa được gán nhãn. Như vậy k-Means là một thuật toán thuộc lớp các mô hình học không giám sát</a:t>
            </a:r>
            <a:endParaRPr/>
          </a:p>
        </p:txBody>
      </p:sp>
      <p:pic>
        <p:nvPicPr>
          <p:cNvPr id="146" name="Google Shape;146;p26"/>
          <p:cNvPicPr preferRelativeResize="0"/>
          <p:nvPr/>
        </p:nvPicPr>
        <p:blipFill>
          <a:blip r:embed="rId3">
            <a:alphaModFix/>
          </a:blip>
          <a:stretch>
            <a:fillRect/>
          </a:stretch>
        </p:blipFill>
        <p:spPr>
          <a:xfrm>
            <a:off x="4836900" y="1220825"/>
            <a:ext cx="4154699" cy="33505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52" name="Google Shape;152;p27"/>
          <p:cNvSpPr txBox="1"/>
          <p:nvPr>
            <p:ph idx="1" type="body"/>
          </p:nvPr>
        </p:nvSpPr>
        <p:spPr>
          <a:xfrm>
            <a:off x="311700" y="1152475"/>
            <a:ext cx="8520600" cy="382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81000" lvl="0" marL="457200" rtl="0" algn="just">
              <a:spcBef>
                <a:spcPts val="1200"/>
              </a:spcBef>
              <a:spcAft>
                <a:spcPts val="0"/>
              </a:spcAft>
              <a:buSzPts val="2400"/>
              <a:buChar char="-"/>
            </a:pPr>
            <a:r>
              <a:rPr lang="en-CA">
                <a:highlight>
                  <a:srgbClr val="FFFFFF"/>
                </a:highlight>
              </a:rPr>
              <a:t>Trong thuật toán k-Means mỗi cụm dữ liệu được đặc trưng bởi một tâm (centroid). tâm là điểm đại diện nhất cho một cụm và có giá trị bằng trung bình của toàn bộ các quan sát nằm trong cụm.</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Chúng ta sẽ dựa vào khoảng cách từ mỗi quan sát tới các tâm để xác định nhãn cho chúng trùng thuộc về tâm gần nhất. </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Ban đầu thuật toán sẽ khởi tạo ngẫu nhiên một số lượng xác định trước tâm cụm.</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Sau đó tiến hành xác định nhãn cho từng điểm dữ liệu và tiếp tục cập nhật lại tâm cụm.</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Thuật toán sẽ dừng cho tới khi toàn bộ các điểm dữ liệu được phân về đúng cụm hoặc số lượt cập nhật tâm chạm ngưỡng.</a:t>
            </a:r>
            <a:endParaRPr>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58" name="Google Shape;158;p28"/>
          <p:cNvSpPr txBox="1"/>
          <p:nvPr>
            <p:ph idx="1" type="body"/>
          </p:nvPr>
        </p:nvSpPr>
        <p:spPr>
          <a:xfrm>
            <a:off x="311700" y="765125"/>
            <a:ext cx="85206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42900" lvl="0" marL="457200" rtl="0" algn="just">
              <a:spcBef>
                <a:spcPts val="1200"/>
              </a:spcBef>
              <a:spcAft>
                <a:spcPts val="0"/>
              </a:spcAft>
              <a:buSzPts val="1800"/>
              <a:buChar char="-"/>
            </a:pPr>
            <a:r>
              <a:rPr lang="en-CA">
                <a:highlight>
                  <a:srgbClr val="FFFFFF"/>
                </a:highlight>
              </a:rPr>
              <a:t>Tóm tắt thuật toán:</a:t>
            </a:r>
            <a:endParaRPr>
              <a:highlight>
                <a:srgbClr val="FFFFFF"/>
              </a:highlight>
            </a:endParaRPr>
          </a:p>
          <a:p>
            <a:pPr indent="-317500" lvl="1" marL="914400" rtl="0" algn="just">
              <a:spcBef>
                <a:spcPts val="0"/>
              </a:spcBef>
              <a:spcAft>
                <a:spcPts val="0"/>
              </a:spcAft>
              <a:buSzPts val="1400"/>
              <a:buChar char="-"/>
            </a:pPr>
            <a:r>
              <a:rPr b="1" lang="en-CA">
                <a:solidFill>
                  <a:schemeClr val="dk2"/>
                </a:solidFill>
                <a:highlight>
                  <a:srgbClr val="FFFFFF"/>
                </a:highlight>
              </a:rPr>
              <a:t>Input</a:t>
            </a:r>
            <a:r>
              <a:rPr lang="en-CA">
                <a:highlight>
                  <a:srgbClr val="FFFFFF"/>
                </a:highlight>
              </a:rPr>
              <a:t>:</a:t>
            </a:r>
            <a:endParaRPr>
              <a:highlight>
                <a:srgbClr val="FFFFFF"/>
              </a:highlight>
            </a:endParaRPr>
          </a:p>
          <a:p>
            <a:pPr indent="-317500" lvl="2" marL="1371600" rtl="0" algn="just">
              <a:spcBef>
                <a:spcPts val="0"/>
              </a:spcBef>
              <a:spcAft>
                <a:spcPts val="0"/>
              </a:spcAft>
              <a:buSzPts val="1400"/>
              <a:buChar char="-"/>
            </a:pPr>
            <a:r>
              <a:rPr lang="en-CA">
                <a:highlight>
                  <a:srgbClr val="FFFFFF"/>
                </a:highlight>
              </a:rPr>
              <a:t>K: số cluster</a:t>
            </a:r>
            <a:endParaRPr>
              <a:highlight>
                <a:srgbClr val="FFFFFF"/>
              </a:highlight>
            </a:endParaRPr>
          </a:p>
          <a:p>
            <a:pPr indent="-317500" lvl="2" marL="1371600" rtl="0" algn="just">
              <a:spcBef>
                <a:spcPts val="0"/>
              </a:spcBef>
              <a:spcAft>
                <a:spcPts val="0"/>
              </a:spcAft>
              <a:buSzPts val="1400"/>
              <a:buChar char="-"/>
            </a:pPr>
            <a:r>
              <a:rPr lang="en-CA">
                <a:highlight>
                  <a:srgbClr val="FFFFFF"/>
                </a:highlight>
              </a:rPr>
              <a:t>Bộ dữ liệu:</a:t>
            </a:r>
            <a:r>
              <a:rPr lang="en-CA" sz="1800">
                <a:highlight>
                  <a:srgbClr val="FFFFFF"/>
                </a:highlight>
              </a:rPr>
              <a:t> {x</a:t>
            </a:r>
            <a:r>
              <a:rPr baseline="-25000" lang="en-CA" sz="1800">
                <a:highlight>
                  <a:srgbClr val="FFFFFF"/>
                </a:highlight>
              </a:rPr>
              <a:t>1</a:t>
            </a:r>
            <a:r>
              <a:rPr lang="en-CA" sz="1800">
                <a:highlight>
                  <a:srgbClr val="FFFFFF"/>
                </a:highlight>
              </a:rPr>
              <a:t>,x</a:t>
            </a:r>
            <a:r>
              <a:rPr baseline="-25000" lang="en-CA" sz="1800">
                <a:highlight>
                  <a:srgbClr val="FFFFFF"/>
                </a:highlight>
              </a:rPr>
              <a:t>2</a:t>
            </a:r>
            <a:r>
              <a:rPr lang="en-CA" sz="1800">
                <a:highlight>
                  <a:srgbClr val="FFFFFF"/>
                </a:highlight>
              </a:rPr>
              <a:t>,…,x</a:t>
            </a:r>
            <a:r>
              <a:rPr baseline="-25000" lang="en-CA" sz="1800">
                <a:highlight>
                  <a:srgbClr val="FFFFFF"/>
                </a:highlight>
              </a:rPr>
              <a:t>n</a:t>
            </a:r>
            <a:r>
              <a:rPr lang="en-CA" sz="1800">
                <a:highlight>
                  <a:srgbClr val="FFFFFF"/>
                </a:highlight>
              </a:rPr>
              <a:t>} với x∈R</a:t>
            </a:r>
            <a:r>
              <a:rPr baseline="30000" lang="en-CA" sz="1800">
                <a:highlight>
                  <a:srgbClr val="FFFFFF"/>
                </a:highlight>
              </a:rPr>
              <a:t>d</a:t>
            </a:r>
            <a:endParaRPr baseline="30000">
              <a:highlight>
                <a:srgbClr val="FFFFFF"/>
              </a:highlight>
            </a:endParaRPr>
          </a:p>
          <a:p>
            <a:pPr indent="-317500" lvl="1" marL="914400" rtl="0" algn="just">
              <a:spcBef>
                <a:spcPts val="0"/>
              </a:spcBef>
              <a:spcAft>
                <a:spcPts val="0"/>
              </a:spcAft>
              <a:buSzPts val="1400"/>
              <a:buChar char="-"/>
            </a:pPr>
            <a:r>
              <a:rPr b="1" lang="en-CA">
                <a:solidFill>
                  <a:schemeClr val="dk2"/>
                </a:solidFill>
                <a:highlight>
                  <a:srgbClr val="FFFFFF"/>
                </a:highlight>
              </a:rPr>
              <a:t>Thuật toán:</a:t>
            </a:r>
            <a:r>
              <a:rPr lang="en-CA">
                <a:highlight>
                  <a:srgbClr val="FFFFFF"/>
                </a:highlight>
              </a:rPr>
              <a:t>	</a:t>
            </a:r>
            <a:endParaRPr>
              <a:highlight>
                <a:srgbClr val="FFFFFF"/>
              </a:highlight>
            </a:endParaRPr>
          </a:p>
          <a:p>
            <a:pPr indent="-317500" lvl="2" marL="1371600" rtl="0" algn="just">
              <a:spcBef>
                <a:spcPts val="0"/>
              </a:spcBef>
              <a:spcAft>
                <a:spcPts val="0"/>
              </a:spcAft>
              <a:buSzPts val="1400"/>
              <a:buChar char="-"/>
            </a:pPr>
            <a:r>
              <a:rPr lang="en-CA">
                <a:highlight>
                  <a:srgbClr val="FFFFFF"/>
                </a:highlight>
              </a:rPr>
              <a:t>1.	Khởi tạo ngẫu nhiên K tâm của các cụm (cluster </a:t>
            </a:r>
            <a:r>
              <a:rPr lang="en-CA">
                <a:highlight>
                  <a:srgbClr val="FFFFFF"/>
                </a:highlight>
              </a:rPr>
              <a:t>centroids</a:t>
            </a:r>
            <a:r>
              <a:rPr lang="en-CA">
                <a:highlight>
                  <a:srgbClr val="FFFFFF"/>
                </a:highlight>
              </a:rPr>
              <a:t>)</a:t>
            </a:r>
            <a:endParaRPr>
              <a:highlight>
                <a:srgbClr val="FFFFFF"/>
              </a:highlight>
            </a:endParaRPr>
          </a:p>
          <a:p>
            <a:pPr indent="0" lvl="0" marL="1371600" rtl="0" algn="just">
              <a:spcBef>
                <a:spcPts val="0"/>
              </a:spcBef>
              <a:spcAft>
                <a:spcPts val="0"/>
              </a:spcAft>
              <a:buNone/>
            </a:pPr>
            <a:r>
              <a:t/>
            </a:r>
            <a:endParaRPr>
              <a:highlight>
                <a:srgbClr val="FFFFFF"/>
              </a:highlight>
            </a:endParaRPr>
          </a:p>
          <a:p>
            <a:pPr indent="-317500" lvl="2" marL="1371600" rtl="0" algn="just">
              <a:spcBef>
                <a:spcPts val="0"/>
              </a:spcBef>
              <a:spcAft>
                <a:spcPts val="0"/>
              </a:spcAft>
              <a:buSzPts val="1400"/>
              <a:buChar char="-"/>
            </a:pPr>
            <a:r>
              <a:rPr lang="en-CA">
                <a:highlight>
                  <a:srgbClr val="FFFFFF"/>
                </a:highlight>
              </a:rPr>
              <a:t>2.	Lặp lại quá trình cập nhật tâm cụm cho tới khi dừng</a:t>
            </a:r>
            <a:endParaRPr>
              <a:highlight>
                <a:srgbClr val="FFFFFF"/>
              </a:highlight>
            </a:endParaRPr>
          </a:p>
          <a:p>
            <a:pPr indent="-317500" lvl="3" marL="1828800" rtl="0" algn="just">
              <a:spcBef>
                <a:spcPts val="0"/>
              </a:spcBef>
              <a:spcAft>
                <a:spcPts val="0"/>
              </a:spcAft>
              <a:buSzPts val="1400"/>
              <a:buChar char="-"/>
            </a:pPr>
            <a:r>
              <a:rPr lang="en-CA">
                <a:highlight>
                  <a:srgbClr val="FFFFFF"/>
                </a:highlight>
              </a:rPr>
              <a:t>Xác định nhãn cho từng điểm dữ liệu dựa vào khoảng cách tới tâm cụm</a:t>
            </a:r>
            <a:endParaRPr>
              <a:highlight>
                <a:srgbClr val="FFFFFF"/>
              </a:highlight>
            </a:endParaRPr>
          </a:p>
          <a:p>
            <a:pPr indent="0" lvl="0" marL="1828800" rtl="0" algn="just">
              <a:spcBef>
                <a:spcPts val="0"/>
              </a:spcBef>
              <a:spcAft>
                <a:spcPts val="0"/>
              </a:spcAft>
              <a:buNone/>
            </a:pPr>
            <a:r>
              <a:t/>
            </a:r>
            <a:endParaRPr>
              <a:highlight>
                <a:srgbClr val="FFFFFF"/>
              </a:highlight>
            </a:endParaRPr>
          </a:p>
          <a:p>
            <a:pPr indent="-317500" lvl="3" marL="1828800" rtl="0" algn="just">
              <a:spcBef>
                <a:spcPts val="0"/>
              </a:spcBef>
              <a:spcAft>
                <a:spcPts val="0"/>
              </a:spcAft>
              <a:buSzPts val="1400"/>
              <a:buChar char="-"/>
            </a:pPr>
            <a:r>
              <a:rPr lang="en-CA">
                <a:highlight>
                  <a:srgbClr val="FFFFFF"/>
                </a:highlight>
              </a:rPr>
              <a:t>Tính lại giá trị của từng tâm cụm</a:t>
            </a:r>
            <a:endParaRPr>
              <a:highlight>
                <a:srgbClr val="FFFFFF"/>
              </a:highlight>
            </a:endParaRPr>
          </a:p>
        </p:txBody>
      </p:sp>
      <p:pic>
        <p:nvPicPr>
          <p:cNvPr id="159" name="Google Shape;159;p28"/>
          <p:cNvPicPr preferRelativeResize="0"/>
          <p:nvPr/>
        </p:nvPicPr>
        <p:blipFill>
          <a:blip r:embed="rId3">
            <a:alphaModFix/>
          </a:blip>
          <a:stretch>
            <a:fillRect/>
          </a:stretch>
        </p:blipFill>
        <p:spPr>
          <a:xfrm>
            <a:off x="3843873" y="2958975"/>
            <a:ext cx="1378225" cy="273275"/>
          </a:xfrm>
          <a:prstGeom prst="rect">
            <a:avLst/>
          </a:prstGeom>
          <a:noFill/>
          <a:ln>
            <a:noFill/>
          </a:ln>
        </p:spPr>
      </p:pic>
      <p:pic>
        <p:nvPicPr>
          <p:cNvPr id="160" name="Google Shape;160;p28"/>
          <p:cNvPicPr preferRelativeResize="0"/>
          <p:nvPr/>
        </p:nvPicPr>
        <p:blipFill>
          <a:blip r:embed="rId4">
            <a:alphaModFix/>
          </a:blip>
          <a:stretch>
            <a:fillRect/>
          </a:stretch>
        </p:blipFill>
        <p:spPr>
          <a:xfrm>
            <a:off x="3675000" y="3759100"/>
            <a:ext cx="1794000" cy="390400"/>
          </a:xfrm>
          <a:prstGeom prst="rect">
            <a:avLst/>
          </a:prstGeom>
          <a:noFill/>
          <a:ln>
            <a:noFill/>
          </a:ln>
        </p:spPr>
      </p:pic>
      <p:pic>
        <p:nvPicPr>
          <p:cNvPr id="161" name="Google Shape;161;p28"/>
          <p:cNvPicPr preferRelativeResize="0"/>
          <p:nvPr/>
        </p:nvPicPr>
        <p:blipFill>
          <a:blip r:embed="rId5">
            <a:alphaModFix/>
          </a:blip>
          <a:stretch>
            <a:fillRect/>
          </a:stretch>
        </p:blipFill>
        <p:spPr>
          <a:xfrm>
            <a:off x="3728800" y="4365725"/>
            <a:ext cx="1905000" cy="68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67" name="Google Shape;167;p29"/>
          <p:cNvSpPr txBox="1"/>
          <p:nvPr>
            <p:ph idx="1" type="body"/>
          </p:nvPr>
        </p:nvSpPr>
        <p:spPr>
          <a:xfrm>
            <a:off x="311700" y="765125"/>
            <a:ext cx="8520600" cy="4286400"/>
          </a:xfrm>
          <a:prstGeom prst="rect">
            <a:avLst/>
          </a:prstGeom>
        </p:spPr>
        <p:txBody>
          <a:bodyPr anchorCtr="0" anchor="t" bIns="91425" lIns="91425" spcFirstLastPara="1" rIns="91425" wrap="square" tIns="91425">
            <a:normAutofit/>
          </a:bodyPr>
          <a:lstStyle/>
          <a:p>
            <a:pPr indent="0" lvl="0" marL="1828800" rtl="0" algn="just">
              <a:spcBef>
                <a:spcPts val="0"/>
              </a:spcBef>
              <a:spcAft>
                <a:spcPts val="0"/>
              </a:spcAft>
              <a:buNone/>
            </a:pPr>
            <a:r>
              <a:t/>
            </a:r>
            <a:endParaRPr>
              <a:highlight>
                <a:srgbClr val="FFFFFF"/>
              </a:highlight>
            </a:endParaRPr>
          </a:p>
        </p:txBody>
      </p:sp>
      <p:pic>
        <p:nvPicPr>
          <p:cNvPr id="168" name="Google Shape;168;p29"/>
          <p:cNvPicPr preferRelativeResize="0"/>
          <p:nvPr/>
        </p:nvPicPr>
        <p:blipFill>
          <a:blip r:embed="rId3">
            <a:alphaModFix/>
          </a:blip>
          <a:stretch>
            <a:fillRect/>
          </a:stretch>
        </p:blipFill>
        <p:spPr>
          <a:xfrm>
            <a:off x="2163167" y="765125"/>
            <a:ext cx="5837832" cy="4378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74" name="Google Shape;174;p30"/>
          <p:cNvSpPr txBox="1"/>
          <p:nvPr>
            <p:ph idx="1" type="body"/>
          </p:nvPr>
        </p:nvSpPr>
        <p:spPr>
          <a:xfrm>
            <a:off x="311700" y="765125"/>
            <a:ext cx="85206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42900" lvl="0" marL="457200" rtl="0" algn="just">
              <a:spcBef>
                <a:spcPts val="1200"/>
              </a:spcBef>
              <a:spcAft>
                <a:spcPts val="0"/>
              </a:spcAft>
              <a:buSzPts val="1800"/>
              <a:buChar char="-"/>
            </a:pPr>
            <a:r>
              <a:rPr lang="en-CA">
                <a:highlight>
                  <a:srgbClr val="FFFFFF"/>
                </a:highlight>
              </a:rPr>
              <a:t>Hàm biến dạng</a:t>
            </a:r>
            <a:endParaRPr>
              <a:highlight>
                <a:srgbClr val="FFFFFF"/>
              </a:highlight>
            </a:endParaRPr>
          </a:p>
          <a:p>
            <a:pPr indent="0" lvl="0" marL="0" rtl="0" algn="just">
              <a:spcBef>
                <a:spcPts val="0"/>
              </a:spcBef>
              <a:spcAft>
                <a:spcPts val="0"/>
              </a:spcAft>
              <a:buNone/>
            </a:pPr>
            <a:r>
              <a:t/>
            </a:r>
            <a:endParaRPr>
              <a:highlight>
                <a:srgbClr val="FFFFFF"/>
              </a:highlight>
            </a:endParaRPr>
          </a:p>
          <a:p>
            <a:pPr indent="0" lvl="0" marL="0" rtl="0" algn="just">
              <a:spcBef>
                <a:spcPts val="0"/>
              </a:spcBef>
              <a:spcAft>
                <a:spcPts val="0"/>
              </a:spcAft>
              <a:buNone/>
            </a:pPr>
            <a:r>
              <a:t/>
            </a:r>
            <a:endParaRPr>
              <a:highlight>
                <a:srgbClr val="FFFFFF"/>
              </a:highlight>
            </a:endParaRPr>
          </a:p>
          <a:p>
            <a:pPr indent="0" lvl="0" marL="0" rtl="0" algn="just">
              <a:spcBef>
                <a:spcPts val="0"/>
              </a:spcBef>
              <a:spcAft>
                <a:spcPts val="0"/>
              </a:spcAft>
              <a:buNone/>
            </a:pPr>
            <a:r>
              <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Trong đó c = (c</a:t>
            </a:r>
            <a:r>
              <a:rPr baseline="-25000" lang="en-CA">
                <a:highlight>
                  <a:srgbClr val="FFFFFF"/>
                </a:highlight>
              </a:rPr>
              <a:t>1</a:t>
            </a:r>
            <a:r>
              <a:rPr lang="en-CA">
                <a:highlight>
                  <a:srgbClr val="FFFFFF"/>
                </a:highlight>
              </a:rPr>
              <a:t>,c</a:t>
            </a:r>
            <a:r>
              <a:rPr baseline="-25000" lang="en-CA">
                <a:highlight>
                  <a:srgbClr val="FFFFFF"/>
                </a:highlight>
              </a:rPr>
              <a:t>2</a:t>
            </a:r>
            <a:r>
              <a:rPr lang="en-CA">
                <a:highlight>
                  <a:srgbClr val="FFFFFF"/>
                </a:highlight>
              </a:rPr>
              <a:t>,...,c</a:t>
            </a:r>
            <a:r>
              <a:rPr baseline="-25000" lang="en-CA">
                <a:highlight>
                  <a:srgbClr val="FFFFFF"/>
                </a:highlight>
              </a:rPr>
              <a:t>n</a:t>
            </a:r>
            <a:r>
              <a:rPr lang="en-CA">
                <a:highlight>
                  <a:srgbClr val="FFFFFF"/>
                </a:highlight>
              </a:rPr>
              <a:t>) là các nhãn của toàn bộ các điểm dữ liệu được dự đoán bởi thuật toán.</a:t>
            </a:r>
            <a:endParaRPr>
              <a:highlight>
                <a:srgbClr val="FFFFFF"/>
              </a:highlight>
            </a:endParaRPr>
          </a:p>
          <a:p>
            <a:pPr indent="-342900" lvl="0" marL="457200" rtl="0" algn="just">
              <a:spcBef>
                <a:spcPts val="0"/>
              </a:spcBef>
              <a:spcAft>
                <a:spcPts val="0"/>
              </a:spcAft>
              <a:buSzPts val="1800"/>
              <a:buChar char="-"/>
            </a:pPr>
            <a:r>
              <a:rPr lang="en-CA" sz="1200">
                <a:solidFill>
                  <a:schemeClr val="accent1"/>
                </a:solidFill>
                <a:highlight>
                  <a:srgbClr val="FFFFFF"/>
                </a:highlight>
                <a:latin typeface="Arial"/>
                <a:ea typeface="Arial"/>
                <a:cs typeface="Arial"/>
                <a:sym typeface="Arial"/>
              </a:rPr>
              <a:t>                      </a:t>
            </a:r>
            <a:r>
              <a:rPr lang="en-CA">
                <a:highlight>
                  <a:srgbClr val="FFFFFF"/>
                </a:highlight>
              </a:rPr>
              <a:t> chính là tâm cụm mà quan sát x</a:t>
            </a:r>
            <a:r>
              <a:rPr baseline="-25000" lang="en-CA">
                <a:highlight>
                  <a:srgbClr val="FFFFFF"/>
                </a:highlight>
              </a:rPr>
              <a:t>i</a:t>
            </a:r>
            <a:r>
              <a:rPr lang="en-CA">
                <a:highlight>
                  <a:srgbClr val="FFFFFF"/>
                </a:highlight>
              </a:rPr>
              <a:t> được phân bổ về.</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Hàm biến dạng luôn giảm sau mỗi vòng lặp. Mặt khác hàm biến dạng bị chặn dưới bởi 0 nên là một chuỗi hội tụ. Tức là sau một hữu hạn bước thì thuật toán k-Means sẽ dừng.</a:t>
            </a:r>
            <a:endParaRPr>
              <a:highlight>
                <a:srgbClr val="FFFFFF"/>
              </a:highlight>
            </a:endParaRPr>
          </a:p>
        </p:txBody>
      </p:sp>
      <p:pic>
        <p:nvPicPr>
          <p:cNvPr id="175" name="Google Shape;175;p30"/>
          <p:cNvPicPr preferRelativeResize="0"/>
          <p:nvPr/>
        </p:nvPicPr>
        <p:blipFill>
          <a:blip r:embed="rId3">
            <a:alphaModFix/>
          </a:blip>
          <a:stretch>
            <a:fillRect/>
          </a:stretch>
        </p:blipFill>
        <p:spPr>
          <a:xfrm>
            <a:off x="2681138" y="1718938"/>
            <a:ext cx="2962275" cy="714375"/>
          </a:xfrm>
          <a:prstGeom prst="rect">
            <a:avLst/>
          </a:prstGeom>
          <a:noFill/>
          <a:ln>
            <a:noFill/>
          </a:ln>
        </p:spPr>
      </p:pic>
      <p:pic>
        <p:nvPicPr>
          <p:cNvPr id="176" name="Google Shape;176;p30"/>
          <p:cNvPicPr preferRelativeResize="0"/>
          <p:nvPr/>
        </p:nvPicPr>
        <p:blipFill>
          <a:blip r:embed="rId4">
            <a:alphaModFix/>
          </a:blip>
          <a:stretch>
            <a:fillRect/>
          </a:stretch>
        </p:blipFill>
        <p:spPr>
          <a:xfrm>
            <a:off x="854663" y="3338275"/>
            <a:ext cx="923925" cy="24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82" name="Google Shape;182;p31"/>
          <p:cNvSpPr txBox="1"/>
          <p:nvPr>
            <p:ph idx="1" type="body"/>
          </p:nvPr>
        </p:nvSpPr>
        <p:spPr>
          <a:xfrm>
            <a:off x="311700" y="765125"/>
            <a:ext cx="4599300" cy="428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42900" lvl="0" marL="457200" rtl="0" algn="just">
              <a:spcBef>
                <a:spcPts val="1200"/>
              </a:spcBef>
              <a:spcAft>
                <a:spcPts val="0"/>
              </a:spcAft>
              <a:buSzPts val="1800"/>
              <a:buChar char="-"/>
            </a:pPr>
            <a:r>
              <a:rPr lang="en-CA">
                <a:highlight>
                  <a:srgbClr val="FFFFFF"/>
                </a:highlight>
              </a:rPr>
              <a:t>Chọn số cụm bằng phương pháp elbow</a:t>
            </a:r>
            <a:endParaRPr>
              <a:highlight>
                <a:srgbClr val="FFFFFF"/>
              </a:highlight>
            </a:endParaRPr>
          </a:p>
          <a:p>
            <a:pPr indent="-342900" lvl="1" marL="914400" rtl="0" algn="just">
              <a:spcBef>
                <a:spcPts val="0"/>
              </a:spcBef>
              <a:spcAft>
                <a:spcPts val="0"/>
              </a:spcAft>
              <a:buSzPts val="1800"/>
              <a:buChar char="-"/>
            </a:pPr>
            <a:r>
              <a:rPr lang="en-CA" sz="1600">
                <a:highlight>
                  <a:srgbClr val="FFFFFF"/>
                </a:highlight>
              </a:rPr>
              <a:t>Điểm</a:t>
            </a:r>
            <a:r>
              <a:rPr i="1" lang="en-CA" sz="1600">
                <a:highlight>
                  <a:srgbClr val="FFFFFF"/>
                </a:highlight>
              </a:rPr>
              <a:t> khủy tay</a:t>
            </a:r>
            <a:r>
              <a:rPr lang="en-CA" sz="1600">
                <a:highlight>
                  <a:srgbClr val="FFFFFF"/>
                </a:highlight>
              </a:rPr>
              <a:t> là điểm mà ở đó tốc độ suy giảm của </a:t>
            </a:r>
            <a:r>
              <a:rPr i="1" lang="en-CA" sz="1600">
                <a:highlight>
                  <a:srgbClr val="FFFFFF"/>
                </a:highlight>
              </a:rPr>
              <a:t>hàm biến dạng</a:t>
            </a:r>
            <a:r>
              <a:rPr lang="en-CA" sz="1600">
                <a:highlight>
                  <a:srgbClr val="FFFFFF"/>
                </a:highlight>
              </a:rPr>
              <a:t> sẽ thay đổi nhiều nhất. </a:t>
            </a:r>
            <a:endParaRPr sz="1600">
              <a:highlight>
                <a:srgbClr val="FFFFFF"/>
              </a:highlight>
            </a:endParaRPr>
          </a:p>
          <a:p>
            <a:pPr indent="-342900" lvl="1" marL="914400" rtl="0" algn="just">
              <a:spcBef>
                <a:spcPts val="0"/>
              </a:spcBef>
              <a:spcAft>
                <a:spcPts val="0"/>
              </a:spcAft>
              <a:buSzPts val="1800"/>
              <a:buChar char="-"/>
            </a:pPr>
            <a:r>
              <a:rPr lang="en-CA" sz="1600">
                <a:highlight>
                  <a:srgbClr val="FFFFFF"/>
                </a:highlight>
              </a:rPr>
              <a:t>Phương pháp Elbow là một phương pháp thường được sử dụng để lựa chọn số lượng cụm phân chia hợp lý dựa trên biểu đồ.</a:t>
            </a:r>
            <a:endParaRPr sz="1600">
              <a:highlight>
                <a:srgbClr val="FFFFFF"/>
              </a:highlight>
            </a:endParaRPr>
          </a:p>
          <a:p>
            <a:pPr indent="-342900" lvl="1" marL="914400" rtl="0" algn="just">
              <a:spcBef>
                <a:spcPts val="0"/>
              </a:spcBef>
              <a:spcAft>
                <a:spcPts val="0"/>
              </a:spcAft>
              <a:buSzPts val="1800"/>
              <a:buChar char="-"/>
            </a:pPr>
            <a:r>
              <a:rPr lang="en-CA" sz="1600">
                <a:highlight>
                  <a:srgbClr val="FFFFFF"/>
                </a:highlight>
              </a:rPr>
              <a:t>Tuy nhiên có một số trường hợp chúng ta sẽ không dễ dàng phát hiện vị trí của Elbow, đặc biệt là đối với những bộ dữ liệu mà quy luật phân cụm không thực sự dễ dàng được phát hiện. </a:t>
            </a:r>
            <a:endParaRPr sz="1800">
              <a:highlight>
                <a:srgbClr val="FFFFFF"/>
              </a:highlight>
            </a:endParaRPr>
          </a:p>
        </p:txBody>
      </p:sp>
      <p:pic>
        <p:nvPicPr>
          <p:cNvPr id="183" name="Google Shape;183;p31"/>
          <p:cNvPicPr preferRelativeResize="0"/>
          <p:nvPr/>
        </p:nvPicPr>
        <p:blipFill>
          <a:blip r:embed="rId3">
            <a:alphaModFix/>
          </a:blip>
          <a:stretch>
            <a:fillRect/>
          </a:stretch>
        </p:blipFill>
        <p:spPr>
          <a:xfrm>
            <a:off x="5085750" y="1684550"/>
            <a:ext cx="3984324" cy="267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CA"/>
              <a:t>Khái niệm về Machine Learning</a:t>
            </a:r>
            <a:endParaRPr/>
          </a:p>
        </p:txBody>
      </p:sp>
      <p:sp>
        <p:nvSpPr>
          <p:cNvPr id="64" name="Google Shape;64;p14"/>
          <p:cNvSpPr txBox="1"/>
          <p:nvPr>
            <p:ph idx="1" type="body"/>
          </p:nvPr>
        </p:nvSpPr>
        <p:spPr>
          <a:xfrm>
            <a:off x="311700" y="1152475"/>
            <a:ext cx="5057100" cy="390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AI: Trí tuệ nhân tạo (AI) là công nghệ cho phép máy tính và máy móc mô phỏng quá trình học hỏi, hiểu biết, giải quyết vấn đề, ra quyết định, sáng tạo và tự chủ của con người.</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ML: Học máy (ML) là một nhánh của khoa học máy tính tập trung vào việc sử dụng dữ liệu và thuật toán để cho phép AI bắt chước cách con người học, từ đó dần dần cải thiện độ chính xác của nó.</a:t>
            </a:r>
            <a:endParaRPr/>
          </a:p>
        </p:txBody>
      </p:sp>
      <p:pic>
        <p:nvPicPr>
          <p:cNvPr id="65" name="Google Shape;65;p14"/>
          <p:cNvPicPr preferRelativeResize="0"/>
          <p:nvPr/>
        </p:nvPicPr>
        <p:blipFill>
          <a:blip r:embed="rId3">
            <a:alphaModFix/>
          </a:blip>
          <a:stretch>
            <a:fillRect/>
          </a:stretch>
        </p:blipFill>
        <p:spPr>
          <a:xfrm>
            <a:off x="5326050" y="959800"/>
            <a:ext cx="3684975" cy="3801750"/>
          </a:xfrm>
          <a:prstGeom prst="rect">
            <a:avLst/>
          </a:prstGeom>
          <a:noFill/>
          <a:ln>
            <a:noFill/>
          </a:ln>
        </p:spPr>
      </p:pic>
      <p:sp>
        <p:nvSpPr>
          <p:cNvPr id="66" name="Google Shape;66;p14"/>
          <p:cNvSpPr txBox="1"/>
          <p:nvPr/>
        </p:nvSpPr>
        <p:spPr>
          <a:xfrm>
            <a:off x="3752725" y="4669550"/>
            <a:ext cx="53913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solidFill>
                  <a:schemeClr val="lt2"/>
                </a:solidFill>
                <a:latin typeface="Source Sans Pro"/>
                <a:ea typeface="Source Sans Pro"/>
                <a:cs typeface="Source Sans Pro"/>
                <a:sym typeface="Source Sans Pro"/>
              </a:rPr>
              <a:t>[*] https://ai.stackexchange.com/questions/15859/is-machine-learning-required-for-deep-learning</a:t>
            </a:r>
            <a:endParaRPr sz="1000">
              <a:solidFill>
                <a:schemeClr val="lt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89" name="Google Shape;189;p32"/>
          <p:cNvSpPr txBox="1"/>
          <p:nvPr>
            <p:ph idx="1" type="body"/>
          </p:nvPr>
        </p:nvSpPr>
        <p:spPr>
          <a:xfrm>
            <a:off x="311700" y="765125"/>
            <a:ext cx="48714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42900" lvl="0" marL="457200" rtl="0" algn="just">
              <a:spcBef>
                <a:spcPts val="1200"/>
              </a:spcBef>
              <a:spcAft>
                <a:spcPts val="0"/>
              </a:spcAft>
              <a:buSzPts val="1800"/>
              <a:buChar char="-"/>
            </a:pPr>
            <a:r>
              <a:rPr lang="en-CA">
                <a:highlight>
                  <a:srgbClr val="FFFFFF"/>
                </a:highlight>
              </a:rPr>
              <a:t>Hạn chế của thuật toán</a:t>
            </a:r>
            <a:endParaRPr>
              <a:highlight>
                <a:srgbClr val="FFFFFF"/>
              </a:highlight>
            </a:endParaRPr>
          </a:p>
          <a:p>
            <a:pPr indent="-342900" lvl="1" marL="914400" rtl="0" algn="just">
              <a:spcBef>
                <a:spcPts val="0"/>
              </a:spcBef>
              <a:spcAft>
                <a:spcPts val="0"/>
              </a:spcAft>
              <a:buSzPts val="1800"/>
              <a:buChar char="-"/>
            </a:pPr>
            <a:r>
              <a:rPr lang="en-CA" sz="1800">
                <a:highlight>
                  <a:srgbClr val="FFFFFF"/>
                </a:highlight>
              </a:rPr>
              <a:t>Phải xác định trước số cụm</a:t>
            </a:r>
            <a:endParaRPr sz="1800">
              <a:highlight>
                <a:srgbClr val="FFFFFF"/>
              </a:highlight>
            </a:endParaRPr>
          </a:p>
          <a:p>
            <a:pPr indent="-342900" lvl="1" marL="914400" rtl="0" algn="just">
              <a:spcBef>
                <a:spcPts val="0"/>
              </a:spcBef>
              <a:spcAft>
                <a:spcPts val="0"/>
              </a:spcAft>
              <a:buSzPts val="1800"/>
              <a:buChar char="-"/>
            </a:pPr>
            <a:r>
              <a:rPr lang="en-CA" sz="1800">
                <a:highlight>
                  <a:srgbClr val="FFFFFF"/>
                </a:highlight>
              </a:rPr>
              <a:t>Nhạy cảm với điều kiện khởi tạo</a:t>
            </a:r>
            <a:endParaRPr sz="1800">
              <a:highlight>
                <a:srgbClr val="FFFFFF"/>
              </a:highlight>
            </a:endParaRPr>
          </a:p>
          <a:p>
            <a:pPr indent="-342900" lvl="1" marL="914400" rtl="0" algn="just">
              <a:spcBef>
                <a:spcPts val="0"/>
              </a:spcBef>
              <a:spcAft>
                <a:spcPts val="0"/>
              </a:spcAft>
              <a:buSzPts val="1800"/>
              <a:buChar char="-"/>
            </a:pPr>
            <a:r>
              <a:rPr lang="en-CA" sz="1800">
                <a:highlight>
                  <a:srgbClr val="FFFFFF"/>
                </a:highlight>
              </a:rPr>
              <a:t>Trong nhiều trường hợp dữ liệu phân bố phức tạp, thuật toán sẽ khó hội tụ.</a:t>
            </a:r>
            <a:endParaRPr sz="1800">
              <a:highlight>
                <a:srgbClr val="FFFFFF"/>
              </a:highlight>
            </a:endParaRPr>
          </a:p>
          <a:p>
            <a:pPr indent="-342900" lvl="1" marL="914400" rtl="0" algn="just">
              <a:spcBef>
                <a:spcPts val="0"/>
              </a:spcBef>
              <a:spcAft>
                <a:spcPts val="0"/>
              </a:spcAft>
              <a:buSzPts val="1800"/>
              <a:buChar char="-"/>
            </a:pPr>
            <a:r>
              <a:rPr lang="en-CA" sz="1800">
                <a:highlight>
                  <a:srgbClr val="FFFFFF"/>
                </a:highlight>
              </a:rPr>
              <a:t>Nhạy cảm với outliers</a:t>
            </a:r>
            <a:endParaRPr sz="1800">
              <a:highlight>
                <a:srgbClr val="FFFFFF"/>
              </a:highlight>
            </a:endParaRPr>
          </a:p>
          <a:p>
            <a:pPr indent="-342900" lvl="1" marL="914400" rtl="0" algn="just">
              <a:spcBef>
                <a:spcPts val="0"/>
              </a:spcBef>
              <a:spcAft>
                <a:spcPts val="0"/>
              </a:spcAft>
              <a:buSzPts val="1800"/>
              <a:buChar char="-"/>
            </a:pPr>
            <a:r>
              <a:rPr lang="en-CA" sz="1800">
                <a:highlight>
                  <a:srgbClr val="FFFFFF"/>
                </a:highlight>
              </a:rPr>
              <a:t>Yêu cầu lớn về bộ nhớ.</a:t>
            </a:r>
            <a:endParaRPr sz="1800">
              <a:highlight>
                <a:srgbClr val="FFFFFF"/>
              </a:highlight>
            </a:endParaRPr>
          </a:p>
        </p:txBody>
      </p:sp>
      <p:pic>
        <p:nvPicPr>
          <p:cNvPr id="190" name="Google Shape;190;p32"/>
          <p:cNvPicPr preferRelativeResize="0"/>
          <p:nvPr/>
        </p:nvPicPr>
        <p:blipFill>
          <a:blip r:embed="rId3">
            <a:alphaModFix/>
          </a:blip>
          <a:stretch>
            <a:fillRect/>
          </a:stretch>
        </p:blipFill>
        <p:spPr>
          <a:xfrm>
            <a:off x="5183050" y="1311675"/>
            <a:ext cx="3803700" cy="271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196" name="Google Shape;196;p33"/>
          <p:cNvSpPr txBox="1"/>
          <p:nvPr>
            <p:ph idx="1" type="body"/>
          </p:nvPr>
        </p:nvSpPr>
        <p:spPr>
          <a:xfrm>
            <a:off x="311700" y="765125"/>
            <a:ext cx="85206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5.1 K-means clustering</a:t>
            </a:r>
            <a:endParaRPr b="1" sz="2200" u="sng">
              <a:solidFill>
                <a:schemeClr val="dk2"/>
              </a:solidFill>
            </a:endParaRPr>
          </a:p>
          <a:p>
            <a:pPr indent="-342900" lvl="0" marL="457200" rtl="0" algn="just">
              <a:spcBef>
                <a:spcPts val="1200"/>
              </a:spcBef>
              <a:spcAft>
                <a:spcPts val="0"/>
              </a:spcAft>
              <a:buSzPts val="1800"/>
              <a:buChar char="-"/>
            </a:pPr>
            <a:r>
              <a:rPr lang="en-CA">
                <a:highlight>
                  <a:srgbClr val="FFFFFF"/>
                </a:highlight>
              </a:rPr>
              <a:t>Chúng ta có thể dễ dàng cài đặt thuật toán K-means thông qua class KMeans của thư viện sklearn.cluster</a:t>
            </a:r>
            <a:endParaRPr sz="1800">
              <a:highlight>
                <a:srgbClr val="FFFFFF"/>
              </a:highlight>
            </a:endParaRPr>
          </a:p>
        </p:txBody>
      </p:sp>
      <p:pic>
        <p:nvPicPr>
          <p:cNvPr id="197" name="Google Shape;197;p33"/>
          <p:cNvPicPr preferRelativeResize="0"/>
          <p:nvPr/>
        </p:nvPicPr>
        <p:blipFill>
          <a:blip r:embed="rId3">
            <a:alphaModFix/>
          </a:blip>
          <a:stretch>
            <a:fillRect/>
          </a:stretch>
        </p:blipFill>
        <p:spPr>
          <a:xfrm>
            <a:off x="1556751" y="2015126"/>
            <a:ext cx="6249101" cy="3128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203" name="Google Shape;203;p34"/>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5.2 Dimensionality Reduction - Giảm chiều dữ liệu - PCA</a:t>
            </a:r>
            <a:endParaRPr b="1" sz="2200" u="sng">
              <a:solidFill>
                <a:schemeClr val="dk2"/>
              </a:solidFill>
            </a:endParaRPr>
          </a:p>
          <a:p>
            <a:pPr indent="-381000" lvl="0" marL="457200" rtl="0" algn="just">
              <a:spcBef>
                <a:spcPts val="1200"/>
              </a:spcBef>
              <a:spcAft>
                <a:spcPts val="0"/>
              </a:spcAft>
              <a:buSzPts val="2400"/>
              <a:buChar char="-"/>
            </a:pPr>
            <a:r>
              <a:rPr lang="en-CA">
                <a:highlight>
                  <a:srgbClr val="FFFFFF"/>
                </a:highlight>
              </a:rPr>
              <a:t>Mục đích: Những bộ dữ liệu lớn thường tiêu tốn nhiều bộ nhớ lưu trữ và thời gian huấn luyện. Do đó khi đối mặt với những bộ dữ liệu kích thước lớn chúng ta thường tìm cách giảm chiều dữ liệu từ không gian cao chiều (</a:t>
            </a:r>
            <a:r>
              <a:rPr i="1" lang="en-CA">
                <a:highlight>
                  <a:srgbClr val="FFFFFF"/>
                </a:highlight>
              </a:rPr>
              <a:t>high dimensionality</a:t>
            </a:r>
            <a:r>
              <a:rPr lang="en-CA">
                <a:highlight>
                  <a:srgbClr val="FFFFFF"/>
                </a:highlight>
              </a:rPr>
              <a:t>) xuống không gian thấp chiều (</a:t>
            </a:r>
            <a:r>
              <a:rPr i="1" lang="en-CA">
                <a:highlight>
                  <a:srgbClr val="FFFFFF"/>
                </a:highlight>
              </a:rPr>
              <a:t>low dimensionality</a:t>
            </a:r>
            <a:r>
              <a:rPr lang="en-CA">
                <a:highlight>
                  <a:srgbClr val="FFFFFF"/>
                </a:highlight>
              </a:rPr>
              <a:t>) mà vẫn giữ được những đặc trưng chính của dữ liệu nhưng tiết kiệm được chi phí huấn luyện và dự báo.</a:t>
            </a:r>
            <a:endParaRPr sz="24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209" name="Google Shape;209;p35"/>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5.2 Dimensionality Reduction - Giảm chiều dữ liệu - PCA</a:t>
            </a:r>
            <a:endParaRPr b="1" sz="2200" u="sng">
              <a:solidFill>
                <a:schemeClr val="dk2"/>
              </a:solidFill>
            </a:endParaRPr>
          </a:p>
          <a:p>
            <a:pPr indent="-419100" lvl="0" marL="457200" rtl="0" algn="just">
              <a:spcBef>
                <a:spcPts val="1200"/>
              </a:spcBef>
              <a:spcAft>
                <a:spcPts val="0"/>
              </a:spcAft>
              <a:buSzPts val="3000"/>
              <a:buChar char="-"/>
            </a:pPr>
            <a:r>
              <a:rPr lang="en-CA">
                <a:highlight>
                  <a:srgbClr val="FFFFFF"/>
                </a:highlight>
              </a:rPr>
              <a:t>PCA là viết tắt của cụm từ </a:t>
            </a:r>
            <a:r>
              <a:rPr i="1" lang="en-CA">
                <a:highlight>
                  <a:srgbClr val="FFFFFF"/>
                </a:highlight>
              </a:rPr>
              <a:t>principal component analysis</a:t>
            </a:r>
            <a:r>
              <a:rPr lang="en-CA">
                <a:highlight>
                  <a:srgbClr val="FFFFFF"/>
                </a:highlight>
              </a:rPr>
              <a:t>. Thuật ngữ Tiếng Việt còn gọi là </a:t>
            </a:r>
            <a:r>
              <a:rPr i="1" lang="en-CA">
                <a:highlight>
                  <a:srgbClr val="FFFFFF"/>
                </a:highlight>
              </a:rPr>
              <a:t>phân tích thành phần chính</a:t>
            </a:r>
            <a:r>
              <a:rPr lang="en-CA">
                <a:highlight>
                  <a:srgbClr val="FFFFFF"/>
                </a:highlight>
              </a:rPr>
              <a:t>.</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Đây là một phương pháp giảm chiều dữ liệu (</a:t>
            </a:r>
            <a:r>
              <a:rPr i="1" lang="en-CA">
                <a:highlight>
                  <a:srgbClr val="FFFFFF"/>
                </a:highlight>
              </a:rPr>
              <a:t>dimensionality reduction</a:t>
            </a:r>
            <a:r>
              <a:rPr lang="en-CA">
                <a:highlight>
                  <a:srgbClr val="FFFFFF"/>
                </a:highlight>
              </a:rPr>
              <a:t>) tương đối hiệu quả dựa trên phép phân tích suy biến (</a:t>
            </a:r>
            <a:r>
              <a:rPr i="1" lang="en-CA">
                <a:highlight>
                  <a:srgbClr val="FFFFFF"/>
                </a:highlight>
              </a:rPr>
              <a:t>singular decomposition</a:t>
            </a:r>
            <a:r>
              <a:rPr lang="en-CA">
                <a:highlight>
                  <a:srgbClr val="FFFFFF"/>
                </a:highlight>
              </a:rPr>
              <a:t>) mà ở đó chúng ta sẽ chiếu các điểm dữ liệu trong không gian cao chiều xuống một số ít những véc tơ thành phần chính trong không gian thấp chiều mà đồng thời vẫn bảo toàn tối đa độ biến động của dữ liệu sau biến đổi.</a:t>
            </a:r>
            <a:endParaRPr>
              <a:highlight>
                <a:srgbClr val="FFFFFF"/>
              </a:highlight>
            </a:endParaRPr>
          </a:p>
          <a:p>
            <a:pPr indent="-342900" lvl="0" marL="457200" rtl="0" algn="just">
              <a:spcBef>
                <a:spcPts val="0"/>
              </a:spcBef>
              <a:spcAft>
                <a:spcPts val="0"/>
              </a:spcAft>
              <a:buSzPts val="1800"/>
              <a:buChar char="-"/>
            </a:pPr>
            <a:r>
              <a:rPr lang="en-CA">
                <a:highlight>
                  <a:srgbClr val="FFFFFF"/>
                </a:highlight>
              </a:rPr>
              <a:t>Ưu điểm của PCA đó là sử dụng tất cả các biến đầu vào nên phương pháp này không bỏ sót những biến quan trọng.</a:t>
            </a:r>
            <a:endParaRPr>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215" name="Google Shape;215;p36"/>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5.2 Dimensionality Reduction - Giảm chiều dữ liệu - PCA</a:t>
            </a:r>
            <a:endParaRPr b="1" sz="2200" u="sng">
              <a:solidFill>
                <a:schemeClr val="dk2"/>
              </a:solidFill>
            </a:endParaRPr>
          </a:p>
          <a:p>
            <a:pPr indent="-381000" lvl="0" marL="457200" rtl="0" algn="just">
              <a:spcBef>
                <a:spcPts val="1200"/>
              </a:spcBef>
              <a:spcAft>
                <a:spcPts val="0"/>
              </a:spcAft>
              <a:buSzPts val="2400"/>
              <a:buChar char="-"/>
            </a:pPr>
            <a:r>
              <a:rPr lang="en-CA">
                <a:highlight>
                  <a:srgbClr val="FFFFFF"/>
                </a:highlight>
              </a:rPr>
              <a:t>PCA chính là phương pháp đi tìm một hệ cơ sở mới sao cho thông tin của dữ liệu chủ yếu tập trung ở một vài toạ độ, phần còn lại chỉ mang một lượng nhỏ thông tin.</a:t>
            </a:r>
            <a:endParaRPr>
              <a:highlight>
                <a:srgbClr val="FFFFFF"/>
              </a:highlight>
            </a:endParaRPr>
          </a:p>
          <a:p>
            <a:pPr indent="0" lvl="0" marL="457200" rtl="0" algn="just">
              <a:spcBef>
                <a:spcPts val="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16" name="Google Shape;216;p36"/>
          <p:cNvPicPr preferRelativeResize="0"/>
          <p:nvPr/>
        </p:nvPicPr>
        <p:blipFill>
          <a:blip r:embed="rId3">
            <a:alphaModFix/>
          </a:blip>
          <a:stretch>
            <a:fillRect/>
          </a:stretch>
        </p:blipFill>
        <p:spPr>
          <a:xfrm>
            <a:off x="855650" y="2190175"/>
            <a:ext cx="7651277" cy="2439600"/>
          </a:xfrm>
          <a:prstGeom prst="rect">
            <a:avLst/>
          </a:prstGeom>
          <a:noFill/>
          <a:ln>
            <a:noFill/>
          </a:ln>
        </p:spPr>
      </p:pic>
      <p:sp>
        <p:nvSpPr>
          <p:cNvPr id="217" name="Google Shape;217;p36"/>
          <p:cNvSpPr txBox="1"/>
          <p:nvPr/>
        </p:nvSpPr>
        <p:spPr>
          <a:xfrm>
            <a:off x="1545850" y="4629775"/>
            <a:ext cx="53169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000">
                <a:solidFill>
                  <a:schemeClr val="lt2"/>
                </a:solidFill>
                <a:latin typeface="Source Sans Pro"/>
                <a:ea typeface="Source Sans Pro"/>
                <a:cs typeface="Source Sans Pro"/>
                <a:sym typeface="Source Sans Pro"/>
              </a:rPr>
              <a:t>[*]https://machinelearningcoban.com/2017/06/15/pca/#3-principal-component-analysis</a:t>
            </a:r>
            <a:endParaRPr sz="1000">
              <a:solidFill>
                <a:schemeClr val="lt2"/>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223" name="Google Shape;223;p37"/>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5.2 Dimensionality Reduction - Giảm chiều dữ liệu - PCA</a:t>
            </a:r>
            <a:endParaRPr b="1" sz="2200" u="sng">
              <a:solidFill>
                <a:schemeClr val="dk2"/>
              </a:solidFill>
            </a:endParaRPr>
          </a:p>
          <a:p>
            <a:pPr indent="-381000" lvl="0" marL="457200" rtl="0" algn="just">
              <a:spcBef>
                <a:spcPts val="1200"/>
              </a:spcBef>
              <a:spcAft>
                <a:spcPts val="0"/>
              </a:spcAft>
              <a:buSzPts val="2400"/>
              <a:buChar char="-"/>
            </a:pPr>
            <a:r>
              <a:rPr lang="en-CA">
                <a:highlight>
                  <a:srgbClr val="FFFFFF"/>
                </a:highlight>
              </a:rPr>
              <a:t>Thuật toán:</a:t>
            </a:r>
            <a:endParaRPr>
              <a:highlight>
                <a:srgbClr val="FFFFFF"/>
              </a:highlight>
            </a:endParaRPr>
          </a:p>
          <a:p>
            <a:pPr indent="-330200" lvl="1" marL="914400" rtl="0" algn="just">
              <a:spcBef>
                <a:spcPts val="0"/>
              </a:spcBef>
              <a:spcAft>
                <a:spcPts val="0"/>
              </a:spcAft>
              <a:buSzPts val="1600"/>
              <a:buChar char="-"/>
            </a:pPr>
            <a:r>
              <a:rPr lang="en-CA" sz="1600">
                <a:highlight>
                  <a:srgbClr val="FFFFFF"/>
                </a:highlight>
              </a:rPr>
              <a:t>1.	Tính vector kỳ vọng của toàn bộ dữ liệu</a:t>
            </a:r>
            <a:endParaRPr sz="1600">
              <a:highlight>
                <a:srgbClr val="FFFFFF"/>
              </a:highlight>
            </a:endParaRPr>
          </a:p>
          <a:p>
            <a:pPr indent="0" lvl="0" marL="914400" rtl="0" algn="just">
              <a:spcBef>
                <a:spcPts val="0"/>
              </a:spcBef>
              <a:spcAft>
                <a:spcPts val="0"/>
              </a:spcAft>
              <a:buNone/>
            </a:pPr>
            <a:r>
              <a:t/>
            </a:r>
            <a:endParaRPr>
              <a:highlight>
                <a:srgbClr val="FFFFFF"/>
              </a:highlight>
            </a:endParaRPr>
          </a:p>
          <a:p>
            <a:pPr indent="0" lvl="0" marL="914400" rtl="0" algn="just">
              <a:spcBef>
                <a:spcPts val="0"/>
              </a:spcBef>
              <a:spcAft>
                <a:spcPts val="0"/>
              </a:spcAft>
              <a:buNone/>
            </a:pPr>
            <a:r>
              <a:t/>
            </a:r>
            <a:endParaRPr>
              <a:highlight>
                <a:srgbClr val="FFFFFF"/>
              </a:highlight>
            </a:endParaRPr>
          </a:p>
          <a:p>
            <a:pPr indent="-330200" lvl="1" marL="914400" rtl="0" algn="just">
              <a:spcBef>
                <a:spcPts val="0"/>
              </a:spcBef>
              <a:spcAft>
                <a:spcPts val="0"/>
              </a:spcAft>
              <a:buSzPts val="1600"/>
              <a:buChar char="-"/>
            </a:pPr>
            <a:r>
              <a:rPr lang="en-CA" sz="1600">
                <a:highlight>
                  <a:srgbClr val="FFFFFF"/>
                </a:highlight>
              </a:rPr>
              <a:t>2.	Trừ mỗi điểm dữ liệu với vector kỳ vọng của toàn bộ dữ liệu</a:t>
            </a:r>
            <a:endParaRPr sz="1600">
              <a:highlight>
                <a:srgbClr val="FFFFFF"/>
              </a:highlight>
            </a:endParaRPr>
          </a:p>
          <a:p>
            <a:pPr indent="0" lvl="0" marL="457200" rtl="0" algn="just">
              <a:spcBef>
                <a:spcPts val="0"/>
              </a:spcBef>
              <a:spcAft>
                <a:spcPts val="0"/>
              </a:spcAft>
              <a:buNone/>
            </a:pPr>
            <a:r>
              <a:t/>
            </a:r>
            <a:endParaRPr>
              <a:highlight>
                <a:srgbClr val="FFFFFF"/>
              </a:highlight>
            </a:endParaRPr>
          </a:p>
          <a:p>
            <a:pPr indent="0" lvl="0" marL="914400" rtl="0" algn="just">
              <a:spcBef>
                <a:spcPts val="0"/>
              </a:spcBef>
              <a:spcAft>
                <a:spcPts val="0"/>
              </a:spcAft>
              <a:buNone/>
            </a:pPr>
            <a:r>
              <a:t/>
            </a:r>
            <a:endParaRPr>
              <a:highlight>
                <a:srgbClr val="FFFFFF"/>
              </a:highlight>
            </a:endParaRPr>
          </a:p>
          <a:p>
            <a:pPr indent="-330200" lvl="1" marL="914400" rtl="0" algn="just">
              <a:spcBef>
                <a:spcPts val="0"/>
              </a:spcBef>
              <a:spcAft>
                <a:spcPts val="0"/>
              </a:spcAft>
              <a:buSzPts val="1600"/>
              <a:buChar char="-"/>
            </a:pPr>
            <a:r>
              <a:rPr lang="en-CA" sz="1600">
                <a:highlight>
                  <a:srgbClr val="FFFFFF"/>
                </a:highlight>
              </a:rPr>
              <a:t>3.	Tính ma trận hiệp phương sai - covariance matrix </a:t>
            </a:r>
            <a:endParaRPr sz="1600">
              <a:highlight>
                <a:srgbClr val="FFFFFF"/>
              </a:highlight>
            </a:endParaRPr>
          </a:p>
          <a:p>
            <a:pPr indent="0" lvl="0" marL="914400" rtl="0" algn="just">
              <a:spcBef>
                <a:spcPts val="0"/>
              </a:spcBef>
              <a:spcAft>
                <a:spcPts val="0"/>
              </a:spcAft>
              <a:buNone/>
            </a:pPr>
            <a:r>
              <a:t/>
            </a:r>
            <a:endParaRPr>
              <a:highlight>
                <a:srgbClr val="FFFFFF"/>
              </a:highlight>
            </a:endParaRPr>
          </a:p>
          <a:p>
            <a:pPr indent="0" lvl="0" marL="457200" rtl="0" algn="just">
              <a:spcBef>
                <a:spcPts val="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24" name="Google Shape;224;p37"/>
          <p:cNvPicPr preferRelativeResize="0"/>
          <p:nvPr/>
        </p:nvPicPr>
        <p:blipFill>
          <a:blip r:embed="rId3">
            <a:alphaModFix/>
          </a:blip>
          <a:stretch>
            <a:fillRect/>
          </a:stretch>
        </p:blipFill>
        <p:spPr>
          <a:xfrm>
            <a:off x="3784338" y="2032363"/>
            <a:ext cx="1419225" cy="657225"/>
          </a:xfrm>
          <a:prstGeom prst="rect">
            <a:avLst/>
          </a:prstGeom>
          <a:noFill/>
          <a:ln>
            <a:noFill/>
          </a:ln>
        </p:spPr>
      </p:pic>
      <p:pic>
        <p:nvPicPr>
          <p:cNvPr id="225" name="Google Shape;225;p37"/>
          <p:cNvPicPr preferRelativeResize="0"/>
          <p:nvPr/>
        </p:nvPicPr>
        <p:blipFill>
          <a:blip r:embed="rId4">
            <a:alphaModFix/>
          </a:blip>
          <a:stretch>
            <a:fillRect/>
          </a:stretch>
        </p:blipFill>
        <p:spPr>
          <a:xfrm>
            <a:off x="3528300" y="3033113"/>
            <a:ext cx="1143000" cy="314325"/>
          </a:xfrm>
          <a:prstGeom prst="rect">
            <a:avLst/>
          </a:prstGeom>
          <a:noFill/>
          <a:ln>
            <a:noFill/>
          </a:ln>
        </p:spPr>
      </p:pic>
      <p:pic>
        <p:nvPicPr>
          <p:cNvPr id="226" name="Google Shape;226;p37"/>
          <p:cNvPicPr preferRelativeResize="0"/>
          <p:nvPr/>
        </p:nvPicPr>
        <p:blipFill>
          <a:blip r:embed="rId5">
            <a:alphaModFix/>
          </a:blip>
          <a:stretch>
            <a:fillRect/>
          </a:stretch>
        </p:blipFill>
        <p:spPr>
          <a:xfrm>
            <a:off x="3632300" y="4034488"/>
            <a:ext cx="1333500" cy="523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Một số thuật toán Unsupervised Learning</a:t>
            </a:r>
            <a:endParaRPr/>
          </a:p>
        </p:txBody>
      </p:sp>
      <p:sp>
        <p:nvSpPr>
          <p:cNvPr id="232" name="Google Shape;232;p38"/>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5.2 Dimensionality Reduction - Giảm chiều dữ liệu - PCA</a:t>
            </a:r>
            <a:endParaRPr b="1" sz="2200" u="sng">
              <a:solidFill>
                <a:schemeClr val="dk2"/>
              </a:solidFill>
            </a:endParaRPr>
          </a:p>
          <a:p>
            <a:pPr indent="-381000" lvl="0" marL="457200" rtl="0" algn="just">
              <a:spcBef>
                <a:spcPts val="1200"/>
              </a:spcBef>
              <a:spcAft>
                <a:spcPts val="0"/>
              </a:spcAft>
              <a:buSzPts val="2400"/>
              <a:buChar char="-"/>
            </a:pPr>
            <a:r>
              <a:rPr lang="en-CA">
                <a:highlight>
                  <a:srgbClr val="FFFFFF"/>
                </a:highlight>
              </a:rPr>
              <a:t>Thuật toán:</a:t>
            </a:r>
            <a:endParaRPr>
              <a:highlight>
                <a:srgbClr val="FFFFFF"/>
              </a:highlight>
            </a:endParaRPr>
          </a:p>
          <a:p>
            <a:pPr indent="-330200" lvl="1" marL="914400" rtl="0" algn="just">
              <a:spcBef>
                <a:spcPts val="0"/>
              </a:spcBef>
              <a:spcAft>
                <a:spcPts val="0"/>
              </a:spcAft>
              <a:buSzPts val="1600"/>
              <a:buChar char="-"/>
            </a:pPr>
            <a:r>
              <a:rPr lang="en-CA" sz="1600">
                <a:highlight>
                  <a:srgbClr val="FFFFFF"/>
                </a:highlight>
              </a:rPr>
              <a:t>4.	Tính các giá trị riêng và vector riêng có norm bằng 1 của ma trận hiệp phương sai, sắp xếp theo thứ tự giảm dần của giá trị riêng.</a:t>
            </a:r>
            <a:endParaRPr sz="1600">
              <a:highlight>
                <a:srgbClr val="FFFFFF"/>
              </a:highlight>
            </a:endParaRPr>
          </a:p>
          <a:p>
            <a:pPr indent="-330200" lvl="1" marL="914400" rtl="0" algn="just">
              <a:spcBef>
                <a:spcPts val="0"/>
              </a:spcBef>
              <a:spcAft>
                <a:spcPts val="0"/>
              </a:spcAft>
              <a:buSzPts val="1600"/>
              <a:buChar char="-"/>
            </a:pPr>
            <a:r>
              <a:rPr lang="en-CA" sz="1600">
                <a:highlight>
                  <a:srgbClr val="FFFFFF"/>
                </a:highlight>
              </a:rPr>
              <a:t>5.	Chọn K vector riêng ứng với K giá trị riêng lớn nhất để xây dựng ma trận U</a:t>
            </a:r>
            <a:r>
              <a:rPr baseline="-25000" lang="en-CA" sz="1600">
                <a:highlight>
                  <a:srgbClr val="FFFFFF"/>
                </a:highlight>
              </a:rPr>
              <a:t>K</a:t>
            </a:r>
            <a:r>
              <a:rPr lang="en-CA" sz="1600">
                <a:highlight>
                  <a:srgbClr val="FFFFFF"/>
                </a:highlight>
              </a:rPr>
              <a:t> có các cột tạo thành một hệ trực giao. K vectors này được gọi là các thành phần chính, tạo thành một không gian con gần với phân bố của dữ liệu ban đầu.</a:t>
            </a:r>
            <a:endParaRPr sz="1600">
              <a:highlight>
                <a:srgbClr val="FFFFFF"/>
              </a:highlight>
            </a:endParaRPr>
          </a:p>
          <a:p>
            <a:pPr indent="-330200" lvl="1" marL="914400" rtl="0" algn="just">
              <a:spcBef>
                <a:spcPts val="0"/>
              </a:spcBef>
              <a:spcAft>
                <a:spcPts val="0"/>
              </a:spcAft>
              <a:buSzPts val="1600"/>
              <a:buChar char="-"/>
            </a:pPr>
            <a:r>
              <a:rPr lang="en-CA" sz="1600">
                <a:highlight>
                  <a:srgbClr val="FFFFFF"/>
                </a:highlight>
              </a:rPr>
              <a:t>6.	Chiếu dữ liệu ban đầu theo không gian con tìm được</a:t>
            </a:r>
            <a:endParaRPr sz="1600">
              <a:highlight>
                <a:srgbClr val="FFFFFF"/>
              </a:highlight>
            </a:endParaRPr>
          </a:p>
          <a:p>
            <a:pPr indent="-330200" lvl="1" marL="914400" rtl="0" algn="just">
              <a:spcBef>
                <a:spcPts val="0"/>
              </a:spcBef>
              <a:spcAft>
                <a:spcPts val="0"/>
              </a:spcAft>
              <a:buSzPts val="1600"/>
              <a:buChar char="-"/>
            </a:pPr>
            <a:r>
              <a:rPr lang="en-CA" sz="1600">
                <a:highlight>
                  <a:srgbClr val="FFFFFF"/>
                </a:highlight>
              </a:rPr>
              <a:t>7. 	Dữ liệu mới là tọa độ của các điểm dữ liệu trên không gian mới</a:t>
            </a:r>
            <a:endParaRPr sz="1600">
              <a:highlight>
                <a:srgbClr val="FFFFFF"/>
              </a:highlight>
            </a:endParaRPr>
          </a:p>
          <a:p>
            <a:pPr indent="0" lvl="0" marL="457200" rtl="0" algn="just">
              <a:spcBef>
                <a:spcPts val="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33" name="Google Shape;233;p38"/>
          <p:cNvPicPr preferRelativeResize="0"/>
          <p:nvPr/>
        </p:nvPicPr>
        <p:blipFill>
          <a:blip r:embed="rId3">
            <a:alphaModFix/>
          </a:blip>
          <a:stretch>
            <a:fillRect/>
          </a:stretch>
        </p:blipFill>
        <p:spPr>
          <a:xfrm>
            <a:off x="4005088" y="3906738"/>
            <a:ext cx="962025" cy="39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39"/>
          <p:cNvPicPr preferRelativeResize="0"/>
          <p:nvPr/>
        </p:nvPicPr>
        <p:blipFill>
          <a:blip r:embed="rId3">
            <a:alphaModFix/>
          </a:blip>
          <a:stretch>
            <a:fillRect/>
          </a:stretch>
        </p:blipFill>
        <p:spPr>
          <a:xfrm>
            <a:off x="1328808" y="0"/>
            <a:ext cx="6486385"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0"/>
          <p:cNvPicPr preferRelativeResize="0"/>
          <p:nvPr/>
        </p:nvPicPr>
        <p:blipFill>
          <a:blip r:embed="rId3">
            <a:alphaModFix/>
          </a:blip>
          <a:stretch>
            <a:fillRect/>
          </a:stretch>
        </p:blipFill>
        <p:spPr>
          <a:xfrm>
            <a:off x="755425" y="445025"/>
            <a:ext cx="7772400" cy="4219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1"/>
          <p:cNvPicPr preferRelativeResize="0"/>
          <p:nvPr/>
        </p:nvPicPr>
        <p:blipFill>
          <a:blip r:embed="rId3">
            <a:alphaModFix/>
          </a:blip>
          <a:stretch>
            <a:fillRect/>
          </a:stretch>
        </p:blipFill>
        <p:spPr>
          <a:xfrm>
            <a:off x="1166813" y="276225"/>
            <a:ext cx="6810375" cy="459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CA"/>
              <a:t>Khái niệm về Machine Learning</a:t>
            </a:r>
            <a:endParaRPr/>
          </a:p>
        </p:txBody>
      </p:sp>
      <p:sp>
        <p:nvSpPr>
          <p:cNvPr id="72" name="Google Shape;72;p15"/>
          <p:cNvSpPr txBox="1"/>
          <p:nvPr>
            <p:ph idx="1" type="body"/>
          </p:nvPr>
        </p:nvSpPr>
        <p:spPr>
          <a:xfrm>
            <a:off x="311700" y="1152475"/>
            <a:ext cx="8739900" cy="3905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CA" u="sng"/>
              <a:t>Định nghĩa Machine Learning</a:t>
            </a:r>
            <a:endParaRPr b="1" u="sng"/>
          </a:p>
          <a:p>
            <a:pPr indent="0" lvl="0" marL="0" rtl="0" algn="just">
              <a:spcBef>
                <a:spcPts val="1200"/>
              </a:spcBef>
              <a:spcAft>
                <a:spcPts val="0"/>
              </a:spcAft>
              <a:buNone/>
            </a:pPr>
            <a:r>
              <a:rPr lang="en-CA"/>
              <a:t>“</a:t>
            </a:r>
            <a:r>
              <a:rPr lang="en-CA">
                <a:solidFill>
                  <a:srgbClr val="686868"/>
                </a:solidFill>
                <a:highlight>
                  <a:srgbClr val="F8F8F8"/>
                </a:highlight>
              </a:rPr>
              <a:t>Một chương trình máy tính được gọi là học từ kinh nghiệm E để hoàn thành nhiệm vụ T, với hiệu quả được đo bằng phép đánh giá P, nếu hiệu quả của nó khi thực hiện nhiệm vụ T, khi được đánh giá bởi P, cải thiện theo kinh nghiệm E.</a:t>
            </a:r>
            <a:r>
              <a:rPr lang="en-CA"/>
              <a:t>”</a:t>
            </a:r>
            <a:endParaRPr/>
          </a:p>
          <a:p>
            <a:pPr indent="0" lvl="0" marL="0" rtl="0" algn="r">
              <a:spcBef>
                <a:spcPts val="1200"/>
              </a:spcBef>
              <a:spcAft>
                <a:spcPts val="1200"/>
              </a:spcAft>
              <a:buNone/>
            </a:pPr>
            <a:r>
              <a:rPr lang="en-CA" sz="2000">
                <a:highlight>
                  <a:srgbClr val="FFFFFF"/>
                </a:highlight>
              </a:rPr>
              <a:t>Tom Mitchell</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a:t>
            </a:r>
            <a:r>
              <a:rPr lang="en-CA"/>
              <a:t>Một số thuật toán Supervised Learning</a:t>
            </a:r>
            <a:endParaRPr/>
          </a:p>
        </p:txBody>
      </p:sp>
      <p:sp>
        <p:nvSpPr>
          <p:cNvPr id="260" name="Google Shape;260;p42"/>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a:t>
            </a:r>
            <a:r>
              <a:rPr b="1" lang="en-CA" sz="2200" u="sng">
                <a:solidFill>
                  <a:schemeClr val="dk2"/>
                </a:solidFill>
              </a:rPr>
              <a:t>.1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Ví dụ:</a:t>
            </a:r>
            <a:endParaRPr sz="2200"/>
          </a:p>
          <a:p>
            <a:pPr indent="-368300" lvl="1" marL="914400" rtl="0" algn="l">
              <a:spcBef>
                <a:spcPts val="0"/>
              </a:spcBef>
              <a:spcAft>
                <a:spcPts val="0"/>
              </a:spcAft>
              <a:buSzPts val="2200"/>
              <a:buChar char="-"/>
            </a:pPr>
            <a:r>
              <a:rPr lang="en-CA" sz="2200"/>
              <a:t>Ước lượng cân nặng dựa vào chiều cao</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61" name="Google Shape;261;p42"/>
          <p:cNvPicPr preferRelativeResize="0"/>
          <p:nvPr/>
        </p:nvPicPr>
        <p:blipFill>
          <a:blip r:embed="rId3">
            <a:alphaModFix/>
          </a:blip>
          <a:stretch>
            <a:fillRect/>
          </a:stretch>
        </p:blipFill>
        <p:spPr>
          <a:xfrm>
            <a:off x="902875" y="2222113"/>
            <a:ext cx="7229475" cy="2257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267" name="Google Shape;267;p43"/>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Ví dụ:</a:t>
            </a:r>
            <a:endParaRPr sz="2200"/>
          </a:p>
          <a:p>
            <a:pPr indent="-368300" lvl="1" marL="914400" rtl="0" algn="l">
              <a:spcBef>
                <a:spcPts val="0"/>
              </a:spcBef>
              <a:spcAft>
                <a:spcPts val="0"/>
              </a:spcAft>
              <a:buSzPts val="2200"/>
              <a:buChar char="-"/>
            </a:pPr>
            <a:r>
              <a:rPr lang="en-CA" sz="2200"/>
              <a:t>Ước lượng cân nặng dựa vào chiều cao</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68" name="Google Shape;268;p43"/>
          <p:cNvPicPr preferRelativeResize="0"/>
          <p:nvPr/>
        </p:nvPicPr>
        <p:blipFill>
          <a:blip r:embed="rId3">
            <a:alphaModFix/>
          </a:blip>
          <a:stretch>
            <a:fillRect/>
          </a:stretch>
        </p:blipFill>
        <p:spPr>
          <a:xfrm>
            <a:off x="4709450" y="2058946"/>
            <a:ext cx="4434551" cy="3084553"/>
          </a:xfrm>
          <a:prstGeom prst="rect">
            <a:avLst/>
          </a:prstGeom>
          <a:noFill/>
          <a:ln>
            <a:noFill/>
          </a:ln>
        </p:spPr>
      </p:pic>
      <p:pic>
        <p:nvPicPr>
          <p:cNvPr id="269" name="Google Shape;269;p43"/>
          <p:cNvPicPr preferRelativeResize="0"/>
          <p:nvPr/>
        </p:nvPicPr>
        <p:blipFill>
          <a:blip r:embed="rId4">
            <a:alphaModFix/>
          </a:blip>
          <a:stretch>
            <a:fillRect/>
          </a:stretch>
        </p:blipFill>
        <p:spPr>
          <a:xfrm>
            <a:off x="0" y="2058950"/>
            <a:ext cx="4434551" cy="3084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275" name="Google Shape;275;p44"/>
          <p:cNvSpPr txBox="1"/>
          <p:nvPr>
            <p:ph idx="1" type="body"/>
          </p:nvPr>
        </p:nvSpPr>
        <p:spPr>
          <a:xfrm>
            <a:off x="311700" y="765125"/>
            <a:ext cx="8629800" cy="428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Hồi quy tuyến tính với một biến</a:t>
            </a:r>
            <a:endParaRPr sz="2200"/>
          </a:p>
          <a:p>
            <a:pPr indent="-368300" lvl="1" marL="914400" rtl="0" algn="l">
              <a:spcBef>
                <a:spcPts val="0"/>
              </a:spcBef>
              <a:spcAft>
                <a:spcPts val="0"/>
              </a:spcAft>
              <a:buSzPts val="2200"/>
              <a:buChar char="-"/>
            </a:pPr>
            <a:r>
              <a:rPr lang="en-CA" sz="2200"/>
              <a:t> Model:       </a:t>
            </a:r>
            <a:endParaRPr sz="2200"/>
          </a:p>
          <a:p>
            <a:pPr indent="457200" lvl="0" marL="2286000" rtl="0" algn="l">
              <a:spcBef>
                <a:spcPts val="1200"/>
              </a:spcBef>
              <a:spcAft>
                <a:spcPts val="0"/>
              </a:spcAft>
              <a:buNone/>
            </a:pPr>
            <a:r>
              <a:rPr lang="en-CA" sz="2200"/>
              <a:t>                                                              (1)                                                            </a:t>
            </a:r>
            <a:endParaRPr sz="2200"/>
          </a:p>
          <a:p>
            <a:pPr indent="0" lvl="0" marL="914400" rtl="0" algn="l">
              <a:spcBef>
                <a:spcPts val="1200"/>
              </a:spcBef>
              <a:spcAft>
                <a:spcPts val="0"/>
              </a:spcAft>
              <a:buNone/>
            </a:pPr>
            <a:r>
              <a:t/>
            </a:r>
            <a:endParaRPr sz="2200"/>
          </a:p>
          <a:p>
            <a:pPr indent="-368300" lvl="1" marL="914400" rtl="0" algn="l">
              <a:spcBef>
                <a:spcPts val="1200"/>
              </a:spcBef>
              <a:spcAft>
                <a:spcPts val="0"/>
              </a:spcAft>
              <a:buSzPts val="2200"/>
              <a:buChar char="-"/>
            </a:pPr>
            <a:r>
              <a:rPr lang="en-CA" sz="2200"/>
              <a:t>Loss function - MSE:</a:t>
            </a:r>
            <a:endParaRPr sz="2200"/>
          </a:p>
          <a:p>
            <a:pPr indent="0" lvl="0" marL="0" rtl="0" algn="l">
              <a:spcBef>
                <a:spcPts val="1200"/>
              </a:spcBef>
              <a:spcAft>
                <a:spcPts val="0"/>
              </a:spcAft>
              <a:buNone/>
            </a:pPr>
            <a:r>
              <a:rPr lang="en-CA" sz="2200"/>
              <a:t>																	(2)</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76" name="Google Shape;276;p44"/>
          <p:cNvPicPr preferRelativeResize="0"/>
          <p:nvPr/>
        </p:nvPicPr>
        <p:blipFill>
          <a:blip r:embed="rId3">
            <a:alphaModFix/>
          </a:blip>
          <a:stretch>
            <a:fillRect/>
          </a:stretch>
        </p:blipFill>
        <p:spPr>
          <a:xfrm>
            <a:off x="2601046" y="2251396"/>
            <a:ext cx="3381575" cy="374275"/>
          </a:xfrm>
          <a:prstGeom prst="rect">
            <a:avLst/>
          </a:prstGeom>
          <a:noFill/>
          <a:ln>
            <a:noFill/>
          </a:ln>
        </p:spPr>
      </p:pic>
      <p:pic>
        <p:nvPicPr>
          <p:cNvPr id="277" name="Google Shape;277;p44"/>
          <p:cNvPicPr preferRelativeResize="0"/>
          <p:nvPr/>
        </p:nvPicPr>
        <p:blipFill>
          <a:blip r:embed="rId4">
            <a:alphaModFix/>
          </a:blip>
          <a:stretch>
            <a:fillRect/>
          </a:stretch>
        </p:blipFill>
        <p:spPr>
          <a:xfrm>
            <a:off x="2601050" y="3616300"/>
            <a:ext cx="4438700" cy="1135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283" name="Google Shape;283;p45"/>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Hồi quy tuyến tính với một biến</a:t>
            </a:r>
            <a:endParaRPr sz="2200"/>
          </a:p>
          <a:p>
            <a:pPr indent="-368300" lvl="1" marL="914400" rtl="0" algn="l">
              <a:spcBef>
                <a:spcPts val="0"/>
              </a:spcBef>
              <a:spcAft>
                <a:spcPts val="0"/>
              </a:spcAft>
              <a:buSzPts val="2200"/>
              <a:buChar char="-"/>
            </a:pPr>
            <a:r>
              <a:rPr lang="en-CA" sz="2200"/>
              <a:t>Gradient descent:</a:t>
            </a:r>
            <a:endParaRPr sz="2200"/>
          </a:p>
          <a:p>
            <a:pPr indent="0" lvl="0" marL="914400" rtl="0" algn="l">
              <a:spcBef>
                <a:spcPts val="1200"/>
              </a:spcBef>
              <a:spcAft>
                <a:spcPts val="0"/>
              </a:spcAft>
              <a:buNone/>
            </a:pPr>
            <a:r>
              <a:rPr lang="en-CA" sz="2200"/>
              <a:t>               </a:t>
            </a:r>
            <a:endParaRPr sz="2200"/>
          </a:p>
          <a:p>
            <a:pPr indent="0" lvl="0" marL="914400" rtl="0" algn="l">
              <a:spcBef>
                <a:spcPts val="1200"/>
              </a:spcBef>
              <a:spcAft>
                <a:spcPts val="0"/>
              </a:spcAft>
              <a:buNone/>
            </a:pPr>
            <a:r>
              <a:rPr lang="en-CA" sz="2200"/>
              <a:t>                                                                                                                                 (3)</a:t>
            </a:r>
            <a:endParaRPr sz="2200"/>
          </a:p>
          <a:p>
            <a:pPr indent="0" lvl="0" marL="0" rtl="0" algn="l">
              <a:spcBef>
                <a:spcPts val="1200"/>
              </a:spcBef>
              <a:spcAft>
                <a:spcPts val="0"/>
              </a:spcAft>
              <a:buNone/>
            </a:pPr>
            <a:r>
              <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84" name="Google Shape;284;p45"/>
          <p:cNvPicPr preferRelativeResize="0"/>
          <p:nvPr/>
        </p:nvPicPr>
        <p:blipFill>
          <a:blip r:embed="rId3">
            <a:alphaModFix/>
          </a:blip>
          <a:stretch>
            <a:fillRect/>
          </a:stretch>
        </p:blipFill>
        <p:spPr>
          <a:xfrm>
            <a:off x="3736275" y="2705150"/>
            <a:ext cx="4592775" cy="1459875"/>
          </a:xfrm>
          <a:prstGeom prst="rect">
            <a:avLst/>
          </a:prstGeom>
          <a:noFill/>
          <a:ln>
            <a:noFill/>
          </a:ln>
        </p:spPr>
      </p:pic>
      <p:pic>
        <p:nvPicPr>
          <p:cNvPr id="285" name="Google Shape;285;p45"/>
          <p:cNvPicPr preferRelativeResize="0"/>
          <p:nvPr/>
        </p:nvPicPr>
        <p:blipFill>
          <a:blip r:embed="rId4">
            <a:alphaModFix/>
          </a:blip>
          <a:stretch>
            <a:fillRect/>
          </a:stretch>
        </p:blipFill>
        <p:spPr>
          <a:xfrm>
            <a:off x="-178700" y="2206475"/>
            <a:ext cx="3914975" cy="293703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291" name="Google Shape;291;p46"/>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Tổng quát:</a:t>
            </a:r>
            <a:endParaRPr sz="2200"/>
          </a:p>
          <a:p>
            <a:pPr indent="0" lvl="0" marL="914400" rtl="0" algn="l">
              <a:spcBef>
                <a:spcPts val="1200"/>
              </a:spcBef>
              <a:spcAft>
                <a:spcPts val="0"/>
              </a:spcAft>
              <a:buNone/>
            </a:pPr>
            <a:r>
              <a:rPr lang="en-CA" sz="2200"/>
              <a:t>               </a:t>
            </a:r>
            <a:endParaRPr sz="2200"/>
          </a:p>
          <a:p>
            <a:pPr indent="0" lvl="0" marL="914400" rtl="0" algn="l">
              <a:spcBef>
                <a:spcPts val="1200"/>
              </a:spcBef>
              <a:spcAft>
                <a:spcPts val="0"/>
              </a:spcAft>
              <a:buNone/>
            </a:pPr>
            <a:r>
              <a:rPr lang="en-CA" sz="2200"/>
              <a:t>                                                                                                       (4)</a:t>
            </a:r>
            <a:endParaRPr sz="2200"/>
          </a:p>
          <a:p>
            <a:pPr indent="0" lvl="0" marL="0" rtl="0" algn="l">
              <a:spcBef>
                <a:spcPts val="1200"/>
              </a:spcBef>
              <a:spcAft>
                <a:spcPts val="0"/>
              </a:spcAft>
              <a:buNone/>
            </a:pPr>
            <a:r>
              <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92" name="Google Shape;292;p46"/>
          <p:cNvPicPr preferRelativeResize="0"/>
          <p:nvPr/>
        </p:nvPicPr>
        <p:blipFill>
          <a:blip r:embed="rId3">
            <a:alphaModFix/>
          </a:blip>
          <a:stretch>
            <a:fillRect/>
          </a:stretch>
        </p:blipFill>
        <p:spPr>
          <a:xfrm>
            <a:off x="2536375" y="1857225"/>
            <a:ext cx="2949475" cy="133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298" name="Google Shape;298;p47"/>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Phương trình chuẩn - Normal Equation</a:t>
            </a:r>
            <a:endParaRPr sz="2200"/>
          </a:p>
          <a:p>
            <a:pPr indent="0" lvl="0" marL="914400" rtl="0" algn="l">
              <a:spcBef>
                <a:spcPts val="1200"/>
              </a:spcBef>
              <a:spcAft>
                <a:spcPts val="0"/>
              </a:spcAft>
              <a:buNone/>
            </a:pPr>
            <a:r>
              <a:rPr lang="en-CA" sz="2200"/>
              <a:t>                                                                                                                      (4)</a:t>
            </a:r>
            <a:endParaRPr sz="2200"/>
          </a:p>
          <a:p>
            <a:pPr indent="0" lvl="0" marL="0" rtl="0" algn="l">
              <a:spcBef>
                <a:spcPts val="1200"/>
              </a:spcBef>
              <a:spcAft>
                <a:spcPts val="0"/>
              </a:spcAft>
              <a:buNone/>
            </a:pPr>
            <a:r>
              <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299" name="Google Shape;299;p47"/>
          <p:cNvPicPr preferRelativeResize="0"/>
          <p:nvPr/>
        </p:nvPicPr>
        <p:blipFill>
          <a:blip r:embed="rId3">
            <a:alphaModFix/>
          </a:blip>
          <a:stretch>
            <a:fillRect/>
          </a:stretch>
        </p:blipFill>
        <p:spPr>
          <a:xfrm>
            <a:off x="2720375" y="2078925"/>
            <a:ext cx="3703244" cy="62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05" name="Google Shape;305;p48"/>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0" lvl="0" marL="0" rtl="0" algn="l">
              <a:spcBef>
                <a:spcPts val="1200"/>
              </a:spcBef>
              <a:spcAft>
                <a:spcPts val="0"/>
              </a:spcAft>
              <a:buNone/>
            </a:pPr>
            <a:r>
              <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pic>
        <p:nvPicPr>
          <p:cNvPr id="306" name="Google Shape;306;p48"/>
          <p:cNvPicPr preferRelativeResize="0"/>
          <p:nvPr/>
        </p:nvPicPr>
        <p:blipFill>
          <a:blip r:embed="rId3">
            <a:alphaModFix/>
          </a:blip>
          <a:stretch>
            <a:fillRect/>
          </a:stretch>
        </p:blipFill>
        <p:spPr>
          <a:xfrm>
            <a:off x="3612162" y="1400900"/>
            <a:ext cx="1242056" cy="1499950"/>
          </a:xfrm>
          <a:prstGeom prst="rect">
            <a:avLst/>
          </a:prstGeom>
          <a:noFill/>
          <a:ln>
            <a:noFill/>
          </a:ln>
        </p:spPr>
      </p:pic>
      <p:pic>
        <p:nvPicPr>
          <p:cNvPr id="307" name="Google Shape;307;p48"/>
          <p:cNvPicPr preferRelativeResize="0"/>
          <p:nvPr/>
        </p:nvPicPr>
        <p:blipFill>
          <a:blip r:embed="rId4">
            <a:alphaModFix/>
          </a:blip>
          <a:stretch>
            <a:fillRect/>
          </a:stretch>
        </p:blipFill>
        <p:spPr>
          <a:xfrm>
            <a:off x="420994" y="1400900"/>
            <a:ext cx="1384150" cy="1499950"/>
          </a:xfrm>
          <a:prstGeom prst="rect">
            <a:avLst/>
          </a:prstGeom>
          <a:noFill/>
          <a:ln>
            <a:noFill/>
          </a:ln>
        </p:spPr>
      </p:pic>
      <p:pic>
        <p:nvPicPr>
          <p:cNvPr id="308" name="Google Shape;308;p48"/>
          <p:cNvPicPr preferRelativeResize="0"/>
          <p:nvPr/>
        </p:nvPicPr>
        <p:blipFill>
          <a:blip r:embed="rId5">
            <a:alphaModFix/>
          </a:blip>
          <a:stretch>
            <a:fillRect/>
          </a:stretch>
        </p:blipFill>
        <p:spPr>
          <a:xfrm>
            <a:off x="1939400" y="3383600"/>
            <a:ext cx="4991124" cy="1565050"/>
          </a:xfrm>
          <a:prstGeom prst="rect">
            <a:avLst/>
          </a:prstGeom>
          <a:noFill/>
          <a:ln>
            <a:noFill/>
          </a:ln>
        </p:spPr>
      </p:pic>
      <p:pic>
        <p:nvPicPr>
          <p:cNvPr id="309" name="Google Shape;309;p48"/>
          <p:cNvPicPr preferRelativeResize="0"/>
          <p:nvPr/>
        </p:nvPicPr>
        <p:blipFill>
          <a:blip r:embed="rId6">
            <a:alphaModFix/>
          </a:blip>
          <a:stretch>
            <a:fillRect/>
          </a:stretch>
        </p:blipFill>
        <p:spPr>
          <a:xfrm>
            <a:off x="6661225" y="1400900"/>
            <a:ext cx="1384150" cy="1510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15" name="Google Shape;315;p49"/>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0" lvl="0" marL="0" rtl="0" algn="l">
              <a:spcBef>
                <a:spcPts val="1200"/>
              </a:spcBef>
              <a:spcAft>
                <a:spcPts val="0"/>
              </a:spcAft>
              <a:buNone/>
            </a:pPr>
            <a:r>
              <a:t/>
            </a:r>
            <a:endParaRPr sz="2200"/>
          </a:p>
          <a:p>
            <a:pPr indent="0" lvl="0" marL="914400" rtl="0" algn="l">
              <a:spcBef>
                <a:spcPts val="1200"/>
              </a:spcBef>
              <a:spcAft>
                <a:spcPts val="0"/>
              </a:spcAft>
              <a:buNone/>
            </a:pPr>
            <a:r>
              <a:t/>
            </a:r>
            <a:endParaRPr sz="2200"/>
          </a:p>
          <a:p>
            <a:pPr indent="0" lvl="0" marL="457200" rtl="0" algn="just">
              <a:spcBef>
                <a:spcPts val="1200"/>
              </a:spcBef>
              <a:spcAft>
                <a:spcPts val="0"/>
              </a:spcAft>
              <a:buNone/>
            </a:pPr>
            <a:r>
              <a:t/>
            </a:r>
            <a:endParaRPr sz="1200">
              <a:solidFill>
                <a:schemeClr val="dk2"/>
              </a:solidFill>
              <a:highlight>
                <a:srgbClr val="FFFFFF"/>
              </a:highlight>
              <a:latin typeface="Arial"/>
              <a:ea typeface="Arial"/>
              <a:cs typeface="Arial"/>
              <a:sym typeface="Arial"/>
            </a:endParaRPr>
          </a:p>
        </p:txBody>
      </p:sp>
      <p:graphicFrame>
        <p:nvGraphicFramePr>
          <p:cNvPr id="316" name="Google Shape;316;p49"/>
          <p:cNvGraphicFramePr/>
          <p:nvPr/>
        </p:nvGraphicFramePr>
        <p:xfrm>
          <a:off x="952500" y="1428750"/>
          <a:ext cx="3000000" cy="3000000"/>
        </p:xfrm>
        <a:graphic>
          <a:graphicData uri="http://schemas.openxmlformats.org/drawingml/2006/table">
            <a:tbl>
              <a:tblPr>
                <a:noFill/>
                <a:tableStyleId>{E1BFE425-EF94-4213-9EF2-02EE82FE4DC0}</a:tableStyleId>
              </a:tblPr>
              <a:tblGrid>
                <a:gridCol w="3619500"/>
                <a:gridCol w="3619500"/>
              </a:tblGrid>
              <a:tr h="381000">
                <a:tc>
                  <a:txBody>
                    <a:bodyPr/>
                    <a:lstStyle/>
                    <a:p>
                      <a:pPr indent="0" lvl="0" marL="0" rtl="0" algn="ctr">
                        <a:spcBef>
                          <a:spcPts val="0"/>
                        </a:spcBef>
                        <a:spcAft>
                          <a:spcPts val="0"/>
                        </a:spcAft>
                        <a:buNone/>
                      </a:pPr>
                      <a:r>
                        <a:rPr b="1" lang="en-CA" sz="1800" u="sng"/>
                        <a:t>Gradient Descent</a:t>
                      </a:r>
                      <a:endParaRPr b="1" sz="1800" u="sng"/>
                    </a:p>
                  </a:txBody>
                  <a:tcPr marT="91425" marB="91425" marR="91425" marL="91425"/>
                </a:tc>
                <a:tc>
                  <a:txBody>
                    <a:bodyPr/>
                    <a:lstStyle/>
                    <a:p>
                      <a:pPr indent="0" lvl="0" marL="0" rtl="0" algn="ctr">
                        <a:spcBef>
                          <a:spcPts val="0"/>
                        </a:spcBef>
                        <a:spcAft>
                          <a:spcPts val="0"/>
                        </a:spcAft>
                        <a:buNone/>
                      </a:pPr>
                      <a:r>
                        <a:rPr b="1" lang="en-CA" sz="1800" u="sng"/>
                        <a:t>Normal Equation</a:t>
                      </a:r>
                      <a:endParaRPr b="1" sz="1800" u="sng"/>
                    </a:p>
                  </a:txBody>
                  <a:tcPr marT="91425" marB="91425" marR="91425" marL="91425"/>
                </a:tc>
              </a:tr>
              <a:tr h="381000">
                <a:tc>
                  <a:txBody>
                    <a:bodyPr/>
                    <a:lstStyle/>
                    <a:p>
                      <a:pPr indent="0" lvl="0" marL="0" rtl="0" algn="l">
                        <a:spcBef>
                          <a:spcPts val="0"/>
                        </a:spcBef>
                        <a:spcAft>
                          <a:spcPts val="0"/>
                        </a:spcAft>
                        <a:buNone/>
                      </a:pPr>
                      <a:r>
                        <a:rPr i="1" lang="en-CA"/>
                        <a:t>Cần tinh chỉnh learning rate</a:t>
                      </a:r>
                      <a:endParaRPr i="1"/>
                    </a:p>
                  </a:txBody>
                  <a:tcPr marT="91425" marB="91425" marR="91425" marL="91425"/>
                </a:tc>
                <a:tc>
                  <a:txBody>
                    <a:bodyPr/>
                    <a:lstStyle/>
                    <a:p>
                      <a:pPr indent="0" lvl="0" marL="0" rtl="0" algn="l">
                        <a:spcBef>
                          <a:spcPts val="0"/>
                        </a:spcBef>
                        <a:spcAft>
                          <a:spcPts val="0"/>
                        </a:spcAft>
                        <a:buNone/>
                      </a:pPr>
                      <a:r>
                        <a:rPr i="1" lang="en-CA"/>
                        <a:t>Không cần learning rate</a:t>
                      </a:r>
                      <a:endParaRPr i="1"/>
                    </a:p>
                  </a:txBody>
                  <a:tcPr marT="91425" marB="91425" marR="91425" marL="91425"/>
                </a:tc>
              </a:tr>
              <a:tr h="381000">
                <a:tc>
                  <a:txBody>
                    <a:bodyPr/>
                    <a:lstStyle/>
                    <a:p>
                      <a:pPr indent="0" lvl="0" marL="0" rtl="0" algn="l">
                        <a:spcBef>
                          <a:spcPts val="0"/>
                        </a:spcBef>
                        <a:spcAft>
                          <a:spcPts val="0"/>
                        </a:spcAft>
                        <a:buNone/>
                      </a:pPr>
                      <a:r>
                        <a:rPr i="1" lang="en-CA"/>
                        <a:t>Tìm nghiệm bằng quá trình lặp</a:t>
                      </a:r>
                      <a:endParaRPr i="1"/>
                    </a:p>
                  </a:txBody>
                  <a:tcPr marT="91425" marB="91425" marR="91425" marL="91425"/>
                </a:tc>
                <a:tc>
                  <a:txBody>
                    <a:bodyPr/>
                    <a:lstStyle/>
                    <a:p>
                      <a:pPr indent="0" lvl="0" marL="0" rtl="0" algn="l">
                        <a:spcBef>
                          <a:spcPts val="0"/>
                        </a:spcBef>
                        <a:spcAft>
                          <a:spcPts val="0"/>
                        </a:spcAft>
                        <a:buNone/>
                      </a:pPr>
                      <a:r>
                        <a:rPr i="1" lang="en-CA"/>
                        <a:t>Không cần lặp</a:t>
                      </a:r>
                      <a:endParaRPr i="1"/>
                    </a:p>
                  </a:txBody>
                  <a:tcPr marT="91425" marB="91425" marR="91425" marL="91425"/>
                </a:tc>
              </a:tr>
              <a:tr h="381000">
                <a:tc>
                  <a:txBody>
                    <a:bodyPr/>
                    <a:lstStyle/>
                    <a:p>
                      <a:pPr indent="0" lvl="0" marL="0" rtl="0" algn="l">
                        <a:spcBef>
                          <a:spcPts val="0"/>
                        </a:spcBef>
                        <a:spcAft>
                          <a:spcPts val="0"/>
                        </a:spcAft>
                        <a:buNone/>
                      </a:pPr>
                      <a:r>
                        <a:rPr i="1" lang="en-CA"/>
                        <a:t>O(kN</a:t>
                      </a:r>
                      <a:r>
                        <a:rPr baseline="30000" i="1" lang="en-CA"/>
                        <a:t>2</a:t>
                      </a:r>
                      <a:r>
                        <a:rPr i="1" lang="en-CA"/>
                        <a:t>)</a:t>
                      </a:r>
                      <a:endParaRPr i="1"/>
                    </a:p>
                  </a:txBody>
                  <a:tcPr marT="91425" marB="91425" marR="91425" marL="91425"/>
                </a:tc>
                <a:tc>
                  <a:txBody>
                    <a:bodyPr/>
                    <a:lstStyle/>
                    <a:p>
                      <a:pPr indent="0" lvl="0" marL="0" rtl="0" algn="l">
                        <a:spcBef>
                          <a:spcPts val="0"/>
                        </a:spcBef>
                        <a:spcAft>
                          <a:spcPts val="0"/>
                        </a:spcAft>
                        <a:buNone/>
                      </a:pPr>
                      <a:r>
                        <a:rPr i="1" lang="en-CA"/>
                        <a:t>O(N</a:t>
                      </a:r>
                      <a:r>
                        <a:rPr baseline="30000" i="1" lang="en-CA"/>
                        <a:t>3</a:t>
                      </a:r>
                      <a:r>
                        <a:rPr i="1" lang="en-CA"/>
                        <a:t>)</a:t>
                      </a:r>
                      <a:endParaRPr i="1"/>
                    </a:p>
                  </a:txBody>
                  <a:tcPr marT="91425" marB="91425" marR="91425" marL="91425"/>
                </a:tc>
              </a:tr>
              <a:tr h="381000">
                <a:tc>
                  <a:txBody>
                    <a:bodyPr/>
                    <a:lstStyle/>
                    <a:p>
                      <a:pPr indent="0" lvl="0" marL="0" rtl="0" algn="l">
                        <a:spcBef>
                          <a:spcPts val="0"/>
                        </a:spcBef>
                        <a:spcAft>
                          <a:spcPts val="0"/>
                        </a:spcAft>
                        <a:buNone/>
                      </a:pPr>
                      <a:r>
                        <a:rPr i="1" lang="en-CA"/>
                        <a:t>Hiệu quả đối với không gian nhiều chiều</a:t>
                      </a:r>
                      <a:endParaRPr i="1"/>
                    </a:p>
                  </a:txBody>
                  <a:tcPr marT="91425" marB="91425" marR="91425" marL="91425"/>
                </a:tc>
                <a:tc>
                  <a:txBody>
                    <a:bodyPr/>
                    <a:lstStyle/>
                    <a:p>
                      <a:pPr indent="0" lvl="0" marL="0" rtl="0" algn="l">
                        <a:spcBef>
                          <a:spcPts val="0"/>
                        </a:spcBef>
                        <a:spcAft>
                          <a:spcPts val="0"/>
                        </a:spcAft>
                        <a:buNone/>
                      </a:pPr>
                      <a:r>
                        <a:rPr i="1" lang="en-CA"/>
                        <a:t>Không hiệu quả đối với dữ liệu lớn và nhiều chiều</a:t>
                      </a:r>
                      <a:endParaRPr i="1"/>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i="1" lang="en-CA"/>
                        <a:t>(X</a:t>
                      </a:r>
                      <a:r>
                        <a:rPr baseline="30000" i="1" lang="en-CA"/>
                        <a:t>T</a:t>
                      </a:r>
                      <a:r>
                        <a:rPr i="1" lang="en-CA"/>
                        <a:t>X) có thể không tồn tại nghịch đảo</a:t>
                      </a:r>
                      <a:endParaRPr i="1"/>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22" name="Google Shape;322;p50"/>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368300" lvl="0" marL="457200" rtl="0" algn="l">
              <a:spcBef>
                <a:spcPts val="1200"/>
              </a:spcBef>
              <a:spcAft>
                <a:spcPts val="0"/>
              </a:spcAft>
              <a:buSzPts val="2200"/>
              <a:buChar char="-"/>
            </a:pPr>
            <a:r>
              <a:rPr lang="en-CA" sz="2200"/>
              <a:t>Có thể mở rộng ra hồi quy bậc cao</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t/>
            </a:r>
            <a:endParaRPr sz="2200"/>
          </a:p>
          <a:p>
            <a:pPr indent="-368300" lvl="0" marL="457200" rtl="0" algn="l">
              <a:spcBef>
                <a:spcPts val="1200"/>
              </a:spcBef>
              <a:spcAft>
                <a:spcPts val="0"/>
              </a:spcAft>
              <a:buSzPts val="2200"/>
              <a:buChar char="-"/>
            </a:pPr>
            <a:r>
              <a:rPr lang="en-CA" sz="2200"/>
              <a:t>Các hạn chế của Linear Regression:</a:t>
            </a:r>
            <a:endParaRPr sz="2200"/>
          </a:p>
          <a:p>
            <a:pPr indent="-368300" lvl="1" marL="914400" rtl="0" algn="l">
              <a:spcBef>
                <a:spcPts val="0"/>
              </a:spcBef>
              <a:spcAft>
                <a:spcPts val="0"/>
              </a:spcAft>
              <a:buSzPts val="2200"/>
              <a:buChar char="-"/>
            </a:pPr>
            <a:r>
              <a:rPr lang="en-CA" sz="2200"/>
              <a:t>Nhạy cảm với nhiễu.</a:t>
            </a:r>
            <a:endParaRPr sz="2200"/>
          </a:p>
          <a:p>
            <a:pPr indent="-368300" lvl="2" marL="1371600" rtl="0" algn="l">
              <a:spcBef>
                <a:spcPts val="0"/>
              </a:spcBef>
              <a:spcAft>
                <a:spcPts val="0"/>
              </a:spcAft>
              <a:buSzPts val="2200"/>
              <a:buChar char="-"/>
            </a:pPr>
            <a:r>
              <a:rPr lang="en-CA" sz="2200"/>
              <a:t>&gt;&gt; cần tiền xử lý loại bỏ outlier</a:t>
            </a:r>
            <a:endParaRPr sz="2200"/>
          </a:p>
          <a:p>
            <a:pPr indent="-368300" lvl="1" marL="914400" rtl="0" algn="l">
              <a:spcBef>
                <a:spcPts val="0"/>
              </a:spcBef>
              <a:spcAft>
                <a:spcPts val="0"/>
              </a:spcAft>
              <a:buSzPts val="2200"/>
              <a:buChar char="-"/>
            </a:pPr>
            <a:r>
              <a:rPr lang="en-CA" sz="2200"/>
              <a:t>Không biểu diễn được các mối quan hệ phức tạp</a:t>
            </a:r>
            <a:endParaRPr sz="2200"/>
          </a:p>
          <a:p>
            <a:pPr indent="-368300" lvl="1" marL="914400" rtl="0" algn="l">
              <a:spcBef>
                <a:spcPts val="0"/>
              </a:spcBef>
              <a:spcAft>
                <a:spcPts val="0"/>
              </a:spcAft>
              <a:buSzPts val="2200"/>
              <a:buChar char="-"/>
            </a:pPr>
            <a:r>
              <a:rPr lang="en-CA" sz="2200"/>
              <a:t>Lựa chọn và biến đổi đặc trưng yêu cầu kiến thức chuyên môn</a:t>
            </a:r>
            <a:endParaRPr sz="2200"/>
          </a:p>
        </p:txBody>
      </p:sp>
      <p:pic>
        <p:nvPicPr>
          <p:cNvPr id="323" name="Google Shape;323;p50"/>
          <p:cNvPicPr preferRelativeResize="0"/>
          <p:nvPr/>
        </p:nvPicPr>
        <p:blipFill>
          <a:blip r:embed="rId3">
            <a:alphaModFix/>
          </a:blip>
          <a:stretch>
            <a:fillRect/>
          </a:stretch>
        </p:blipFill>
        <p:spPr>
          <a:xfrm>
            <a:off x="52375" y="1885988"/>
            <a:ext cx="9039225" cy="485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29" name="Google Shape;329;p51"/>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Hồi quy tuyến tính - Linear Regression</a:t>
            </a:r>
            <a:endParaRPr b="1" sz="2200" u="sng">
              <a:solidFill>
                <a:schemeClr val="dk2"/>
              </a:solidFill>
            </a:endParaRPr>
          </a:p>
          <a:p>
            <a:pPr indent="0" lvl="0" marL="457200" rtl="0" algn="l">
              <a:spcBef>
                <a:spcPts val="1200"/>
              </a:spcBef>
              <a:spcAft>
                <a:spcPts val="1200"/>
              </a:spcAft>
              <a:buNone/>
            </a:pPr>
            <a:r>
              <a:rPr lang="en-CA" sz="2200"/>
              <a:t>Example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CA"/>
              <a:t>Khái niệm về Machine Learning</a:t>
            </a:r>
            <a:endParaRPr/>
          </a:p>
        </p:txBody>
      </p:sp>
      <p:sp>
        <p:nvSpPr>
          <p:cNvPr id="78" name="Google Shape;78;p16"/>
          <p:cNvSpPr txBox="1"/>
          <p:nvPr>
            <p:ph idx="1" type="body"/>
          </p:nvPr>
        </p:nvSpPr>
        <p:spPr>
          <a:xfrm>
            <a:off x="311700" y="1152475"/>
            <a:ext cx="8739900" cy="3905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CA"/>
              <a:t>Nhiệm vụ T: </a:t>
            </a:r>
            <a:endParaRPr/>
          </a:p>
          <a:p>
            <a:pPr indent="-317500" lvl="1" marL="914400" rtl="0" algn="just">
              <a:spcBef>
                <a:spcPts val="0"/>
              </a:spcBef>
              <a:spcAft>
                <a:spcPts val="0"/>
              </a:spcAft>
              <a:buSzPts val="1400"/>
              <a:buChar char="-"/>
            </a:pPr>
            <a:r>
              <a:rPr lang="en-CA"/>
              <a:t>Classification</a:t>
            </a:r>
            <a:endParaRPr/>
          </a:p>
          <a:p>
            <a:pPr indent="-317500" lvl="1" marL="914400" rtl="0" algn="just">
              <a:spcBef>
                <a:spcPts val="0"/>
              </a:spcBef>
              <a:spcAft>
                <a:spcPts val="0"/>
              </a:spcAft>
              <a:buSzPts val="1400"/>
              <a:buChar char="-"/>
            </a:pPr>
            <a:r>
              <a:rPr lang="en-CA"/>
              <a:t>Regression</a:t>
            </a:r>
            <a:endParaRPr/>
          </a:p>
          <a:p>
            <a:pPr indent="-317500" lvl="1" marL="914400" rtl="0" algn="just">
              <a:spcBef>
                <a:spcPts val="0"/>
              </a:spcBef>
              <a:spcAft>
                <a:spcPts val="0"/>
              </a:spcAft>
              <a:buSzPts val="1400"/>
              <a:buChar char="-"/>
            </a:pPr>
            <a:r>
              <a:rPr lang="en-CA"/>
              <a:t>Clustering</a:t>
            </a:r>
            <a:endParaRPr/>
          </a:p>
          <a:p>
            <a:pPr indent="-317500" lvl="1" marL="914400" rtl="0" algn="just">
              <a:spcBef>
                <a:spcPts val="0"/>
              </a:spcBef>
              <a:spcAft>
                <a:spcPts val="0"/>
              </a:spcAft>
              <a:buSzPts val="1400"/>
              <a:buChar char="-"/>
            </a:pPr>
            <a:r>
              <a:rPr lang="en-CA"/>
              <a:t>Dimension Reduction</a:t>
            </a:r>
            <a:endParaRPr/>
          </a:p>
          <a:p>
            <a:pPr indent="-342900" lvl="0" marL="457200" rtl="0" algn="just">
              <a:spcBef>
                <a:spcPts val="0"/>
              </a:spcBef>
              <a:spcAft>
                <a:spcPts val="0"/>
              </a:spcAft>
              <a:buSzPts val="1800"/>
              <a:buChar char="-"/>
            </a:pPr>
            <a:r>
              <a:rPr lang="en-CA"/>
              <a:t>Phép đánh giá P: đo đạc kết quả của nhiệm vụ T</a:t>
            </a:r>
            <a:endParaRPr/>
          </a:p>
          <a:p>
            <a:pPr indent="-342900" lvl="0" marL="457200" rtl="0" algn="just">
              <a:spcBef>
                <a:spcPts val="0"/>
              </a:spcBef>
              <a:spcAft>
                <a:spcPts val="0"/>
              </a:spcAft>
              <a:buSzPts val="1800"/>
              <a:buChar char="-"/>
            </a:pPr>
            <a:r>
              <a:rPr lang="en-CA"/>
              <a:t>Kinh Nghiệm E: Tập dữ liệu</a:t>
            </a:r>
            <a:endParaRPr/>
          </a:p>
          <a:p>
            <a:pPr indent="-342900" lvl="0" marL="457200" rtl="0" algn="just">
              <a:spcBef>
                <a:spcPts val="0"/>
              </a:spcBef>
              <a:spcAft>
                <a:spcPts val="0"/>
              </a:spcAft>
              <a:buSzPts val="1800"/>
              <a:buChar char="-"/>
            </a:pPr>
            <a:r>
              <a:rPr lang="en-CA"/>
              <a:t>Hàm mất mát và tham số mô hình</a:t>
            </a:r>
            <a:endParaRPr/>
          </a:p>
          <a:p>
            <a:pPr indent="-342900" lvl="0" marL="457200" rtl="0" algn="just">
              <a:spcBef>
                <a:spcPts val="0"/>
              </a:spcBef>
              <a:spcAft>
                <a:spcPts val="0"/>
              </a:spcAft>
              <a:buSzPts val="1800"/>
              <a:buChar char="-"/>
            </a:pPr>
            <a:r>
              <a:rPr lang="en-CA"/>
              <a:t>Feature Vector - Vector đặc trưng: biểu diễn các điểm dữ liệu</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35" name="Google Shape;335;p52"/>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Logistic Regression</a:t>
            </a:r>
            <a:endParaRPr b="1" sz="2200" u="sng">
              <a:solidFill>
                <a:schemeClr val="dk2"/>
              </a:solidFill>
            </a:endParaRPr>
          </a:p>
          <a:p>
            <a:pPr indent="-368300" lvl="0" marL="457200" rtl="0" algn="l">
              <a:spcBef>
                <a:spcPts val="1200"/>
              </a:spcBef>
              <a:spcAft>
                <a:spcPts val="0"/>
              </a:spcAft>
              <a:buSzPts val="2200"/>
              <a:buChar char="-"/>
            </a:pPr>
            <a:r>
              <a:rPr lang="en-CA" sz="2200"/>
              <a:t>Model:</a:t>
            </a:r>
            <a:endParaRPr sz="2200"/>
          </a:p>
          <a:p>
            <a:pPr indent="0" lvl="0" marL="457200" rtl="0" algn="l">
              <a:spcBef>
                <a:spcPts val="1200"/>
              </a:spcBef>
              <a:spcAft>
                <a:spcPts val="0"/>
              </a:spcAft>
              <a:buNone/>
            </a:pPr>
            <a:r>
              <a:rPr lang="en-CA" sz="2200"/>
              <a:t>										                                     (5)</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en-CA" sz="2200"/>
              <a:t>Hàm g() được gọi là hàm kích hoạt - activation function</a:t>
            </a:r>
            <a:endParaRPr sz="2200"/>
          </a:p>
          <a:p>
            <a:pPr indent="-368300" lvl="1" marL="1371600" rtl="0" algn="l">
              <a:spcBef>
                <a:spcPts val="0"/>
              </a:spcBef>
              <a:spcAft>
                <a:spcPts val="0"/>
              </a:spcAft>
              <a:buSzPts val="2200"/>
              <a:buChar char="-"/>
            </a:pPr>
            <a:r>
              <a:rPr lang="en-CA" sz="2200"/>
              <a:t>Sigmoid</a:t>
            </a:r>
            <a:endParaRPr sz="2200"/>
          </a:p>
          <a:p>
            <a:pPr indent="-368300" lvl="1" marL="1371600" rtl="0" algn="l">
              <a:spcBef>
                <a:spcPts val="0"/>
              </a:spcBef>
              <a:spcAft>
                <a:spcPts val="0"/>
              </a:spcAft>
              <a:buSzPts val="2200"/>
              <a:buChar char="-"/>
            </a:pPr>
            <a:r>
              <a:rPr lang="en-CA" sz="2200"/>
              <a:t>Softmax</a:t>
            </a:r>
            <a:endParaRPr sz="2200"/>
          </a:p>
          <a:p>
            <a:pPr indent="-368300" lvl="1" marL="1371600" rtl="0" algn="l">
              <a:spcBef>
                <a:spcPts val="0"/>
              </a:spcBef>
              <a:spcAft>
                <a:spcPts val="0"/>
              </a:spcAft>
              <a:buSzPts val="2200"/>
              <a:buChar char="-"/>
            </a:pPr>
            <a:r>
              <a:rPr lang="en-CA" sz="2200"/>
              <a:t>tanh</a:t>
            </a:r>
            <a:endParaRPr sz="2200"/>
          </a:p>
        </p:txBody>
      </p:sp>
      <p:pic>
        <p:nvPicPr>
          <p:cNvPr id="336" name="Google Shape;336;p52"/>
          <p:cNvPicPr preferRelativeResize="0"/>
          <p:nvPr/>
        </p:nvPicPr>
        <p:blipFill>
          <a:blip r:embed="rId3">
            <a:alphaModFix/>
          </a:blip>
          <a:stretch>
            <a:fillRect/>
          </a:stretch>
        </p:blipFill>
        <p:spPr>
          <a:xfrm>
            <a:off x="1950650" y="1572175"/>
            <a:ext cx="4838700" cy="1066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42" name="Google Shape;342;p53"/>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Logistic Regression</a:t>
            </a:r>
            <a:endParaRPr b="1" sz="2200" u="sng">
              <a:solidFill>
                <a:schemeClr val="dk2"/>
              </a:solidFill>
            </a:endParaRPr>
          </a:p>
          <a:p>
            <a:pPr indent="-368300" lvl="0" marL="457200" rtl="0" algn="l">
              <a:spcBef>
                <a:spcPts val="1200"/>
              </a:spcBef>
              <a:spcAft>
                <a:spcPts val="0"/>
              </a:spcAft>
              <a:buSzPts val="2200"/>
              <a:buChar char="-"/>
            </a:pPr>
            <a:r>
              <a:rPr lang="en-CA" sz="2200"/>
              <a:t>Loss Function - Cross Entropy</a:t>
            </a:r>
            <a:r>
              <a:rPr lang="en-CA" sz="2200"/>
              <a:t>:</a:t>
            </a:r>
            <a:endParaRPr sz="2200"/>
          </a:p>
          <a:p>
            <a:pPr indent="0" lvl="0" marL="457200" rtl="0" algn="l">
              <a:spcBef>
                <a:spcPts val="1200"/>
              </a:spcBef>
              <a:spcAft>
                <a:spcPts val="0"/>
              </a:spcAft>
              <a:buNone/>
            </a:pPr>
            <a:r>
              <a:rPr lang="en-CA" sz="2200"/>
              <a:t>										                                     (5)</a:t>
            </a:r>
            <a:endParaRPr sz="2200"/>
          </a:p>
          <a:p>
            <a:pPr indent="0" lvl="0" marL="457200" rtl="0" algn="l">
              <a:spcBef>
                <a:spcPts val="1200"/>
              </a:spcBef>
              <a:spcAft>
                <a:spcPts val="0"/>
              </a:spcAft>
              <a:buNone/>
            </a:pPr>
            <a:r>
              <a:t/>
            </a:r>
            <a:endParaRPr sz="2200"/>
          </a:p>
          <a:p>
            <a:pPr indent="0" lvl="0" marL="914400" rtl="0" algn="l">
              <a:spcBef>
                <a:spcPts val="1200"/>
              </a:spcBef>
              <a:spcAft>
                <a:spcPts val="1200"/>
              </a:spcAft>
              <a:buNone/>
            </a:pPr>
            <a:r>
              <a:t/>
            </a:r>
            <a:endParaRPr sz="2200"/>
          </a:p>
        </p:txBody>
      </p:sp>
      <p:pic>
        <p:nvPicPr>
          <p:cNvPr id="343" name="Google Shape;343;p53"/>
          <p:cNvPicPr preferRelativeResize="0"/>
          <p:nvPr/>
        </p:nvPicPr>
        <p:blipFill>
          <a:blip r:embed="rId3">
            <a:alphaModFix/>
          </a:blip>
          <a:stretch>
            <a:fillRect/>
          </a:stretch>
        </p:blipFill>
        <p:spPr>
          <a:xfrm>
            <a:off x="1375225" y="2076375"/>
            <a:ext cx="5935999" cy="1666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49" name="Google Shape;349;p54"/>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Logistic Regression</a:t>
            </a:r>
            <a:endParaRPr b="1" sz="2200" u="sng">
              <a:solidFill>
                <a:schemeClr val="dk2"/>
              </a:solidFill>
            </a:endParaRPr>
          </a:p>
          <a:p>
            <a:pPr indent="-368300" lvl="0" marL="457200" rtl="0" algn="l">
              <a:spcBef>
                <a:spcPts val="1200"/>
              </a:spcBef>
              <a:spcAft>
                <a:spcPts val="0"/>
              </a:spcAft>
              <a:buSzPts val="2200"/>
              <a:buChar char="-"/>
            </a:pPr>
            <a:r>
              <a:rPr lang="en-CA" sz="2200"/>
              <a:t>Các biến thể của Gradient Descent:</a:t>
            </a:r>
            <a:endParaRPr sz="2200"/>
          </a:p>
          <a:p>
            <a:pPr indent="-368300" lvl="1" marL="914400" rtl="0" algn="l">
              <a:spcBef>
                <a:spcPts val="0"/>
              </a:spcBef>
              <a:spcAft>
                <a:spcPts val="0"/>
              </a:spcAft>
              <a:buSzPts val="2200"/>
              <a:buChar char="-"/>
            </a:pPr>
            <a:r>
              <a:rPr lang="en-CA" sz="2200"/>
              <a:t>Mini-Batch Gradient Descent</a:t>
            </a:r>
            <a:endParaRPr sz="2200"/>
          </a:p>
          <a:p>
            <a:pPr indent="-368300" lvl="1" marL="914400" rtl="0" algn="l">
              <a:spcBef>
                <a:spcPts val="0"/>
              </a:spcBef>
              <a:spcAft>
                <a:spcPts val="0"/>
              </a:spcAft>
              <a:buSzPts val="2200"/>
              <a:buChar char="-"/>
            </a:pPr>
            <a:r>
              <a:rPr lang="en-CA" sz="2200"/>
              <a:t>Stochastic Gradient Descent - SGD</a:t>
            </a:r>
            <a:endParaRPr sz="2200"/>
          </a:p>
          <a:p>
            <a:pPr indent="-368300" lvl="1" marL="914400" rtl="0" algn="l">
              <a:spcBef>
                <a:spcPts val="0"/>
              </a:spcBef>
              <a:spcAft>
                <a:spcPts val="0"/>
              </a:spcAft>
              <a:buSzPts val="2200"/>
              <a:buChar char="-"/>
            </a:pPr>
            <a:r>
              <a:rPr lang="en-CA" sz="2200"/>
              <a:t>Momentum</a:t>
            </a:r>
            <a:endParaRPr sz="2200"/>
          </a:p>
          <a:p>
            <a:pPr indent="-368300" lvl="1" marL="914400" rtl="0" algn="l">
              <a:spcBef>
                <a:spcPts val="0"/>
              </a:spcBef>
              <a:spcAft>
                <a:spcPts val="0"/>
              </a:spcAft>
              <a:buSzPts val="2200"/>
              <a:buChar char="-"/>
            </a:pPr>
            <a:r>
              <a:rPr lang="en-CA" sz="2200"/>
              <a:t>Nesterov Accelerated Gradient</a:t>
            </a:r>
            <a:endParaRPr sz="2200"/>
          </a:p>
          <a:p>
            <a:pPr indent="-368300" lvl="1" marL="914400" rtl="0" algn="l">
              <a:spcBef>
                <a:spcPts val="0"/>
              </a:spcBef>
              <a:spcAft>
                <a:spcPts val="0"/>
              </a:spcAft>
              <a:buSzPts val="2200"/>
              <a:buChar char="-"/>
            </a:pPr>
            <a:r>
              <a:rPr lang="en-CA" sz="2200"/>
              <a:t>AdaGrad</a:t>
            </a:r>
            <a:endParaRPr sz="2200"/>
          </a:p>
          <a:p>
            <a:pPr indent="-368300" lvl="1" marL="914400" rtl="0" algn="l">
              <a:spcBef>
                <a:spcPts val="0"/>
              </a:spcBef>
              <a:spcAft>
                <a:spcPts val="0"/>
              </a:spcAft>
              <a:buSzPts val="2200"/>
              <a:buChar char="-"/>
            </a:pPr>
            <a:r>
              <a:rPr lang="en-CA" sz="2200"/>
              <a:t>AdaDelta</a:t>
            </a:r>
            <a:endParaRPr sz="2200"/>
          </a:p>
          <a:p>
            <a:pPr indent="-368300" lvl="1" marL="914400" rtl="0" algn="l">
              <a:spcBef>
                <a:spcPts val="0"/>
              </a:spcBef>
              <a:spcAft>
                <a:spcPts val="0"/>
              </a:spcAft>
              <a:buSzPts val="2200"/>
              <a:buChar char="-"/>
            </a:pPr>
            <a:r>
              <a:rPr lang="en-CA" sz="2200"/>
              <a:t>RMSProp</a:t>
            </a:r>
            <a:endParaRPr sz="2200"/>
          </a:p>
          <a:p>
            <a:pPr indent="-368300" lvl="1" marL="914400" rtl="0" algn="l">
              <a:spcBef>
                <a:spcPts val="0"/>
              </a:spcBef>
              <a:spcAft>
                <a:spcPts val="0"/>
              </a:spcAft>
              <a:buSzPts val="2200"/>
              <a:buChar char="-"/>
            </a:pPr>
            <a:r>
              <a:rPr lang="en-CA" sz="2200"/>
              <a:t>Adam</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421000" y="1015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Một số thuật toán Supervised Learning</a:t>
            </a:r>
            <a:endParaRPr/>
          </a:p>
        </p:txBody>
      </p:sp>
      <p:sp>
        <p:nvSpPr>
          <p:cNvPr id="355" name="Google Shape;355;p55"/>
          <p:cNvSpPr txBox="1"/>
          <p:nvPr>
            <p:ph idx="1" type="body"/>
          </p:nvPr>
        </p:nvSpPr>
        <p:spPr>
          <a:xfrm>
            <a:off x="311700" y="765125"/>
            <a:ext cx="8629800" cy="42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u="sng">
                <a:solidFill>
                  <a:schemeClr val="dk2"/>
                </a:solidFill>
              </a:rPr>
              <a:t>6.1 Logistic Regression</a:t>
            </a:r>
            <a:endParaRPr b="1" sz="2200" u="sng">
              <a:solidFill>
                <a:schemeClr val="dk2"/>
              </a:solidFill>
            </a:endParaRPr>
          </a:p>
          <a:p>
            <a:pPr indent="-368300" lvl="0" marL="457200" rtl="0" algn="l">
              <a:spcBef>
                <a:spcPts val="1200"/>
              </a:spcBef>
              <a:spcAft>
                <a:spcPts val="0"/>
              </a:spcAft>
              <a:buSzPts val="2200"/>
              <a:buChar char="-"/>
            </a:pPr>
            <a:r>
              <a:rPr lang="en-CA" sz="2200"/>
              <a:t>Example</a:t>
            </a:r>
            <a:endParaRPr sz="2200"/>
          </a:p>
          <a:p>
            <a:pPr indent="0" lvl="0" marL="457200" rtl="0" algn="l">
              <a:spcBef>
                <a:spcPts val="1200"/>
              </a:spcBef>
              <a:spcAft>
                <a:spcPts val="0"/>
              </a:spcAft>
              <a:buNone/>
            </a:pPr>
            <a:r>
              <a:t/>
            </a:r>
            <a:endParaRPr sz="2200"/>
          </a:p>
          <a:p>
            <a:pPr indent="0" lvl="0" marL="914400" rtl="0" algn="l">
              <a:spcBef>
                <a:spcPts val="1200"/>
              </a:spcBef>
              <a:spcAft>
                <a:spcPts val="1200"/>
              </a:spcAft>
              <a:buNone/>
            </a:pPr>
            <a:r>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CA"/>
              <a:t>7</a:t>
            </a:r>
            <a:r>
              <a:rPr lang="en-CA"/>
              <a:t>. Lựa chọn đặc trưng</a:t>
            </a:r>
            <a:endParaRPr/>
          </a:p>
          <a:p>
            <a:pPr indent="0" lvl="0" marL="0" rtl="0" algn="l">
              <a:spcBef>
                <a:spcPts val="0"/>
              </a:spcBef>
              <a:spcAft>
                <a:spcPts val="0"/>
              </a:spcAft>
              <a:buNone/>
            </a:pPr>
            <a:r>
              <a:t/>
            </a:r>
            <a:endParaRPr/>
          </a:p>
        </p:txBody>
      </p:sp>
      <p:sp>
        <p:nvSpPr>
          <p:cNvPr id="361" name="Google Shape;36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Vét cạn - Exhaustive Search</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Stepwise Regression</a:t>
            </a:r>
            <a:endParaRPr/>
          </a:p>
          <a:p>
            <a:pPr indent="-317500" lvl="1" marL="914400" rtl="0" algn="l">
              <a:spcBef>
                <a:spcPts val="0"/>
              </a:spcBef>
              <a:spcAft>
                <a:spcPts val="0"/>
              </a:spcAft>
              <a:buSzPts val="1400"/>
              <a:buChar char="-"/>
            </a:pPr>
            <a:r>
              <a:rPr lang="en-CA"/>
              <a:t>Forward selection</a:t>
            </a:r>
            <a:endParaRPr/>
          </a:p>
          <a:p>
            <a:pPr indent="-317500" lvl="1" marL="914400" rtl="0" algn="l">
              <a:spcBef>
                <a:spcPts val="0"/>
              </a:spcBef>
              <a:spcAft>
                <a:spcPts val="0"/>
              </a:spcAft>
              <a:buSzPts val="1400"/>
              <a:buChar char="-"/>
            </a:pPr>
            <a:r>
              <a:rPr lang="en-CA"/>
              <a:t>Backward elimination</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CA"/>
              <a:t>Quan sát độ tương quan giữa các biến và nhãn</a:t>
            </a:r>
            <a:endParaRPr/>
          </a:p>
          <a:p>
            <a:pPr indent="-317500" lvl="1" marL="914400" rtl="0" algn="l">
              <a:spcBef>
                <a:spcPts val="0"/>
              </a:spcBef>
              <a:spcAft>
                <a:spcPts val="0"/>
              </a:spcAft>
              <a:buSzPts val="1400"/>
              <a:buChar char="-"/>
            </a:pPr>
            <a:r>
              <a:rPr lang="en-CA"/>
              <a:t>Độ tương quan cao -&gt; giữa các biến có tương tác mạnh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2. Phân loại học máy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u="sng"/>
              <a:t>Supervised Learning - Học Có Giám Sát</a:t>
            </a:r>
            <a:endParaRPr b="1" u="sng"/>
          </a:p>
          <a:p>
            <a:pPr indent="-342900" lvl="0" marL="457200" rtl="0" algn="l">
              <a:spcBef>
                <a:spcPts val="1200"/>
              </a:spcBef>
              <a:spcAft>
                <a:spcPts val="0"/>
              </a:spcAft>
              <a:buSzPts val="1800"/>
              <a:buChar char="-"/>
            </a:pPr>
            <a:r>
              <a:rPr lang="en-CA"/>
              <a:t>Cho trước bộ dữ liệu (datasets) bao gồm các vector đặc trưng </a:t>
            </a:r>
            <a:r>
              <a:rPr b="1" lang="en-CA"/>
              <a:t>x </a:t>
            </a:r>
            <a:r>
              <a:rPr lang="en-CA"/>
              <a:t>với nhãn </a:t>
            </a:r>
            <a:r>
              <a:rPr b="1" lang="en-CA"/>
              <a:t>y</a:t>
            </a:r>
            <a:r>
              <a:rPr lang="en-CA"/>
              <a:t> tương ứng.</a:t>
            </a:r>
            <a:endParaRPr/>
          </a:p>
          <a:p>
            <a:pPr indent="-342900" lvl="0" marL="457200" rtl="0" algn="l">
              <a:spcBef>
                <a:spcPts val="0"/>
              </a:spcBef>
              <a:spcAft>
                <a:spcPts val="0"/>
              </a:spcAft>
              <a:buSzPts val="1800"/>
              <a:buChar char="-"/>
            </a:pPr>
            <a:r>
              <a:rPr lang="en-CA"/>
              <a:t>Tìm hàm số biểu diễn mối quan hệ giữa </a:t>
            </a:r>
            <a:r>
              <a:rPr b="1" lang="en-CA"/>
              <a:t>x </a:t>
            </a:r>
            <a:r>
              <a:rPr lang="en-CA"/>
              <a:t> và </a:t>
            </a:r>
            <a:r>
              <a:rPr b="1" lang="en-CA"/>
              <a:t>y</a:t>
            </a:r>
            <a:endParaRPr/>
          </a:p>
          <a:p>
            <a:pPr indent="-342900" lvl="0" marL="457200" rtl="0" algn="l">
              <a:spcBef>
                <a:spcPts val="0"/>
              </a:spcBef>
              <a:spcAft>
                <a:spcPts val="0"/>
              </a:spcAft>
              <a:buSzPts val="1800"/>
              <a:buChar char="-"/>
            </a:pPr>
            <a:r>
              <a:rPr lang="en-CA"/>
              <a:t>Regression - hồi quy</a:t>
            </a:r>
            <a:endParaRPr/>
          </a:p>
          <a:p>
            <a:pPr indent="-342900" lvl="0" marL="457200" rtl="0" algn="l">
              <a:spcBef>
                <a:spcPts val="0"/>
              </a:spcBef>
              <a:spcAft>
                <a:spcPts val="0"/>
              </a:spcAft>
              <a:buSzPts val="1800"/>
              <a:buChar char="-"/>
            </a:pPr>
            <a:r>
              <a:rPr lang="en-CA"/>
              <a:t>Classification - phân loại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2. Phân loại học máy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u="sng"/>
              <a:t>Uns</a:t>
            </a:r>
            <a:r>
              <a:rPr b="1" lang="en-CA" u="sng"/>
              <a:t>upervised Learning - Học Không Giám Sát</a:t>
            </a:r>
            <a:endParaRPr b="1" u="sng"/>
          </a:p>
          <a:p>
            <a:pPr indent="-342900" lvl="0" marL="457200" rtl="0" algn="l">
              <a:spcBef>
                <a:spcPts val="1200"/>
              </a:spcBef>
              <a:spcAft>
                <a:spcPts val="0"/>
              </a:spcAft>
              <a:buSzPts val="1800"/>
              <a:buChar char="-"/>
            </a:pPr>
            <a:r>
              <a:rPr lang="en-CA"/>
              <a:t>Cho trước bộ dữ liệu (datasets) bao gồm các vector đặc trưng </a:t>
            </a:r>
            <a:r>
              <a:rPr b="1" lang="en-CA"/>
              <a:t>x </a:t>
            </a:r>
            <a:r>
              <a:rPr lang="en-CA"/>
              <a:t>mà </a:t>
            </a:r>
            <a:r>
              <a:rPr b="1" lang="en-CA">
                <a:solidFill>
                  <a:srgbClr val="FF0000"/>
                </a:solidFill>
              </a:rPr>
              <a:t>không có</a:t>
            </a:r>
            <a:r>
              <a:rPr lang="en-CA"/>
              <a:t> </a:t>
            </a:r>
            <a:r>
              <a:rPr lang="en-CA"/>
              <a:t>nhãn </a:t>
            </a:r>
            <a:r>
              <a:rPr b="1" lang="en-CA"/>
              <a:t>y</a:t>
            </a:r>
            <a:r>
              <a:rPr lang="en-CA"/>
              <a:t> tương ứng.</a:t>
            </a:r>
            <a:endParaRPr/>
          </a:p>
          <a:p>
            <a:pPr indent="-342900" lvl="0" marL="457200" rtl="0" algn="l">
              <a:spcBef>
                <a:spcPts val="0"/>
              </a:spcBef>
              <a:spcAft>
                <a:spcPts val="0"/>
              </a:spcAft>
              <a:buSzPts val="1800"/>
              <a:buChar char="-"/>
            </a:pPr>
            <a:r>
              <a:rPr lang="en-CA"/>
              <a:t>Tìm cấu trúc hoặc giảm số chiều của dữ liệu</a:t>
            </a:r>
            <a:endParaRPr/>
          </a:p>
          <a:p>
            <a:pPr indent="-342900" lvl="0" marL="457200" rtl="0" algn="l">
              <a:spcBef>
                <a:spcPts val="0"/>
              </a:spcBef>
              <a:spcAft>
                <a:spcPts val="0"/>
              </a:spcAft>
              <a:buSzPts val="1800"/>
              <a:buChar char="-"/>
            </a:pPr>
            <a:r>
              <a:rPr lang="en-CA"/>
              <a:t>Clustering - Phân cụm</a:t>
            </a:r>
            <a:endParaRPr/>
          </a:p>
          <a:p>
            <a:pPr indent="-342900" lvl="0" marL="457200" rtl="0" algn="l">
              <a:spcBef>
                <a:spcPts val="0"/>
              </a:spcBef>
              <a:spcAft>
                <a:spcPts val="0"/>
              </a:spcAft>
              <a:buSzPts val="1800"/>
              <a:buChar char="-"/>
            </a:pPr>
            <a:r>
              <a:rPr lang="en-CA"/>
              <a:t>Dimension Reduction - Giảm chiều dữ liệu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2. Phân loại học máy</a:t>
            </a:r>
            <a:endParaRPr/>
          </a:p>
        </p:txBody>
      </p:sp>
      <p:sp>
        <p:nvSpPr>
          <p:cNvPr id="96" name="Google Shape;96;p19"/>
          <p:cNvSpPr txBox="1"/>
          <p:nvPr>
            <p:ph idx="1" type="body"/>
          </p:nvPr>
        </p:nvSpPr>
        <p:spPr>
          <a:xfrm>
            <a:off x="311700" y="1152475"/>
            <a:ext cx="499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u="sng"/>
              <a:t>Reinforcement</a:t>
            </a:r>
            <a:r>
              <a:rPr b="1" lang="en-CA" u="sng"/>
              <a:t> Learning - Học Tăng Cường</a:t>
            </a:r>
            <a:endParaRPr b="1" u="sng"/>
          </a:p>
          <a:p>
            <a:pPr indent="-342900" lvl="0" marL="457200" rtl="0" algn="l">
              <a:spcBef>
                <a:spcPts val="1200"/>
              </a:spcBef>
              <a:spcAft>
                <a:spcPts val="0"/>
              </a:spcAft>
              <a:buSzPts val="1800"/>
              <a:buChar char="-"/>
            </a:pPr>
            <a:r>
              <a:rPr lang="en-CA"/>
              <a:t>Quan sát trạng thái (State) - đưa ra hành động (Action) - tối đa phần thưởng (Reward)</a:t>
            </a:r>
            <a:endParaRPr/>
          </a:p>
        </p:txBody>
      </p:sp>
      <p:pic>
        <p:nvPicPr>
          <p:cNvPr id="97" name="Google Shape;97;p19"/>
          <p:cNvPicPr preferRelativeResize="0"/>
          <p:nvPr/>
        </p:nvPicPr>
        <p:blipFill>
          <a:blip r:embed="rId3">
            <a:alphaModFix/>
          </a:blip>
          <a:stretch>
            <a:fillRect/>
          </a:stretch>
        </p:blipFill>
        <p:spPr>
          <a:xfrm>
            <a:off x="5419713" y="1982650"/>
            <a:ext cx="3724275"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3. Giới thiệu về feature engineering</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Mỗi điểm dữ liệu trong các bài toán machine learning thường được biểu diễn bằng một vector được gọi là vector đặc trưng (feature vector ).</a:t>
            </a:r>
            <a:endParaRPr/>
          </a:p>
          <a:p>
            <a:pPr indent="-342900" lvl="0" marL="457200" rtl="0" algn="l">
              <a:spcBef>
                <a:spcPts val="0"/>
              </a:spcBef>
              <a:spcAft>
                <a:spcPts val="0"/>
              </a:spcAft>
              <a:buSzPts val="1800"/>
              <a:buChar char="-"/>
            </a:pPr>
            <a:r>
              <a:rPr lang="en-CA"/>
              <a:t>Tuy nhiên, trên thực tế, dữ liệu thường ở dạng thô (raw data) với kích thước khác nhau.</a:t>
            </a:r>
            <a:endParaRPr/>
          </a:p>
          <a:p>
            <a:pPr indent="-342900" lvl="0" marL="457200" rtl="0" algn="l">
              <a:spcBef>
                <a:spcPts val="0"/>
              </a:spcBef>
              <a:spcAft>
                <a:spcPts val="0"/>
              </a:spcAft>
              <a:buSzPts val="1800"/>
              <a:buChar char="-"/>
            </a:pPr>
            <a:r>
              <a:rPr lang="en-CA"/>
              <a:t>Dữ liệu có thể chứa nhiều nhiễu.</a:t>
            </a:r>
            <a:endParaRPr/>
          </a:p>
          <a:p>
            <a:pPr indent="-342900" lvl="0" marL="457200" rtl="0" algn="l">
              <a:spcBef>
                <a:spcPts val="0"/>
              </a:spcBef>
              <a:spcAft>
                <a:spcPts val="0"/>
              </a:spcAft>
              <a:buSzPts val="1800"/>
              <a:buChar char="-"/>
            </a:pPr>
            <a:r>
              <a:rPr lang="en-CA"/>
              <a:t>Thậm chí khi kích thước của các điểm là như nhau, việc lựa chọn, tính toán đặc trưng nào phù hợp cho mỗi bài toán là nhiệm vụ quan trọng trước tiên cần được giải quyết.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CA"/>
              <a:t>3. Giới thiệu về feature engineering</a:t>
            </a:r>
            <a:endParaRPr/>
          </a:p>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Loại ra những dữ liệu nhiễu.</a:t>
            </a:r>
            <a:endParaRPr/>
          </a:p>
          <a:p>
            <a:pPr indent="-342900" lvl="0" marL="457200" rtl="0" algn="l">
              <a:spcBef>
                <a:spcPts val="0"/>
              </a:spcBef>
              <a:spcAft>
                <a:spcPts val="0"/>
              </a:spcAft>
              <a:buSzPts val="1800"/>
              <a:buChar char="-"/>
            </a:pPr>
            <a:r>
              <a:rPr lang="en-CA"/>
              <a:t>Đưa dữ liệu thô với kích thước, hay số chiều khác nhau về cùng một chuẩn (cùng là các vector hoặc ma trận). </a:t>
            </a:r>
            <a:endParaRPr/>
          </a:p>
          <a:p>
            <a:pPr indent="-342900" lvl="0" marL="457200" rtl="0" algn="l">
              <a:spcBef>
                <a:spcPts val="0"/>
              </a:spcBef>
              <a:spcAft>
                <a:spcPts val="0"/>
              </a:spcAft>
              <a:buSzPts val="1800"/>
              <a:buChar char="-"/>
            </a:pPr>
            <a:r>
              <a:rPr lang="en-CA"/>
              <a:t>Dữ liệu chuẩn mới này phải đảm bảo giữ được những thông tin đặc trưng cho dữ liệu thô ban đầu. </a:t>
            </a:r>
            <a:endParaRPr/>
          </a:p>
          <a:p>
            <a:pPr indent="-342900" lvl="0" marL="457200" rtl="0" algn="l">
              <a:spcBef>
                <a:spcPts val="0"/>
              </a:spcBef>
              <a:spcAft>
                <a:spcPts val="0"/>
              </a:spcAft>
              <a:buSzPts val="1800"/>
              <a:buChar char="-"/>
            </a:pPr>
            <a:r>
              <a:rPr lang="en-CA"/>
              <a:t>Thiết kế những phép biến đổi để có những đặc trưng phù hợp.</a:t>
            </a:r>
            <a:endParaRPr/>
          </a:p>
          <a:p>
            <a:pPr indent="-342900" lvl="0" marL="457200" rtl="0" algn="l">
              <a:spcBef>
                <a:spcPts val="0"/>
              </a:spcBef>
              <a:spcAft>
                <a:spcPts val="0"/>
              </a:spcAft>
              <a:buSzPts val="1800"/>
              <a:buChar char="-"/>
            </a:pPr>
            <a:r>
              <a:rPr lang="en-CA"/>
              <a:t>Quá trình quan trọng này được gọi là trích chọn đặc trưng (feature engineering hay feature extraction).</a:t>
            </a:r>
            <a:endParaRPr/>
          </a:p>
          <a:p>
            <a:pPr indent="-342900" lvl="0" marL="457200" rtl="0" algn="l">
              <a:spcBef>
                <a:spcPts val="0"/>
              </a:spcBef>
              <a:spcAft>
                <a:spcPts val="0"/>
              </a:spcAft>
              <a:buSzPts val="1800"/>
              <a:buChar char="-"/>
            </a:pPr>
            <a:r>
              <a:rPr lang="en-CA"/>
              <a:t>Quá trình trích chọn đặc trưng thường yêu cầu kiến thức chuyên môn.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