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0" r:id="rId4"/>
    <p:sldId id="269" r:id="rId5"/>
    <p:sldId id="258" r:id="rId6"/>
    <p:sldId id="265" r:id="rId7"/>
    <p:sldId id="267" r:id="rId8"/>
    <p:sldId id="261" r:id="rId9"/>
    <p:sldId id="264" r:id="rId10"/>
    <p:sldId id="263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1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44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3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8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9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3912BB-9470-43D4-A843-D28001FE5377}" type="datetimeFigureOut">
              <a:rPr lang="en-US" smtClean="0"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AFE1E2-FF5F-4FF8-9149-AB18169AC9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7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Terrain Model Generation from GPS Point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err="1"/>
              <a:t>Shuai</a:t>
            </a:r>
            <a:r>
              <a:rPr lang="en-US" cap="none" dirty="0"/>
              <a:t> He, Conan Jennings</a:t>
            </a:r>
          </a:p>
        </p:txBody>
      </p:sp>
    </p:spTree>
    <p:extLst>
      <p:ext uri="{BB962C8B-B14F-4D97-AF65-F5344CB8AC3E}">
        <p14:creationId xmlns:p14="http://schemas.microsoft.com/office/powerpoint/2010/main" val="312606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Method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Use the grid approach for querying points and collecting data</a:t>
            </a:r>
          </a:p>
          <a:p>
            <a:r>
              <a:rPr lang="en-US" dirty="0"/>
              <a:t>Filter data based on neighbors to limit space complexity of data structure</a:t>
            </a:r>
          </a:p>
          <a:p>
            <a:r>
              <a:rPr lang="en-US" dirty="0"/>
              <a:t>Natural render while preserving space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35040" y="2265863"/>
            <a:ext cx="5120640" cy="31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2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More accurate conversion for local point cloud data</a:t>
            </a:r>
          </a:p>
          <a:p>
            <a:r>
              <a:rPr lang="en-US" dirty="0"/>
              <a:t>Better boundary definition and filtering method</a:t>
            </a:r>
          </a:p>
          <a:p>
            <a:endParaRPr lang="en-US" dirty="0"/>
          </a:p>
        </p:txBody>
      </p:sp>
      <p:pic>
        <p:nvPicPr>
          <p:cNvPr id="2050" name="Picture 2" descr="Image result for hd digital terrain model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651610"/>
            <a:ext cx="4937125" cy="241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1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Ma, </a:t>
            </a:r>
            <a:r>
              <a:rPr lang="en-US" dirty="0" err="1"/>
              <a:t>Ruijin</a:t>
            </a:r>
            <a:r>
              <a:rPr lang="en-US" dirty="0"/>
              <a:t>. "DEM generation and building detection from </a:t>
            </a:r>
            <a:r>
              <a:rPr lang="en-US" dirty="0" err="1"/>
              <a:t>lidar</a:t>
            </a:r>
            <a:r>
              <a:rPr lang="en-US" dirty="0"/>
              <a:t> data." </a:t>
            </a:r>
            <a:r>
              <a:rPr lang="en-US" i="1" dirty="0"/>
              <a:t>Photogrammetric Engineering &amp; Remote Sensing</a:t>
            </a:r>
            <a:r>
              <a:rPr lang="en-US" dirty="0"/>
              <a:t> 71.7 (2005): 847-854.</a:t>
            </a:r>
          </a:p>
          <a:p>
            <a:r>
              <a:rPr lang="en-US" dirty="0" err="1"/>
              <a:t>Yunfei</a:t>
            </a:r>
            <a:r>
              <a:rPr lang="en-US" dirty="0"/>
              <a:t>, </a:t>
            </a:r>
            <a:r>
              <a:rPr lang="en-US" dirty="0" err="1"/>
              <a:t>Bao</a:t>
            </a:r>
            <a:r>
              <a:rPr lang="en-US" dirty="0"/>
              <a:t>, et al. "Classification of LIDAR point cloud and generation of DTM from LIDAR height and intensity data in forested area." </a:t>
            </a:r>
            <a:r>
              <a:rPr lang="en-US" i="1" dirty="0"/>
              <a:t>The International Archives of the Photogrammetry, Remote Sensing and Spatial Information Sciences</a:t>
            </a:r>
            <a:r>
              <a:rPr lang="en-US" dirty="0"/>
              <a:t> 37.7 (2008): 313-318.</a:t>
            </a:r>
          </a:p>
          <a:p>
            <a:r>
              <a:rPr lang="en-US" dirty="0"/>
              <a:t>"NCGIA CCTP Unit 6." </a:t>
            </a:r>
            <a:r>
              <a:rPr lang="en-US" i="1" dirty="0"/>
              <a:t>NCGIA CCTP Unit 6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07 Mar.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7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763830"/>
          </a:xfrm>
        </p:spPr>
        <p:txBody>
          <a:bodyPr/>
          <a:lstStyle/>
          <a:p>
            <a:r>
              <a:rPr lang="en-US" dirty="0"/>
              <a:t>What is a Digital Terrain Model (DTM)?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358189"/>
            <a:ext cx="3200400" cy="39470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Digital Terrain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Contains only terrain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Digital Surface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Contains surface heights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Digital Elevation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Often synonymous with DTM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Elevation rendering</a:t>
            </a:r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470" y="1737359"/>
            <a:ext cx="7233185" cy="407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26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HD DTM/DEM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05025"/>
            <a:ext cx="4937760" cy="376406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Flight planning and simulation</a:t>
            </a:r>
          </a:p>
          <a:p>
            <a:r>
              <a:rPr lang="en-US" dirty="0"/>
              <a:t>3D modeling for aerial/satellite photography</a:t>
            </a:r>
          </a:p>
          <a:p>
            <a:r>
              <a:rPr lang="en-US" dirty="0"/>
              <a:t>Engineering and Infrastructure design</a:t>
            </a:r>
          </a:p>
          <a:p>
            <a:r>
              <a:rPr lang="en-US" dirty="0"/>
              <a:t>Precision farming and forestry</a:t>
            </a:r>
          </a:p>
          <a:p>
            <a:r>
              <a:rPr lang="en-US" dirty="0"/>
              <a:t>Intelligent transportation system</a:t>
            </a:r>
          </a:p>
        </p:txBody>
      </p:sp>
      <p:pic>
        <p:nvPicPr>
          <p:cNvPr id="4098" name="Picture 2" descr="https://upload.wikimedia.org/wikipedia/commons/1/1b/Digital_Elevation_Model_-_Red_Rocks_Amphitheater%2C_Colorad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105025"/>
            <a:ext cx="45910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38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DTM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collected from various sources</a:t>
            </a:r>
          </a:p>
          <a:p>
            <a:pPr lvl="1"/>
            <a:r>
              <a:rPr lang="en-US" dirty="0"/>
              <a:t>Spot Heights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Stereo Images</a:t>
            </a:r>
          </a:p>
          <a:p>
            <a:pPr lvl="1"/>
            <a:r>
              <a:rPr lang="en-US"/>
              <a:t>Radar</a:t>
            </a:r>
            <a:endParaRPr lang="en-US" dirty="0"/>
          </a:p>
          <a:p>
            <a:pPr lvl="1"/>
            <a:r>
              <a:rPr lang="en-US" dirty="0"/>
              <a:t>Lidar</a:t>
            </a:r>
          </a:p>
          <a:p>
            <a:endParaRPr lang="en-US" sz="1800" dirty="0"/>
          </a:p>
        </p:txBody>
      </p:sp>
      <p:pic>
        <p:nvPicPr>
          <p:cNvPr id="3074" name="Picture 2" descr="Image result for radar imager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38" y="2127803"/>
            <a:ext cx="4937125" cy="345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3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Grid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Record elevation at each node</a:t>
            </a:r>
          </a:p>
          <a:p>
            <a:r>
              <a:rPr lang="en-US" dirty="0"/>
              <a:t>Interpolate smooth surface between grid points</a:t>
            </a:r>
          </a:p>
          <a:p>
            <a:r>
              <a:rPr lang="en-US" dirty="0"/>
              <a:t>Appears more natural</a:t>
            </a:r>
          </a:p>
          <a:p>
            <a:r>
              <a:rPr lang="en-US" u="sng" dirty="0">
                <a:solidFill>
                  <a:srgbClr val="404040"/>
                </a:solidFill>
              </a:rPr>
              <a:t>Redundant Data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/>
              <a:t>TIN (Triangulated Irregular Network)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Record X, Y, Z at surface point</a:t>
            </a:r>
          </a:p>
          <a:p>
            <a:r>
              <a:rPr lang="en-US" dirty="0"/>
              <a:t>Interpolate triangular surface between points</a:t>
            </a:r>
          </a:p>
          <a:p>
            <a:endParaRPr lang="en-US" dirty="0"/>
          </a:p>
          <a:p>
            <a:r>
              <a:rPr lang="en-US" u="sng" dirty="0"/>
              <a:t>Unnatural representation of terrain</a:t>
            </a:r>
          </a:p>
        </p:txBody>
      </p:sp>
      <p:pic>
        <p:nvPicPr>
          <p:cNvPr id="2052" name="Picture 4" descr="http://www.gitta.info/TerrainAnaly/en/image/Grid_T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990" y="4553642"/>
            <a:ext cx="3238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34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Grid vs TIN</a:t>
            </a:r>
          </a:p>
        </p:txBody>
      </p:sp>
      <p:pic>
        <p:nvPicPr>
          <p:cNvPr id="3074" name="Picture 2" descr="raster dem vs ti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76" y="2015289"/>
            <a:ext cx="7969008" cy="396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6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Point Cloud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80" y="1925944"/>
            <a:ext cx="4937760" cy="1330603"/>
          </a:xfrm>
        </p:spPr>
        <p:txBody>
          <a:bodyPr/>
          <a:lstStyle/>
          <a:p>
            <a:r>
              <a:rPr lang="en-US" dirty="0"/>
              <a:t>.fuse – </a:t>
            </a:r>
            <a:r>
              <a:rPr lang="en-US" dirty="0" err="1"/>
              <a:t>lon</a:t>
            </a:r>
            <a:r>
              <a:rPr lang="en-US" dirty="0"/>
              <a:t>, </a:t>
            </a:r>
            <a:r>
              <a:rPr lang="en-US" dirty="0" err="1"/>
              <a:t>lat</a:t>
            </a:r>
            <a:r>
              <a:rPr lang="en-US" dirty="0"/>
              <a:t>, alt, intensity</a:t>
            </a:r>
          </a:p>
          <a:p>
            <a:r>
              <a:rPr lang="en-US" dirty="0" err="1"/>
              <a:t>Lla</a:t>
            </a:r>
            <a:r>
              <a:rPr lang="en-US" dirty="0"/>
              <a:t> -&gt; ECEF (Earth-centered, earth-fixed)</a:t>
            </a:r>
          </a:p>
          <a:p>
            <a:r>
              <a:rPr lang="en-US" dirty="0"/>
              <a:t>ECEF -&gt; NED (North East Down)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101272"/>
            <a:ext cx="4937125" cy="3512706"/>
          </a:xfrm>
          <a:prstGeom prst="rect">
            <a:avLst/>
          </a:prstGeom>
        </p:spPr>
      </p:pic>
      <p:pic>
        <p:nvPicPr>
          <p:cNvPr id="1026" name="Picture 2" descr="Earth Centered, Earth Fixed coordinat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63" y="3445131"/>
            <a:ext cx="3121794" cy="251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7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(grid)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1005839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(TIN)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1005840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610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247</TotalTime>
  <Words>231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Digital Terrain Model Generation from GPS Point Cloud</vt:lpstr>
      <vt:lpstr>What is a Digital Terrain Model (DTM)?</vt:lpstr>
      <vt:lpstr>Applications of HD DTM/DEM</vt:lpstr>
      <vt:lpstr>DTM Data Collection</vt:lpstr>
      <vt:lpstr>Approaches</vt:lpstr>
      <vt:lpstr>Grid vs TIN</vt:lpstr>
      <vt:lpstr>Preprocessing Point Cloud</vt:lpstr>
      <vt:lpstr>Results (grid)</vt:lpstr>
      <vt:lpstr>Results (TIN)</vt:lpstr>
      <vt:lpstr>Finalized Method</vt:lpstr>
      <vt:lpstr>Future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DTM Generation from GPS Point Cloud</dc:title>
  <dc:creator>A H</dc:creator>
  <cp:lastModifiedBy>A H</cp:lastModifiedBy>
  <cp:revision>24</cp:revision>
  <dcterms:created xsi:type="dcterms:W3CDTF">2017-03-07T03:15:57Z</dcterms:created>
  <dcterms:modified xsi:type="dcterms:W3CDTF">2017-03-07T20:50:39Z</dcterms:modified>
</cp:coreProperties>
</file>