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4"/>
  </p:handoutMasterIdLst>
  <p:sldIdLst>
    <p:sldId id="256" r:id="rId3"/>
    <p:sldId id="257" r:id="rId5"/>
    <p:sldId id="274" r:id="rId6"/>
    <p:sldId id="275" r:id="rId7"/>
    <p:sldId id="278" r:id="rId8"/>
    <p:sldId id="328" r:id="rId9"/>
    <p:sldId id="281" r:id="rId10"/>
    <p:sldId id="329" r:id="rId11"/>
    <p:sldId id="330" r:id="rId12"/>
    <p:sldId id="352" r:id="rId13"/>
    <p:sldId id="308" r:id="rId14"/>
    <p:sldId id="309" r:id="rId15"/>
    <p:sldId id="310" r:id="rId16"/>
    <p:sldId id="311" r:id="rId17"/>
    <p:sldId id="312" r:id="rId18"/>
    <p:sldId id="284" r:id="rId19"/>
    <p:sldId id="286" r:id="rId20"/>
    <p:sldId id="295" r:id="rId21"/>
    <p:sldId id="287" r:id="rId22"/>
    <p:sldId id="288" r:id="rId23"/>
    <p:sldId id="289" r:id="rId24"/>
    <p:sldId id="290" r:id="rId25"/>
    <p:sldId id="291" r:id="rId26"/>
    <p:sldId id="292" r:id="rId27"/>
    <p:sldId id="293" r:id="rId28"/>
    <p:sldId id="294" r:id="rId29"/>
    <p:sldId id="296" r:id="rId30"/>
    <p:sldId id="297" r:id="rId31"/>
    <p:sldId id="298" r:id="rId32"/>
    <p:sldId id="267"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73.xml"/><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80.xml"/><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image" Target="../media/image24.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image" Target="../media/image25.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68.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69.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669925" y="1965325"/>
            <a:ext cx="10852150" cy="998220"/>
          </a:xfrm>
        </p:spPr>
        <p:txBody>
          <a:bodyPr/>
          <a:lstStyle/>
          <a:p>
            <a:r>
              <a:rPr lang="zh-CN" altLang="en-US" sz="4400"/>
              <a:t>文件系统优化的几种方法</a:t>
            </a:r>
            <a:endParaRPr lang="zh-CN" altLang="en-US" sz="4400"/>
          </a:p>
        </p:txBody>
      </p:sp>
      <p:sp>
        <p:nvSpPr>
          <p:cNvPr id="3" name="副标题 2"/>
          <p:cNvSpPr>
            <a:spLocks noGrp="1"/>
          </p:cNvSpPr>
          <p:nvPr>
            <p:ph type="subTitle" idx="1"/>
            <p:custDataLst>
              <p:tags r:id="rId2"/>
            </p:custDataLst>
          </p:nvPr>
        </p:nvSpPr>
        <p:spPr>
          <a:xfrm>
            <a:off x="5267960" y="5793105"/>
            <a:ext cx="6910705" cy="527685"/>
          </a:xfrm>
        </p:spPr>
        <p:txBody>
          <a:bodyPr/>
          <a:lstStyle/>
          <a:p>
            <a:r>
              <a:rPr lang="zh-CN" altLang="en-US"/>
              <a:t>汇报人：韩东江</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200">
                <a:solidFill>
                  <a:schemeClr val="accent1"/>
                </a:solidFill>
                <a:effectLst>
                  <a:outerShdw blurRad="38100" dist="25400" dir="5400000" algn="ctr" rotWithShape="0">
                    <a:srgbClr val="6E747A">
                      <a:alpha val="43000"/>
                    </a:srgbClr>
                  </a:outerShdw>
                </a:effectLst>
                <a:sym typeface="+mn-ea"/>
              </a:rPr>
              <a:t>INSIDER设计的思路与性能分析</a:t>
            </a:r>
            <a:endParaRPr lang="zh-CN" altLang="en-US" sz="3200">
              <a:solidFill>
                <a:schemeClr val="accent1"/>
              </a:solidFill>
              <a:effectLst>
                <a:outerShdw blurRad="38100" dist="25400" dir="5400000" algn="ctr" rotWithShape="0">
                  <a:srgbClr val="6E747A">
                    <a:alpha val="43000"/>
                  </a:srgbClr>
                </a:outerShdw>
              </a:effectLst>
              <a:sym typeface="+mn-ea"/>
            </a:endParaRPr>
          </a:p>
        </p:txBody>
      </p:sp>
      <p:sp>
        <p:nvSpPr>
          <p:cNvPr id="3" name="内容占位符 2"/>
          <p:cNvSpPr>
            <a:spLocks noGrp="1"/>
          </p:cNvSpPr>
          <p:nvPr>
            <p:ph idx="1"/>
          </p:nvPr>
        </p:nvSpPr>
        <p:spPr>
          <a:xfrm>
            <a:off x="4719955" y="1825625"/>
            <a:ext cx="6600825" cy="3206750"/>
          </a:xfrm>
        </p:spPr>
        <p:txBody>
          <a:bodyPr/>
          <a:p>
            <a:r>
              <a:rPr lang="zh-CN" altLang="en-US" sz="2800"/>
              <a:t>固件文件系统</a:t>
            </a:r>
            <a:endParaRPr lang="zh-CN" altLang="en-US" sz="2800"/>
          </a:p>
          <a:p>
            <a:pPr lvl="1"/>
            <a:r>
              <a:rPr lang="zh-CN" altLang="en-US" sz="2800"/>
              <a:t>将文件系统的一部分装载到固件当中，这种方法允许应用绕过操作系统直接访问存储</a:t>
            </a:r>
            <a:endParaRPr lang="zh-CN" altLang="en-US" sz="2800">
              <a:solidFill>
                <a:schemeClr val="tx1"/>
              </a:solidFill>
              <a:effectLst>
                <a:outerShdw blurRad="38100" dist="19050" dir="2700000" algn="tl" rotWithShape="0">
                  <a:schemeClr val="dk1">
                    <a:alpha val="40000"/>
                  </a:schemeClr>
                </a:outerShdw>
              </a:effectLst>
            </a:endParaRPr>
          </a:p>
        </p:txBody>
      </p:sp>
      <p:cxnSp>
        <p:nvCxnSpPr>
          <p:cNvPr id="4" name="直接连接符 3"/>
          <p:cNvCxnSpPr/>
          <p:nvPr/>
        </p:nvCxnSpPr>
        <p:spPr>
          <a:xfrm flipV="1">
            <a:off x="684530" y="1085850"/>
            <a:ext cx="11033125" cy="9525"/>
          </a:xfrm>
          <a:prstGeom prst="line">
            <a:avLst/>
          </a:prstGeom>
        </p:spPr>
        <p:style>
          <a:lnRef idx="1">
            <a:schemeClr val="accent2"/>
          </a:lnRef>
          <a:fillRef idx="0">
            <a:schemeClr val="accent2"/>
          </a:fillRef>
          <a:effectRef idx="0">
            <a:schemeClr val="accent2"/>
          </a:effectRef>
          <a:fontRef idx="minor">
            <a:schemeClr val="tx1"/>
          </a:fontRef>
        </p:style>
      </p:cxnSp>
      <p:pic>
        <p:nvPicPr>
          <p:cNvPr id="8" name="图片 7"/>
          <p:cNvPicPr>
            <a:picLocks noChangeAspect="1"/>
          </p:cNvPicPr>
          <p:nvPr/>
        </p:nvPicPr>
        <p:blipFill>
          <a:blip r:embed="rId1"/>
          <a:stretch>
            <a:fillRect/>
          </a:stretch>
        </p:blipFill>
        <p:spPr>
          <a:xfrm>
            <a:off x="4214495" y="6337300"/>
            <a:ext cx="2674620" cy="304800"/>
          </a:xfrm>
          <a:prstGeom prst="rect">
            <a:avLst/>
          </a:prstGeom>
        </p:spPr>
      </p:pic>
      <p:pic>
        <p:nvPicPr>
          <p:cNvPr id="10" name="图片 9"/>
          <p:cNvPicPr>
            <a:picLocks noChangeAspect="1"/>
          </p:cNvPicPr>
          <p:nvPr/>
        </p:nvPicPr>
        <p:blipFill>
          <a:blip r:embed="rId2"/>
          <a:stretch>
            <a:fillRect/>
          </a:stretch>
        </p:blipFill>
        <p:spPr>
          <a:xfrm>
            <a:off x="7437755" y="6383020"/>
            <a:ext cx="2857500" cy="259080"/>
          </a:xfrm>
          <a:prstGeom prst="rect">
            <a:avLst/>
          </a:prstGeom>
        </p:spPr>
      </p:pic>
      <p:pic>
        <p:nvPicPr>
          <p:cNvPr id="6" name="图片 5"/>
          <p:cNvPicPr>
            <a:picLocks noChangeAspect="1"/>
          </p:cNvPicPr>
          <p:nvPr/>
        </p:nvPicPr>
        <p:blipFill>
          <a:blip r:embed="rId3"/>
          <a:stretch>
            <a:fillRect/>
          </a:stretch>
        </p:blipFill>
        <p:spPr>
          <a:xfrm>
            <a:off x="755015" y="1193165"/>
            <a:ext cx="3082925" cy="5448935"/>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200">
                <a:solidFill>
                  <a:schemeClr val="accent1"/>
                </a:solidFill>
                <a:effectLst>
                  <a:outerShdw blurRad="38100" dist="25400" dir="5400000" algn="ctr" rotWithShape="0">
                    <a:srgbClr val="6E747A">
                      <a:alpha val="43000"/>
                    </a:srgbClr>
                  </a:outerShdw>
                </a:effectLst>
                <a:sym typeface="+mn-ea"/>
              </a:rPr>
              <a:t>INSIDER设计的思路与性能分析</a:t>
            </a:r>
            <a:endParaRPr lang="zh-CN" altLang="en-US" sz="3200">
              <a:solidFill>
                <a:schemeClr val="accent1"/>
              </a:solidFill>
              <a:effectLst>
                <a:outerShdw blurRad="38100" dist="25400" dir="5400000" algn="ctr" rotWithShape="0">
                  <a:srgbClr val="6E747A">
                    <a:alpha val="43000"/>
                  </a:srgbClr>
                </a:outerShdw>
              </a:effectLst>
              <a:sym typeface="+mn-ea"/>
            </a:endParaRPr>
          </a:p>
        </p:txBody>
      </p:sp>
      <p:sp>
        <p:nvSpPr>
          <p:cNvPr id="3" name="内容占位符 2"/>
          <p:cNvSpPr>
            <a:spLocks noGrp="1"/>
          </p:cNvSpPr>
          <p:nvPr>
            <p:ph idx="1"/>
          </p:nvPr>
        </p:nvSpPr>
        <p:spPr>
          <a:xfrm>
            <a:off x="669925" y="1296670"/>
            <a:ext cx="8696960" cy="619125"/>
          </a:xfrm>
        </p:spPr>
        <p:txBody>
          <a:bodyPr/>
          <a:p>
            <a:r>
              <a:rPr lang="zh-CN" altLang="en-US" sz="2800">
                <a:solidFill>
                  <a:schemeClr val="tx1"/>
                </a:solidFill>
                <a:effectLst>
                  <a:outerShdw blurRad="38100" dist="19050" dir="2700000" algn="tl" rotWithShape="0">
                    <a:schemeClr val="dk1">
                      <a:alpha val="40000"/>
                    </a:schemeClr>
                  </a:outerShdw>
                </a:effectLst>
              </a:rPr>
              <a:t>选择硬件系统的计算组件</a:t>
            </a:r>
            <a:endParaRPr lang="zh-CN" altLang="en-US" sz="2800">
              <a:solidFill>
                <a:schemeClr val="tx1"/>
              </a:solidFill>
              <a:effectLst>
                <a:outerShdw blurRad="38100" dist="19050" dir="2700000" algn="tl" rotWithShape="0">
                  <a:schemeClr val="dk1">
                    <a:alpha val="40000"/>
                  </a:schemeClr>
                </a:outerShdw>
              </a:effectLst>
            </a:endParaRPr>
          </a:p>
        </p:txBody>
      </p:sp>
      <p:cxnSp>
        <p:nvCxnSpPr>
          <p:cNvPr id="4" name="直接连接符 3"/>
          <p:cNvCxnSpPr/>
          <p:nvPr/>
        </p:nvCxnSpPr>
        <p:spPr>
          <a:xfrm flipV="1">
            <a:off x="684530" y="1085850"/>
            <a:ext cx="11033125" cy="9525"/>
          </a:xfrm>
          <a:prstGeom prst="line">
            <a:avLst/>
          </a:prstGeom>
        </p:spPr>
        <p:style>
          <a:lnRef idx="1">
            <a:schemeClr val="accent2"/>
          </a:lnRef>
          <a:fillRef idx="0">
            <a:schemeClr val="accent2"/>
          </a:fillRef>
          <a:effectRef idx="0">
            <a:schemeClr val="accent2"/>
          </a:effectRef>
          <a:fontRef idx="minor">
            <a:schemeClr val="tx1"/>
          </a:fontRef>
        </p:style>
      </p:cxnSp>
      <p:pic>
        <p:nvPicPr>
          <p:cNvPr id="5" name="图片 4"/>
          <p:cNvPicPr>
            <a:picLocks noChangeAspect="1"/>
          </p:cNvPicPr>
          <p:nvPr/>
        </p:nvPicPr>
        <p:blipFill>
          <a:blip r:embed="rId1"/>
          <a:stretch>
            <a:fillRect/>
          </a:stretch>
        </p:blipFill>
        <p:spPr>
          <a:xfrm>
            <a:off x="1764030" y="3722370"/>
            <a:ext cx="8663940" cy="2842260"/>
          </a:xfrm>
          <a:prstGeom prst="rect">
            <a:avLst/>
          </a:prstGeom>
        </p:spPr>
      </p:pic>
      <p:sp>
        <p:nvSpPr>
          <p:cNvPr id="8" name="内容占位符 2"/>
          <p:cNvSpPr>
            <a:spLocks noGrp="1"/>
          </p:cNvSpPr>
          <p:nvPr/>
        </p:nvSpPr>
        <p:spPr>
          <a:xfrm>
            <a:off x="1209675" y="1915795"/>
            <a:ext cx="8696960" cy="1806575"/>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a:solidFill>
                  <a:schemeClr val="tx1"/>
                </a:solidFill>
                <a:effectLst>
                  <a:outerShdw blurRad="38100" dist="19050" dir="2700000" algn="tl" rotWithShape="0">
                    <a:schemeClr val="dk1">
                      <a:alpha val="40000"/>
                    </a:schemeClr>
                  </a:outerShdw>
                </a:effectLst>
              </a:rPr>
              <a:t>更高的程序化：适合更多的工作</a:t>
            </a:r>
            <a:endParaRPr lang="zh-CN" altLang="en-US" sz="2000">
              <a:solidFill>
                <a:schemeClr val="tx1"/>
              </a:solidFill>
              <a:effectLst>
                <a:outerShdw blurRad="38100" dist="19050" dir="2700000" algn="tl" rotWithShape="0">
                  <a:schemeClr val="dk1">
                    <a:alpha val="40000"/>
                  </a:schemeClr>
                </a:outerShdw>
              </a:effectLst>
            </a:endParaRPr>
          </a:p>
          <a:p>
            <a:r>
              <a:rPr lang="zh-CN" altLang="en-US" sz="2000">
                <a:solidFill>
                  <a:schemeClr val="tx1"/>
                </a:solidFill>
                <a:effectLst>
                  <a:outerShdw blurRad="38100" dist="19050" dir="2700000" algn="tl" rotWithShape="0">
                    <a:schemeClr val="dk1">
                      <a:alpha val="40000"/>
                    </a:schemeClr>
                  </a:outerShdw>
                </a:effectLst>
              </a:rPr>
              <a:t>更高的并发性：提供更多的带宽</a:t>
            </a:r>
            <a:endParaRPr lang="zh-CN" altLang="en-US" sz="2000">
              <a:solidFill>
                <a:schemeClr val="tx1"/>
              </a:solidFill>
              <a:effectLst>
                <a:outerShdw blurRad="38100" dist="19050" dir="2700000" algn="tl" rotWithShape="0">
                  <a:schemeClr val="dk1">
                    <a:alpha val="40000"/>
                  </a:schemeClr>
                </a:outerShdw>
              </a:effectLst>
            </a:endParaRPr>
          </a:p>
          <a:p>
            <a:r>
              <a:rPr lang="zh-CN" altLang="en-US" sz="2000">
                <a:solidFill>
                  <a:schemeClr val="tx1"/>
                </a:solidFill>
                <a:effectLst>
                  <a:outerShdw blurRad="38100" dist="19050" dir="2700000" algn="tl" rotWithShape="0">
                    <a:schemeClr val="dk1">
                      <a:alpha val="40000"/>
                    </a:schemeClr>
                  </a:outerShdw>
                </a:effectLst>
              </a:rPr>
              <a:t>高能源利用率：更少的散热做更多的处理</a:t>
            </a:r>
            <a:endParaRPr lang="zh-CN" altLang="en-US" sz="2000">
              <a:solidFill>
                <a:schemeClr val="tx1"/>
              </a:solidFill>
              <a:effectLst>
                <a:outerShdw blurRad="38100" dist="19050" dir="2700000" algn="tl" rotWithShape="0">
                  <a:schemeClr val="dk1">
                    <a:alpha val="40000"/>
                  </a:schemeClr>
                </a:outerShdw>
              </a:effectLst>
            </a:endParaRPr>
          </a:p>
          <a:p>
            <a:endParaRPr lang="zh-CN" altLang="en-US" sz="2000">
              <a:solidFill>
                <a:schemeClr val="tx1"/>
              </a:solidFill>
              <a:effectLst>
                <a:outerShdw blurRad="38100" dist="19050" dir="2700000" algn="tl" rotWithShape="0">
                  <a:schemeClr val="dk1">
                    <a:alpha val="40000"/>
                  </a:schemeClr>
                </a:outerShdw>
              </a:effectLst>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200">
                <a:solidFill>
                  <a:schemeClr val="accent1"/>
                </a:solidFill>
                <a:effectLst>
                  <a:outerShdw blurRad="38100" dist="25400" dir="5400000" algn="ctr" rotWithShape="0">
                    <a:srgbClr val="6E747A">
                      <a:alpha val="43000"/>
                    </a:srgbClr>
                  </a:outerShdw>
                </a:effectLst>
                <a:sym typeface="+mn-ea"/>
              </a:rPr>
              <a:t>INSIDER设计的思路与性能分析</a:t>
            </a:r>
            <a:endParaRPr lang="zh-CN" altLang="en-US" sz="3200">
              <a:solidFill>
                <a:schemeClr val="accent1"/>
              </a:solidFill>
              <a:effectLst>
                <a:outerShdw blurRad="38100" dist="25400" dir="5400000" algn="ctr" rotWithShape="0">
                  <a:srgbClr val="6E747A">
                    <a:alpha val="43000"/>
                  </a:srgbClr>
                </a:outerShdw>
              </a:effectLst>
              <a:sym typeface="+mn-ea"/>
            </a:endParaRPr>
          </a:p>
        </p:txBody>
      </p:sp>
      <p:sp>
        <p:nvSpPr>
          <p:cNvPr id="3" name="内容占位符 2"/>
          <p:cNvSpPr>
            <a:spLocks noGrp="1"/>
          </p:cNvSpPr>
          <p:nvPr>
            <p:ph idx="1"/>
          </p:nvPr>
        </p:nvSpPr>
        <p:spPr>
          <a:xfrm>
            <a:off x="669925" y="1296670"/>
            <a:ext cx="8696960" cy="619125"/>
          </a:xfrm>
        </p:spPr>
        <p:txBody>
          <a:bodyPr/>
          <a:p>
            <a:r>
              <a:rPr lang="zh-CN" altLang="en-US" sz="2800">
                <a:solidFill>
                  <a:schemeClr val="tx1"/>
                </a:solidFill>
                <a:effectLst>
                  <a:outerShdw blurRad="38100" dist="19050" dir="2700000" algn="tl" rotWithShape="0">
                    <a:schemeClr val="dk1">
                      <a:alpha val="40000"/>
                    </a:schemeClr>
                  </a:outerShdw>
                </a:effectLst>
              </a:rPr>
              <a:t>解决存储端的计算问题</a:t>
            </a:r>
            <a:endParaRPr lang="zh-CN" altLang="en-US" sz="2800">
              <a:solidFill>
                <a:schemeClr val="tx1"/>
              </a:solidFill>
              <a:effectLst>
                <a:outerShdw blurRad="38100" dist="19050" dir="2700000" algn="tl" rotWithShape="0">
                  <a:schemeClr val="dk1">
                    <a:alpha val="40000"/>
                  </a:schemeClr>
                </a:outerShdw>
              </a:effectLst>
            </a:endParaRPr>
          </a:p>
        </p:txBody>
      </p:sp>
      <p:cxnSp>
        <p:nvCxnSpPr>
          <p:cNvPr id="4" name="直接连接符 3"/>
          <p:cNvCxnSpPr/>
          <p:nvPr/>
        </p:nvCxnSpPr>
        <p:spPr>
          <a:xfrm flipV="1">
            <a:off x="684530" y="1085850"/>
            <a:ext cx="11033125" cy="9525"/>
          </a:xfrm>
          <a:prstGeom prst="line">
            <a:avLst/>
          </a:prstGeom>
        </p:spPr>
        <p:style>
          <a:lnRef idx="1">
            <a:schemeClr val="accent2"/>
          </a:lnRef>
          <a:fillRef idx="0">
            <a:schemeClr val="accent2"/>
          </a:fillRef>
          <a:effectRef idx="0">
            <a:schemeClr val="accent2"/>
          </a:effectRef>
          <a:fontRef idx="minor">
            <a:schemeClr val="tx1"/>
          </a:fontRef>
        </p:style>
      </p:cxnSp>
      <p:sp>
        <p:nvSpPr>
          <p:cNvPr id="7" name="内容占位符 2"/>
          <p:cNvSpPr>
            <a:spLocks noGrp="1"/>
          </p:cNvSpPr>
          <p:nvPr/>
        </p:nvSpPr>
        <p:spPr>
          <a:xfrm>
            <a:off x="1209675" y="1915795"/>
            <a:ext cx="8696960" cy="625475"/>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a:solidFill>
                  <a:schemeClr val="tx1"/>
                </a:solidFill>
                <a:effectLst>
                  <a:outerShdw blurRad="38100" dist="19050" dir="2700000" algn="tl" rotWithShape="0">
                    <a:schemeClr val="dk1">
                      <a:alpha val="40000"/>
                    </a:schemeClr>
                  </a:outerShdw>
                </a:effectLst>
              </a:rPr>
              <a:t>在驱动器控制器上加入了计算处理器</a:t>
            </a:r>
            <a:endParaRPr lang="zh-CN" altLang="en-US" sz="2000">
              <a:solidFill>
                <a:schemeClr val="tx1"/>
              </a:solidFill>
              <a:effectLst>
                <a:outerShdw blurRad="38100" dist="19050" dir="2700000" algn="tl" rotWithShape="0">
                  <a:schemeClr val="dk1">
                    <a:alpha val="40000"/>
                  </a:schemeClr>
                </a:outerShdw>
              </a:effectLst>
            </a:endParaRPr>
          </a:p>
          <a:p>
            <a:endParaRPr lang="zh-CN" altLang="en-US" sz="2000">
              <a:solidFill>
                <a:schemeClr val="tx1"/>
              </a:solidFill>
              <a:effectLst>
                <a:outerShdw blurRad="38100" dist="19050" dir="2700000" algn="tl" rotWithShape="0">
                  <a:schemeClr val="dk1">
                    <a:alpha val="40000"/>
                  </a:schemeClr>
                </a:outerShdw>
              </a:effectLst>
            </a:endParaRPr>
          </a:p>
        </p:txBody>
      </p:sp>
      <p:pic>
        <p:nvPicPr>
          <p:cNvPr id="10" name="图片 9"/>
          <p:cNvPicPr>
            <a:picLocks noChangeAspect="1"/>
          </p:cNvPicPr>
          <p:nvPr/>
        </p:nvPicPr>
        <p:blipFill>
          <a:blip r:embed="rId1"/>
          <a:stretch>
            <a:fillRect/>
          </a:stretch>
        </p:blipFill>
        <p:spPr>
          <a:xfrm>
            <a:off x="1333500" y="2956560"/>
            <a:ext cx="9525000" cy="3665220"/>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200">
                <a:solidFill>
                  <a:schemeClr val="accent1"/>
                </a:solidFill>
                <a:effectLst>
                  <a:outerShdw blurRad="38100" dist="25400" dir="5400000" algn="ctr" rotWithShape="0">
                    <a:srgbClr val="6E747A">
                      <a:alpha val="43000"/>
                    </a:srgbClr>
                  </a:outerShdw>
                </a:effectLst>
                <a:sym typeface="+mn-ea"/>
              </a:rPr>
              <a:t>INSIDER设计的思路与性能分析</a:t>
            </a:r>
            <a:endParaRPr lang="zh-CN" altLang="en-US" sz="3200">
              <a:solidFill>
                <a:schemeClr val="accent1"/>
              </a:solidFill>
              <a:effectLst>
                <a:outerShdw blurRad="38100" dist="25400" dir="5400000" algn="ctr" rotWithShape="0">
                  <a:srgbClr val="6E747A">
                    <a:alpha val="43000"/>
                  </a:srgbClr>
                </a:outerShdw>
              </a:effectLst>
              <a:sym typeface="+mn-ea"/>
            </a:endParaRPr>
          </a:p>
        </p:txBody>
      </p:sp>
      <p:sp>
        <p:nvSpPr>
          <p:cNvPr id="3" name="内容占位符 2"/>
          <p:cNvSpPr>
            <a:spLocks noGrp="1"/>
          </p:cNvSpPr>
          <p:nvPr>
            <p:ph idx="1"/>
          </p:nvPr>
        </p:nvSpPr>
        <p:spPr>
          <a:xfrm>
            <a:off x="669925" y="1296670"/>
            <a:ext cx="8696960" cy="619125"/>
          </a:xfrm>
        </p:spPr>
        <p:txBody>
          <a:bodyPr/>
          <a:p>
            <a:r>
              <a:rPr lang="zh-CN" altLang="en-US" sz="2800">
                <a:solidFill>
                  <a:schemeClr val="tx1"/>
                </a:solidFill>
                <a:effectLst>
                  <a:outerShdw blurRad="38100" dist="19050" dir="2700000" algn="tl" rotWithShape="0">
                    <a:schemeClr val="dk1">
                      <a:alpha val="40000"/>
                    </a:schemeClr>
                  </a:outerShdw>
                </a:effectLst>
              </a:rPr>
              <a:t>解决数据与地址的冲突问题</a:t>
            </a:r>
            <a:endParaRPr lang="zh-CN" altLang="en-US" sz="2800">
              <a:solidFill>
                <a:schemeClr val="tx1"/>
              </a:solidFill>
              <a:effectLst>
                <a:outerShdw blurRad="38100" dist="19050" dir="2700000" algn="tl" rotWithShape="0">
                  <a:schemeClr val="dk1">
                    <a:alpha val="40000"/>
                  </a:schemeClr>
                </a:outerShdw>
              </a:effectLst>
            </a:endParaRPr>
          </a:p>
        </p:txBody>
      </p:sp>
      <p:cxnSp>
        <p:nvCxnSpPr>
          <p:cNvPr id="4" name="直接连接符 3"/>
          <p:cNvCxnSpPr/>
          <p:nvPr/>
        </p:nvCxnSpPr>
        <p:spPr>
          <a:xfrm flipV="1">
            <a:off x="684530" y="1085850"/>
            <a:ext cx="11033125" cy="9525"/>
          </a:xfrm>
          <a:prstGeom prst="line">
            <a:avLst/>
          </a:prstGeom>
        </p:spPr>
        <p:style>
          <a:lnRef idx="1">
            <a:schemeClr val="accent2"/>
          </a:lnRef>
          <a:fillRef idx="0">
            <a:schemeClr val="accent2"/>
          </a:fillRef>
          <a:effectRef idx="0">
            <a:schemeClr val="accent2"/>
          </a:effectRef>
          <a:fontRef idx="minor">
            <a:schemeClr val="tx1"/>
          </a:fontRef>
        </p:style>
      </p:cxnSp>
      <p:sp>
        <p:nvSpPr>
          <p:cNvPr id="7" name="内容占位符 2"/>
          <p:cNvSpPr>
            <a:spLocks noGrp="1"/>
          </p:cNvSpPr>
          <p:nvPr/>
        </p:nvSpPr>
        <p:spPr>
          <a:xfrm>
            <a:off x="1209675" y="1915795"/>
            <a:ext cx="8696960" cy="927735"/>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a:solidFill>
                  <a:schemeClr val="tx1"/>
                </a:solidFill>
                <a:effectLst>
                  <a:outerShdw blurRad="38100" dist="19050" dir="2700000" algn="tl" rotWithShape="0">
                    <a:schemeClr val="dk1">
                      <a:alpha val="40000"/>
                    </a:schemeClr>
                  </a:outerShdw>
                </a:effectLst>
              </a:rPr>
              <a:t>让计算处理器只负责计算</a:t>
            </a:r>
            <a:endParaRPr lang="zh-CN" altLang="en-US" sz="2000">
              <a:solidFill>
                <a:schemeClr val="tx1"/>
              </a:solidFill>
              <a:effectLst>
                <a:outerShdw blurRad="38100" dist="19050" dir="2700000" algn="tl" rotWithShape="0">
                  <a:schemeClr val="dk1">
                    <a:alpha val="40000"/>
                  </a:schemeClr>
                </a:outerShdw>
              </a:effectLst>
            </a:endParaRPr>
          </a:p>
          <a:p>
            <a:r>
              <a:rPr lang="zh-CN" altLang="en-US" sz="2000">
                <a:solidFill>
                  <a:schemeClr val="tx1"/>
                </a:solidFill>
                <a:effectLst>
                  <a:outerShdw blurRad="38100" dist="19050" dir="2700000" algn="tl" rotWithShape="0">
                    <a:schemeClr val="dk1">
                      <a:alpha val="40000"/>
                    </a:schemeClr>
                  </a:outerShdw>
                </a:effectLst>
              </a:rPr>
              <a:t>加入控制平面处理</a:t>
            </a:r>
            <a:r>
              <a:rPr lang="en-US" altLang="zh-CN" sz="2000">
                <a:solidFill>
                  <a:schemeClr val="tx1"/>
                </a:solidFill>
                <a:effectLst>
                  <a:outerShdw blurRad="38100" dist="19050" dir="2700000" algn="tl" rotWithShape="0">
                    <a:schemeClr val="dk1">
                      <a:alpha val="40000"/>
                    </a:schemeClr>
                  </a:outerShdw>
                </a:effectLst>
              </a:rPr>
              <a:t>I/O</a:t>
            </a:r>
            <a:r>
              <a:rPr sz="2000">
                <a:solidFill>
                  <a:schemeClr val="tx1"/>
                </a:solidFill>
                <a:effectLst>
                  <a:outerShdw blurRad="38100" dist="19050" dir="2700000" algn="tl" rotWithShape="0">
                    <a:schemeClr val="dk1">
                      <a:alpha val="40000"/>
                    </a:schemeClr>
                  </a:outerShdw>
                </a:effectLst>
              </a:rPr>
              <a:t>请求</a:t>
            </a:r>
            <a:endParaRPr lang="zh-CN" altLang="en-US" sz="2000">
              <a:solidFill>
                <a:schemeClr val="tx1"/>
              </a:solidFill>
              <a:effectLst>
                <a:outerShdw blurRad="38100" dist="19050" dir="2700000" algn="tl" rotWithShape="0">
                  <a:schemeClr val="dk1">
                    <a:alpha val="40000"/>
                  </a:schemeClr>
                </a:outerShdw>
              </a:effectLst>
            </a:endParaRPr>
          </a:p>
          <a:p>
            <a:endParaRPr lang="zh-CN" altLang="en-US" sz="2000">
              <a:solidFill>
                <a:schemeClr val="tx1"/>
              </a:solidFill>
              <a:effectLst>
                <a:outerShdw blurRad="38100" dist="19050" dir="2700000" algn="tl" rotWithShape="0">
                  <a:schemeClr val="dk1">
                    <a:alpha val="40000"/>
                  </a:schemeClr>
                </a:outerShdw>
              </a:effectLst>
            </a:endParaRPr>
          </a:p>
        </p:txBody>
      </p:sp>
      <p:pic>
        <p:nvPicPr>
          <p:cNvPr id="9" name="图片 8"/>
          <p:cNvPicPr>
            <a:picLocks noChangeAspect="1"/>
          </p:cNvPicPr>
          <p:nvPr/>
        </p:nvPicPr>
        <p:blipFill>
          <a:blip r:embed="rId1"/>
          <a:stretch>
            <a:fillRect/>
          </a:stretch>
        </p:blipFill>
        <p:spPr>
          <a:xfrm>
            <a:off x="1283970" y="3029585"/>
            <a:ext cx="9624060" cy="358140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200">
                <a:solidFill>
                  <a:schemeClr val="accent1"/>
                </a:solidFill>
                <a:effectLst>
                  <a:outerShdw blurRad="38100" dist="25400" dir="5400000" algn="ctr" rotWithShape="0">
                    <a:srgbClr val="6E747A">
                      <a:alpha val="43000"/>
                    </a:srgbClr>
                  </a:outerShdw>
                </a:effectLst>
                <a:sym typeface="+mn-ea"/>
              </a:rPr>
              <a:t>INSIDER设计的思路与性能分析</a:t>
            </a:r>
            <a:endParaRPr lang="zh-CN" altLang="en-US" sz="3200">
              <a:solidFill>
                <a:schemeClr val="accent1"/>
              </a:solidFill>
              <a:effectLst>
                <a:outerShdw blurRad="38100" dist="25400" dir="5400000" algn="ctr" rotWithShape="0">
                  <a:srgbClr val="6E747A">
                    <a:alpha val="43000"/>
                  </a:srgbClr>
                </a:outerShdw>
              </a:effectLst>
              <a:sym typeface="+mn-ea"/>
            </a:endParaRPr>
          </a:p>
        </p:txBody>
      </p:sp>
      <p:sp>
        <p:nvSpPr>
          <p:cNvPr id="3" name="内容占位符 2"/>
          <p:cNvSpPr>
            <a:spLocks noGrp="1"/>
          </p:cNvSpPr>
          <p:nvPr>
            <p:ph idx="1"/>
          </p:nvPr>
        </p:nvSpPr>
        <p:spPr>
          <a:xfrm>
            <a:off x="669925" y="1296670"/>
            <a:ext cx="8696960" cy="619125"/>
          </a:xfrm>
        </p:spPr>
        <p:txBody>
          <a:bodyPr/>
          <a:p>
            <a:r>
              <a:rPr lang="zh-CN" altLang="en-US" sz="2800">
                <a:solidFill>
                  <a:schemeClr val="tx1"/>
                </a:solidFill>
                <a:effectLst>
                  <a:outerShdw blurRad="38100" dist="19050" dir="2700000" algn="tl" rotWithShape="0">
                    <a:schemeClr val="dk1">
                      <a:alpha val="40000"/>
                    </a:schemeClr>
                  </a:outerShdw>
                </a:effectLst>
              </a:rPr>
              <a:t>解决计算处理器与控制平面的速度不匹配问题</a:t>
            </a:r>
            <a:endParaRPr lang="zh-CN" altLang="en-US" sz="2800">
              <a:solidFill>
                <a:schemeClr val="tx1"/>
              </a:solidFill>
              <a:effectLst>
                <a:outerShdw blurRad="38100" dist="19050" dir="2700000" algn="tl" rotWithShape="0">
                  <a:schemeClr val="dk1">
                    <a:alpha val="40000"/>
                  </a:schemeClr>
                </a:outerShdw>
              </a:effectLst>
            </a:endParaRPr>
          </a:p>
        </p:txBody>
      </p:sp>
      <p:cxnSp>
        <p:nvCxnSpPr>
          <p:cNvPr id="4" name="直接连接符 3"/>
          <p:cNvCxnSpPr/>
          <p:nvPr/>
        </p:nvCxnSpPr>
        <p:spPr>
          <a:xfrm flipV="1">
            <a:off x="684530" y="1085850"/>
            <a:ext cx="11033125" cy="9525"/>
          </a:xfrm>
          <a:prstGeom prst="line">
            <a:avLst/>
          </a:prstGeom>
        </p:spPr>
        <p:style>
          <a:lnRef idx="1">
            <a:schemeClr val="accent2"/>
          </a:lnRef>
          <a:fillRef idx="0">
            <a:schemeClr val="accent2"/>
          </a:fillRef>
          <a:effectRef idx="0">
            <a:schemeClr val="accent2"/>
          </a:effectRef>
          <a:fontRef idx="minor">
            <a:schemeClr val="tx1"/>
          </a:fontRef>
        </p:style>
      </p:cxnSp>
      <p:sp>
        <p:nvSpPr>
          <p:cNvPr id="7" name="内容占位符 2"/>
          <p:cNvSpPr>
            <a:spLocks noGrp="1"/>
          </p:cNvSpPr>
          <p:nvPr/>
        </p:nvSpPr>
        <p:spPr>
          <a:xfrm>
            <a:off x="1209675" y="1915795"/>
            <a:ext cx="8696960" cy="927735"/>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a:solidFill>
                  <a:schemeClr val="tx1"/>
                </a:solidFill>
                <a:effectLst>
                  <a:outerShdw blurRad="38100" dist="19050" dir="2700000" algn="tl" rotWithShape="0">
                    <a:schemeClr val="dk1">
                      <a:alpha val="40000"/>
                    </a:schemeClr>
                  </a:outerShdw>
                </a:effectLst>
              </a:rPr>
              <a:t>将计算处理器变为多核</a:t>
            </a:r>
            <a:endParaRPr lang="zh-CN" altLang="en-US" sz="2000">
              <a:solidFill>
                <a:schemeClr val="tx1"/>
              </a:solidFill>
              <a:effectLst>
                <a:outerShdw blurRad="38100" dist="19050" dir="2700000" algn="tl" rotWithShape="0">
                  <a:schemeClr val="dk1">
                    <a:alpha val="40000"/>
                  </a:schemeClr>
                </a:outerShdw>
              </a:effectLst>
            </a:endParaRPr>
          </a:p>
          <a:p>
            <a:r>
              <a:rPr lang="zh-CN" altLang="en-US" sz="2000">
                <a:solidFill>
                  <a:schemeClr val="tx1"/>
                </a:solidFill>
                <a:effectLst>
                  <a:outerShdw blurRad="38100" dist="19050" dir="2700000" algn="tl" rotWithShape="0">
                    <a:schemeClr val="dk1">
                      <a:alpha val="40000"/>
                    </a:schemeClr>
                  </a:outerShdw>
                </a:effectLst>
              </a:rPr>
              <a:t>增加分配器分配数据给当前空闲的核</a:t>
            </a:r>
            <a:endParaRPr lang="zh-CN" altLang="en-US" sz="2000">
              <a:solidFill>
                <a:schemeClr val="tx1"/>
              </a:solidFill>
              <a:effectLst>
                <a:outerShdw blurRad="38100" dist="19050" dir="2700000" algn="tl" rotWithShape="0">
                  <a:schemeClr val="dk1">
                    <a:alpha val="40000"/>
                  </a:schemeClr>
                </a:outerShdw>
              </a:effectLst>
            </a:endParaRPr>
          </a:p>
          <a:p>
            <a:endParaRPr lang="zh-CN" altLang="en-US" sz="2000">
              <a:solidFill>
                <a:schemeClr val="tx1"/>
              </a:solidFill>
              <a:effectLst>
                <a:outerShdw blurRad="38100" dist="19050" dir="2700000" algn="tl" rotWithShape="0">
                  <a:schemeClr val="dk1">
                    <a:alpha val="40000"/>
                  </a:schemeClr>
                </a:outerShdw>
              </a:effectLst>
            </a:endParaRPr>
          </a:p>
        </p:txBody>
      </p:sp>
      <p:pic>
        <p:nvPicPr>
          <p:cNvPr id="6" name="图片 5"/>
          <p:cNvPicPr>
            <a:picLocks noChangeAspect="1"/>
          </p:cNvPicPr>
          <p:nvPr/>
        </p:nvPicPr>
        <p:blipFill>
          <a:blip r:embed="rId1"/>
          <a:stretch>
            <a:fillRect/>
          </a:stretch>
        </p:blipFill>
        <p:spPr>
          <a:xfrm>
            <a:off x="1282065" y="2843530"/>
            <a:ext cx="9837420" cy="3695700"/>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200">
                <a:solidFill>
                  <a:schemeClr val="accent1"/>
                </a:solidFill>
                <a:effectLst>
                  <a:outerShdw blurRad="38100" dist="25400" dir="5400000" algn="ctr" rotWithShape="0">
                    <a:srgbClr val="6E747A">
                      <a:alpha val="43000"/>
                    </a:srgbClr>
                  </a:outerShdw>
                </a:effectLst>
                <a:sym typeface="+mn-ea"/>
              </a:rPr>
              <a:t>INSIDER设计的思路与性能分析</a:t>
            </a:r>
            <a:endParaRPr lang="zh-CN" altLang="en-US" sz="3200">
              <a:solidFill>
                <a:schemeClr val="accent1"/>
              </a:solidFill>
              <a:effectLst>
                <a:outerShdw blurRad="38100" dist="25400" dir="5400000" algn="ctr" rotWithShape="0">
                  <a:srgbClr val="6E747A">
                    <a:alpha val="43000"/>
                  </a:srgbClr>
                </a:outerShdw>
              </a:effectLst>
              <a:sym typeface="+mn-ea"/>
            </a:endParaRPr>
          </a:p>
        </p:txBody>
      </p:sp>
      <p:sp>
        <p:nvSpPr>
          <p:cNvPr id="3" name="内容占位符 2"/>
          <p:cNvSpPr>
            <a:spLocks noGrp="1"/>
          </p:cNvSpPr>
          <p:nvPr>
            <p:ph idx="1"/>
          </p:nvPr>
        </p:nvSpPr>
        <p:spPr>
          <a:xfrm>
            <a:off x="669925" y="1296670"/>
            <a:ext cx="8696960" cy="619125"/>
          </a:xfrm>
        </p:spPr>
        <p:txBody>
          <a:bodyPr/>
          <a:p>
            <a:r>
              <a:rPr lang="zh-CN" altLang="en-US" sz="2800">
                <a:solidFill>
                  <a:schemeClr val="tx1"/>
                </a:solidFill>
                <a:effectLst>
                  <a:outerShdw blurRad="38100" dist="19050" dir="2700000" algn="tl" rotWithShape="0">
                    <a:schemeClr val="dk1">
                      <a:alpha val="40000"/>
                    </a:schemeClr>
                  </a:outerShdw>
                </a:effectLst>
              </a:rPr>
              <a:t>性能分析</a:t>
            </a:r>
            <a:endParaRPr lang="zh-CN" altLang="en-US" sz="2800">
              <a:solidFill>
                <a:schemeClr val="tx1"/>
              </a:solidFill>
              <a:effectLst>
                <a:outerShdw blurRad="38100" dist="19050" dir="2700000" algn="tl" rotWithShape="0">
                  <a:schemeClr val="dk1">
                    <a:alpha val="40000"/>
                  </a:schemeClr>
                </a:outerShdw>
              </a:effectLst>
            </a:endParaRPr>
          </a:p>
        </p:txBody>
      </p:sp>
      <p:cxnSp>
        <p:nvCxnSpPr>
          <p:cNvPr id="4" name="直接连接符 3"/>
          <p:cNvCxnSpPr/>
          <p:nvPr/>
        </p:nvCxnSpPr>
        <p:spPr>
          <a:xfrm flipV="1">
            <a:off x="684530" y="1085850"/>
            <a:ext cx="11033125" cy="9525"/>
          </a:xfrm>
          <a:prstGeom prst="line">
            <a:avLst/>
          </a:prstGeom>
        </p:spPr>
        <p:style>
          <a:lnRef idx="1">
            <a:schemeClr val="accent2"/>
          </a:lnRef>
          <a:fillRef idx="0">
            <a:schemeClr val="accent2"/>
          </a:fillRef>
          <a:effectRef idx="0">
            <a:schemeClr val="accent2"/>
          </a:effectRef>
          <a:fontRef idx="minor">
            <a:schemeClr val="tx1"/>
          </a:fontRef>
        </p:style>
      </p:cxnSp>
      <p:pic>
        <p:nvPicPr>
          <p:cNvPr id="8" name="图片 7"/>
          <p:cNvPicPr>
            <a:picLocks noChangeAspect="1"/>
          </p:cNvPicPr>
          <p:nvPr/>
        </p:nvPicPr>
        <p:blipFill>
          <a:blip r:embed="rId1"/>
          <a:stretch>
            <a:fillRect/>
          </a:stretch>
        </p:blipFill>
        <p:spPr>
          <a:xfrm>
            <a:off x="1649730" y="2370455"/>
            <a:ext cx="8892540" cy="4114800"/>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200">
                <a:solidFill>
                  <a:schemeClr val="accent1"/>
                </a:solidFill>
                <a:effectLst>
                  <a:outerShdw blurRad="38100" dist="25400" dir="5400000" algn="ctr" rotWithShape="0">
                    <a:srgbClr val="6E747A">
                      <a:alpha val="43000"/>
                    </a:srgbClr>
                  </a:outerShdw>
                </a:effectLst>
                <a:sym typeface="+mn-ea"/>
              </a:rPr>
              <a:t>解决问题的通常思路</a:t>
            </a:r>
            <a:endParaRPr lang="zh-CN" altLang="en-US" sz="3200">
              <a:solidFill>
                <a:schemeClr val="accent1"/>
              </a:solidFill>
              <a:effectLst>
                <a:outerShdw blurRad="38100" dist="25400" dir="5400000" algn="ctr" rotWithShape="0">
                  <a:srgbClr val="6E747A">
                    <a:alpha val="43000"/>
                  </a:srgbClr>
                </a:outerShdw>
              </a:effectLst>
              <a:sym typeface="+mn-ea"/>
            </a:endParaRPr>
          </a:p>
        </p:txBody>
      </p:sp>
      <p:sp>
        <p:nvSpPr>
          <p:cNvPr id="3" name="内容占位符 2"/>
          <p:cNvSpPr>
            <a:spLocks noGrp="1"/>
          </p:cNvSpPr>
          <p:nvPr>
            <p:ph idx="1"/>
          </p:nvPr>
        </p:nvSpPr>
        <p:spPr>
          <a:xfrm>
            <a:off x="669925" y="1296670"/>
            <a:ext cx="8696960" cy="619125"/>
          </a:xfrm>
        </p:spPr>
        <p:txBody>
          <a:bodyPr/>
          <a:p>
            <a:r>
              <a:rPr lang="zh-CN" altLang="en-US" sz="2800">
                <a:solidFill>
                  <a:schemeClr val="tx1"/>
                </a:solidFill>
                <a:effectLst>
                  <a:outerShdw blurRad="38100" dist="19050" dir="2700000" algn="tl" rotWithShape="0">
                    <a:schemeClr val="dk1">
                      <a:alpha val="40000"/>
                    </a:schemeClr>
                  </a:outerShdw>
                </a:effectLst>
              </a:rPr>
              <a:t>并行性不佳带来的局限性</a:t>
            </a:r>
            <a:endParaRPr lang="zh-CN" altLang="en-US" sz="2800">
              <a:solidFill>
                <a:schemeClr val="tx1"/>
              </a:solidFill>
              <a:effectLst>
                <a:outerShdw blurRad="38100" dist="19050" dir="2700000" algn="tl" rotWithShape="0">
                  <a:schemeClr val="dk1">
                    <a:alpha val="40000"/>
                  </a:schemeClr>
                </a:outerShdw>
              </a:effectLst>
            </a:endParaRPr>
          </a:p>
        </p:txBody>
      </p:sp>
      <p:cxnSp>
        <p:nvCxnSpPr>
          <p:cNvPr id="4" name="直接连接符 3"/>
          <p:cNvCxnSpPr/>
          <p:nvPr/>
        </p:nvCxnSpPr>
        <p:spPr>
          <a:xfrm flipV="1">
            <a:off x="684530" y="1085850"/>
            <a:ext cx="11033125" cy="9525"/>
          </a:xfrm>
          <a:prstGeom prst="line">
            <a:avLst/>
          </a:prstGeom>
        </p:spPr>
        <p:style>
          <a:lnRef idx="1">
            <a:schemeClr val="accent2"/>
          </a:lnRef>
          <a:fillRef idx="0">
            <a:schemeClr val="accent2"/>
          </a:fillRef>
          <a:effectRef idx="0">
            <a:schemeClr val="accent2"/>
          </a:effectRef>
          <a:fontRef idx="minor">
            <a:schemeClr val="tx1"/>
          </a:fontRef>
        </p:style>
      </p:cxnSp>
      <p:pic>
        <p:nvPicPr>
          <p:cNvPr id="7" name="图片 6"/>
          <p:cNvPicPr>
            <a:picLocks noChangeAspect="1"/>
          </p:cNvPicPr>
          <p:nvPr/>
        </p:nvPicPr>
        <p:blipFill>
          <a:blip r:embed="rId1"/>
          <a:stretch>
            <a:fillRect/>
          </a:stretch>
        </p:blipFill>
        <p:spPr>
          <a:xfrm>
            <a:off x="1919605" y="1915795"/>
            <a:ext cx="8562975" cy="4862830"/>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solidFill>
                  <a:schemeClr val="accent1"/>
                </a:solidFill>
                <a:effectLst>
                  <a:outerShdw blurRad="38100" dist="25400" dir="5400000" algn="ctr" rotWithShape="0">
                    <a:srgbClr val="6E747A">
                      <a:alpha val="43000"/>
                    </a:srgbClr>
                  </a:outerShdw>
                </a:effectLst>
                <a:sym typeface="+mn-ea"/>
              </a:rPr>
              <a:t>CrossFS</a:t>
            </a:r>
            <a:r>
              <a:rPr sz="3200">
                <a:solidFill>
                  <a:schemeClr val="accent1"/>
                </a:solidFill>
                <a:effectLst>
                  <a:outerShdw blurRad="38100" dist="25400" dir="5400000" algn="ctr" rotWithShape="0">
                    <a:srgbClr val="6E747A">
                      <a:alpha val="43000"/>
                    </a:srgbClr>
                  </a:outerShdw>
                </a:effectLst>
                <a:sym typeface="+mn-ea"/>
              </a:rPr>
              <a:t>设计</a:t>
            </a:r>
            <a:r>
              <a:rPr sz="3200">
                <a:solidFill>
                  <a:schemeClr val="accent1"/>
                </a:solidFill>
                <a:effectLst>
                  <a:outerShdw blurRad="38100" dist="25400" dir="5400000" algn="ctr" rotWithShape="0">
                    <a:srgbClr val="6E747A">
                      <a:alpha val="43000"/>
                    </a:srgbClr>
                  </a:outerShdw>
                </a:effectLst>
                <a:sym typeface="+mn-ea"/>
              </a:rPr>
              <a:t>的思路</a:t>
            </a:r>
            <a:endParaRPr sz="3200">
              <a:solidFill>
                <a:schemeClr val="accent1"/>
              </a:solidFill>
              <a:effectLst>
                <a:outerShdw blurRad="38100" dist="25400" dir="5400000" algn="ctr" rotWithShape="0">
                  <a:srgbClr val="6E747A">
                    <a:alpha val="43000"/>
                  </a:srgbClr>
                </a:outerShdw>
              </a:effectLst>
              <a:sym typeface="+mn-ea"/>
            </a:endParaRPr>
          </a:p>
        </p:txBody>
      </p:sp>
      <p:sp>
        <p:nvSpPr>
          <p:cNvPr id="3" name="内容占位符 2"/>
          <p:cNvSpPr>
            <a:spLocks noGrp="1"/>
          </p:cNvSpPr>
          <p:nvPr>
            <p:ph idx="1"/>
          </p:nvPr>
        </p:nvSpPr>
        <p:spPr>
          <a:xfrm>
            <a:off x="6042025" y="2537460"/>
            <a:ext cx="6158230" cy="2785110"/>
          </a:xfrm>
        </p:spPr>
        <p:txBody>
          <a:bodyPr/>
          <a:p>
            <a:r>
              <a:rPr lang="zh-CN" altLang="en-US" sz="2800">
                <a:solidFill>
                  <a:schemeClr val="tx1"/>
                </a:solidFill>
                <a:effectLst>
                  <a:outerShdw blurRad="38100" dist="19050" dir="2700000" algn="tl" rotWithShape="0">
                    <a:schemeClr val="dk1">
                      <a:alpha val="40000"/>
                    </a:schemeClr>
                  </a:outerShdw>
                </a:effectLst>
              </a:rPr>
              <a:t>增加一个</a:t>
            </a:r>
            <a:r>
              <a:rPr lang="en-US" altLang="zh-CN" sz="2800">
                <a:solidFill>
                  <a:schemeClr val="tx1"/>
                </a:solidFill>
                <a:effectLst>
                  <a:outerShdw blurRad="38100" dist="19050" dir="2700000" algn="tl" rotWithShape="0">
                    <a:schemeClr val="dk1">
                      <a:alpha val="40000"/>
                    </a:schemeClr>
                  </a:outerShdw>
                </a:effectLst>
              </a:rPr>
              <a:t>I/O</a:t>
            </a:r>
            <a:r>
              <a:rPr sz="2800">
                <a:solidFill>
                  <a:schemeClr val="tx1"/>
                </a:solidFill>
                <a:effectLst>
                  <a:outerShdw blurRad="38100" dist="19050" dir="2700000" algn="tl" rotWithShape="0">
                    <a:schemeClr val="dk1">
                      <a:alpha val="40000"/>
                    </a:schemeClr>
                  </a:outerShdw>
                </a:effectLst>
              </a:rPr>
              <a:t>队列，控制信息的流向是从主机</a:t>
            </a:r>
            <a:r>
              <a:rPr lang="en-US" altLang="zh-CN" sz="2800">
                <a:solidFill>
                  <a:schemeClr val="tx1"/>
                </a:solidFill>
                <a:effectLst>
                  <a:outerShdw blurRad="38100" dist="19050" dir="2700000" algn="tl" rotWithShape="0">
                    <a:schemeClr val="dk1">
                      <a:alpha val="40000"/>
                    </a:schemeClr>
                  </a:outerShdw>
                </a:effectLst>
              </a:rPr>
              <a:t>CPU</a:t>
            </a:r>
            <a:r>
              <a:rPr sz="2800">
                <a:solidFill>
                  <a:schemeClr val="tx1"/>
                </a:solidFill>
                <a:effectLst>
                  <a:outerShdw blurRad="38100" dist="19050" dir="2700000" algn="tl" rotWithShape="0">
                    <a:schemeClr val="dk1">
                      <a:alpha val="40000"/>
                    </a:schemeClr>
                  </a:outerShdw>
                </a:effectLst>
              </a:rPr>
              <a:t>流向</a:t>
            </a:r>
            <a:r>
              <a:rPr lang="en-US" altLang="zh-CN" sz="2800">
                <a:solidFill>
                  <a:schemeClr val="tx1"/>
                </a:solidFill>
                <a:effectLst>
                  <a:outerShdw blurRad="38100" dist="19050" dir="2700000" algn="tl" rotWithShape="0">
                    <a:schemeClr val="dk1">
                      <a:alpha val="40000"/>
                    </a:schemeClr>
                  </a:outerShdw>
                </a:effectLst>
              </a:rPr>
              <a:t>I/O</a:t>
            </a:r>
            <a:r>
              <a:rPr sz="2800">
                <a:solidFill>
                  <a:schemeClr val="tx1"/>
                </a:solidFill>
                <a:effectLst>
                  <a:outerShdw blurRad="38100" dist="19050" dir="2700000" algn="tl" rotWithShape="0">
                    <a:schemeClr val="dk1">
                      <a:alpha val="40000"/>
                    </a:schemeClr>
                  </a:outerShdw>
                </a:effectLst>
              </a:rPr>
              <a:t>队列，最终通过</a:t>
            </a:r>
            <a:r>
              <a:rPr lang="en-US" altLang="zh-CN" sz="2800">
                <a:solidFill>
                  <a:schemeClr val="tx1"/>
                </a:solidFill>
                <a:effectLst>
                  <a:outerShdw blurRad="38100" dist="19050" dir="2700000" algn="tl" rotWithShape="0">
                    <a:schemeClr val="dk1">
                      <a:alpha val="40000"/>
                    </a:schemeClr>
                  </a:outerShdw>
                </a:effectLst>
              </a:rPr>
              <a:t>I/O</a:t>
            </a:r>
            <a:r>
              <a:rPr sz="2800">
                <a:solidFill>
                  <a:schemeClr val="tx1"/>
                </a:solidFill>
                <a:effectLst>
                  <a:outerShdw blurRad="38100" dist="19050" dir="2700000" algn="tl" rotWithShape="0">
                    <a:schemeClr val="dk1">
                      <a:alpha val="40000"/>
                    </a:schemeClr>
                  </a:outerShdw>
                </a:effectLst>
              </a:rPr>
              <a:t>队列统一访问调用存储空间，避免了线程锁导致的块不冲突但是不能写的问题</a:t>
            </a:r>
            <a:endParaRPr sz="2800">
              <a:solidFill>
                <a:schemeClr val="tx1"/>
              </a:solidFill>
              <a:effectLst>
                <a:outerShdw blurRad="38100" dist="19050" dir="2700000" algn="tl" rotWithShape="0">
                  <a:schemeClr val="dk1">
                    <a:alpha val="40000"/>
                  </a:schemeClr>
                </a:outerShdw>
              </a:effectLst>
            </a:endParaRPr>
          </a:p>
        </p:txBody>
      </p:sp>
      <p:cxnSp>
        <p:nvCxnSpPr>
          <p:cNvPr id="4" name="直接连接符 3"/>
          <p:cNvCxnSpPr/>
          <p:nvPr/>
        </p:nvCxnSpPr>
        <p:spPr>
          <a:xfrm flipV="1">
            <a:off x="684530" y="1085850"/>
            <a:ext cx="11033125" cy="9525"/>
          </a:xfrm>
          <a:prstGeom prst="line">
            <a:avLst/>
          </a:prstGeom>
        </p:spPr>
        <p:style>
          <a:lnRef idx="1">
            <a:schemeClr val="accent2"/>
          </a:lnRef>
          <a:fillRef idx="0">
            <a:schemeClr val="accent2"/>
          </a:fillRef>
          <a:effectRef idx="0">
            <a:schemeClr val="accent2"/>
          </a:effectRef>
          <a:fontRef idx="minor">
            <a:schemeClr val="tx1"/>
          </a:fontRef>
        </p:style>
      </p:cxnSp>
      <p:pic>
        <p:nvPicPr>
          <p:cNvPr id="8" name="图片 7"/>
          <p:cNvPicPr>
            <a:picLocks noChangeAspect="1"/>
          </p:cNvPicPr>
          <p:nvPr/>
        </p:nvPicPr>
        <p:blipFill>
          <a:blip r:embed="rId1"/>
          <a:stretch>
            <a:fillRect/>
          </a:stretch>
        </p:blipFill>
        <p:spPr>
          <a:xfrm>
            <a:off x="4214495" y="6337300"/>
            <a:ext cx="2674620" cy="304800"/>
          </a:xfrm>
          <a:prstGeom prst="rect">
            <a:avLst/>
          </a:prstGeom>
        </p:spPr>
      </p:pic>
      <p:pic>
        <p:nvPicPr>
          <p:cNvPr id="10" name="图片 9"/>
          <p:cNvPicPr>
            <a:picLocks noChangeAspect="1"/>
          </p:cNvPicPr>
          <p:nvPr/>
        </p:nvPicPr>
        <p:blipFill>
          <a:blip r:embed="rId2"/>
          <a:stretch>
            <a:fillRect/>
          </a:stretch>
        </p:blipFill>
        <p:spPr>
          <a:xfrm>
            <a:off x="7437755" y="6383020"/>
            <a:ext cx="2857500" cy="259080"/>
          </a:xfrm>
          <a:prstGeom prst="rect">
            <a:avLst/>
          </a:prstGeom>
        </p:spPr>
      </p:pic>
      <p:pic>
        <p:nvPicPr>
          <p:cNvPr id="5" name="图片 4"/>
          <p:cNvPicPr>
            <a:picLocks noChangeAspect="1"/>
          </p:cNvPicPr>
          <p:nvPr/>
        </p:nvPicPr>
        <p:blipFill>
          <a:blip r:embed="rId3"/>
          <a:stretch>
            <a:fillRect/>
          </a:stretch>
        </p:blipFill>
        <p:spPr>
          <a:xfrm>
            <a:off x="416560" y="1464310"/>
            <a:ext cx="5554980" cy="4488180"/>
          </a:xfrm>
          <a:prstGeom prst="rect">
            <a:avLst/>
          </a:prstGeom>
        </p:spPr>
      </p:pic>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solidFill>
                  <a:schemeClr val="accent1"/>
                </a:solidFill>
                <a:effectLst>
                  <a:outerShdw blurRad="38100" dist="25400" dir="5400000" algn="ctr" rotWithShape="0">
                    <a:srgbClr val="6E747A">
                      <a:alpha val="43000"/>
                    </a:srgbClr>
                  </a:outerShdw>
                </a:effectLst>
                <a:sym typeface="+mn-ea"/>
              </a:rPr>
              <a:t>CrossFS</a:t>
            </a:r>
            <a:r>
              <a:rPr sz="3200">
                <a:solidFill>
                  <a:schemeClr val="accent1"/>
                </a:solidFill>
                <a:effectLst>
                  <a:outerShdw blurRad="38100" dist="25400" dir="5400000" algn="ctr" rotWithShape="0">
                    <a:srgbClr val="6E747A">
                      <a:alpha val="43000"/>
                    </a:srgbClr>
                  </a:outerShdw>
                </a:effectLst>
                <a:sym typeface="+mn-ea"/>
              </a:rPr>
              <a:t>设计</a:t>
            </a:r>
            <a:r>
              <a:rPr sz="3200">
                <a:solidFill>
                  <a:schemeClr val="accent1"/>
                </a:solidFill>
                <a:effectLst>
                  <a:outerShdw blurRad="38100" dist="25400" dir="5400000" algn="ctr" rotWithShape="0">
                    <a:srgbClr val="6E747A">
                      <a:alpha val="43000"/>
                    </a:srgbClr>
                  </a:outerShdw>
                </a:effectLst>
                <a:sym typeface="+mn-ea"/>
              </a:rPr>
              <a:t>的思路</a:t>
            </a:r>
            <a:endParaRPr sz="3200">
              <a:solidFill>
                <a:schemeClr val="accent1"/>
              </a:solidFill>
              <a:effectLst>
                <a:outerShdw blurRad="38100" dist="25400" dir="5400000" algn="ctr" rotWithShape="0">
                  <a:srgbClr val="6E747A">
                    <a:alpha val="43000"/>
                  </a:srgbClr>
                </a:outerShdw>
              </a:effectLst>
              <a:sym typeface="+mn-ea"/>
            </a:endParaRPr>
          </a:p>
        </p:txBody>
      </p:sp>
      <p:sp>
        <p:nvSpPr>
          <p:cNvPr id="3" name="内容占位符 2"/>
          <p:cNvSpPr>
            <a:spLocks noGrp="1"/>
          </p:cNvSpPr>
          <p:nvPr>
            <p:ph idx="1"/>
          </p:nvPr>
        </p:nvSpPr>
        <p:spPr>
          <a:xfrm>
            <a:off x="771525" y="1079500"/>
            <a:ext cx="6158230" cy="699135"/>
          </a:xfrm>
        </p:spPr>
        <p:txBody>
          <a:bodyPr/>
          <a:p>
            <a:pPr marL="0" indent="0">
              <a:buNone/>
            </a:pPr>
            <a:r>
              <a:rPr sz="2800">
                <a:solidFill>
                  <a:schemeClr val="tx1"/>
                </a:solidFill>
                <a:effectLst>
                  <a:outerShdw blurRad="38100" dist="19050" dir="2700000" algn="tl" rotWithShape="0">
                    <a:schemeClr val="dk1">
                      <a:alpha val="40000"/>
                    </a:schemeClr>
                  </a:outerShdw>
                </a:effectLst>
              </a:rPr>
              <a:t>举个栗子</a:t>
            </a:r>
            <a:endParaRPr sz="2800">
              <a:solidFill>
                <a:schemeClr val="tx1"/>
              </a:solidFill>
              <a:effectLst>
                <a:outerShdw blurRad="38100" dist="19050" dir="2700000" algn="tl" rotWithShape="0">
                  <a:schemeClr val="dk1">
                    <a:alpha val="40000"/>
                  </a:schemeClr>
                </a:outerShdw>
              </a:effectLst>
            </a:endParaRPr>
          </a:p>
        </p:txBody>
      </p:sp>
      <p:cxnSp>
        <p:nvCxnSpPr>
          <p:cNvPr id="4" name="直接连接符 3"/>
          <p:cNvCxnSpPr/>
          <p:nvPr/>
        </p:nvCxnSpPr>
        <p:spPr>
          <a:xfrm flipV="1">
            <a:off x="684530" y="1085850"/>
            <a:ext cx="11033125" cy="9525"/>
          </a:xfrm>
          <a:prstGeom prst="line">
            <a:avLst/>
          </a:prstGeom>
        </p:spPr>
        <p:style>
          <a:lnRef idx="1">
            <a:schemeClr val="accent2"/>
          </a:lnRef>
          <a:fillRef idx="0">
            <a:schemeClr val="accent2"/>
          </a:fillRef>
          <a:effectRef idx="0">
            <a:schemeClr val="accent2"/>
          </a:effectRef>
          <a:fontRef idx="minor">
            <a:schemeClr val="tx1"/>
          </a:fontRef>
        </p:style>
      </p:cxnSp>
      <p:pic>
        <p:nvPicPr>
          <p:cNvPr id="6" name="图片 5" descr="9Z@82TPZ3XPJ(T9C@AM4I%1"/>
          <p:cNvPicPr>
            <a:picLocks noChangeAspect="1"/>
          </p:cNvPicPr>
          <p:nvPr/>
        </p:nvPicPr>
        <p:blipFill>
          <a:blip r:embed="rId1"/>
          <a:stretch>
            <a:fillRect/>
          </a:stretch>
        </p:blipFill>
        <p:spPr>
          <a:xfrm>
            <a:off x="2916555" y="1644015"/>
            <a:ext cx="5270500" cy="4554220"/>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solidFill>
                  <a:schemeClr val="accent1"/>
                </a:solidFill>
                <a:effectLst>
                  <a:outerShdw blurRad="38100" dist="25400" dir="5400000" algn="ctr" rotWithShape="0">
                    <a:srgbClr val="6E747A">
                      <a:alpha val="43000"/>
                    </a:srgbClr>
                  </a:outerShdw>
                </a:effectLst>
                <a:sym typeface="+mn-ea"/>
              </a:rPr>
              <a:t>CrossFS</a:t>
            </a:r>
            <a:r>
              <a:rPr sz="3200">
                <a:solidFill>
                  <a:schemeClr val="accent1"/>
                </a:solidFill>
                <a:effectLst>
                  <a:outerShdw blurRad="38100" dist="25400" dir="5400000" algn="ctr" rotWithShape="0">
                    <a:srgbClr val="6E747A">
                      <a:alpha val="43000"/>
                    </a:srgbClr>
                  </a:outerShdw>
                </a:effectLst>
                <a:sym typeface="+mn-ea"/>
              </a:rPr>
              <a:t>设计</a:t>
            </a:r>
            <a:r>
              <a:rPr sz="3200">
                <a:solidFill>
                  <a:schemeClr val="accent1"/>
                </a:solidFill>
                <a:effectLst>
                  <a:outerShdw blurRad="38100" dist="25400" dir="5400000" algn="ctr" rotWithShape="0">
                    <a:srgbClr val="6E747A">
                      <a:alpha val="43000"/>
                    </a:srgbClr>
                  </a:outerShdw>
                </a:effectLst>
                <a:sym typeface="+mn-ea"/>
              </a:rPr>
              <a:t>的思路</a:t>
            </a:r>
            <a:endParaRPr sz="3200">
              <a:solidFill>
                <a:schemeClr val="accent1"/>
              </a:solidFill>
              <a:effectLst>
                <a:outerShdw blurRad="38100" dist="25400" dir="5400000" algn="ctr" rotWithShape="0">
                  <a:srgbClr val="6E747A">
                    <a:alpha val="43000"/>
                  </a:srgbClr>
                </a:outerShdw>
              </a:effectLst>
              <a:sym typeface="+mn-ea"/>
            </a:endParaRPr>
          </a:p>
        </p:txBody>
      </p:sp>
      <p:sp>
        <p:nvSpPr>
          <p:cNvPr id="3" name="内容占位符 2"/>
          <p:cNvSpPr>
            <a:spLocks noGrp="1"/>
          </p:cNvSpPr>
          <p:nvPr>
            <p:ph idx="1"/>
          </p:nvPr>
        </p:nvSpPr>
        <p:spPr>
          <a:xfrm>
            <a:off x="771525" y="1079500"/>
            <a:ext cx="6158230" cy="699135"/>
          </a:xfrm>
        </p:spPr>
        <p:txBody>
          <a:bodyPr/>
          <a:p>
            <a:pPr marL="0" indent="0">
              <a:buNone/>
            </a:pPr>
            <a:r>
              <a:rPr sz="2800">
                <a:solidFill>
                  <a:schemeClr val="tx1"/>
                </a:solidFill>
                <a:effectLst>
                  <a:outerShdw blurRad="38100" dist="19050" dir="2700000" algn="tl" rotWithShape="0">
                    <a:schemeClr val="dk1">
                      <a:alpha val="40000"/>
                    </a:schemeClr>
                  </a:outerShdw>
                </a:effectLst>
              </a:rPr>
              <a:t>举个栗子</a:t>
            </a:r>
            <a:endParaRPr sz="2800">
              <a:solidFill>
                <a:schemeClr val="tx1"/>
              </a:solidFill>
              <a:effectLst>
                <a:outerShdw blurRad="38100" dist="19050" dir="2700000" algn="tl" rotWithShape="0">
                  <a:schemeClr val="dk1">
                    <a:alpha val="40000"/>
                  </a:schemeClr>
                </a:outerShdw>
              </a:effectLst>
            </a:endParaRPr>
          </a:p>
        </p:txBody>
      </p:sp>
      <p:cxnSp>
        <p:nvCxnSpPr>
          <p:cNvPr id="4" name="直接连接符 3"/>
          <p:cNvCxnSpPr/>
          <p:nvPr/>
        </p:nvCxnSpPr>
        <p:spPr>
          <a:xfrm flipV="1">
            <a:off x="684530" y="1085850"/>
            <a:ext cx="11033125" cy="9525"/>
          </a:xfrm>
          <a:prstGeom prst="line">
            <a:avLst/>
          </a:prstGeom>
        </p:spPr>
        <p:style>
          <a:lnRef idx="1">
            <a:schemeClr val="accent2"/>
          </a:lnRef>
          <a:fillRef idx="0">
            <a:schemeClr val="accent2"/>
          </a:fillRef>
          <a:effectRef idx="0">
            <a:schemeClr val="accent2"/>
          </a:effectRef>
          <a:fontRef idx="minor">
            <a:schemeClr val="tx1"/>
          </a:fontRef>
        </p:style>
      </p:cxnSp>
      <p:pic>
        <p:nvPicPr>
          <p:cNvPr id="7" name="图片 6"/>
          <p:cNvPicPr>
            <a:picLocks noChangeAspect="1"/>
          </p:cNvPicPr>
          <p:nvPr/>
        </p:nvPicPr>
        <p:blipFill>
          <a:blip r:embed="rId1"/>
          <a:stretch>
            <a:fillRect/>
          </a:stretch>
        </p:blipFill>
        <p:spPr>
          <a:xfrm>
            <a:off x="1188720" y="1873250"/>
            <a:ext cx="9814560" cy="1600200"/>
          </a:xfrm>
          <a:prstGeom prst="rect">
            <a:avLst/>
          </a:prstGeom>
        </p:spPr>
      </p:pic>
      <p:sp>
        <p:nvSpPr>
          <p:cNvPr id="9" name="文本框 8"/>
          <p:cNvSpPr txBox="1"/>
          <p:nvPr/>
        </p:nvSpPr>
        <p:spPr>
          <a:xfrm>
            <a:off x="1258570" y="3831590"/>
            <a:ext cx="9592310" cy="645160"/>
          </a:xfrm>
          <a:prstGeom prst="rect">
            <a:avLst/>
          </a:prstGeom>
          <a:noFill/>
        </p:spPr>
        <p:txBody>
          <a:bodyPr wrap="square" rtlCol="0">
            <a:spAutoFit/>
          </a:bodyPr>
          <a:p>
            <a:r>
              <a:rPr lang="zh-CN" altLang="en-US"/>
              <a:t>对于这两个线程当中的两个指令而言，并没有产生读写块的冲突，但是由于这两个指令分布于两个线程当中，所以当线程一访问内核存储系统的时候，线程二只能等待，造成了延时</a:t>
            </a:r>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solidFill>
                  <a:schemeClr val="accent1"/>
                </a:solidFill>
                <a:effectLst>
                  <a:outerShdw blurRad="38100" dist="25400" dir="5400000" algn="ctr" rotWithShape="0">
                    <a:srgbClr val="6E747A">
                      <a:alpha val="43000"/>
                    </a:srgbClr>
                  </a:outerShdw>
                </a:effectLst>
              </a:rPr>
              <a:t>目录</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3" name="内容占位符 2"/>
          <p:cNvSpPr>
            <a:spLocks noGrp="1"/>
          </p:cNvSpPr>
          <p:nvPr>
            <p:ph idx="1"/>
          </p:nvPr>
        </p:nvSpPr>
        <p:spPr/>
        <p:txBody>
          <a:bodyPr/>
          <a:p>
            <a:r>
              <a:rPr lang="zh-CN" altLang="en-US" sz="2800"/>
              <a:t>现代文件系统的局限性</a:t>
            </a:r>
            <a:endParaRPr lang="zh-CN" altLang="en-US" sz="2800"/>
          </a:p>
          <a:p>
            <a:r>
              <a:rPr lang="zh-CN" altLang="en-US" sz="2800"/>
              <a:t>解决问题的通常思路</a:t>
            </a:r>
            <a:endParaRPr lang="zh-CN" altLang="en-US" sz="2800"/>
          </a:p>
          <a:p>
            <a:r>
              <a:rPr lang="zh-CN" altLang="en-US" sz="2800"/>
              <a:t>ZoFS</a:t>
            </a:r>
            <a:r>
              <a:rPr sz="2800">
                <a:sym typeface="+mn-ea"/>
              </a:rPr>
              <a:t>设计的思路与性能分析</a:t>
            </a:r>
            <a:endParaRPr lang="zh-CN" altLang="en-US" sz="2800"/>
          </a:p>
          <a:p>
            <a:r>
              <a:rPr lang="zh-CN" altLang="en-US" sz="2800"/>
              <a:t>INSIDER设计的思路与性能分析</a:t>
            </a:r>
            <a:endParaRPr lang="zh-CN" altLang="en-US" sz="2800"/>
          </a:p>
          <a:p>
            <a:r>
              <a:rPr lang="en-US" altLang="zh-CN" sz="2800"/>
              <a:t>CorssFS</a:t>
            </a:r>
            <a:r>
              <a:rPr sz="2800"/>
              <a:t>设计</a:t>
            </a:r>
            <a:r>
              <a:rPr sz="2800"/>
              <a:t>的思路与性能分析</a:t>
            </a:r>
            <a:endParaRPr sz="2800"/>
          </a:p>
          <a:p>
            <a:r>
              <a:rPr sz="2800"/>
              <a:t>总结</a:t>
            </a:r>
            <a:endParaRPr sz="2800"/>
          </a:p>
        </p:txBody>
      </p:sp>
      <p:cxnSp>
        <p:nvCxnSpPr>
          <p:cNvPr id="4" name="直接连接符 3"/>
          <p:cNvCxnSpPr/>
          <p:nvPr/>
        </p:nvCxnSpPr>
        <p:spPr>
          <a:xfrm flipV="1">
            <a:off x="684530" y="1085850"/>
            <a:ext cx="11033125" cy="9525"/>
          </a:xfrm>
          <a:prstGeom prst="line">
            <a:avLst/>
          </a:prstGeom>
        </p:spPr>
        <p:style>
          <a:lnRef idx="1">
            <a:schemeClr val="accent2"/>
          </a:lnRef>
          <a:fillRef idx="0">
            <a:schemeClr val="accent2"/>
          </a:fillRef>
          <a:effectRef idx="0">
            <a:schemeClr val="accent2"/>
          </a:effectRef>
          <a:fontRef idx="minor">
            <a:schemeClr val="tx1"/>
          </a:fontRef>
        </p:style>
      </p:cxn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solidFill>
                  <a:schemeClr val="accent1"/>
                </a:solidFill>
                <a:effectLst>
                  <a:outerShdw blurRad="38100" dist="25400" dir="5400000" algn="ctr" rotWithShape="0">
                    <a:srgbClr val="6E747A">
                      <a:alpha val="43000"/>
                    </a:srgbClr>
                  </a:outerShdw>
                </a:effectLst>
                <a:sym typeface="+mn-ea"/>
              </a:rPr>
              <a:t>CrossFS</a:t>
            </a:r>
            <a:r>
              <a:rPr sz="3200">
                <a:solidFill>
                  <a:schemeClr val="accent1"/>
                </a:solidFill>
                <a:effectLst>
                  <a:outerShdw blurRad="38100" dist="25400" dir="5400000" algn="ctr" rotWithShape="0">
                    <a:srgbClr val="6E747A">
                      <a:alpha val="43000"/>
                    </a:srgbClr>
                  </a:outerShdw>
                </a:effectLst>
                <a:sym typeface="+mn-ea"/>
              </a:rPr>
              <a:t>设计</a:t>
            </a:r>
            <a:r>
              <a:rPr sz="3200">
                <a:solidFill>
                  <a:schemeClr val="accent1"/>
                </a:solidFill>
                <a:effectLst>
                  <a:outerShdw blurRad="38100" dist="25400" dir="5400000" algn="ctr" rotWithShape="0">
                    <a:srgbClr val="6E747A">
                      <a:alpha val="43000"/>
                    </a:srgbClr>
                  </a:outerShdw>
                </a:effectLst>
                <a:sym typeface="+mn-ea"/>
              </a:rPr>
              <a:t>的思路</a:t>
            </a:r>
            <a:endParaRPr sz="3200">
              <a:solidFill>
                <a:schemeClr val="accent1"/>
              </a:solidFill>
              <a:effectLst>
                <a:outerShdw blurRad="38100" dist="25400" dir="5400000" algn="ctr" rotWithShape="0">
                  <a:srgbClr val="6E747A">
                    <a:alpha val="43000"/>
                  </a:srgbClr>
                </a:outerShdw>
              </a:effectLst>
              <a:sym typeface="+mn-ea"/>
            </a:endParaRPr>
          </a:p>
        </p:txBody>
      </p:sp>
      <p:sp>
        <p:nvSpPr>
          <p:cNvPr id="3" name="内容占位符 2"/>
          <p:cNvSpPr>
            <a:spLocks noGrp="1"/>
          </p:cNvSpPr>
          <p:nvPr>
            <p:ph idx="1"/>
          </p:nvPr>
        </p:nvSpPr>
        <p:spPr>
          <a:xfrm>
            <a:off x="771525" y="1079500"/>
            <a:ext cx="6158230" cy="699135"/>
          </a:xfrm>
        </p:spPr>
        <p:txBody>
          <a:bodyPr/>
          <a:p>
            <a:pPr marL="0" indent="0">
              <a:buNone/>
            </a:pPr>
            <a:r>
              <a:rPr sz="2800">
                <a:solidFill>
                  <a:schemeClr val="tx1"/>
                </a:solidFill>
                <a:effectLst>
                  <a:outerShdw blurRad="38100" dist="19050" dir="2700000" algn="tl" rotWithShape="0">
                    <a:schemeClr val="dk1">
                      <a:alpha val="40000"/>
                    </a:schemeClr>
                  </a:outerShdw>
                </a:effectLst>
              </a:rPr>
              <a:t>多线程怎么搞定？</a:t>
            </a:r>
            <a:endParaRPr sz="2800">
              <a:solidFill>
                <a:schemeClr val="tx1"/>
              </a:solidFill>
              <a:effectLst>
                <a:outerShdw blurRad="38100" dist="19050" dir="2700000" algn="tl" rotWithShape="0">
                  <a:schemeClr val="dk1">
                    <a:alpha val="40000"/>
                  </a:schemeClr>
                </a:outerShdw>
              </a:effectLst>
            </a:endParaRPr>
          </a:p>
        </p:txBody>
      </p:sp>
      <p:cxnSp>
        <p:nvCxnSpPr>
          <p:cNvPr id="4" name="直接连接符 3"/>
          <p:cNvCxnSpPr/>
          <p:nvPr/>
        </p:nvCxnSpPr>
        <p:spPr>
          <a:xfrm flipV="1">
            <a:off x="684530" y="1085850"/>
            <a:ext cx="11033125" cy="9525"/>
          </a:xfrm>
          <a:prstGeom prst="line">
            <a:avLst/>
          </a:prstGeom>
        </p:spPr>
        <p:style>
          <a:lnRef idx="1">
            <a:schemeClr val="accent2"/>
          </a:lnRef>
          <a:fillRef idx="0">
            <a:schemeClr val="accent2"/>
          </a:fillRef>
          <a:effectRef idx="0">
            <a:schemeClr val="accent2"/>
          </a:effectRef>
          <a:fontRef idx="minor">
            <a:schemeClr val="tx1"/>
          </a:fontRef>
        </p:style>
      </p:cxnSp>
      <p:pic>
        <p:nvPicPr>
          <p:cNvPr id="5" name="图片 4"/>
          <p:cNvPicPr>
            <a:picLocks noChangeAspect="1"/>
          </p:cNvPicPr>
          <p:nvPr/>
        </p:nvPicPr>
        <p:blipFill>
          <a:blip r:embed="rId1"/>
          <a:stretch>
            <a:fillRect/>
          </a:stretch>
        </p:blipFill>
        <p:spPr>
          <a:xfrm>
            <a:off x="1196340" y="1967230"/>
            <a:ext cx="9799320" cy="4091940"/>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solidFill>
                  <a:schemeClr val="accent1"/>
                </a:solidFill>
                <a:effectLst>
                  <a:outerShdw blurRad="38100" dist="25400" dir="5400000" algn="ctr" rotWithShape="0">
                    <a:srgbClr val="6E747A">
                      <a:alpha val="43000"/>
                    </a:srgbClr>
                  </a:outerShdw>
                </a:effectLst>
                <a:sym typeface="+mn-ea"/>
              </a:rPr>
              <a:t>CrossFS</a:t>
            </a:r>
            <a:r>
              <a:rPr sz="3200">
                <a:solidFill>
                  <a:schemeClr val="accent1"/>
                </a:solidFill>
                <a:effectLst>
                  <a:outerShdw blurRad="38100" dist="25400" dir="5400000" algn="ctr" rotWithShape="0">
                    <a:srgbClr val="6E747A">
                      <a:alpha val="43000"/>
                    </a:srgbClr>
                  </a:outerShdw>
                </a:effectLst>
                <a:sym typeface="+mn-ea"/>
              </a:rPr>
              <a:t>设计</a:t>
            </a:r>
            <a:r>
              <a:rPr sz="3200">
                <a:solidFill>
                  <a:schemeClr val="accent1"/>
                </a:solidFill>
                <a:effectLst>
                  <a:outerShdw blurRad="38100" dist="25400" dir="5400000" algn="ctr" rotWithShape="0">
                    <a:srgbClr val="6E747A">
                      <a:alpha val="43000"/>
                    </a:srgbClr>
                  </a:outerShdw>
                </a:effectLst>
                <a:sym typeface="+mn-ea"/>
              </a:rPr>
              <a:t>的思路</a:t>
            </a:r>
            <a:endParaRPr sz="3200">
              <a:solidFill>
                <a:schemeClr val="accent1"/>
              </a:solidFill>
              <a:effectLst>
                <a:outerShdw blurRad="38100" dist="25400" dir="5400000" algn="ctr" rotWithShape="0">
                  <a:srgbClr val="6E747A">
                    <a:alpha val="43000"/>
                  </a:srgbClr>
                </a:outerShdw>
              </a:effectLst>
              <a:sym typeface="+mn-ea"/>
            </a:endParaRPr>
          </a:p>
        </p:txBody>
      </p:sp>
      <p:sp>
        <p:nvSpPr>
          <p:cNvPr id="3" name="内容占位符 2"/>
          <p:cNvSpPr>
            <a:spLocks noGrp="1"/>
          </p:cNvSpPr>
          <p:nvPr>
            <p:ph idx="1"/>
          </p:nvPr>
        </p:nvSpPr>
        <p:spPr>
          <a:xfrm>
            <a:off x="771525" y="1079500"/>
            <a:ext cx="6158230" cy="699135"/>
          </a:xfrm>
        </p:spPr>
        <p:txBody>
          <a:bodyPr/>
          <a:p>
            <a:pPr marL="0" indent="0">
              <a:buNone/>
            </a:pPr>
            <a:r>
              <a:rPr sz="2800">
                <a:solidFill>
                  <a:schemeClr val="tx1"/>
                </a:solidFill>
                <a:effectLst>
                  <a:outerShdw blurRad="38100" dist="19050" dir="2700000" algn="tl" rotWithShape="0">
                    <a:schemeClr val="dk1">
                      <a:alpha val="40000"/>
                    </a:schemeClr>
                  </a:outerShdw>
                </a:effectLst>
              </a:rPr>
              <a:t>访问相同块的情况？</a:t>
            </a:r>
            <a:endParaRPr sz="2800">
              <a:solidFill>
                <a:schemeClr val="tx1"/>
              </a:solidFill>
              <a:effectLst>
                <a:outerShdw blurRad="38100" dist="19050" dir="2700000" algn="tl" rotWithShape="0">
                  <a:schemeClr val="dk1">
                    <a:alpha val="40000"/>
                  </a:schemeClr>
                </a:outerShdw>
              </a:effectLst>
            </a:endParaRPr>
          </a:p>
        </p:txBody>
      </p:sp>
      <p:cxnSp>
        <p:nvCxnSpPr>
          <p:cNvPr id="4" name="直接连接符 3"/>
          <p:cNvCxnSpPr/>
          <p:nvPr/>
        </p:nvCxnSpPr>
        <p:spPr>
          <a:xfrm flipV="1">
            <a:off x="684530" y="1085850"/>
            <a:ext cx="11033125" cy="9525"/>
          </a:xfrm>
          <a:prstGeom prst="line">
            <a:avLst/>
          </a:prstGeom>
        </p:spPr>
        <p:style>
          <a:lnRef idx="1">
            <a:schemeClr val="accent2"/>
          </a:lnRef>
          <a:fillRef idx="0">
            <a:schemeClr val="accent2"/>
          </a:fillRef>
          <a:effectRef idx="0">
            <a:schemeClr val="accent2"/>
          </a:effectRef>
          <a:fontRef idx="minor">
            <a:schemeClr val="tx1"/>
          </a:fontRef>
        </p:style>
      </p:cxnSp>
      <p:pic>
        <p:nvPicPr>
          <p:cNvPr id="6" name="图片 5"/>
          <p:cNvPicPr>
            <a:picLocks noChangeAspect="1"/>
          </p:cNvPicPr>
          <p:nvPr/>
        </p:nvPicPr>
        <p:blipFill>
          <a:blip r:embed="rId1"/>
          <a:stretch>
            <a:fillRect/>
          </a:stretch>
        </p:blipFill>
        <p:spPr>
          <a:xfrm>
            <a:off x="1411605" y="1670685"/>
            <a:ext cx="9578340" cy="4907280"/>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solidFill>
                  <a:schemeClr val="accent1"/>
                </a:solidFill>
                <a:effectLst>
                  <a:outerShdw blurRad="38100" dist="25400" dir="5400000" algn="ctr" rotWithShape="0">
                    <a:srgbClr val="6E747A">
                      <a:alpha val="43000"/>
                    </a:srgbClr>
                  </a:outerShdw>
                </a:effectLst>
                <a:sym typeface="+mn-ea"/>
              </a:rPr>
              <a:t>CrossFS</a:t>
            </a:r>
            <a:r>
              <a:rPr sz="3200">
                <a:solidFill>
                  <a:schemeClr val="accent1"/>
                </a:solidFill>
                <a:effectLst>
                  <a:outerShdw blurRad="38100" dist="25400" dir="5400000" algn="ctr" rotWithShape="0">
                    <a:srgbClr val="6E747A">
                      <a:alpha val="43000"/>
                    </a:srgbClr>
                  </a:outerShdw>
                </a:effectLst>
                <a:sym typeface="+mn-ea"/>
              </a:rPr>
              <a:t>设计</a:t>
            </a:r>
            <a:r>
              <a:rPr sz="3200">
                <a:solidFill>
                  <a:schemeClr val="accent1"/>
                </a:solidFill>
                <a:effectLst>
                  <a:outerShdw blurRad="38100" dist="25400" dir="5400000" algn="ctr" rotWithShape="0">
                    <a:srgbClr val="6E747A">
                      <a:alpha val="43000"/>
                    </a:srgbClr>
                  </a:outerShdw>
                </a:effectLst>
                <a:sym typeface="+mn-ea"/>
              </a:rPr>
              <a:t>的思路</a:t>
            </a:r>
            <a:endParaRPr sz="3200">
              <a:solidFill>
                <a:schemeClr val="accent1"/>
              </a:solidFill>
              <a:effectLst>
                <a:outerShdw blurRad="38100" dist="25400" dir="5400000" algn="ctr" rotWithShape="0">
                  <a:srgbClr val="6E747A">
                    <a:alpha val="43000"/>
                  </a:srgbClr>
                </a:outerShdw>
              </a:effectLst>
              <a:sym typeface="+mn-ea"/>
            </a:endParaRPr>
          </a:p>
        </p:txBody>
      </p:sp>
      <p:sp>
        <p:nvSpPr>
          <p:cNvPr id="3" name="内容占位符 2"/>
          <p:cNvSpPr>
            <a:spLocks noGrp="1"/>
          </p:cNvSpPr>
          <p:nvPr>
            <p:ph idx="1"/>
          </p:nvPr>
        </p:nvSpPr>
        <p:spPr>
          <a:xfrm>
            <a:off x="771525" y="1079500"/>
            <a:ext cx="6158230" cy="699135"/>
          </a:xfrm>
        </p:spPr>
        <p:txBody>
          <a:bodyPr/>
          <a:p>
            <a:pPr marL="0" indent="0">
              <a:buNone/>
            </a:pPr>
            <a:r>
              <a:rPr sz="2800">
                <a:solidFill>
                  <a:schemeClr val="tx1"/>
                </a:solidFill>
                <a:effectLst>
                  <a:outerShdw blurRad="38100" dist="19050" dir="2700000" algn="tl" rotWithShape="0">
                    <a:schemeClr val="dk1">
                      <a:alpha val="40000"/>
                    </a:schemeClr>
                  </a:outerShdw>
                </a:effectLst>
              </a:rPr>
              <a:t>引入间隔树数据结构</a:t>
            </a:r>
            <a:endParaRPr sz="2800">
              <a:solidFill>
                <a:schemeClr val="tx1"/>
              </a:solidFill>
              <a:effectLst>
                <a:outerShdw blurRad="38100" dist="19050" dir="2700000" algn="tl" rotWithShape="0">
                  <a:schemeClr val="dk1">
                    <a:alpha val="40000"/>
                  </a:schemeClr>
                </a:outerShdw>
              </a:effectLst>
            </a:endParaRPr>
          </a:p>
        </p:txBody>
      </p:sp>
      <p:cxnSp>
        <p:nvCxnSpPr>
          <p:cNvPr id="4" name="直接连接符 3"/>
          <p:cNvCxnSpPr/>
          <p:nvPr/>
        </p:nvCxnSpPr>
        <p:spPr>
          <a:xfrm flipV="1">
            <a:off x="684530" y="1085850"/>
            <a:ext cx="11033125" cy="9525"/>
          </a:xfrm>
          <a:prstGeom prst="line">
            <a:avLst/>
          </a:prstGeom>
        </p:spPr>
        <p:style>
          <a:lnRef idx="1">
            <a:schemeClr val="accent2"/>
          </a:lnRef>
          <a:fillRef idx="0">
            <a:schemeClr val="accent2"/>
          </a:fillRef>
          <a:effectRef idx="0">
            <a:schemeClr val="accent2"/>
          </a:effectRef>
          <a:fontRef idx="minor">
            <a:schemeClr val="tx1"/>
          </a:fontRef>
        </p:style>
      </p:cxnSp>
      <p:pic>
        <p:nvPicPr>
          <p:cNvPr id="5" name="图片 4"/>
          <p:cNvPicPr>
            <a:picLocks noChangeAspect="1"/>
          </p:cNvPicPr>
          <p:nvPr/>
        </p:nvPicPr>
        <p:blipFill>
          <a:blip r:embed="rId1"/>
          <a:stretch>
            <a:fillRect/>
          </a:stretch>
        </p:blipFill>
        <p:spPr>
          <a:xfrm>
            <a:off x="1272540" y="1619250"/>
            <a:ext cx="9646920" cy="5151120"/>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solidFill>
                  <a:schemeClr val="accent1"/>
                </a:solidFill>
                <a:effectLst>
                  <a:outerShdw blurRad="38100" dist="25400" dir="5400000" algn="ctr" rotWithShape="0">
                    <a:srgbClr val="6E747A">
                      <a:alpha val="43000"/>
                    </a:srgbClr>
                  </a:outerShdw>
                </a:effectLst>
                <a:sym typeface="+mn-ea"/>
              </a:rPr>
              <a:t>CrossFS</a:t>
            </a:r>
            <a:r>
              <a:rPr sz="3200">
                <a:solidFill>
                  <a:schemeClr val="accent1"/>
                </a:solidFill>
                <a:effectLst>
                  <a:outerShdw blurRad="38100" dist="25400" dir="5400000" algn="ctr" rotWithShape="0">
                    <a:srgbClr val="6E747A">
                      <a:alpha val="43000"/>
                    </a:srgbClr>
                  </a:outerShdw>
                </a:effectLst>
                <a:sym typeface="+mn-ea"/>
              </a:rPr>
              <a:t>设计</a:t>
            </a:r>
            <a:r>
              <a:rPr sz="3200">
                <a:solidFill>
                  <a:schemeClr val="accent1"/>
                </a:solidFill>
                <a:effectLst>
                  <a:outerShdw blurRad="38100" dist="25400" dir="5400000" algn="ctr" rotWithShape="0">
                    <a:srgbClr val="6E747A">
                      <a:alpha val="43000"/>
                    </a:srgbClr>
                  </a:outerShdw>
                </a:effectLst>
                <a:sym typeface="+mn-ea"/>
              </a:rPr>
              <a:t>的思路</a:t>
            </a:r>
            <a:endParaRPr sz="3200">
              <a:solidFill>
                <a:schemeClr val="accent1"/>
              </a:solidFill>
              <a:effectLst>
                <a:outerShdw blurRad="38100" dist="25400" dir="5400000" algn="ctr" rotWithShape="0">
                  <a:srgbClr val="6E747A">
                    <a:alpha val="43000"/>
                  </a:srgbClr>
                </a:outerShdw>
              </a:effectLst>
              <a:sym typeface="+mn-ea"/>
            </a:endParaRPr>
          </a:p>
        </p:txBody>
      </p:sp>
      <p:sp>
        <p:nvSpPr>
          <p:cNvPr id="3" name="内容占位符 2"/>
          <p:cNvSpPr>
            <a:spLocks noGrp="1"/>
          </p:cNvSpPr>
          <p:nvPr>
            <p:ph idx="1"/>
          </p:nvPr>
        </p:nvSpPr>
        <p:spPr>
          <a:xfrm>
            <a:off x="771525" y="1079500"/>
            <a:ext cx="6158230" cy="699135"/>
          </a:xfrm>
        </p:spPr>
        <p:txBody>
          <a:bodyPr/>
          <a:p>
            <a:pPr marL="0" indent="0">
              <a:buNone/>
            </a:pPr>
            <a:r>
              <a:rPr sz="2800">
                <a:solidFill>
                  <a:schemeClr val="tx1"/>
                </a:solidFill>
                <a:effectLst>
                  <a:outerShdw blurRad="38100" dist="19050" dir="2700000" algn="tl" rotWithShape="0">
                    <a:schemeClr val="dk1">
                      <a:alpha val="40000"/>
                    </a:schemeClr>
                  </a:outerShdw>
                </a:effectLst>
              </a:rPr>
              <a:t>引入间隔树数据结构</a:t>
            </a:r>
            <a:endParaRPr sz="2800">
              <a:solidFill>
                <a:schemeClr val="tx1"/>
              </a:solidFill>
              <a:effectLst>
                <a:outerShdw blurRad="38100" dist="19050" dir="2700000" algn="tl" rotWithShape="0">
                  <a:schemeClr val="dk1">
                    <a:alpha val="40000"/>
                  </a:schemeClr>
                </a:outerShdw>
              </a:effectLst>
            </a:endParaRPr>
          </a:p>
        </p:txBody>
      </p:sp>
      <p:cxnSp>
        <p:nvCxnSpPr>
          <p:cNvPr id="4" name="直接连接符 3"/>
          <p:cNvCxnSpPr/>
          <p:nvPr/>
        </p:nvCxnSpPr>
        <p:spPr>
          <a:xfrm flipV="1">
            <a:off x="684530" y="1085850"/>
            <a:ext cx="11033125" cy="9525"/>
          </a:xfrm>
          <a:prstGeom prst="line">
            <a:avLst/>
          </a:prstGeom>
        </p:spPr>
        <p:style>
          <a:lnRef idx="1">
            <a:schemeClr val="accent2"/>
          </a:lnRef>
          <a:fillRef idx="0">
            <a:schemeClr val="accent2"/>
          </a:fillRef>
          <a:effectRef idx="0">
            <a:schemeClr val="accent2"/>
          </a:effectRef>
          <a:fontRef idx="minor">
            <a:schemeClr val="tx1"/>
          </a:fontRef>
        </p:style>
      </p:cxnSp>
      <p:pic>
        <p:nvPicPr>
          <p:cNvPr id="6" name="图片 5" descr="ID7TI}8A_ZZ7T2HY{@P@OLK"/>
          <p:cNvPicPr>
            <a:picLocks noChangeAspect="1"/>
          </p:cNvPicPr>
          <p:nvPr/>
        </p:nvPicPr>
        <p:blipFill>
          <a:blip r:embed="rId1"/>
          <a:stretch>
            <a:fillRect/>
          </a:stretch>
        </p:blipFill>
        <p:spPr>
          <a:xfrm>
            <a:off x="1358900" y="1651635"/>
            <a:ext cx="9474200" cy="5055870"/>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solidFill>
                  <a:schemeClr val="accent1"/>
                </a:solidFill>
                <a:effectLst>
                  <a:outerShdw blurRad="38100" dist="25400" dir="5400000" algn="ctr" rotWithShape="0">
                    <a:srgbClr val="6E747A">
                      <a:alpha val="43000"/>
                    </a:srgbClr>
                  </a:outerShdw>
                </a:effectLst>
                <a:sym typeface="+mn-ea"/>
              </a:rPr>
              <a:t>CrossFS</a:t>
            </a:r>
            <a:r>
              <a:rPr sz="3200">
                <a:solidFill>
                  <a:schemeClr val="accent1"/>
                </a:solidFill>
                <a:effectLst>
                  <a:outerShdw blurRad="38100" dist="25400" dir="5400000" algn="ctr" rotWithShape="0">
                    <a:srgbClr val="6E747A">
                      <a:alpha val="43000"/>
                    </a:srgbClr>
                  </a:outerShdw>
                </a:effectLst>
                <a:sym typeface="+mn-ea"/>
              </a:rPr>
              <a:t>设计</a:t>
            </a:r>
            <a:r>
              <a:rPr sz="3200">
                <a:solidFill>
                  <a:schemeClr val="accent1"/>
                </a:solidFill>
                <a:effectLst>
                  <a:outerShdw blurRad="38100" dist="25400" dir="5400000" algn="ctr" rotWithShape="0">
                    <a:srgbClr val="6E747A">
                      <a:alpha val="43000"/>
                    </a:srgbClr>
                  </a:outerShdw>
                </a:effectLst>
                <a:sym typeface="+mn-ea"/>
              </a:rPr>
              <a:t>的思路</a:t>
            </a:r>
            <a:endParaRPr sz="3200">
              <a:solidFill>
                <a:schemeClr val="accent1"/>
              </a:solidFill>
              <a:effectLst>
                <a:outerShdw blurRad="38100" dist="25400" dir="5400000" algn="ctr" rotWithShape="0">
                  <a:srgbClr val="6E747A">
                    <a:alpha val="43000"/>
                  </a:srgbClr>
                </a:outerShdw>
              </a:effectLst>
              <a:sym typeface="+mn-ea"/>
            </a:endParaRPr>
          </a:p>
        </p:txBody>
      </p:sp>
      <p:sp>
        <p:nvSpPr>
          <p:cNvPr id="3" name="内容占位符 2"/>
          <p:cNvSpPr>
            <a:spLocks noGrp="1"/>
          </p:cNvSpPr>
          <p:nvPr>
            <p:ph idx="1"/>
          </p:nvPr>
        </p:nvSpPr>
        <p:spPr>
          <a:xfrm>
            <a:off x="771525" y="1079500"/>
            <a:ext cx="6158230" cy="699135"/>
          </a:xfrm>
        </p:spPr>
        <p:txBody>
          <a:bodyPr/>
          <a:p>
            <a:pPr marL="0" indent="0">
              <a:buNone/>
            </a:pPr>
            <a:r>
              <a:rPr sz="2800">
                <a:solidFill>
                  <a:schemeClr val="tx1"/>
                </a:solidFill>
                <a:effectLst>
                  <a:outerShdw blurRad="38100" dist="19050" dir="2700000" algn="tl" rotWithShape="0">
                    <a:schemeClr val="dk1">
                      <a:alpha val="40000"/>
                    </a:schemeClr>
                  </a:outerShdw>
                </a:effectLst>
              </a:rPr>
              <a:t>引入间隔树数据结构</a:t>
            </a:r>
            <a:endParaRPr sz="2800">
              <a:solidFill>
                <a:schemeClr val="tx1"/>
              </a:solidFill>
              <a:effectLst>
                <a:outerShdw blurRad="38100" dist="19050" dir="2700000" algn="tl" rotWithShape="0">
                  <a:schemeClr val="dk1">
                    <a:alpha val="40000"/>
                  </a:schemeClr>
                </a:outerShdw>
              </a:effectLst>
            </a:endParaRPr>
          </a:p>
        </p:txBody>
      </p:sp>
      <p:cxnSp>
        <p:nvCxnSpPr>
          <p:cNvPr id="4" name="直接连接符 3"/>
          <p:cNvCxnSpPr/>
          <p:nvPr/>
        </p:nvCxnSpPr>
        <p:spPr>
          <a:xfrm flipV="1">
            <a:off x="684530" y="1085850"/>
            <a:ext cx="11033125" cy="9525"/>
          </a:xfrm>
          <a:prstGeom prst="line">
            <a:avLst/>
          </a:prstGeom>
        </p:spPr>
        <p:style>
          <a:lnRef idx="1">
            <a:schemeClr val="accent2"/>
          </a:lnRef>
          <a:fillRef idx="0">
            <a:schemeClr val="accent2"/>
          </a:fillRef>
          <a:effectRef idx="0">
            <a:schemeClr val="accent2"/>
          </a:effectRef>
          <a:fontRef idx="minor">
            <a:schemeClr val="tx1"/>
          </a:fontRef>
        </p:style>
      </p:cxnSp>
      <p:pic>
        <p:nvPicPr>
          <p:cNvPr id="5" name="图片 4"/>
          <p:cNvPicPr>
            <a:picLocks noChangeAspect="1"/>
          </p:cNvPicPr>
          <p:nvPr/>
        </p:nvPicPr>
        <p:blipFill>
          <a:blip r:embed="rId1"/>
          <a:stretch>
            <a:fillRect/>
          </a:stretch>
        </p:blipFill>
        <p:spPr>
          <a:xfrm>
            <a:off x="1346835" y="1614805"/>
            <a:ext cx="9580245" cy="5082540"/>
          </a:xfrm>
          <a:prstGeom prst="rect">
            <a:avLst/>
          </a:prstGeom>
        </p:spPr>
      </p:pic>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solidFill>
                  <a:schemeClr val="accent1"/>
                </a:solidFill>
                <a:effectLst>
                  <a:outerShdw blurRad="38100" dist="25400" dir="5400000" algn="ctr" rotWithShape="0">
                    <a:srgbClr val="6E747A">
                      <a:alpha val="43000"/>
                    </a:srgbClr>
                  </a:outerShdw>
                </a:effectLst>
                <a:sym typeface="+mn-ea"/>
              </a:rPr>
              <a:t>CrossFS</a:t>
            </a:r>
            <a:r>
              <a:rPr sz="3200">
                <a:solidFill>
                  <a:schemeClr val="accent1"/>
                </a:solidFill>
                <a:effectLst>
                  <a:outerShdw blurRad="38100" dist="25400" dir="5400000" algn="ctr" rotWithShape="0">
                    <a:srgbClr val="6E747A">
                      <a:alpha val="43000"/>
                    </a:srgbClr>
                  </a:outerShdw>
                </a:effectLst>
                <a:sym typeface="+mn-ea"/>
              </a:rPr>
              <a:t>设计</a:t>
            </a:r>
            <a:r>
              <a:rPr sz="3200">
                <a:solidFill>
                  <a:schemeClr val="accent1"/>
                </a:solidFill>
                <a:effectLst>
                  <a:outerShdw blurRad="38100" dist="25400" dir="5400000" algn="ctr" rotWithShape="0">
                    <a:srgbClr val="6E747A">
                      <a:alpha val="43000"/>
                    </a:srgbClr>
                  </a:outerShdw>
                </a:effectLst>
                <a:sym typeface="+mn-ea"/>
              </a:rPr>
              <a:t>的思路</a:t>
            </a:r>
            <a:endParaRPr sz="3200">
              <a:solidFill>
                <a:schemeClr val="accent1"/>
              </a:solidFill>
              <a:effectLst>
                <a:outerShdw blurRad="38100" dist="25400" dir="5400000" algn="ctr" rotWithShape="0">
                  <a:srgbClr val="6E747A">
                    <a:alpha val="43000"/>
                  </a:srgbClr>
                </a:outerShdw>
              </a:effectLst>
              <a:sym typeface="+mn-ea"/>
            </a:endParaRPr>
          </a:p>
        </p:txBody>
      </p:sp>
      <p:sp>
        <p:nvSpPr>
          <p:cNvPr id="3" name="内容占位符 2"/>
          <p:cNvSpPr>
            <a:spLocks noGrp="1"/>
          </p:cNvSpPr>
          <p:nvPr>
            <p:ph idx="1"/>
          </p:nvPr>
        </p:nvSpPr>
        <p:spPr>
          <a:xfrm>
            <a:off x="771525" y="1079500"/>
            <a:ext cx="6158230" cy="699135"/>
          </a:xfrm>
        </p:spPr>
        <p:txBody>
          <a:bodyPr/>
          <a:p>
            <a:pPr marL="0" indent="0">
              <a:buNone/>
            </a:pPr>
            <a:r>
              <a:rPr sz="2800">
                <a:solidFill>
                  <a:schemeClr val="tx1"/>
                </a:solidFill>
                <a:effectLst>
                  <a:outerShdw blurRad="38100" dist="19050" dir="2700000" algn="tl" rotWithShape="0">
                    <a:schemeClr val="dk1">
                      <a:alpha val="40000"/>
                    </a:schemeClr>
                  </a:outerShdw>
                </a:effectLst>
              </a:rPr>
              <a:t>引入间隔树数据结构</a:t>
            </a:r>
            <a:endParaRPr sz="2800">
              <a:solidFill>
                <a:schemeClr val="tx1"/>
              </a:solidFill>
              <a:effectLst>
                <a:outerShdw blurRad="38100" dist="19050" dir="2700000" algn="tl" rotWithShape="0">
                  <a:schemeClr val="dk1">
                    <a:alpha val="40000"/>
                  </a:schemeClr>
                </a:outerShdw>
              </a:effectLst>
            </a:endParaRPr>
          </a:p>
        </p:txBody>
      </p:sp>
      <p:cxnSp>
        <p:nvCxnSpPr>
          <p:cNvPr id="4" name="直接连接符 3"/>
          <p:cNvCxnSpPr/>
          <p:nvPr/>
        </p:nvCxnSpPr>
        <p:spPr>
          <a:xfrm flipV="1">
            <a:off x="684530" y="1085850"/>
            <a:ext cx="11033125" cy="9525"/>
          </a:xfrm>
          <a:prstGeom prst="line">
            <a:avLst/>
          </a:prstGeom>
        </p:spPr>
        <p:style>
          <a:lnRef idx="1">
            <a:schemeClr val="accent2"/>
          </a:lnRef>
          <a:fillRef idx="0">
            <a:schemeClr val="accent2"/>
          </a:fillRef>
          <a:effectRef idx="0">
            <a:schemeClr val="accent2"/>
          </a:effectRef>
          <a:fontRef idx="minor">
            <a:schemeClr val="tx1"/>
          </a:fontRef>
        </p:style>
      </p:cxnSp>
      <p:pic>
        <p:nvPicPr>
          <p:cNvPr id="6" name="图片 5"/>
          <p:cNvPicPr>
            <a:picLocks noChangeAspect="1"/>
          </p:cNvPicPr>
          <p:nvPr/>
        </p:nvPicPr>
        <p:blipFill>
          <a:blip r:embed="rId1"/>
          <a:stretch>
            <a:fillRect/>
          </a:stretch>
        </p:blipFill>
        <p:spPr>
          <a:xfrm>
            <a:off x="1408430" y="1617345"/>
            <a:ext cx="9585960" cy="5097780"/>
          </a:xfrm>
          <a:prstGeom prst="rect">
            <a:avLst/>
          </a:prstGeom>
        </p:spPr>
      </p:pic>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solidFill>
                  <a:schemeClr val="accent1"/>
                </a:solidFill>
                <a:effectLst>
                  <a:outerShdw blurRad="38100" dist="25400" dir="5400000" algn="ctr" rotWithShape="0">
                    <a:srgbClr val="6E747A">
                      <a:alpha val="43000"/>
                    </a:srgbClr>
                  </a:outerShdw>
                </a:effectLst>
                <a:sym typeface="+mn-ea"/>
              </a:rPr>
              <a:t>CrossFS</a:t>
            </a:r>
            <a:r>
              <a:rPr sz="3200">
                <a:solidFill>
                  <a:schemeClr val="accent1"/>
                </a:solidFill>
                <a:effectLst>
                  <a:outerShdw blurRad="38100" dist="25400" dir="5400000" algn="ctr" rotWithShape="0">
                    <a:srgbClr val="6E747A">
                      <a:alpha val="43000"/>
                    </a:srgbClr>
                  </a:outerShdw>
                </a:effectLst>
                <a:sym typeface="+mn-ea"/>
              </a:rPr>
              <a:t>设计</a:t>
            </a:r>
            <a:r>
              <a:rPr sz="3200">
                <a:solidFill>
                  <a:schemeClr val="accent1"/>
                </a:solidFill>
                <a:effectLst>
                  <a:outerShdw blurRad="38100" dist="25400" dir="5400000" algn="ctr" rotWithShape="0">
                    <a:srgbClr val="6E747A">
                      <a:alpha val="43000"/>
                    </a:srgbClr>
                  </a:outerShdw>
                </a:effectLst>
                <a:sym typeface="+mn-ea"/>
              </a:rPr>
              <a:t>的思路</a:t>
            </a:r>
            <a:endParaRPr sz="3200">
              <a:solidFill>
                <a:schemeClr val="accent1"/>
              </a:solidFill>
              <a:effectLst>
                <a:outerShdw blurRad="38100" dist="25400" dir="5400000" algn="ctr" rotWithShape="0">
                  <a:srgbClr val="6E747A">
                    <a:alpha val="43000"/>
                  </a:srgbClr>
                </a:outerShdw>
              </a:effectLst>
              <a:sym typeface="+mn-ea"/>
            </a:endParaRPr>
          </a:p>
        </p:txBody>
      </p:sp>
      <p:sp>
        <p:nvSpPr>
          <p:cNvPr id="3" name="内容占位符 2"/>
          <p:cNvSpPr>
            <a:spLocks noGrp="1"/>
          </p:cNvSpPr>
          <p:nvPr>
            <p:ph idx="1"/>
          </p:nvPr>
        </p:nvSpPr>
        <p:spPr>
          <a:xfrm>
            <a:off x="771525" y="1079500"/>
            <a:ext cx="6158230" cy="699135"/>
          </a:xfrm>
        </p:spPr>
        <p:txBody>
          <a:bodyPr/>
          <a:p>
            <a:pPr marL="0" indent="0">
              <a:buNone/>
            </a:pPr>
            <a:r>
              <a:rPr sz="2800">
                <a:solidFill>
                  <a:schemeClr val="tx1"/>
                </a:solidFill>
                <a:effectLst>
                  <a:outerShdw blurRad="38100" dist="19050" dir="2700000" algn="tl" rotWithShape="0">
                    <a:schemeClr val="dk1">
                      <a:alpha val="40000"/>
                    </a:schemeClr>
                  </a:outerShdw>
                </a:effectLst>
              </a:rPr>
              <a:t>引入间隔树数据结构</a:t>
            </a:r>
            <a:endParaRPr sz="2800">
              <a:solidFill>
                <a:schemeClr val="tx1"/>
              </a:solidFill>
              <a:effectLst>
                <a:outerShdw blurRad="38100" dist="19050" dir="2700000" algn="tl" rotWithShape="0">
                  <a:schemeClr val="dk1">
                    <a:alpha val="40000"/>
                  </a:schemeClr>
                </a:outerShdw>
              </a:effectLst>
            </a:endParaRPr>
          </a:p>
        </p:txBody>
      </p:sp>
      <p:cxnSp>
        <p:nvCxnSpPr>
          <p:cNvPr id="4" name="直接连接符 3"/>
          <p:cNvCxnSpPr/>
          <p:nvPr/>
        </p:nvCxnSpPr>
        <p:spPr>
          <a:xfrm flipV="1">
            <a:off x="684530" y="1085850"/>
            <a:ext cx="11033125" cy="9525"/>
          </a:xfrm>
          <a:prstGeom prst="line">
            <a:avLst/>
          </a:prstGeom>
        </p:spPr>
        <p:style>
          <a:lnRef idx="1">
            <a:schemeClr val="accent2"/>
          </a:lnRef>
          <a:fillRef idx="0">
            <a:schemeClr val="accent2"/>
          </a:fillRef>
          <a:effectRef idx="0">
            <a:schemeClr val="accent2"/>
          </a:effectRef>
          <a:fontRef idx="minor">
            <a:schemeClr val="tx1"/>
          </a:fontRef>
        </p:style>
      </p:cxnSp>
      <p:pic>
        <p:nvPicPr>
          <p:cNvPr id="6" name="图片 5"/>
          <p:cNvPicPr>
            <a:picLocks noChangeAspect="1"/>
          </p:cNvPicPr>
          <p:nvPr/>
        </p:nvPicPr>
        <p:blipFill>
          <a:blip r:embed="rId1"/>
          <a:stretch>
            <a:fillRect/>
          </a:stretch>
        </p:blipFill>
        <p:spPr>
          <a:xfrm>
            <a:off x="1408430" y="1617345"/>
            <a:ext cx="9585960" cy="5097780"/>
          </a:xfrm>
          <a:prstGeom prst="rect">
            <a:avLst/>
          </a:prstGeom>
        </p:spPr>
      </p:pic>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solidFill>
                  <a:schemeClr val="accent1"/>
                </a:solidFill>
                <a:effectLst>
                  <a:outerShdw blurRad="38100" dist="25400" dir="5400000" algn="ctr" rotWithShape="0">
                    <a:srgbClr val="6E747A">
                      <a:alpha val="43000"/>
                    </a:srgbClr>
                  </a:outerShdw>
                </a:effectLst>
                <a:sym typeface="+mn-ea"/>
              </a:rPr>
              <a:t>CrossFS</a:t>
            </a:r>
            <a:r>
              <a:rPr sz="3200">
                <a:solidFill>
                  <a:schemeClr val="accent1"/>
                </a:solidFill>
                <a:effectLst>
                  <a:outerShdw blurRad="38100" dist="25400" dir="5400000" algn="ctr" rotWithShape="0">
                    <a:srgbClr val="6E747A">
                      <a:alpha val="43000"/>
                    </a:srgbClr>
                  </a:outerShdw>
                </a:effectLst>
                <a:sym typeface="+mn-ea"/>
              </a:rPr>
              <a:t>设计</a:t>
            </a:r>
            <a:r>
              <a:rPr sz="3200">
                <a:solidFill>
                  <a:schemeClr val="accent1"/>
                </a:solidFill>
                <a:effectLst>
                  <a:outerShdw blurRad="38100" dist="25400" dir="5400000" algn="ctr" rotWithShape="0">
                    <a:srgbClr val="6E747A">
                      <a:alpha val="43000"/>
                    </a:srgbClr>
                  </a:outerShdw>
                </a:effectLst>
                <a:sym typeface="+mn-ea"/>
              </a:rPr>
              <a:t>的思路</a:t>
            </a:r>
            <a:endParaRPr sz="3200">
              <a:solidFill>
                <a:schemeClr val="accent1"/>
              </a:solidFill>
              <a:effectLst>
                <a:outerShdw blurRad="38100" dist="25400" dir="5400000" algn="ctr" rotWithShape="0">
                  <a:srgbClr val="6E747A">
                    <a:alpha val="43000"/>
                  </a:srgbClr>
                </a:outerShdw>
              </a:effectLst>
              <a:sym typeface="+mn-ea"/>
            </a:endParaRPr>
          </a:p>
        </p:txBody>
      </p:sp>
      <p:sp>
        <p:nvSpPr>
          <p:cNvPr id="3" name="内容占位符 2"/>
          <p:cNvSpPr>
            <a:spLocks noGrp="1"/>
          </p:cNvSpPr>
          <p:nvPr>
            <p:ph idx="1"/>
          </p:nvPr>
        </p:nvSpPr>
        <p:spPr>
          <a:xfrm>
            <a:off x="771525" y="1079500"/>
            <a:ext cx="6158230" cy="699135"/>
          </a:xfrm>
        </p:spPr>
        <p:txBody>
          <a:bodyPr/>
          <a:p>
            <a:pPr marL="0" indent="0">
              <a:buNone/>
            </a:pPr>
            <a:r>
              <a:rPr sz="2800">
                <a:solidFill>
                  <a:schemeClr val="tx1"/>
                </a:solidFill>
                <a:effectLst>
                  <a:outerShdw blurRad="38100" dist="19050" dir="2700000" algn="tl" rotWithShape="0">
                    <a:schemeClr val="dk1">
                      <a:alpha val="40000"/>
                    </a:schemeClr>
                  </a:outerShdw>
                </a:effectLst>
              </a:rPr>
              <a:t>引入间隔树数据结构</a:t>
            </a:r>
            <a:endParaRPr sz="2800">
              <a:solidFill>
                <a:schemeClr val="tx1"/>
              </a:solidFill>
              <a:effectLst>
                <a:outerShdw blurRad="38100" dist="19050" dir="2700000" algn="tl" rotWithShape="0">
                  <a:schemeClr val="dk1">
                    <a:alpha val="40000"/>
                  </a:schemeClr>
                </a:outerShdw>
              </a:effectLst>
            </a:endParaRPr>
          </a:p>
        </p:txBody>
      </p:sp>
      <p:cxnSp>
        <p:nvCxnSpPr>
          <p:cNvPr id="4" name="直接连接符 3"/>
          <p:cNvCxnSpPr/>
          <p:nvPr/>
        </p:nvCxnSpPr>
        <p:spPr>
          <a:xfrm flipV="1">
            <a:off x="684530" y="1085850"/>
            <a:ext cx="11033125" cy="9525"/>
          </a:xfrm>
          <a:prstGeom prst="line">
            <a:avLst/>
          </a:prstGeom>
        </p:spPr>
        <p:style>
          <a:lnRef idx="1">
            <a:schemeClr val="accent2"/>
          </a:lnRef>
          <a:fillRef idx="0">
            <a:schemeClr val="accent2"/>
          </a:fillRef>
          <a:effectRef idx="0">
            <a:schemeClr val="accent2"/>
          </a:effectRef>
          <a:fontRef idx="minor">
            <a:schemeClr val="tx1"/>
          </a:fontRef>
        </p:style>
      </p:cxnSp>
      <p:pic>
        <p:nvPicPr>
          <p:cNvPr id="5" name="图片 4"/>
          <p:cNvPicPr>
            <a:picLocks noChangeAspect="1"/>
          </p:cNvPicPr>
          <p:nvPr/>
        </p:nvPicPr>
        <p:blipFill>
          <a:blip r:embed="rId1"/>
          <a:stretch>
            <a:fillRect/>
          </a:stretch>
        </p:blipFill>
        <p:spPr>
          <a:xfrm>
            <a:off x="1464945" y="1671320"/>
            <a:ext cx="9471660" cy="5067300"/>
          </a:xfrm>
          <a:prstGeom prst="rect">
            <a:avLst/>
          </a:prstGeom>
        </p:spPr>
      </p:pic>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solidFill>
                  <a:schemeClr val="accent1"/>
                </a:solidFill>
                <a:effectLst>
                  <a:outerShdw blurRad="38100" dist="25400" dir="5400000" algn="ctr" rotWithShape="0">
                    <a:srgbClr val="6E747A">
                      <a:alpha val="43000"/>
                    </a:srgbClr>
                  </a:outerShdw>
                </a:effectLst>
                <a:sym typeface="+mn-ea"/>
              </a:rPr>
              <a:t>性</a:t>
            </a:r>
            <a:r>
              <a:rPr sz="3200">
                <a:solidFill>
                  <a:schemeClr val="accent1"/>
                </a:solidFill>
                <a:effectLst>
                  <a:outerShdw blurRad="38100" dist="25400" dir="5400000" algn="ctr" rotWithShape="0">
                    <a:srgbClr val="6E747A">
                      <a:alpha val="43000"/>
                    </a:srgbClr>
                  </a:outerShdw>
                </a:effectLst>
                <a:sym typeface="+mn-ea"/>
              </a:rPr>
              <a:t>能分析</a:t>
            </a:r>
            <a:endParaRPr sz="3200">
              <a:solidFill>
                <a:schemeClr val="accent1"/>
              </a:solidFill>
              <a:effectLst>
                <a:outerShdw blurRad="38100" dist="25400" dir="5400000" algn="ctr" rotWithShape="0">
                  <a:srgbClr val="6E747A">
                    <a:alpha val="43000"/>
                  </a:srgbClr>
                </a:outerShdw>
              </a:effectLst>
              <a:sym typeface="+mn-ea"/>
            </a:endParaRPr>
          </a:p>
        </p:txBody>
      </p:sp>
      <p:sp>
        <p:nvSpPr>
          <p:cNvPr id="3" name="内容占位符 2"/>
          <p:cNvSpPr>
            <a:spLocks noGrp="1"/>
          </p:cNvSpPr>
          <p:nvPr>
            <p:ph idx="1"/>
          </p:nvPr>
        </p:nvSpPr>
        <p:spPr>
          <a:xfrm>
            <a:off x="8891905" y="1584960"/>
            <a:ext cx="3126105" cy="4466590"/>
          </a:xfrm>
        </p:spPr>
        <p:txBody>
          <a:bodyPr/>
          <a:p>
            <a:pPr marL="0" indent="0">
              <a:buNone/>
            </a:pPr>
            <a:r>
              <a:rPr sz="2800">
                <a:solidFill>
                  <a:schemeClr val="tx1"/>
                </a:solidFill>
                <a:effectLst>
                  <a:outerShdw blurRad="38100" dist="19050" dir="2700000" algn="tl" rotWithShape="0">
                    <a:schemeClr val="dk1">
                      <a:alpha val="40000"/>
                    </a:schemeClr>
                  </a:outerShdw>
                </a:effectLst>
              </a:rPr>
              <a:t>在解决了并行性问题之后，对于一个读和写随机访问的线程组，</a:t>
            </a:r>
            <a:r>
              <a:rPr lang="en-US" altLang="zh-CN" sz="2800">
                <a:solidFill>
                  <a:schemeClr val="tx1"/>
                </a:solidFill>
                <a:effectLst>
                  <a:outerShdw blurRad="38100" dist="19050" dir="2700000" algn="tl" rotWithShape="0">
                    <a:schemeClr val="dk1">
                      <a:alpha val="40000"/>
                    </a:schemeClr>
                  </a:outerShdw>
                </a:effectLst>
              </a:rPr>
              <a:t>CrossFS</a:t>
            </a:r>
            <a:r>
              <a:rPr sz="2800">
                <a:solidFill>
                  <a:schemeClr val="tx1"/>
                </a:solidFill>
                <a:effectLst>
                  <a:outerShdw blurRad="38100" dist="19050" dir="2700000" algn="tl" rotWithShape="0">
                    <a:schemeClr val="dk1">
                      <a:alpha val="40000"/>
                    </a:schemeClr>
                  </a:outerShdw>
                </a:effectLst>
              </a:rPr>
              <a:t>相较于其他方案实现了几乎线性的吞吐量增长</a:t>
            </a:r>
            <a:endParaRPr sz="2800">
              <a:solidFill>
                <a:schemeClr val="tx1"/>
              </a:solidFill>
              <a:effectLst>
                <a:outerShdw blurRad="38100" dist="19050" dir="2700000" algn="tl" rotWithShape="0">
                  <a:schemeClr val="dk1">
                    <a:alpha val="40000"/>
                  </a:schemeClr>
                </a:outerShdw>
              </a:effectLst>
            </a:endParaRPr>
          </a:p>
        </p:txBody>
      </p:sp>
      <p:cxnSp>
        <p:nvCxnSpPr>
          <p:cNvPr id="4" name="直接连接符 3"/>
          <p:cNvCxnSpPr/>
          <p:nvPr/>
        </p:nvCxnSpPr>
        <p:spPr>
          <a:xfrm flipV="1">
            <a:off x="684530" y="1085850"/>
            <a:ext cx="11033125" cy="9525"/>
          </a:xfrm>
          <a:prstGeom prst="line">
            <a:avLst/>
          </a:prstGeom>
        </p:spPr>
        <p:style>
          <a:lnRef idx="1">
            <a:schemeClr val="accent2"/>
          </a:lnRef>
          <a:fillRef idx="0">
            <a:schemeClr val="accent2"/>
          </a:fillRef>
          <a:effectRef idx="0">
            <a:schemeClr val="accent2"/>
          </a:effectRef>
          <a:fontRef idx="minor">
            <a:schemeClr val="tx1"/>
          </a:fontRef>
        </p:style>
      </p:cxnSp>
      <p:pic>
        <p:nvPicPr>
          <p:cNvPr id="5" name="图片 4"/>
          <p:cNvPicPr>
            <a:picLocks noChangeAspect="1"/>
          </p:cNvPicPr>
          <p:nvPr/>
        </p:nvPicPr>
        <p:blipFill>
          <a:blip r:embed="rId1"/>
          <a:stretch>
            <a:fillRect/>
          </a:stretch>
        </p:blipFill>
        <p:spPr>
          <a:xfrm>
            <a:off x="308610" y="2616200"/>
            <a:ext cx="8248015" cy="2404745"/>
          </a:xfrm>
          <a:prstGeom prst="rect">
            <a:avLst/>
          </a:prstGeom>
        </p:spPr>
      </p:pic>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solidFill>
                  <a:schemeClr val="accent1"/>
                </a:solidFill>
                <a:effectLst>
                  <a:outerShdw blurRad="38100" dist="25400" dir="5400000" algn="ctr" rotWithShape="0">
                    <a:srgbClr val="6E747A">
                      <a:alpha val="43000"/>
                    </a:srgbClr>
                  </a:outerShdw>
                </a:effectLst>
                <a:sym typeface="+mn-ea"/>
              </a:rPr>
              <a:t>总</a:t>
            </a:r>
            <a:r>
              <a:rPr sz="3200">
                <a:solidFill>
                  <a:schemeClr val="accent1"/>
                </a:solidFill>
                <a:effectLst>
                  <a:outerShdw blurRad="38100" dist="25400" dir="5400000" algn="ctr" rotWithShape="0">
                    <a:srgbClr val="6E747A">
                      <a:alpha val="43000"/>
                    </a:srgbClr>
                  </a:outerShdw>
                </a:effectLst>
                <a:sym typeface="+mn-ea"/>
              </a:rPr>
              <a:t>结</a:t>
            </a:r>
            <a:endParaRPr sz="3200">
              <a:solidFill>
                <a:schemeClr val="accent1"/>
              </a:solidFill>
              <a:effectLst>
                <a:outerShdw blurRad="38100" dist="25400" dir="5400000" algn="ctr" rotWithShape="0">
                  <a:srgbClr val="6E747A">
                    <a:alpha val="43000"/>
                  </a:srgbClr>
                </a:outerShdw>
              </a:effectLst>
              <a:sym typeface="+mn-ea"/>
            </a:endParaRPr>
          </a:p>
        </p:txBody>
      </p:sp>
      <p:cxnSp>
        <p:nvCxnSpPr>
          <p:cNvPr id="4" name="直接连接符 3"/>
          <p:cNvCxnSpPr/>
          <p:nvPr/>
        </p:nvCxnSpPr>
        <p:spPr>
          <a:xfrm flipV="1">
            <a:off x="684530" y="1085850"/>
            <a:ext cx="11033125" cy="9525"/>
          </a:xfrm>
          <a:prstGeom prst="line">
            <a:avLst/>
          </a:prstGeom>
        </p:spPr>
        <p:style>
          <a:lnRef idx="1">
            <a:schemeClr val="accent2"/>
          </a:lnRef>
          <a:fillRef idx="0">
            <a:schemeClr val="accent2"/>
          </a:fillRef>
          <a:effectRef idx="0">
            <a:schemeClr val="accent2"/>
          </a:effectRef>
          <a:fontRef idx="minor">
            <a:schemeClr val="tx1"/>
          </a:fontRef>
        </p:style>
      </p:cxnSp>
      <p:sp>
        <p:nvSpPr>
          <p:cNvPr id="5" name="内容占位符 2"/>
          <p:cNvSpPr>
            <a:spLocks noGrp="1"/>
          </p:cNvSpPr>
          <p:nvPr/>
        </p:nvSpPr>
        <p:spPr>
          <a:xfrm>
            <a:off x="669925" y="1809750"/>
            <a:ext cx="10852150" cy="3117215"/>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a:t>解决文件系统的效率问题通常可以从用户端和存储端入手</a:t>
            </a:r>
            <a:endParaRPr lang="zh-CN" altLang="en-US" sz="2800"/>
          </a:p>
          <a:p>
            <a:r>
              <a:rPr lang="zh-CN" altLang="en-US" sz="2800"/>
              <a:t>保证并行性是解决效率问题的突破点</a:t>
            </a:r>
            <a:endParaRPr lang="zh-CN" altLang="en-US" sz="2800"/>
          </a:p>
          <a:p>
            <a:pPr marL="0" indent="0">
              <a:buNone/>
            </a:pPr>
            <a:endParaRPr sz="28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solidFill>
                  <a:schemeClr val="accent1"/>
                </a:solidFill>
                <a:effectLst>
                  <a:outerShdw blurRad="38100" dist="25400" dir="5400000" algn="ctr" rotWithShape="0">
                    <a:srgbClr val="6E747A">
                      <a:alpha val="43000"/>
                    </a:srgbClr>
                  </a:outerShdw>
                </a:effectLst>
              </a:rPr>
              <a:t>现代文件系统的局限性</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3" name="内容占位符 2"/>
          <p:cNvSpPr>
            <a:spLocks noGrp="1"/>
          </p:cNvSpPr>
          <p:nvPr>
            <p:ph idx="1"/>
          </p:nvPr>
        </p:nvSpPr>
        <p:spPr/>
        <p:txBody>
          <a:bodyPr/>
          <a:p>
            <a:r>
              <a:rPr lang="zh-CN" altLang="en-US" sz="2800"/>
              <a:t>较高的软件开销</a:t>
            </a:r>
            <a:endParaRPr lang="zh-CN" altLang="en-US" sz="2800"/>
          </a:p>
          <a:p>
            <a:pPr lvl="1"/>
            <a:endParaRPr lang="zh-CN" altLang="en-US" sz="2800"/>
          </a:p>
          <a:p>
            <a:endParaRPr sz="2800"/>
          </a:p>
        </p:txBody>
      </p:sp>
      <p:cxnSp>
        <p:nvCxnSpPr>
          <p:cNvPr id="4" name="直接连接符 3"/>
          <p:cNvCxnSpPr/>
          <p:nvPr/>
        </p:nvCxnSpPr>
        <p:spPr>
          <a:xfrm flipV="1">
            <a:off x="684530" y="1085850"/>
            <a:ext cx="11033125" cy="9525"/>
          </a:xfrm>
          <a:prstGeom prst="line">
            <a:avLst/>
          </a:prstGeom>
        </p:spPr>
        <p:style>
          <a:lnRef idx="1">
            <a:schemeClr val="accent2"/>
          </a:lnRef>
          <a:fillRef idx="0">
            <a:schemeClr val="accent2"/>
          </a:fillRef>
          <a:effectRef idx="0">
            <a:schemeClr val="accent2"/>
          </a:effectRef>
          <a:fontRef idx="minor">
            <a:schemeClr val="tx1"/>
          </a:fontRef>
        </p:style>
      </p:cxnSp>
      <p:pic>
        <p:nvPicPr>
          <p:cNvPr id="6" name="图片 5"/>
          <p:cNvPicPr>
            <a:picLocks noChangeAspect="1"/>
          </p:cNvPicPr>
          <p:nvPr/>
        </p:nvPicPr>
        <p:blipFill>
          <a:blip r:embed="rId1"/>
          <a:stretch>
            <a:fillRect/>
          </a:stretch>
        </p:blipFill>
        <p:spPr>
          <a:xfrm>
            <a:off x="684530" y="1927860"/>
            <a:ext cx="5904865" cy="4684395"/>
          </a:xfrm>
          <a:prstGeom prst="rect">
            <a:avLst/>
          </a:prstGeom>
        </p:spPr>
      </p:pic>
      <p:sp>
        <p:nvSpPr>
          <p:cNvPr id="7" name="文本框 6"/>
          <p:cNvSpPr txBox="1"/>
          <p:nvPr/>
        </p:nvSpPr>
        <p:spPr>
          <a:xfrm>
            <a:off x="7122160" y="3493770"/>
            <a:ext cx="4262755" cy="645160"/>
          </a:xfrm>
          <a:prstGeom prst="rect">
            <a:avLst/>
          </a:prstGeom>
          <a:noFill/>
        </p:spPr>
        <p:txBody>
          <a:bodyPr wrap="square" rtlCol="0">
            <a:spAutoFit/>
          </a:bodyPr>
          <a:p>
            <a:r>
              <a:rPr lang="zh-CN" altLang="en-US"/>
              <a:t>文件系统处理具有</a:t>
            </a:r>
            <a:r>
              <a:rPr lang="en-US" altLang="zh-CN"/>
              <a:t>1-4μs</a:t>
            </a:r>
            <a:r>
              <a:rPr lang="zh-CN" altLang="en-US"/>
              <a:t>的延迟，减少这个延迟非常重要</a:t>
            </a:r>
            <a:endParaRPr lang="zh-CN" altLang="en-US"/>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7B0D4461-DE2C-461A-AA48-37319EC54B8C}" type="slidenum">
              <a:rPr lang="zh-CN" altLang="en-US" smtClean="0"/>
            </a:fld>
            <a:endParaRPr lang="zh-CN" altLang="en-US"/>
          </a:p>
        </p:txBody>
      </p:sp>
      <p:sp>
        <p:nvSpPr>
          <p:cNvPr id="8" name="文本框 7"/>
          <p:cNvSpPr txBox="1"/>
          <p:nvPr/>
        </p:nvSpPr>
        <p:spPr>
          <a:xfrm>
            <a:off x="838200" y="2487973"/>
            <a:ext cx="10515600" cy="1882054"/>
          </a:xfrm>
          <a:prstGeom prst="rect">
            <a:avLst/>
          </a:prstGeom>
          <a:noFill/>
        </p:spPr>
        <p:txBody>
          <a:bodyPr wrap="square" rtlCol="0">
            <a:spAutoFit/>
          </a:bodyPr>
          <a:lstStyle/>
          <a:p>
            <a:pPr algn="ctr">
              <a:lnSpc>
                <a:spcPct val="150000"/>
              </a:lnSpc>
            </a:pPr>
            <a:r>
              <a:rPr lang="zh-CN" altLang="en-US" sz="8800" dirty="0"/>
              <a:t>谢谢</a:t>
            </a:r>
            <a:endParaRPr lang="en-US" altLang="zh-CN" sz="8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solidFill>
                  <a:schemeClr val="accent1"/>
                </a:solidFill>
                <a:effectLst>
                  <a:outerShdw blurRad="38100" dist="25400" dir="5400000" algn="ctr" rotWithShape="0">
                    <a:srgbClr val="6E747A">
                      <a:alpha val="43000"/>
                    </a:srgbClr>
                  </a:outerShdw>
                </a:effectLst>
              </a:rPr>
              <a:t>现代文件系统的局限性</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3" name="内容占位符 2"/>
          <p:cNvSpPr>
            <a:spLocks noGrp="1"/>
          </p:cNvSpPr>
          <p:nvPr>
            <p:ph idx="1"/>
          </p:nvPr>
        </p:nvSpPr>
        <p:spPr/>
        <p:txBody>
          <a:bodyPr/>
          <a:p>
            <a:r>
              <a:rPr lang="zh-CN" altLang="en-US" sz="2800"/>
              <a:t>较高的软件开销</a:t>
            </a:r>
            <a:endParaRPr lang="zh-CN" altLang="en-US" sz="2800"/>
          </a:p>
          <a:p>
            <a:pPr lvl="1"/>
            <a:endParaRPr lang="zh-CN" altLang="en-US" sz="2800"/>
          </a:p>
          <a:p>
            <a:endParaRPr sz="2800"/>
          </a:p>
        </p:txBody>
      </p:sp>
      <p:cxnSp>
        <p:nvCxnSpPr>
          <p:cNvPr id="4" name="直接连接符 3"/>
          <p:cNvCxnSpPr/>
          <p:nvPr/>
        </p:nvCxnSpPr>
        <p:spPr>
          <a:xfrm flipV="1">
            <a:off x="684530" y="1085850"/>
            <a:ext cx="11033125" cy="9525"/>
          </a:xfrm>
          <a:prstGeom prst="line">
            <a:avLst/>
          </a:prstGeom>
        </p:spPr>
        <p:style>
          <a:lnRef idx="1">
            <a:schemeClr val="accent2"/>
          </a:lnRef>
          <a:fillRef idx="0">
            <a:schemeClr val="accent2"/>
          </a:fillRef>
          <a:effectRef idx="0">
            <a:schemeClr val="accent2"/>
          </a:effectRef>
          <a:fontRef idx="minor">
            <a:schemeClr val="tx1"/>
          </a:fontRef>
        </p:style>
      </p:cxnSp>
      <p:sp>
        <p:nvSpPr>
          <p:cNvPr id="7" name="文本框 6"/>
          <p:cNvSpPr txBox="1"/>
          <p:nvPr/>
        </p:nvSpPr>
        <p:spPr>
          <a:xfrm>
            <a:off x="7122160" y="3493770"/>
            <a:ext cx="4262755" cy="645160"/>
          </a:xfrm>
          <a:prstGeom prst="rect">
            <a:avLst/>
          </a:prstGeom>
          <a:noFill/>
        </p:spPr>
        <p:txBody>
          <a:bodyPr wrap="square" rtlCol="0">
            <a:spAutoFit/>
          </a:bodyPr>
          <a:p>
            <a:r>
              <a:rPr lang="zh-CN"/>
              <a:t>提升应用之间的线程级和进程级的并发性也很重要</a:t>
            </a:r>
            <a:endParaRPr lang="zh-CN"/>
          </a:p>
        </p:txBody>
      </p:sp>
      <p:pic>
        <p:nvPicPr>
          <p:cNvPr id="5" name="图片 4"/>
          <p:cNvPicPr>
            <a:picLocks noChangeAspect="1"/>
          </p:cNvPicPr>
          <p:nvPr/>
        </p:nvPicPr>
        <p:blipFill>
          <a:blip r:embed="rId1"/>
          <a:stretch>
            <a:fillRect/>
          </a:stretch>
        </p:blipFill>
        <p:spPr>
          <a:xfrm>
            <a:off x="669925" y="1872615"/>
            <a:ext cx="5875020" cy="4794250"/>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200">
                <a:solidFill>
                  <a:schemeClr val="accent1"/>
                </a:solidFill>
                <a:effectLst>
                  <a:outerShdw blurRad="38100" dist="25400" dir="5400000" algn="ctr" rotWithShape="0">
                    <a:srgbClr val="6E747A">
                      <a:alpha val="43000"/>
                    </a:srgbClr>
                  </a:outerShdw>
                </a:effectLst>
                <a:sym typeface="+mn-ea"/>
              </a:rPr>
              <a:t>解决问题的通常思路</a:t>
            </a:r>
            <a:endParaRPr lang="zh-CN" altLang="en-US" sz="3200">
              <a:solidFill>
                <a:schemeClr val="accent1"/>
              </a:solidFill>
              <a:effectLst>
                <a:outerShdw blurRad="38100" dist="25400" dir="5400000" algn="ctr" rotWithShape="0">
                  <a:srgbClr val="6E747A">
                    <a:alpha val="43000"/>
                  </a:srgbClr>
                </a:outerShdw>
              </a:effectLst>
              <a:sym typeface="+mn-ea"/>
            </a:endParaRPr>
          </a:p>
        </p:txBody>
      </p:sp>
      <p:sp>
        <p:nvSpPr>
          <p:cNvPr id="3" name="内容占位符 2"/>
          <p:cNvSpPr>
            <a:spLocks noGrp="1"/>
          </p:cNvSpPr>
          <p:nvPr>
            <p:ph idx="1"/>
          </p:nvPr>
        </p:nvSpPr>
        <p:spPr>
          <a:xfrm>
            <a:off x="4709795" y="1296670"/>
            <a:ext cx="6600825" cy="4728845"/>
          </a:xfrm>
        </p:spPr>
        <p:txBody>
          <a:bodyPr/>
          <a:p>
            <a:r>
              <a:rPr lang="zh-CN" altLang="en-US" sz="2800"/>
              <a:t>内核级文件系统</a:t>
            </a:r>
            <a:endParaRPr lang="zh-CN" altLang="en-US" sz="2800"/>
          </a:p>
          <a:p>
            <a:pPr lvl="1"/>
            <a:r>
              <a:rPr lang="zh-CN" altLang="en-US" sz="2800"/>
              <a:t>应用的控制平面和数据平面都需要通过系统内核来对存储文件的存储系统进行访问</a:t>
            </a:r>
            <a:endParaRPr lang="zh-CN" altLang="en-US" sz="2800"/>
          </a:p>
          <a:p>
            <a:pPr marL="228600" lvl="0" indent="-228600">
              <a:buFont typeface="Arial" panose="020B0604020202020204" pitchFamily="34" charset="0"/>
              <a:buChar char="•"/>
            </a:pPr>
            <a:r>
              <a:rPr lang="zh-CN" altLang="en-US" sz="2800">
                <a:solidFill>
                  <a:schemeClr val="tx1"/>
                </a:solidFill>
                <a:effectLst>
                  <a:outerShdw blurRad="38100" dist="19050" dir="2700000" algn="tl" rotWithShape="0">
                    <a:schemeClr val="dk1">
                      <a:alpha val="40000"/>
                    </a:schemeClr>
                  </a:outerShdw>
                </a:effectLst>
              </a:rPr>
              <a:t>缺陷</a:t>
            </a:r>
            <a:endParaRPr lang="zh-CN" altLang="en-US" sz="2800">
              <a:solidFill>
                <a:schemeClr val="tx1"/>
              </a:solidFill>
              <a:effectLst>
                <a:outerShdw blurRad="38100" dist="19050" dir="2700000" algn="tl" rotWithShape="0">
                  <a:schemeClr val="dk1">
                    <a:alpha val="40000"/>
                  </a:schemeClr>
                </a:outerShdw>
              </a:effectLst>
            </a:endParaRPr>
          </a:p>
          <a:p>
            <a:pPr marL="685800" lvl="1" indent="-228600">
              <a:buFont typeface="Arial" panose="020B0604020202020204" pitchFamily="34" charset="0"/>
              <a:buChar char="•"/>
            </a:pPr>
            <a:r>
              <a:rPr lang="zh-CN" altLang="en-US" sz="2800">
                <a:solidFill>
                  <a:schemeClr val="tx1"/>
                </a:solidFill>
                <a:effectLst>
                  <a:outerShdw blurRad="38100" dist="19050" dir="2700000" algn="tl" rotWithShape="0">
                    <a:schemeClr val="dk1">
                      <a:alpha val="40000"/>
                    </a:schemeClr>
                  </a:outerShdw>
                </a:effectLst>
              </a:rPr>
              <a:t>只能支持简单的块操作</a:t>
            </a:r>
            <a:endParaRPr lang="zh-CN" altLang="en-US" sz="2800">
              <a:solidFill>
                <a:schemeClr val="tx1">
                  <a:lumMod val="75000"/>
                  <a:lumOff val="25000"/>
                </a:schemeClr>
              </a:solidFill>
            </a:endParaRPr>
          </a:p>
          <a:p>
            <a:endParaRPr lang="zh-CN" altLang="en-US" sz="2800">
              <a:solidFill>
                <a:schemeClr val="tx1">
                  <a:lumMod val="75000"/>
                  <a:lumOff val="25000"/>
                </a:schemeClr>
              </a:solidFill>
            </a:endParaRPr>
          </a:p>
        </p:txBody>
      </p:sp>
      <p:cxnSp>
        <p:nvCxnSpPr>
          <p:cNvPr id="4" name="直接连接符 3"/>
          <p:cNvCxnSpPr/>
          <p:nvPr/>
        </p:nvCxnSpPr>
        <p:spPr>
          <a:xfrm flipV="1">
            <a:off x="684530" y="1085850"/>
            <a:ext cx="11033125" cy="9525"/>
          </a:xfrm>
          <a:prstGeom prst="line">
            <a:avLst/>
          </a:prstGeom>
        </p:spPr>
        <p:style>
          <a:lnRef idx="1">
            <a:schemeClr val="accent2"/>
          </a:lnRef>
          <a:fillRef idx="0">
            <a:schemeClr val="accent2"/>
          </a:fillRef>
          <a:effectRef idx="0">
            <a:schemeClr val="accent2"/>
          </a:effectRef>
          <a:fontRef idx="minor">
            <a:schemeClr val="tx1"/>
          </a:fontRef>
        </p:style>
      </p:cxnSp>
      <p:pic>
        <p:nvPicPr>
          <p:cNvPr id="6" name="图片 5" descr="4ZT`7ZU7D_O0P8{N`8A8~Q4"/>
          <p:cNvPicPr>
            <a:picLocks noChangeAspect="1"/>
          </p:cNvPicPr>
          <p:nvPr/>
        </p:nvPicPr>
        <p:blipFill>
          <a:blip r:embed="rId1"/>
          <a:stretch>
            <a:fillRect/>
          </a:stretch>
        </p:blipFill>
        <p:spPr>
          <a:xfrm>
            <a:off x="830580" y="1121410"/>
            <a:ext cx="2879725" cy="5487670"/>
          </a:xfrm>
          <a:prstGeom prst="rect">
            <a:avLst/>
          </a:prstGeom>
        </p:spPr>
      </p:pic>
      <p:pic>
        <p:nvPicPr>
          <p:cNvPr id="8" name="图片 7"/>
          <p:cNvPicPr>
            <a:picLocks noChangeAspect="1"/>
          </p:cNvPicPr>
          <p:nvPr/>
        </p:nvPicPr>
        <p:blipFill>
          <a:blip r:embed="rId2"/>
          <a:stretch>
            <a:fillRect/>
          </a:stretch>
        </p:blipFill>
        <p:spPr>
          <a:xfrm>
            <a:off x="4214495" y="6337300"/>
            <a:ext cx="2674620" cy="304800"/>
          </a:xfrm>
          <a:prstGeom prst="rect">
            <a:avLst/>
          </a:prstGeom>
        </p:spPr>
      </p:pic>
      <p:pic>
        <p:nvPicPr>
          <p:cNvPr id="10" name="图片 9"/>
          <p:cNvPicPr>
            <a:picLocks noChangeAspect="1"/>
          </p:cNvPicPr>
          <p:nvPr/>
        </p:nvPicPr>
        <p:blipFill>
          <a:blip r:embed="rId3"/>
          <a:stretch>
            <a:fillRect/>
          </a:stretch>
        </p:blipFill>
        <p:spPr>
          <a:xfrm>
            <a:off x="7437755" y="6383020"/>
            <a:ext cx="2857500" cy="259080"/>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200">
                <a:solidFill>
                  <a:schemeClr val="accent1"/>
                </a:solidFill>
                <a:effectLst>
                  <a:outerShdw blurRad="38100" dist="25400" dir="5400000" algn="ctr" rotWithShape="0">
                    <a:srgbClr val="6E747A">
                      <a:alpha val="43000"/>
                    </a:srgbClr>
                  </a:outerShdw>
                </a:effectLst>
                <a:sym typeface="+mn-ea"/>
              </a:rPr>
              <a:t>ZoFS设计的思路与性能分析</a:t>
            </a:r>
            <a:endParaRPr lang="zh-CN" altLang="en-US" sz="3200">
              <a:solidFill>
                <a:schemeClr val="accent1"/>
              </a:solidFill>
              <a:effectLst>
                <a:outerShdw blurRad="38100" dist="25400" dir="5400000" algn="ctr" rotWithShape="0">
                  <a:srgbClr val="6E747A">
                    <a:alpha val="43000"/>
                  </a:srgbClr>
                </a:outerShdw>
              </a:effectLst>
              <a:sym typeface="+mn-ea"/>
            </a:endParaRPr>
          </a:p>
        </p:txBody>
      </p:sp>
      <p:sp>
        <p:nvSpPr>
          <p:cNvPr id="3" name="内容占位符 2"/>
          <p:cNvSpPr>
            <a:spLocks noGrp="1"/>
          </p:cNvSpPr>
          <p:nvPr>
            <p:ph idx="1"/>
          </p:nvPr>
        </p:nvSpPr>
        <p:spPr>
          <a:xfrm>
            <a:off x="4719955" y="1569085"/>
            <a:ext cx="6600825" cy="3479165"/>
          </a:xfrm>
        </p:spPr>
        <p:txBody>
          <a:bodyPr/>
          <a:p>
            <a:r>
              <a:rPr lang="zh-CN" altLang="en-US" sz="2800"/>
              <a:t>用户级文件系统</a:t>
            </a:r>
            <a:endParaRPr lang="zh-CN" altLang="en-US" sz="2800"/>
          </a:p>
          <a:p>
            <a:pPr lvl="1"/>
            <a:r>
              <a:rPr lang="zh-CN" altLang="en-US" sz="2800"/>
              <a:t>应用通过一个用户级的文件库直接访问存储空间，为了保证安全性，在改进之后控制平面通过操作系统访问存储，数据平面则直接访问</a:t>
            </a:r>
            <a:endParaRPr lang="zh-CN" altLang="en-US" sz="2800">
              <a:solidFill>
                <a:schemeClr val="tx1">
                  <a:lumMod val="75000"/>
                  <a:lumOff val="25000"/>
                </a:schemeClr>
              </a:solidFill>
            </a:endParaRPr>
          </a:p>
          <a:p>
            <a:endParaRPr lang="zh-CN" altLang="en-US" sz="2800">
              <a:solidFill>
                <a:schemeClr val="tx1">
                  <a:lumMod val="75000"/>
                  <a:lumOff val="25000"/>
                </a:schemeClr>
              </a:solidFill>
            </a:endParaRPr>
          </a:p>
        </p:txBody>
      </p:sp>
      <p:cxnSp>
        <p:nvCxnSpPr>
          <p:cNvPr id="4" name="直接连接符 3"/>
          <p:cNvCxnSpPr/>
          <p:nvPr/>
        </p:nvCxnSpPr>
        <p:spPr>
          <a:xfrm flipV="1">
            <a:off x="684530" y="1085850"/>
            <a:ext cx="11033125" cy="9525"/>
          </a:xfrm>
          <a:prstGeom prst="line">
            <a:avLst/>
          </a:prstGeom>
        </p:spPr>
        <p:style>
          <a:lnRef idx="1">
            <a:schemeClr val="accent2"/>
          </a:lnRef>
          <a:fillRef idx="0">
            <a:schemeClr val="accent2"/>
          </a:fillRef>
          <a:effectRef idx="0">
            <a:schemeClr val="accent2"/>
          </a:effectRef>
          <a:fontRef idx="minor">
            <a:schemeClr val="tx1"/>
          </a:fontRef>
        </p:style>
      </p:cxnSp>
      <p:pic>
        <p:nvPicPr>
          <p:cNvPr id="8" name="图片 7"/>
          <p:cNvPicPr>
            <a:picLocks noChangeAspect="1"/>
          </p:cNvPicPr>
          <p:nvPr/>
        </p:nvPicPr>
        <p:blipFill>
          <a:blip r:embed="rId1"/>
          <a:stretch>
            <a:fillRect/>
          </a:stretch>
        </p:blipFill>
        <p:spPr>
          <a:xfrm>
            <a:off x="4214495" y="6337300"/>
            <a:ext cx="2674620" cy="304800"/>
          </a:xfrm>
          <a:prstGeom prst="rect">
            <a:avLst/>
          </a:prstGeom>
        </p:spPr>
      </p:pic>
      <p:pic>
        <p:nvPicPr>
          <p:cNvPr id="10" name="图片 9"/>
          <p:cNvPicPr>
            <a:picLocks noChangeAspect="1"/>
          </p:cNvPicPr>
          <p:nvPr/>
        </p:nvPicPr>
        <p:blipFill>
          <a:blip r:embed="rId2"/>
          <a:stretch>
            <a:fillRect/>
          </a:stretch>
        </p:blipFill>
        <p:spPr>
          <a:xfrm>
            <a:off x="7437755" y="6383020"/>
            <a:ext cx="2857500" cy="259080"/>
          </a:xfrm>
          <a:prstGeom prst="rect">
            <a:avLst/>
          </a:prstGeom>
        </p:spPr>
      </p:pic>
      <p:pic>
        <p:nvPicPr>
          <p:cNvPr id="5" name="图片 4"/>
          <p:cNvPicPr>
            <a:picLocks noChangeAspect="1"/>
          </p:cNvPicPr>
          <p:nvPr/>
        </p:nvPicPr>
        <p:blipFill>
          <a:blip r:embed="rId3"/>
          <a:stretch>
            <a:fillRect/>
          </a:stretch>
        </p:blipFill>
        <p:spPr>
          <a:xfrm>
            <a:off x="810895" y="1169035"/>
            <a:ext cx="2998470" cy="5473065"/>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200">
                <a:solidFill>
                  <a:schemeClr val="accent1"/>
                </a:solidFill>
                <a:effectLst>
                  <a:outerShdw blurRad="38100" dist="25400" dir="5400000" algn="ctr" rotWithShape="0">
                    <a:srgbClr val="6E747A">
                      <a:alpha val="43000"/>
                    </a:srgbClr>
                  </a:outerShdw>
                </a:effectLst>
                <a:sym typeface="+mn-ea"/>
              </a:rPr>
              <a:t>ZoFS</a:t>
            </a:r>
            <a:r>
              <a:rPr sz="3200">
                <a:solidFill>
                  <a:schemeClr val="accent1"/>
                </a:solidFill>
                <a:effectLst>
                  <a:outerShdw blurRad="38100" dist="25400" dir="5400000" algn="ctr" rotWithShape="0">
                    <a:srgbClr val="6E747A">
                      <a:alpha val="43000"/>
                    </a:srgbClr>
                  </a:outerShdw>
                </a:effectLst>
                <a:sym typeface="+mn-ea"/>
              </a:rPr>
              <a:t>设计的思路与性能分析</a:t>
            </a:r>
            <a:endParaRPr lang="zh-CN" altLang="en-US" sz="3200">
              <a:solidFill>
                <a:schemeClr val="accent1"/>
              </a:solidFill>
              <a:effectLst>
                <a:outerShdw blurRad="38100" dist="25400" dir="5400000" algn="ctr" rotWithShape="0">
                  <a:srgbClr val="6E747A">
                    <a:alpha val="43000"/>
                  </a:srgbClr>
                </a:outerShdw>
              </a:effectLst>
              <a:sym typeface="+mn-ea"/>
            </a:endParaRPr>
          </a:p>
        </p:txBody>
      </p:sp>
      <p:sp>
        <p:nvSpPr>
          <p:cNvPr id="3" name="内容占位符 2"/>
          <p:cNvSpPr>
            <a:spLocks noGrp="1"/>
          </p:cNvSpPr>
          <p:nvPr>
            <p:ph idx="1"/>
          </p:nvPr>
        </p:nvSpPr>
        <p:spPr>
          <a:xfrm>
            <a:off x="669925" y="1165860"/>
            <a:ext cx="10473690" cy="735965"/>
          </a:xfrm>
        </p:spPr>
        <p:txBody>
          <a:bodyPr/>
          <a:p>
            <a:r>
              <a:rPr lang="zh-CN" altLang="en-US" sz="2800"/>
              <a:t>对于文件数据库的设计</a:t>
            </a:r>
            <a:endParaRPr lang="zh-CN" altLang="en-US" sz="2800">
              <a:solidFill>
                <a:schemeClr val="tx1"/>
              </a:solidFill>
              <a:effectLst>
                <a:outerShdw blurRad="38100" dist="19050" dir="2700000" algn="tl" rotWithShape="0">
                  <a:schemeClr val="dk1">
                    <a:alpha val="40000"/>
                  </a:schemeClr>
                </a:outerShdw>
              </a:effectLst>
            </a:endParaRPr>
          </a:p>
        </p:txBody>
      </p:sp>
      <p:cxnSp>
        <p:nvCxnSpPr>
          <p:cNvPr id="4" name="直接连接符 3"/>
          <p:cNvCxnSpPr/>
          <p:nvPr/>
        </p:nvCxnSpPr>
        <p:spPr>
          <a:xfrm flipV="1">
            <a:off x="684530" y="1085850"/>
            <a:ext cx="11033125" cy="9525"/>
          </a:xfrm>
          <a:prstGeom prst="line">
            <a:avLst/>
          </a:prstGeom>
        </p:spPr>
        <p:style>
          <a:lnRef idx="1">
            <a:schemeClr val="accent2"/>
          </a:lnRef>
          <a:fillRef idx="0">
            <a:schemeClr val="accent2"/>
          </a:fillRef>
          <a:effectRef idx="0">
            <a:schemeClr val="accent2"/>
          </a:effectRef>
          <a:fontRef idx="minor">
            <a:schemeClr val="tx1"/>
          </a:fontRef>
        </p:style>
      </p:cxnSp>
      <p:pic>
        <p:nvPicPr>
          <p:cNvPr id="5" name="图片 4"/>
          <p:cNvPicPr>
            <a:picLocks noChangeAspect="1"/>
          </p:cNvPicPr>
          <p:nvPr/>
        </p:nvPicPr>
        <p:blipFill>
          <a:blip r:embed="rId1"/>
          <a:stretch>
            <a:fillRect/>
          </a:stretch>
        </p:blipFill>
        <p:spPr>
          <a:xfrm>
            <a:off x="842645" y="2165985"/>
            <a:ext cx="4742180" cy="3346450"/>
          </a:xfrm>
          <a:prstGeom prst="rect">
            <a:avLst/>
          </a:prstGeom>
        </p:spPr>
      </p:pic>
      <p:sp>
        <p:nvSpPr>
          <p:cNvPr id="7" name="内容占位符 2"/>
          <p:cNvSpPr>
            <a:spLocks noGrp="1"/>
          </p:cNvSpPr>
          <p:nvPr/>
        </p:nvSpPr>
        <p:spPr>
          <a:xfrm>
            <a:off x="6038850" y="2525395"/>
            <a:ext cx="5551170" cy="1806575"/>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a:solidFill>
                  <a:schemeClr val="tx1"/>
                </a:solidFill>
                <a:effectLst>
                  <a:outerShdw blurRad="38100" dist="19050" dir="2700000" algn="tl" rotWithShape="0">
                    <a:schemeClr val="dk1">
                      <a:alpha val="40000"/>
                    </a:schemeClr>
                  </a:outerShdw>
                </a:effectLst>
              </a:rPr>
              <a:t>将文件数据库分解成为一个个微型数据库，来对核心进行访问，增加并行性</a:t>
            </a:r>
            <a:endParaRPr lang="zh-CN" altLang="en-US" sz="2000">
              <a:solidFill>
                <a:schemeClr val="tx1"/>
              </a:solidFill>
              <a:effectLst>
                <a:outerShdw blurRad="38100" dist="19050" dir="2700000" algn="tl" rotWithShape="0">
                  <a:schemeClr val="dk1">
                    <a:alpha val="40000"/>
                  </a:schemeClr>
                </a:outerShdw>
              </a:effectLst>
            </a:endParaRPr>
          </a:p>
          <a:p>
            <a:endParaRPr lang="zh-CN" altLang="en-US" sz="2000">
              <a:solidFill>
                <a:schemeClr val="tx1"/>
              </a:solidFill>
              <a:effectLst>
                <a:outerShdw blurRad="38100" dist="19050" dir="2700000" algn="tl" rotWithShape="0">
                  <a:schemeClr val="dk1">
                    <a:alpha val="40000"/>
                  </a:schemeClr>
                </a:outerShdw>
              </a:effectLst>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solidFill>
                  <a:schemeClr val="accent1"/>
                </a:solidFill>
                <a:effectLst>
                  <a:outerShdw blurRad="38100" dist="25400" dir="5400000" algn="ctr" rotWithShape="0">
                    <a:srgbClr val="6E747A">
                      <a:alpha val="43000"/>
                    </a:srgbClr>
                  </a:outerShdw>
                </a:effectLst>
                <a:sym typeface="+mn-ea"/>
              </a:rPr>
              <a:t>ZoFS</a:t>
            </a:r>
            <a:r>
              <a:rPr sz="3200">
                <a:solidFill>
                  <a:schemeClr val="accent1"/>
                </a:solidFill>
                <a:effectLst>
                  <a:outerShdw blurRad="38100" dist="25400" dir="5400000" algn="ctr" rotWithShape="0">
                    <a:srgbClr val="6E747A">
                      <a:alpha val="43000"/>
                    </a:srgbClr>
                  </a:outerShdw>
                </a:effectLst>
                <a:sym typeface="+mn-ea"/>
              </a:rPr>
              <a:t>设计的思路与性能分析</a:t>
            </a:r>
            <a:endParaRPr lang="zh-CN" altLang="en-US" sz="3200">
              <a:solidFill>
                <a:schemeClr val="accent1"/>
              </a:solidFill>
              <a:effectLst>
                <a:outerShdw blurRad="38100" dist="25400" dir="5400000" algn="ctr" rotWithShape="0">
                  <a:srgbClr val="6E747A">
                    <a:alpha val="43000"/>
                  </a:srgbClr>
                </a:outerShdw>
              </a:effectLst>
              <a:sym typeface="+mn-ea"/>
            </a:endParaRPr>
          </a:p>
        </p:txBody>
      </p:sp>
      <p:sp>
        <p:nvSpPr>
          <p:cNvPr id="3" name="内容占位符 2"/>
          <p:cNvSpPr>
            <a:spLocks noGrp="1"/>
          </p:cNvSpPr>
          <p:nvPr>
            <p:ph idx="1"/>
          </p:nvPr>
        </p:nvSpPr>
        <p:spPr>
          <a:xfrm>
            <a:off x="669925" y="1165860"/>
            <a:ext cx="10473690" cy="735965"/>
          </a:xfrm>
        </p:spPr>
        <p:txBody>
          <a:bodyPr/>
          <a:p>
            <a:r>
              <a:rPr lang="zh-CN" altLang="en-US" sz="2800"/>
              <a:t>对于安全性的保证</a:t>
            </a:r>
            <a:endParaRPr lang="zh-CN" altLang="en-US" sz="2800">
              <a:solidFill>
                <a:schemeClr val="tx1"/>
              </a:solidFill>
              <a:effectLst>
                <a:outerShdw blurRad="38100" dist="19050" dir="2700000" algn="tl" rotWithShape="0">
                  <a:schemeClr val="dk1">
                    <a:alpha val="40000"/>
                  </a:schemeClr>
                </a:outerShdw>
              </a:effectLst>
            </a:endParaRPr>
          </a:p>
        </p:txBody>
      </p:sp>
      <p:cxnSp>
        <p:nvCxnSpPr>
          <p:cNvPr id="4" name="直接连接符 3"/>
          <p:cNvCxnSpPr/>
          <p:nvPr/>
        </p:nvCxnSpPr>
        <p:spPr>
          <a:xfrm flipV="1">
            <a:off x="684530" y="1085850"/>
            <a:ext cx="11033125" cy="9525"/>
          </a:xfrm>
          <a:prstGeom prst="line">
            <a:avLst/>
          </a:prstGeom>
        </p:spPr>
        <p:style>
          <a:lnRef idx="1">
            <a:schemeClr val="accent2"/>
          </a:lnRef>
          <a:fillRef idx="0">
            <a:schemeClr val="accent2"/>
          </a:fillRef>
          <a:effectRef idx="0">
            <a:schemeClr val="accent2"/>
          </a:effectRef>
          <a:fontRef idx="minor">
            <a:schemeClr val="tx1"/>
          </a:fontRef>
        </p:style>
      </p:cxnSp>
      <p:sp>
        <p:nvSpPr>
          <p:cNvPr id="7" name="内容占位符 2"/>
          <p:cNvSpPr>
            <a:spLocks noGrp="1"/>
          </p:cNvSpPr>
          <p:nvPr/>
        </p:nvSpPr>
        <p:spPr>
          <a:xfrm>
            <a:off x="6038850" y="2525395"/>
            <a:ext cx="5551170" cy="1806575"/>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a:solidFill>
                  <a:schemeClr val="tx1"/>
                </a:solidFill>
                <a:effectLst>
                  <a:outerShdw blurRad="38100" dist="19050" dir="2700000" algn="tl" rotWithShape="0">
                    <a:schemeClr val="dk1">
                      <a:alpha val="40000"/>
                    </a:schemeClr>
                  </a:outerShdw>
                </a:effectLst>
              </a:rPr>
              <a:t>在微文件系统之下，设计一些保险页面，只有这些页面能够访问核心的内容，并为这些微文件系统提供接口</a:t>
            </a:r>
            <a:endParaRPr lang="zh-CN" altLang="en-US" sz="2000">
              <a:solidFill>
                <a:schemeClr val="tx1"/>
              </a:solidFill>
              <a:effectLst>
                <a:outerShdw blurRad="38100" dist="19050" dir="2700000" algn="tl" rotWithShape="0">
                  <a:schemeClr val="dk1">
                    <a:alpha val="40000"/>
                  </a:schemeClr>
                </a:outerShdw>
              </a:effectLst>
            </a:endParaRPr>
          </a:p>
          <a:p>
            <a:endParaRPr lang="zh-CN" altLang="en-US" sz="2000">
              <a:solidFill>
                <a:schemeClr val="tx1"/>
              </a:solidFill>
              <a:effectLst>
                <a:outerShdw blurRad="38100" dist="19050" dir="2700000" algn="tl" rotWithShape="0">
                  <a:schemeClr val="dk1">
                    <a:alpha val="40000"/>
                  </a:schemeClr>
                </a:outerShdw>
              </a:effectLst>
            </a:endParaRPr>
          </a:p>
        </p:txBody>
      </p:sp>
      <p:pic>
        <p:nvPicPr>
          <p:cNvPr id="6" name="图片 5"/>
          <p:cNvPicPr>
            <a:picLocks noChangeAspect="1"/>
          </p:cNvPicPr>
          <p:nvPr/>
        </p:nvPicPr>
        <p:blipFill>
          <a:blip r:embed="rId1"/>
          <a:stretch>
            <a:fillRect/>
          </a:stretch>
        </p:blipFill>
        <p:spPr>
          <a:xfrm>
            <a:off x="1158240" y="2067560"/>
            <a:ext cx="4311015" cy="3277870"/>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solidFill>
                  <a:schemeClr val="accent1"/>
                </a:solidFill>
                <a:effectLst>
                  <a:outerShdw blurRad="38100" dist="25400" dir="5400000" algn="ctr" rotWithShape="0">
                    <a:srgbClr val="6E747A">
                      <a:alpha val="43000"/>
                    </a:srgbClr>
                  </a:outerShdw>
                </a:effectLst>
                <a:sym typeface="+mn-ea"/>
              </a:rPr>
              <a:t>ZoFS</a:t>
            </a:r>
            <a:r>
              <a:rPr sz="3200">
                <a:solidFill>
                  <a:schemeClr val="accent1"/>
                </a:solidFill>
                <a:effectLst>
                  <a:outerShdw blurRad="38100" dist="25400" dir="5400000" algn="ctr" rotWithShape="0">
                    <a:srgbClr val="6E747A">
                      <a:alpha val="43000"/>
                    </a:srgbClr>
                  </a:outerShdw>
                </a:effectLst>
                <a:sym typeface="+mn-ea"/>
              </a:rPr>
              <a:t>设计的思路与性能分析</a:t>
            </a:r>
            <a:endParaRPr lang="zh-CN" altLang="en-US" sz="3200">
              <a:solidFill>
                <a:schemeClr val="accent1"/>
              </a:solidFill>
              <a:effectLst>
                <a:outerShdw blurRad="38100" dist="25400" dir="5400000" algn="ctr" rotWithShape="0">
                  <a:srgbClr val="6E747A">
                    <a:alpha val="43000"/>
                  </a:srgbClr>
                </a:outerShdw>
              </a:effectLst>
              <a:sym typeface="+mn-ea"/>
            </a:endParaRPr>
          </a:p>
        </p:txBody>
      </p:sp>
      <p:sp>
        <p:nvSpPr>
          <p:cNvPr id="3" name="内容占位符 2"/>
          <p:cNvSpPr>
            <a:spLocks noGrp="1"/>
          </p:cNvSpPr>
          <p:nvPr>
            <p:ph idx="1"/>
          </p:nvPr>
        </p:nvSpPr>
        <p:spPr>
          <a:xfrm>
            <a:off x="669925" y="1165860"/>
            <a:ext cx="10473690" cy="735965"/>
          </a:xfrm>
        </p:spPr>
        <p:txBody>
          <a:bodyPr/>
          <a:p>
            <a:r>
              <a:rPr lang="zh-CN" altLang="en-US" sz="2800"/>
              <a:t>性能分析</a:t>
            </a:r>
            <a:endParaRPr lang="zh-CN" altLang="en-US" sz="2800">
              <a:solidFill>
                <a:schemeClr val="tx1"/>
              </a:solidFill>
              <a:effectLst>
                <a:outerShdw blurRad="38100" dist="19050" dir="2700000" algn="tl" rotWithShape="0">
                  <a:schemeClr val="dk1">
                    <a:alpha val="40000"/>
                  </a:schemeClr>
                </a:outerShdw>
              </a:effectLst>
            </a:endParaRPr>
          </a:p>
        </p:txBody>
      </p:sp>
      <p:cxnSp>
        <p:nvCxnSpPr>
          <p:cNvPr id="4" name="直接连接符 3"/>
          <p:cNvCxnSpPr/>
          <p:nvPr/>
        </p:nvCxnSpPr>
        <p:spPr>
          <a:xfrm flipV="1">
            <a:off x="684530" y="1085850"/>
            <a:ext cx="11033125" cy="9525"/>
          </a:xfrm>
          <a:prstGeom prst="line">
            <a:avLst/>
          </a:prstGeom>
        </p:spPr>
        <p:style>
          <a:lnRef idx="1">
            <a:schemeClr val="accent2"/>
          </a:lnRef>
          <a:fillRef idx="0">
            <a:schemeClr val="accent2"/>
          </a:fillRef>
          <a:effectRef idx="0">
            <a:schemeClr val="accent2"/>
          </a:effectRef>
          <a:fontRef idx="minor">
            <a:schemeClr val="tx1"/>
          </a:fontRef>
        </p:style>
      </p:cxnSp>
      <p:pic>
        <p:nvPicPr>
          <p:cNvPr id="8" name="图片 7"/>
          <p:cNvPicPr>
            <a:picLocks noChangeAspect="1"/>
          </p:cNvPicPr>
          <p:nvPr/>
        </p:nvPicPr>
        <p:blipFill>
          <a:blip r:embed="rId1"/>
          <a:stretch>
            <a:fillRect/>
          </a:stretch>
        </p:blipFill>
        <p:spPr>
          <a:xfrm>
            <a:off x="1920240" y="1756410"/>
            <a:ext cx="8351520" cy="4815840"/>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76.xml><?xml version="1.0" encoding="utf-8"?>
<p:tagLst xmlns:p="http://schemas.openxmlformats.org/presentationml/2006/main">
  <p:tag name="KSO_WM_BEAUTIFY_FLAG" val="#wm#"/>
  <p:tag name="KSO_WM_TEMPLATE_CATEGORY" val="custom"/>
  <p:tag name="KSO_WM_TEMPLATE_INDEX" val="20187308"/>
</p:tagLst>
</file>

<file path=ppt/tags/tag77.xml><?xml version="1.0" encoding="utf-8"?>
<p:tagLst xmlns:p="http://schemas.openxmlformats.org/presentationml/2006/main">
  <p:tag name="KSO_WM_BEAUTIFY_FLAG" val="#wm#"/>
  <p:tag name="KSO_WM_TEMPLATE_CATEGORY" val="custom"/>
  <p:tag name="KSO_WM_TEMPLATE_INDEX" val="20187308"/>
</p:tagLst>
</file>

<file path=ppt/tags/tag78.xml><?xml version="1.0" encoding="utf-8"?>
<p:tagLst xmlns:p="http://schemas.openxmlformats.org/presentationml/2006/main">
  <p:tag name="KSO_WM_BEAUTIFY_FLAG" val="#wm#"/>
  <p:tag name="KSO_WM_TEMPLATE_CATEGORY" val="custom"/>
  <p:tag name="KSO_WM_TEMPLATE_INDEX" val="20187308"/>
</p:tagLst>
</file>

<file path=ppt/tags/tag79.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308"/>
</p:tagLst>
</file>

<file path=ppt/tags/tag81.xml><?xml version="1.0" encoding="utf-8"?>
<p:tagLst xmlns:p="http://schemas.openxmlformats.org/presentationml/2006/main">
  <p:tag name="KSO_WM_BEAUTIFY_FLAG" val="#wm#"/>
  <p:tag name="KSO_WM_TEMPLATE_CATEGORY" val="custom"/>
  <p:tag name="KSO_WM_TEMPLATE_INDEX" val="20187308"/>
</p:tagLst>
</file>

<file path=ppt/tags/tag82.xml><?xml version="1.0" encoding="utf-8"?>
<p:tagLst xmlns:p="http://schemas.openxmlformats.org/presentationml/2006/main">
  <p:tag name="KSO_WM_BEAUTIFY_FLAG" val="#wm#"/>
  <p:tag name="KSO_WM_TEMPLATE_CATEGORY" val="custom"/>
  <p:tag name="KSO_WM_TEMPLATE_INDEX" val="20187308"/>
</p:tagLst>
</file>

<file path=ppt/tags/tag83.xml><?xml version="1.0" encoding="utf-8"?>
<p:tagLst xmlns:p="http://schemas.openxmlformats.org/presentationml/2006/main">
  <p:tag name="KSO_WM_BEAUTIFY_FLAG" val="#wm#"/>
  <p:tag name="KSO_WM_TEMPLATE_CATEGORY" val="custom"/>
  <p:tag name="KSO_WM_TEMPLATE_INDEX" val="20187308"/>
</p:tagLst>
</file>

<file path=ppt/tags/tag84.xml><?xml version="1.0" encoding="utf-8"?>
<p:tagLst xmlns:p="http://schemas.openxmlformats.org/presentationml/2006/main">
  <p:tag name="KSO_WM_BEAUTIFY_FLAG" val="#wm#"/>
  <p:tag name="KSO_WM_TEMPLATE_CATEGORY" val="custom"/>
  <p:tag name="KSO_WM_TEMPLATE_INDEX" val="20187308"/>
</p:tagLst>
</file>

<file path=ppt/tags/tag85.xml><?xml version="1.0" encoding="utf-8"?>
<p:tagLst xmlns:p="http://schemas.openxmlformats.org/presentationml/2006/main">
  <p:tag name="KSO_WM_BEAUTIFY_FLAG" val="#wm#"/>
  <p:tag name="KSO_WM_TEMPLATE_CATEGORY" val="custom"/>
  <p:tag name="KSO_WM_TEMPLATE_INDEX" val="20187308"/>
</p:tagLst>
</file>

<file path=ppt/tags/tag86.xml><?xml version="1.0" encoding="utf-8"?>
<p:tagLst xmlns:p="http://schemas.openxmlformats.org/presentationml/2006/main">
  <p:tag name="KSO_WM_BEAUTIFY_FLAG" val="#wm#"/>
  <p:tag name="KSO_WM_TEMPLATE_CATEGORY" val="custom"/>
  <p:tag name="KSO_WM_TEMPLATE_INDEX" val="20187308"/>
</p:tagLst>
</file>

<file path=ppt/tags/tag87.xml><?xml version="1.0" encoding="utf-8"?>
<p:tagLst xmlns:p="http://schemas.openxmlformats.org/presentationml/2006/main">
  <p:tag name="KSO_WM_BEAUTIFY_FLAG" val="#wm#"/>
  <p:tag name="KSO_WM_TEMPLATE_CATEGORY" val="custom"/>
  <p:tag name="KSO_WM_TEMPLATE_INDEX" val="20187308"/>
</p:tagLst>
</file>

<file path=ppt/tags/tag88.xml><?xml version="1.0" encoding="utf-8"?>
<p:tagLst xmlns:p="http://schemas.openxmlformats.org/presentationml/2006/main">
  <p:tag name="KSO_WM_BEAUTIFY_FLAG" val="#wm#"/>
  <p:tag name="KSO_WM_TEMPLATE_CATEGORY" val="custom"/>
  <p:tag name="KSO_WM_TEMPLATE_INDEX" val="20187308"/>
</p:tagLst>
</file>

<file path=ppt/tags/tag89.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187308"/>
</p:tagLst>
</file>

<file path=ppt/tags/tag91.xml><?xml version="1.0" encoding="utf-8"?>
<p:tagLst xmlns:p="http://schemas.openxmlformats.org/presentationml/2006/main">
  <p:tag name="KSO_WM_BEAUTIFY_FLAG" val="#wm#"/>
  <p:tag name="KSO_WM_TEMPLATE_CATEGORY" val="custom"/>
  <p:tag name="KSO_WM_TEMPLATE_INDEX" val="20187308"/>
</p:tagLst>
</file>

<file path=ppt/tags/tag92.xml><?xml version="1.0" encoding="utf-8"?>
<p:tagLst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1262</Words>
  <Application>WPS 演示</Application>
  <PresentationFormat>宽屏</PresentationFormat>
  <Paragraphs>166</Paragraphs>
  <Slides>30</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Arial</vt:lpstr>
      <vt:lpstr>宋体</vt:lpstr>
      <vt:lpstr>Wingdings</vt:lpstr>
      <vt:lpstr>微软雅黑</vt:lpstr>
      <vt:lpstr>Arial Unicode MS</vt:lpstr>
      <vt:lpstr>Office 主题​​</vt:lpstr>
      <vt:lpstr>文件系统优化的几种方法</vt:lpstr>
      <vt:lpstr>目录</vt:lpstr>
      <vt:lpstr>现代文件系统的局限性</vt:lpstr>
      <vt:lpstr>现代文件系统的局限性</vt:lpstr>
      <vt:lpstr>解决问题的通常思路</vt:lpstr>
      <vt:lpstr>ZoFS设计的思路与性能分析</vt:lpstr>
      <vt:lpstr>ZoFS设计的思路与性能分析</vt:lpstr>
      <vt:lpstr>ZoFS设计的思路与性能分析</vt:lpstr>
      <vt:lpstr>ZoFS设计的思路与性能分析</vt:lpstr>
      <vt:lpstr>INSIDER设计的思路与性能分析</vt:lpstr>
      <vt:lpstr>INSIDER设计的思路与性能分析</vt:lpstr>
      <vt:lpstr>INSIDER设计的思路与性能分析</vt:lpstr>
      <vt:lpstr>INSIDER设计的思路与性能分析</vt:lpstr>
      <vt:lpstr>INSIDER设计的思路与性能分析</vt:lpstr>
      <vt:lpstr>INSIDER设计的思路与性能分析</vt:lpstr>
      <vt:lpstr>解决问题的通常思路</vt:lpstr>
      <vt:lpstr>CrossFS设计的思路</vt:lpstr>
      <vt:lpstr>CrossFS设计的思路</vt:lpstr>
      <vt:lpstr>CrossFS设计的思路</vt:lpstr>
      <vt:lpstr>CrossFS设计的思路</vt:lpstr>
      <vt:lpstr>CrossFS设计的思路</vt:lpstr>
      <vt:lpstr>CrossFS设计的思路</vt:lpstr>
      <vt:lpstr>CrossFS设计的思路</vt:lpstr>
      <vt:lpstr>CrossFS设计的思路</vt:lpstr>
      <vt:lpstr>CrossFS设计的思路</vt:lpstr>
      <vt:lpstr>CrossFS设计的思路</vt:lpstr>
      <vt:lpstr>CrossFS设计的思路</vt:lpstr>
      <vt:lpstr>性能分析</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cp:lastModifiedBy>
  <cp:revision>52</cp:revision>
  <dcterms:created xsi:type="dcterms:W3CDTF">2019-06-19T02:08:00Z</dcterms:created>
  <dcterms:modified xsi:type="dcterms:W3CDTF">2020-12-23T21:43:00Z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