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7" r:id="rId3"/>
  </p:sldMasterIdLst>
  <p:notesMasterIdLst>
    <p:notesMasterId r:id="rId11"/>
  </p:notesMasterIdLst>
  <p:sldIdLst>
    <p:sldId id="256" r:id="rId4"/>
    <p:sldId id="257" r:id="rId5"/>
    <p:sldId id="258" r:id="rId6"/>
    <p:sldId id="301" r:id="rId7"/>
    <p:sldId id="262" r:id="rId8"/>
    <p:sldId id="292" r:id="rId9"/>
    <p:sldId id="288" r:id="rId10"/>
    <p:sldId id="266" r:id="rId12"/>
    <p:sldId id="303" r:id="rId13"/>
    <p:sldId id="328" r:id="rId14"/>
    <p:sldId id="286" r:id="rId15"/>
    <p:sldId id="270" r:id="rId16"/>
    <p:sldId id="306" r:id="rId17"/>
    <p:sldId id="329" r:id="rId18"/>
    <p:sldId id="304" r:id="rId19"/>
    <p:sldId id="331" r:id="rId20"/>
    <p:sldId id="274" r:id="rId21"/>
    <p:sldId id="300" r:id="rId22"/>
    <p:sldId id="283" r:id="rId23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061ee1-0bcd-4fb4-b1f7-964cad3a0e11}">
          <p14:sldIdLst>
            <p14:sldId id="257"/>
            <p14:sldId id="258"/>
            <p14:sldId id="256"/>
          </p14:sldIdLst>
        </p14:section>
        <p14:section name="Untitled Section" id="{2c867b09-f4c3-4b5e-a87b-b24343c421d5}">
          <p14:sldIdLst>
            <p14:sldId id="301"/>
            <p14:sldId id="306"/>
            <p14:sldId id="329"/>
            <p14:sldId id="262"/>
            <p14:sldId id="292"/>
            <p14:sldId id="288"/>
            <p14:sldId id="266"/>
            <p14:sldId id="303"/>
            <p14:sldId id="328"/>
            <p14:sldId id="286"/>
            <p14:sldId id="270"/>
            <p14:sldId id="304"/>
            <p14:sldId id="331"/>
            <p14:sldId id="274"/>
            <p14:sldId id="300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C00"/>
    <a:srgbClr val="D600FF"/>
    <a:srgbClr val="00D200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6"/>
    <p:restoredTop sz="93604"/>
  </p:normalViewPr>
  <p:slideViewPr>
    <p:cSldViewPr snapToGrid="0" snapToObjects="1">
      <p:cViewPr>
        <p:scale>
          <a:sx n="81" d="100"/>
          <a:sy n="81" d="100"/>
        </p:scale>
        <p:origin x="87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 smtClean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9" Type="http://schemas.openxmlformats.org/officeDocument/2006/relationships/image" Target="../media/image20.png"/><Relationship Id="rId18" Type="http://schemas.openxmlformats.org/officeDocument/2006/relationships/image" Target="../media/image19.png"/><Relationship Id="rId17" Type="http://schemas.openxmlformats.org/officeDocument/2006/relationships/image" Target="../media/image18.png"/><Relationship Id="rId16" Type="http://schemas.openxmlformats.org/officeDocument/2006/relationships/image" Target="../media/image17.png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26124"/>
            <a:ext cx="12192000" cy="14787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301096" y="2402448"/>
            <a:ext cx="7589808" cy="656064"/>
          </a:xfrm>
        </p:spPr>
        <p:txBody>
          <a:bodyPr/>
          <a:lstStyle/>
          <a:p>
            <a:r>
              <a:rPr kumimoji="1" lang="zh-CN" altLang="en-US" sz="4000" dirty="0" smtClean="0">
                <a:latin typeface="+mn-ea"/>
              </a:rPr>
              <a:t>分布式一致性协议</a:t>
            </a:r>
            <a:endParaRPr kumimoji="1" lang="zh-CN" altLang="en-US" sz="4000" dirty="0">
              <a:latin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882271" y="3534935"/>
            <a:ext cx="2427891" cy="1740185"/>
          </a:xfrm>
        </p:spPr>
        <p:txBody>
          <a:bodyPr/>
          <a:lstStyle/>
          <a:p>
            <a:pPr algn="l"/>
            <a:r>
              <a:rPr kumimoji="1" lang="zh-CN" altLang="en-US" sz="1600" dirty="0" smtClean="0">
                <a:latin typeface="+mn-ea"/>
              </a:rPr>
              <a:t>姓名：陈延良</a:t>
            </a:r>
            <a:endParaRPr kumimoji="1" lang="zh-CN" altLang="en-US" sz="1600" dirty="0" smtClean="0">
              <a:latin typeface="+mn-ea"/>
            </a:endParaRPr>
          </a:p>
          <a:p>
            <a:pPr algn="l"/>
            <a:r>
              <a:rPr kumimoji="1" lang="zh-CN" altLang="en-US" sz="1600" dirty="0" smtClean="0">
                <a:latin typeface="+mn-ea"/>
              </a:rPr>
              <a:t>学号：</a:t>
            </a:r>
            <a:r>
              <a:rPr kumimoji="1" lang="en-US" altLang="zh-CN" sz="1600" dirty="0" smtClean="0">
                <a:latin typeface="+mn-ea"/>
              </a:rPr>
              <a:t>M202073518</a:t>
            </a:r>
            <a:endParaRPr kumimoji="1" lang="zh-CN" altLang="en-US" sz="1600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62608" y="243343"/>
            <a:ext cx="822920" cy="586334"/>
          </a:xfrm>
        </p:spPr>
        <p:txBody>
          <a:bodyPr/>
          <a:lstStyle/>
          <a:p>
            <a:r>
              <a:rPr kumimoji="1" lang="en-US" altLang="zh-CN" dirty="0" smtClean="0">
                <a:latin typeface="+mn-ea"/>
              </a:rPr>
              <a:t>03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ea"/>
              </a:rPr>
              <a:t>DARE</a:t>
            </a:r>
            <a:r>
              <a:rPr kumimoji="1" lang="zh-CN" altLang="en-US" dirty="0" smtClean="0">
                <a:latin typeface="+mn-ea"/>
              </a:rPr>
              <a:t>协议</a:t>
            </a:r>
            <a:endParaRPr kumimoji="1" lang="zh-CN" altLang="en-US" dirty="0" smtClean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8657" y="1148219"/>
            <a:ext cx="2582432" cy="5708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+mn-ea"/>
              </a:rPr>
              <a:t>DARE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+mn-ea"/>
              </a:rPr>
              <a:t>整体设计：</a:t>
            </a:r>
            <a:endParaRPr lang="en-US" altLang="zh-CN" sz="2400" b="1" kern="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Picture 10" descr="Screen Shot 2020-12-08 at 1.58.56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1140" y="1709420"/>
            <a:ext cx="4737100" cy="2171700"/>
          </a:xfrm>
          <a:prstGeom prst="rect">
            <a:avLst/>
          </a:prstGeom>
        </p:spPr>
      </p:pic>
      <p:sp>
        <p:nvSpPr>
          <p:cNvPr id="16" name="文本框 3"/>
          <p:cNvSpPr txBox="1"/>
          <p:nvPr/>
        </p:nvSpPr>
        <p:spPr>
          <a:xfrm>
            <a:off x="828675" y="1718945"/>
            <a:ext cx="62249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latin typeface="+mn-ea"/>
              </a:rPr>
              <a:t>节点由四个部分组成：</a:t>
            </a:r>
            <a:endParaRPr lang="zh-CN" altLang="en-US" dirty="0" smtClean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）</a:t>
            </a:r>
            <a:r>
              <a:rPr lang="en-US" altLang="zh-CN" dirty="0" smtClean="0">
                <a:latin typeface="+mn-ea"/>
              </a:rPr>
              <a:t>SM</a:t>
            </a:r>
            <a:r>
              <a:rPr lang="zh-CN" altLang="en-US" dirty="0" smtClean="0">
                <a:latin typeface="+mn-ea"/>
              </a:rPr>
              <a:t>：状态机，</a:t>
            </a:r>
            <a:r>
              <a:rPr lang="en-US" altLang="zh-CN" dirty="0" smtClean="0">
                <a:latin typeface="+mn-ea"/>
              </a:rPr>
              <a:t>apply RSM</a:t>
            </a:r>
            <a:r>
              <a:rPr lang="zh-CN" altLang="en-US" dirty="0" smtClean="0">
                <a:latin typeface="+mn-ea"/>
              </a:rPr>
              <a:t>操作</a:t>
            </a:r>
            <a:endParaRPr lang="en-US" altLang="zh-CN" dirty="0" smtClean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）</a:t>
            </a:r>
            <a:r>
              <a:rPr lang="en-US" altLang="zh-CN" dirty="0" smtClean="0">
                <a:latin typeface="+mn-ea"/>
              </a:rPr>
              <a:t>log</a:t>
            </a:r>
            <a:r>
              <a:rPr lang="zh-CN" altLang="en-US" dirty="0" smtClean="0">
                <a:latin typeface="+mn-ea"/>
              </a:rPr>
              <a:t>：日志，包括四个动态指针</a:t>
            </a:r>
            <a:endParaRPr lang="zh-CN" altLang="en-US" dirty="0" smtClean="0">
              <a:latin typeface="+mn-ea"/>
            </a:endParaRPr>
          </a:p>
          <a:p>
            <a:pPr marL="1200150" lvl="2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latin typeface="+mn-ea"/>
              </a:rPr>
              <a:t>head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apply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commit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tail</a:t>
            </a:r>
            <a:endParaRPr lang="en-US" altLang="zh-CN" dirty="0" smtClean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）</a:t>
            </a:r>
            <a:r>
              <a:rPr lang="en-US" altLang="zh-CN" dirty="0" smtClean="0">
                <a:latin typeface="+mn-ea"/>
              </a:rPr>
              <a:t>configuration</a:t>
            </a:r>
            <a:r>
              <a:rPr lang="zh-CN" altLang="en-US" dirty="0" smtClean="0">
                <a:latin typeface="+mn-ea"/>
              </a:rPr>
              <a:t>：服务器组的高层次描述</a:t>
            </a:r>
            <a:endParaRPr lang="zh-CN" altLang="en-US" dirty="0" smtClean="0">
              <a:latin typeface="+mn-ea"/>
            </a:endParaRPr>
          </a:p>
          <a:p>
            <a:pPr marL="1200150" lvl="2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latin typeface="+mn-ea"/>
              </a:rPr>
              <a:t>P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BITMASK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P'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STATE</a:t>
            </a:r>
            <a:endParaRPr lang="en-US" altLang="zh-CN" dirty="0" smtClean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latin typeface="+mn-ea"/>
              </a:rPr>
              <a:t>（</a:t>
            </a: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）</a:t>
            </a:r>
            <a:r>
              <a:rPr lang="en-US" altLang="zh-CN" dirty="0" smtClean="0">
                <a:latin typeface="+mn-ea"/>
              </a:rPr>
              <a:t>control data</a:t>
            </a:r>
            <a:r>
              <a:rPr lang="zh-CN" altLang="en-US" dirty="0" smtClean="0">
                <a:latin typeface="+mn-ea"/>
              </a:rPr>
              <a:t>：一组数组用于实现可靠性</a:t>
            </a:r>
            <a:endParaRPr lang="zh-CN" altLang="en-US" dirty="0" smtClean="0">
              <a:latin typeface="+mn-ea"/>
            </a:endParaRPr>
          </a:p>
          <a:p>
            <a:pPr marL="1200150" lvl="2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latin typeface="+mn-ea"/>
              </a:rPr>
              <a:t>Heartbeat array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Private data  array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6581140" y="3881120"/>
            <a:ext cx="56813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zh-CN" altLang="en-US" dirty="0" smtClean="0">
                <a:latin typeface="+mn-ea"/>
              </a:rPr>
              <a:t>两种通信接口：</a:t>
            </a:r>
            <a:endParaRPr lang="zh-CN" altLang="en-US" dirty="0" smtClean="0">
              <a:latin typeface="+mn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en-US" altLang="zh-CN" dirty="0" smtClean="0">
                <a:latin typeface="+mn-ea"/>
              </a:rPr>
              <a:t>UD QP</a:t>
            </a:r>
            <a:r>
              <a:rPr lang="zh-CN" altLang="en-US" dirty="0" smtClean="0">
                <a:latin typeface="+mn-ea"/>
              </a:rPr>
              <a:t>：Unreliable datagram，支持单播和多播</a:t>
            </a:r>
            <a:endParaRPr lang="zh-CN" altLang="en-US" dirty="0" smtClean="0">
              <a:latin typeface="+mn-ea"/>
            </a:endParaRPr>
          </a:p>
          <a:p>
            <a:pPr indent="0">
              <a:lnSpc>
                <a:spcPct val="200000"/>
              </a:lnSpc>
              <a:buFont typeface="Arial" panose="020B0604020202090204" pitchFamily="34" charset="0"/>
              <a:buNone/>
            </a:pPr>
            <a:r>
              <a:rPr lang="en-US" altLang="zh-CN" dirty="0" smtClean="0">
                <a:latin typeface="+mn-ea"/>
              </a:rPr>
              <a:t>RC QP</a:t>
            </a:r>
            <a:r>
              <a:rPr lang="zh-CN" altLang="en-US" dirty="0" smtClean="0">
                <a:latin typeface="+mn-ea"/>
              </a:rPr>
              <a:t>：Reliable Connection</a:t>
            </a:r>
            <a:r>
              <a:rPr lang="en-US" altLang="zh-CN" dirty="0" smtClean="0">
                <a:latin typeface="+mn-ea"/>
              </a:rPr>
              <a:t>og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log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control data</a:t>
            </a:r>
            <a:endParaRPr lang="zh-CN" altLang="en-US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62608" y="243343"/>
            <a:ext cx="822920" cy="586334"/>
          </a:xfrm>
        </p:spPr>
        <p:txBody>
          <a:bodyPr/>
          <a:lstStyle/>
          <a:p>
            <a:r>
              <a:rPr kumimoji="1" lang="en-US" altLang="zh-CN" dirty="0" smtClean="0">
                <a:latin typeface="+mn-ea"/>
              </a:rPr>
              <a:t>03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ea"/>
              </a:rPr>
              <a:t>DARE</a:t>
            </a:r>
            <a:r>
              <a:rPr kumimoji="1" lang="zh-CN" altLang="en-US" dirty="0" smtClean="0">
                <a:latin typeface="+mn-ea"/>
              </a:rPr>
              <a:t>协议</a:t>
            </a:r>
            <a:endParaRPr kumimoji="1" lang="zh-CN" altLang="en-US" dirty="0" smtClean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8675" y="1718945"/>
            <a:ext cx="632841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smtClean="0">
                <a:latin typeface="+mn-ea"/>
              </a:rPr>
              <a:t>Leader election</a:t>
            </a:r>
            <a:r>
              <a:rPr kumimoji="1" lang="zh-CN" altLang="en-US" dirty="0" smtClean="0">
                <a:latin typeface="+mn-ea"/>
              </a:rPr>
              <a:t>：类似于</a:t>
            </a:r>
            <a:r>
              <a:rPr kumimoji="1" lang="en-US" altLang="zh-CN" dirty="0" smtClean="0">
                <a:latin typeface="+mn-ea"/>
              </a:rPr>
              <a:t>Raft</a:t>
            </a:r>
            <a:r>
              <a:rPr kumimoji="1" lang="zh-CN" altLang="en-US" dirty="0" smtClean="0">
                <a:latin typeface="+mn-ea"/>
              </a:rPr>
              <a:t>；由于</a:t>
            </a:r>
            <a:r>
              <a:rPr kumimoji="1" lang="en-US" altLang="zh-CN" dirty="0" smtClean="0">
                <a:latin typeface="+mn-ea"/>
              </a:rPr>
              <a:t>RDMA</a:t>
            </a:r>
            <a:r>
              <a:rPr kumimoji="1" lang="zh-CN" altLang="en-US" dirty="0" smtClean="0">
                <a:latin typeface="+mn-ea"/>
              </a:rPr>
              <a:t>旁路</a:t>
            </a:r>
            <a:r>
              <a:rPr kumimoji="1" lang="en-US" altLang="zh-CN" dirty="0" smtClean="0">
                <a:latin typeface="+mn-ea"/>
              </a:rPr>
              <a:t>CPU</a:t>
            </a:r>
            <a:endParaRPr kumimoji="1" lang="en-US" altLang="zh-CN" dirty="0" smtClean="0">
              <a:latin typeface="+mn-ea"/>
            </a:endParaRPr>
          </a:p>
          <a:p>
            <a:pPr marL="102870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smtClean="0">
                <a:latin typeface="+mn-ea"/>
              </a:rPr>
              <a:t>fault detection</a:t>
            </a:r>
            <a:r>
              <a:rPr kumimoji="1" lang="zh-CN" altLang="en-US" dirty="0" smtClean="0">
                <a:latin typeface="+mn-ea"/>
              </a:rPr>
              <a:t>：心跳信息</a:t>
            </a:r>
            <a:r>
              <a:rPr kumimoji="1" lang="en-US" altLang="zh-CN" dirty="0" smtClean="0">
                <a:latin typeface="+mn-ea"/>
              </a:rPr>
              <a:t>heartbeat array</a:t>
            </a:r>
            <a:endParaRPr kumimoji="1" lang="zh-CN" altLang="en-US" dirty="0" smtClean="0">
              <a:latin typeface="+mn-ea"/>
            </a:endParaRPr>
          </a:p>
          <a:p>
            <a:pPr marL="57150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smtClean="0">
                <a:latin typeface="+mn-ea"/>
              </a:rPr>
              <a:t>Newly-election</a:t>
            </a:r>
            <a:r>
              <a:rPr kumimoji="1" lang="zh-CN" altLang="en-US" dirty="0" smtClean="0">
                <a:latin typeface="+mn-ea"/>
              </a:rPr>
              <a:t>：只承认比自己</a:t>
            </a:r>
            <a:r>
              <a:rPr kumimoji="1" lang="en-US" altLang="zh-CN" dirty="0" smtClean="0">
                <a:latin typeface="+mn-ea"/>
              </a:rPr>
              <a:t>log</a:t>
            </a:r>
            <a:r>
              <a:rPr kumimoji="1" lang="zh-CN" altLang="en-US" dirty="0" smtClean="0">
                <a:latin typeface="+mn-ea"/>
              </a:rPr>
              <a:t>更新的节点</a:t>
            </a:r>
            <a:endParaRPr kumimoji="1" lang="zh-CN" altLang="en-US" dirty="0" smtClean="0">
              <a:latin typeface="+mn-ea"/>
            </a:endParaRPr>
          </a:p>
          <a:p>
            <a:pPr marL="102870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smtClean="0">
                <a:latin typeface="+mn-ea"/>
              </a:rPr>
              <a:t>log adjustment</a:t>
            </a:r>
            <a:r>
              <a:rPr kumimoji="1" lang="zh-CN" altLang="en-US" dirty="0" smtClean="0">
                <a:latin typeface="+mn-ea"/>
              </a:rPr>
              <a:t>：删除</a:t>
            </a:r>
            <a:r>
              <a:rPr kumimoji="1" lang="en-US" altLang="zh-CN" dirty="0" smtClean="0">
                <a:latin typeface="+mn-ea"/>
              </a:rPr>
              <a:t>not-committed</a:t>
            </a:r>
            <a:r>
              <a:rPr kumimoji="1" lang="zh-CN" altLang="en-US" dirty="0" smtClean="0">
                <a:latin typeface="+mn-ea"/>
              </a:rPr>
              <a:t>的</a:t>
            </a:r>
            <a:r>
              <a:rPr kumimoji="1" lang="en-US" altLang="zh-CN" dirty="0" smtClean="0">
                <a:latin typeface="+mn-ea"/>
              </a:rPr>
              <a:t>entry</a:t>
            </a:r>
            <a:endParaRPr kumimoji="1" lang="zh-CN" altLang="en-US" dirty="0" smtClean="0">
              <a:latin typeface="+mn-ea"/>
            </a:endParaRPr>
          </a:p>
          <a:p>
            <a:pPr marL="102870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smtClean="0">
                <a:latin typeface="+mn-ea"/>
              </a:rPr>
              <a:t>Direct log update</a:t>
            </a:r>
            <a:r>
              <a:rPr kumimoji="1" lang="zh-CN" altLang="en-US" dirty="0" smtClean="0">
                <a:latin typeface="+mn-ea"/>
              </a:rPr>
              <a:t>：</a:t>
            </a:r>
            <a:r>
              <a:rPr kumimoji="1" lang="en-US" altLang="zh-CN" dirty="0" smtClean="0">
                <a:latin typeface="+mn-ea"/>
              </a:rPr>
              <a:t>leader</a:t>
            </a:r>
            <a:r>
              <a:rPr kumimoji="1" lang="zh-CN" altLang="en-US" dirty="0" smtClean="0">
                <a:latin typeface="+mn-ea"/>
              </a:rPr>
              <a:t>的</a:t>
            </a:r>
            <a:r>
              <a:rPr kumimoji="1" lang="en-US" altLang="zh-CN" dirty="0" smtClean="0">
                <a:latin typeface="+mn-ea"/>
              </a:rPr>
              <a:t>log</a:t>
            </a:r>
            <a:r>
              <a:rPr kumimoji="1" lang="zh-CN" altLang="en-US" dirty="0" smtClean="0">
                <a:latin typeface="+mn-ea"/>
              </a:rPr>
              <a:t>复制到</a:t>
            </a:r>
            <a:r>
              <a:rPr kumimoji="1" lang="en-US" altLang="zh-CN" dirty="0" smtClean="0">
                <a:latin typeface="+mn-ea"/>
              </a:rPr>
              <a:t>follower</a:t>
            </a:r>
            <a:endParaRPr kumimoji="1" lang="zh-CN" altLang="en-US" dirty="0" smtClean="0">
              <a:latin typeface="+mn-ea"/>
            </a:endParaRPr>
          </a:p>
          <a:p>
            <a:pPr marL="57150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smtClean="0">
                <a:latin typeface="+mn-ea"/>
              </a:rPr>
              <a:t>Normal operation</a:t>
            </a:r>
            <a:r>
              <a:rPr kumimoji="1" lang="zh-CN" altLang="en-US" dirty="0" smtClean="0">
                <a:latin typeface="+mn-ea"/>
              </a:rPr>
              <a:t>：</a:t>
            </a:r>
            <a:endParaRPr kumimoji="1" lang="zh-CN" altLang="en-US" dirty="0" smtClean="0">
              <a:latin typeface="+mn-ea"/>
            </a:endParaRPr>
          </a:p>
          <a:p>
            <a:pPr marL="102870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smtClean="0">
                <a:latin typeface="+mn-ea"/>
              </a:rPr>
              <a:t>Write request</a:t>
            </a:r>
            <a:r>
              <a:rPr kumimoji="1" lang="zh-CN" altLang="en-US" dirty="0" smtClean="0">
                <a:latin typeface="+mn-ea"/>
              </a:rPr>
              <a:t>：类似</a:t>
            </a:r>
            <a:r>
              <a:rPr kumimoji="1" lang="en-US" altLang="zh-CN" dirty="0" smtClean="0">
                <a:latin typeface="+mn-ea"/>
              </a:rPr>
              <a:t>Raft</a:t>
            </a:r>
            <a:r>
              <a:rPr kumimoji="1" lang="zh-CN" altLang="en-US" dirty="0" smtClean="0">
                <a:latin typeface="+mn-ea"/>
              </a:rPr>
              <a:t>，</a:t>
            </a:r>
            <a:r>
              <a:rPr kumimoji="1" lang="en-US" altLang="zh-CN" dirty="0" smtClean="0">
                <a:latin typeface="+mn-ea"/>
              </a:rPr>
              <a:t>log repication&amp;apply</a:t>
            </a:r>
            <a:endParaRPr kumimoji="1" lang="en-US" altLang="zh-CN" dirty="0" smtClean="0">
              <a:latin typeface="+mn-ea"/>
            </a:endParaRPr>
          </a:p>
          <a:p>
            <a:pPr marL="102870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smtClean="0">
                <a:latin typeface="+mn-ea"/>
              </a:rPr>
              <a:t>read request</a:t>
            </a:r>
            <a:r>
              <a:rPr kumimoji="1" lang="zh-CN" altLang="en-US" dirty="0" smtClean="0">
                <a:latin typeface="+mn-ea"/>
              </a:rPr>
              <a:t>：本地响应；检查</a:t>
            </a:r>
            <a:r>
              <a:rPr kumimoji="1" lang="en-US" altLang="zh-CN" dirty="0" smtClean="0">
                <a:latin typeface="+mn-ea"/>
              </a:rPr>
              <a:t>term</a:t>
            </a:r>
            <a:r>
              <a:rPr kumimoji="1" lang="zh-CN" altLang="en-US" dirty="0" smtClean="0">
                <a:latin typeface="+mn-ea"/>
              </a:rPr>
              <a:t>；</a:t>
            </a:r>
            <a:r>
              <a:rPr kumimoji="1" lang="en-US" altLang="zh-CN" dirty="0" smtClean="0">
                <a:latin typeface="+mn-ea"/>
              </a:rPr>
              <a:t>apply all</a:t>
            </a:r>
            <a:endParaRPr kumimoji="1" lang="zh-CN" altLang="en-US" dirty="0" smtClean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28657" y="1148219"/>
            <a:ext cx="2582432" cy="5708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+mn-ea"/>
              </a:rPr>
              <a:t>DARE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+mn-ea"/>
              </a:rPr>
              <a:t>具体实现：</a:t>
            </a:r>
            <a:endParaRPr lang="en-US" altLang="zh-CN" sz="24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文本框 7"/>
          <p:cNvSpPr txBox="1"/>
          <p:nvPr/>
        </p:nvSpPr>
        <p:spPr>
          <a:xfrm>
            <a:off x="6778625" y="5043170"/>
            <a:ext cx="53117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smtClean="0">
                <a:latin typeface="+mn-ea"/>
              </a:rPr>
              <a:t>Log pruning</a:t>
            </a:r>
            <a:r>
              <a:rPr kumimoji="1" lang="zh-CN" altLang="en-US" dirty="0" smtClean="0">
                <a:latin typeface="+mn-ea"/>
              </a:rPr>
              <a:t>：剪枝；可删除慢节点提高速率</a:t>
            </a:r>
            <a:endParaRPr kumimoji="1" lang="en-US" altLang="zh-CN" dirty="0" smtClean="0">
              <a:latin typeface="+mn-ea"/>
            </a:endParaRPr>
          </a:p>
          <a:p>
            <a:pPr marL="57150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 smtClean="0">
                <a:latin typeface="+mn-ea"/>
              </a:rPr>
              <a:t>Group configuration</a:t>
            </a:r>
            <a:r>
              <a:rPr kumimoji="1" lang="zh-CN" altLang="en-US" dirty="0" smtClean="0">
                <a:latin typeface="+mn-ea"/>
              </a:rPr>
              <a:t>：不停机动态配置</a:t>
            </a:r>
            <a:endParaRPr kumimoji="1" lang="zh-CN" altLang="en-US" dirty="0" smtClean="0">
              <a:latin typeface="+mn-ea"/>
            </a:endParaRPr>
          </a:p>
        </p:txBody>
      </p:sp>
      <p:pic>
        <p:nvPicPr>
          <p:cNvPr id="7" name="Picture 6" descr="Screen Shot 2020-12-08 at 2.19.13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7085" y="3409950"/>
            <a:ext cx="4769485" cy="1633220"/>
          </a:xfrm>
          <a:prstGeom prst="rect">
            <a:avLst/>
          </a:prstGeom>
        </p:spPr>
      </p:pic>
      <p:pic>
        <p:nvPicPr>
          <p:cNvPr id="12" name="Picture 11" descr="Screen Shot 2020-12-08 at 1.58.56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135" y="1148080"/>
            <a:ext cx="4737100" cy="2171700"/>
          </a:xfrm>
          <a:prstGeom prst="rect">
            <a:avLst/>
          </a:prstGeom>
        </p:spPr>
      </p:pic>
      <p:pic>
        <p:nvPicPr>
          <p:cNvPr id="13" name="Picture 12" descr="Screen Shot 2020-12-14 at 2.32.58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085" y="3561080"/>
            <a:ext cx="4629150" cy="1482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ea"/>
              </a:rPr>
              <a:t>04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ea"/>
              </a:rPr>
              <a:t>Sift</a:t>
            </a:r>
            <a:r>
              <a:rPr kumimoji="1" lang="zh-CN" altLang="en-US" dirty="0" smtClean="0">
                <a:latin typeface="+mn-ea"/>
              </a:rPr>
              <a:t>协议</a:t>
            </a:r>
            <a:endParaRPr kumimoji="1" lang="zh-CN" altLang="en-US" dirty="0" smtClean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62608" y="243343"/>
            <a:ext cx="822920" cy="586334"/>
          </a:xfrm>
        </p:spPr>
        <p:txBody>
          <a:bodyPr/>
          <a:lstStyle/>
          <a:p>
            <a:r>
              <a:rPr kumimoji="1" lang="en-US" altLang="zh-CN" smtClean="0">
                <a:latin typeface="+mn-ea"/>
              </a:rPr>
              <a:t>04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协议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28675" y="1659255"/>
            <a:ext cx="1028192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Motivation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>
                <a:sym typeface="+mn-ea"/>
              </a:rPr>
              <a:t>Paxos</a:t>
            </a:r>
            <a:r>
              <a:rPr kumimoji="1" lang="zh-CN" altLang="en-US" dirty="0">
                <a:sym typeface="+mn-ea"/>
              </a:rPr>
              <a:t>、</a:t>
            </a:r>
            <a:r>
              <a:rPr kumimoji="1" lang="en-US" altLang="zh-CN" dirty="0">
                <a:sym typeface="+mn-ea"/>
              </a:rPr>
              <a:t>Raft</a:t>
            </a:r>
            <a:r>
              <a:rPr kumimoji="1" lang="zh-CN" altLang="en-US" dirty="0">
                <a:sym typeface="+mn-ea"/>
              </a:rPr>
              <a:t>、</a:t>
            </a:r>
            <a:r>
              <a:rPr kumimoji="1" lang="en-US" altLang="zh-CN" dirty="0">
                <a:sym typeface="+mn-ea"/>
              </a:rPr>
              <a:t>DARE</a:t>
            </a:r>
            <a:r>
              <a:rPr kumimoji="1" lang="zh-CN" altLang="en-US" dirty="0">
                <a:sym typeface="+mn-ea"/>
              </a:rPr>
              <a:t>等基于</a:t>
            </a:r>
            <a:r>
              <a:rPr kumimoji="1" lang="en-US" altLang="zh-CN" dirty="0">
                <a:sym typeface="+mn-ea"/>
              </a:rPr>
              <a:t>leader</a:t>
            </a:r>
            <a:r>
              <a:rPr kumimoji="1" lang="zh-CN" altLang="en-US" dirty="0">
                <a:sym typeface="+mn-ea"/>
              </a:rPr>
              <a:t>，所有</a:t>
            </a:r>
            <a:r>
              <a:rPr kumimoji="1" lang="en-US" altLang="zh-CN" dirty="0">
                <a:sym typeface="+mn-ea"/>
              </a:rPr>
              <a:t>Follower</a:t>
            </a:r>
            <a:r>
              <a:rPr kumimoji="1" lang="zh-CN" altLang="en-US" dirty="0">
                <a:sym typeface="+mn-ea"/>
              </a:rPr>
              <a:t>都可能成为</a:t>
            </a:r>
            <a:r>
              <a:rPr kumimoji="1" lang="en-US" altLang="zh-CN" dirty="0">
                <a:sym typeface="+mn-ea"/>
              </a:rPr>
              <a:t>leader</a:t>
            </a:r>
            <a:r>
              <a:rPr kumimoji="1" lang="zh-CN" altLang="en-US" dirty="0">
                <a:sym typeface="+mn-ea"/>
              </a:rPr>
              <a:t>，所以拥有相同的计算和内存资源，但是在正常操作时这些资源都极大的浪费掉了；</a:t>
            </a:r>
            <a:r>
              <a:rPr kumimoji="1" lang="en-US" altLang="zh-CN" dirty="0"/>
              <a:t>CPU</a:t>
            </a:r>
            <a:r>
              <a:rPr kumimoji="1" lang="zh-CN" altLang="en-US" dirty="0"/>
              <a:t>和内存不一定同时</a:t>
            </a:r>
            <a:r>
              <a:rPr kumimoji="1" lang="en-US" altLang="zh-CN" dirty="0"/>
              <a:t>down</a:t>
            </a:r>
            <a:r>
              <a:rPr kumimoji="1" lang="zh-CN" altLang="en-US" dirty="0"/>
              <a:t>掉</a:t>
            </a:r>
            <a:endParaRPr kumimoji="1" lang="zh-CN" altLang="en-US" dirty="0"/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Design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/>
              <a:t>Sift是一种基于分离式架构的一致性协议，CPU和内存资源解耦，并采用单边</a:t>
            </a:r>
            <a:r>
              <a:rPr kumimoji="1" lang="en-US" altLang="zh-CN" dirty="0"/>
              <a:t>RDMA</a:t>
            </a:r>
            <a:r>
              <a:rPr kumimoji="1" lang="zh-CN" altLang="en-US" dirty="0"/>
              <a:t>操作。</a:t>
            </a:r>
            <a:endParaRPr kumimoji="1" lang="zh-CN" altLang="en-US" dirty="0"/>
          </a:p>
          <a:p>
            <a:pPr marL="1200150" lvl="2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/>
              <a:t>单边</a:t>
            </a:r>
            <a:r>
              <a:rPr kumimoji="1" lang="en-US" altLang="zh-CN" dirty="0"/>
              <a:t>RDMA</a:t>
            </a:r>
            <a:r>
              <a:rPr kumimoji="1" lang="zh-CN" altLang="en-US" dirty="0"/>
              <a:t>允许</a:t>
            </a:r>
            <a:r>
              <a:rPr kumimoji="1" lang="en-US" altLang="zh-CN" dirty="0"/>
              <a:t>服务器直接读写远程服务器内存</a:t>
            </a:r>
            <a:r>
              <a:rPr kumimoji="1" lang="zh-CN" altLang="en-US" dirty="0"/>
              <a:t>，</a:t>
            </a:r>
            <a:r>
              <a:rPr kumimoji="1" lang="en-US" altLang="zh-CN" dirty="0"/>
              <a:t>而不需要远程CPU的参与</a:t>
            </a:r>
            <a:endParaRPr kumimoji="1"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Sift</a:t>
            </a:r>
            <a:r>
              <a:rPr kumimoji="1" lang="zh-CN" altLang="en-US" dirty="0"/>
              <a:t>也是一种集中复制逻辑的协议，存在一个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节点作为</a:t>
            </a:r>
            <a:r>
              <a:rPr kumimoji="1" lang="en-US" altLang="zh-CN" dirty="0"/>
              <a:t>Coordinator</a:t>
            </a:r>
            <a:endParaRPr kumimoji="1" lang="en-US" altLang="zh-CN" dirty="0"/>
          </a:p>
        </p:txBody>
      </p:sp>
      <p:sp>
        <p:nvSpPr>
          <p:cNvPr id="39" name="矩形 38"/>
          <p:cNvSpPr/>
          <p:nvPr/>
        </p:nvSpPr>
        <p:spPr>
          <a:xfrm>
            <a:off x="828657" y="1088529"/>
            <a:ext cx="2582432" cy="5708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+mn-ea"/>
              </a:rPr>
              <a:t>Sift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+mn-ea"/>
              </a:rPr>
              <a:t>协议介绍：</a:t>
            </a:r>
            <a:endParaRPr lang="en-US" altLang="zh-CN" sz="2400" b="1" kern="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62608" y="243343"/>
            <a:ext cx="822920" cy="586334"/>
          </a:xfrm>
        </p:spPr>
        <p:txBody>
          <a:bodyPr/>
          <a:lstStyle/>
          <a:p>
            <a:r>
              <a:rPr kumimoji="1" lang="en-US" altLang="zh-CN" smtClean="0">
                <a:latin typeface="+mn-ea"/>
              </a:rPr>
              <a:t>04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协议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29310" y="1659255"/>
            <a:ext cx="59613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CPU</a:t>
            </a:r>
            <a:r>
              <a:rPr kumimoji="1" lang="zh-CN" altLang="en-US" dirty="0"/>
              <a:t>节点：</a:t>
            </a:r>
            <a:r>
              <a:rPr kumimoji="1" lang="en-US" altLang="zh-CN" dirty="0"/>
              <a:t>soft state</a:t>
            </a:r>
            <a:r>
              <a:rPr kumimoji="1" lang="zh-CN" altLang="en-US" dirty="0"/>
              <a:t>，并不互相通信</a:t>
            </a:r>
            <a:endParaRPr kumimoji="1" lang="zh-CN" altLang="en-US" dirty="0"/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Coordinator</a:t>
            </a:r>
            <a:r>
              <a:rPr kumimoji="1" lang="zh-CN" altLang="en-US" dirty="0"/>
              <a:t>：类似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，集中处理复制逻辑</a:t>
            </a:r>
            <a:endParaRPr kumimoji="1" lang="zh-CN" altLang="en-US" dirty="0"/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Backup coordinator</a:t>
            </a:r>
            <a:r>
              <a:rPr kumimoji="1" lang="zh-CN" altLang="en-US" dirty="0"/>
              <a:t>：类似</a:t>
            </a:r>
            <a:r>
              <a:rPr kumimoji="1" lang="en-US" altLang="zh-CN" dirty="0"/>
              <a:t>Candidate</a:t>
            </a:r>
            <a:r>
              <a:rPr kumimoji="1" lang="zh-CN" altLang="en-US" dirty="0"/>
              <a:t>，可</a:t>
            </a:r>
            <a:r>
              <a:rPr kumimoji="1" lang="zh-CN" altLang="en-US" dirty="0">
                <a:sym typeface="+mn-ea"/>
              </a:rPr>
              <a:t>跨共识组共享备份计算节点来降低部署成本；</a:t>
            </a:r>
            <a:endParaRPr kumimoji="1" lang="zh-CN" altLang="en-US" dirty="0"/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/>
              <a:t>内存节点：</a:t>
            </a:r>
            <a:r>
              <a:rPr kumimoji="1" lang="en-US" altLang="zh-CN" dirty="0"/>
              <a:t>passive</a:t>
            </a:r>
            <a:r>
              <a:rPr kumimoji="1" lang="zh-CN" altLang="en-US" dirty="0"/>
              <a:t>，由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节点全权支配</a:t>
            </a:r>
            <a:endParaRPr kumimoji="1" lang="zh-CN" altLang="en-US" dirty="0"/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Replicated memory region</a:t>
            </a:r>
            <a:r>
              <a:rPr kumimoji="1" lang="zh-CN" altLang="en-US" dirty="0"/>
              <a:t>：复制内存区域</a:t>
            </a:r>
            <a:endParaRPr kumimoji="1" lang="zh-CN" altLang="en-US" dirty="0"/>
          </a:p>
          <a:p>
            <a:pPr marL="1200150" lvl="2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Write-ahead log</a:t>
            </a:r>
            <a:r>
              <a:rPr kumimoji="1" lang="zh-CN" altLang="en-US" dirty="0"/>
              <a:t>：写前日志</a:t>
            </a:r>
            <a:endParaRPr kumimoji="1"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Admin region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节点用于交换心跳信息</a:t>
            </a:r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828657" y="1088529"/>
            <a:ext cx="2582432" cy="5708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+mn-ea"/>
              </a:rPr>
              <a:t>Sift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+mn-ea"/>
              </a:rPr>
              <a:t>整体设计：</a:t>
            </a:r>
            <a:endParaRPr lang="en-US" altLang="zh-CN" sz="2400" b="1" kern="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" name="Picture 19" descr="Screen Shot 2020-12-08 at 2.25.21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0690" y="1174750"/>
            <a:ext cx="5102860" cy="5064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62608" y="243343"/>
            <a:ext cx="822920" cy="586334"/>
          </a:xfrm>
        </p:spPr>
        <p:txBody>
          <a:bodyPr/>
          <a:p>
            <a:r>
              <a:rPr kumimoji="1" lang="en-US" altLang="zh-CN" smtClean="0">
                <a:latin typeface="+mn-ea"/>
              </a:rPr>
              <a:t>04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9" name="文本占位符 2"/>
          <p:cNvSpPr>
            <a:spLocks noGrp="1"/>
          </p:cNvSpPr>
          <p:nvPr/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400" b="0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协议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28675" y="1659255"/>
            <a:ext cx="624649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Coordinator election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CPU</a:t>
            </a:r>
            <a:r>
              <a:rPr kumimoji="1" lang="zh-CN" altLang="en-US" dirty="0"/>
              <a:t>节点读取内存节点心跳信息</a:t>
            </a:r>
            <a:endParaRPr kumimoji="1" lang="en-US" altLang="zh-CN" dirty="0">
              <a:sym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>
                <a:sym typeface="+mn-ea"/>
              </a:rPr>
              <a:t>Coodinator</a:t>
            </a:r>
            <a:r>
              <a:rPr kumimoji="1" lang="zh-CN" altLang="en-US" dirty="0">
                <a:sym typeface="+mn-ea"/>
              </a:rPr>
              <a:t>会周期性的更新所有内存节点的</a:t>
            </a:r>
            <a:r>
              <a:rPr kumimoji="1" lang="en-US" altLang="zh-CN" dirty="0">
                <a:sym typeface="+mn-ea"/>
              </a:rPr>
              <a:t>time stamp</a:t>
            </a:r>
            <a:r>
              <a:rPr kumimoji="1" lang="zh-CN" altLang="en-US" dirty="0">
                <a:sym typeface="+mn-ea"/>
              </a:rPr>
              <a:t>信息，后备</a:t>
            </a:r>
            <a:r>
              <a:rPr kumimoji="1" lang="en-US" altLang="zh-CN" dirty="0">
                <a:sym typeface="+mn-ea"/>
              </a:rPr>
              <a:t>CPU</a:t>
            </a:r>
            <a:r>
              <a:rPr kumimoji="1" lang="zh-CN" altLang="en-US" dirty="0">
                <a:sym typeface="+mn-ea"/>
              </a:rPr>
              <a:t>节点周期性读取该信息；</a:t>
            </a:r>
            <a:endParaRPr kumimoji="1" lang="zh-CN" altLang="en-US" dirty="0"/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>
                <a:sym typeface="+mn-ea"/>
              </a:rPr>
              <a:t>Newly-election</a:t>
            </a:r>
            <a:r>
              <a:rPr kumimoji="1" lang="zh-CN" altLang="en-US" dirty="0">
                <a:sym typeface="+mn-ea"/>
              </a:rPr>
              <a:t>：侦测到心跳信息没有按时更新；</a:t>
            </a:r>
            <a:endParaRPr kumimoji="1" lang="zh-CN" altLang="en-US" dirty="0">
              <a:sym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sym typeface="+mn-ea"/>
              </a:rPr>
              <a:t>在多数内存节点成功则当选，失败随机回退；</a:t>
            </a:r>
            <a:endParaRPr kumimoji="1" lang="zh-CN" altLang="en-US" dirty="0">
              <a:sym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Nomal operation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Write Request</a:t>
            </a:r>
            <a:r>
              <a:rPr kumimoji="1" lang="zh-CN" altLang="en-US" dirty="0"/>
              <a:t>：写入多数日志便</a:t>
            </a:r>
            <a:r>
              <a:rPr kumimoji="1" lang="en-US" altLang="zh-CN" dirty="0"/>
              <a:t>reply</a:t>
            </a:r>
            <a:r>
              <a:rPr kumimoji="1" lang="zh-CN" altLang="en-US" dirty="0"/>
              <a:t>，后台</a:t>
            </a:r>
            <a:r>
              <a:rPr kumimoji="1" lang="en-US" altLang="zh-CN" dirty="0"/>
              <a:t>apply</a:t>
            </a:r>
            <a:endParaRPr kumimoji="1" lang="en-US" altLang="zh-CN" dirty="0"/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Read Request</a:t>
            </a:r>
            <a:r>
              <a:rPr kumimoji="1" lang="zh-CN" altLang="en-US" dirty="0"/>
              <a:t>：直接读取即可（集中式复制逻辑）</a:t>
            </a:r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828657" y="1088529"/>
            <a:ext cx="2582432" cy="5708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+mn-ea"/>
              </a:rPr>
              <a:t>Sift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+mn-ea"/>
              </a:rPr>
              <a:t>具体实现：</a:t>
            </a:r>
            <a:endParaRPr lang="en-US" altLang="zh-CN" sz="2400" b="1" kern="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3" name="Picture 22" descr="Screen Shot 2020-12-08 at 2.35.11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2295" y="645795"/>
            <a:ext cx="4505325" cy="5565775"/>
          </a:xfrm>
          <a:prstGeom prst="rect">
            <a:avLst/>
          </a:prstGeom>
        </p:spPr>
      </p:pic>
      <p:pic>
        <p:nvPicPr>
          <p:cNvPr id="10" name="Picture 9" descr="Screen Shot 2020-12-08 at 2.36.38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295" y="1440180"/>
            <a:ext cx="5326380" cy="4615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62608" y="243343"/>
            <a:ext cx="822920" cy="586334"/>
          </a:xfrm>
        </p:spPr>
        <p:txBody>
          <a:bodyPr/>
          <a:p>
            <a:r>
              <a:rPr kumimoji="1" lang="en-US" altLang="zh-CN" smtClean="0">
                <a:latin typeface="+mn-ea"/>
              </a:rPr>
              <a:t>04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9" name="文本占位符 2"/>
          <p:cNvSpPr>
            <a:spLocks noGrp="1"/>
          </p:cNvSpPr>
          <p:nvPr/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400" b="0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Sift</a:t>
            </a:r>
            <a:r>
              <a:rPr kumimoji="1" lang="zh-CN" altLang="en-US" dirty="0" smtClean="0"/>
              <a:t>协议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828675" y="1659255"/>
            <a:ext cx="103282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Fault recovery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Coordinator Failure</a:t>
            </a:r>
            <a:r>
              <a:rPr kumimoji="1" lang="zh-CN" altLang="en-US" dirty="0"/>
              <a:t>：触发</a:t>
            </a:r>
            <a:r>
              <a:rPr kumimoji="1" lang="en-US" altLang="zh-CN" dirty="0"/>
              <a:t>newly-election</a:t>
            </a:r>
            <a:r>
              <a:rPr kumimoji="1" lang="zh-CN" altLang="en-US" dirty="0"/>
              <a:t>，新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读取所有memory节点并选取一个最新的</a:t>
            </a:r>
            <a:r>
              <a:rPr kumimoji="1" lang="en-US" altLang="zh-CN" dirty="0"/>
              <a:t>log</a:t>
            </a:r>
            <a:r>
              <a:rPr kumimoji="1" lang="zh-CN" altLang="en-US" dirty="0"/>
              <a:t>版本，弥补缺失的</a:t>
            </a:r>
            <a:r>
              <a:rPr kumimoji="1" lang="en-US" altLang="zh-CN" dirty="0"/>
              <a:t>entries</a:t>
            </a:r>
            <a:r>
              <a:rPr kumimoji="1" lang="zh-CN" altLang="en-US" dirty="0"/>
              <a:t>，最后</a:t>
            </a:r>
            <a:r>
              <a:rPr kumimoji="1" lang="en-US" altLang="zh-CN" dirty="0"/>
              <a:t>repaly</a:t>
            </a:r>
            <a:r>
              <a:rPr kumimoji="1" lang="zh-CN" altLang="en-US" dirty="0"/>
              <a:t>即可；</a:t>
            </a:r>
            <a:endParaRPr kumimoji="1" lang="zh-CN" altLang="en-US" dirty="0"/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Memory Node Failure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coordinator</a:t>
            </a:r>
            <a:r>
              <a:rPr kumimoji="1" lang="zh-CN" altLang="en-US" dirty="0"/>
              <a:t>侦测到后先从</a:t>
            </a:r>
            <a:r>
              <a:rPr kumimoji="1" lang="en-US" altLang="zh-CN" dirty="0"/>
              <a:t>trace</a:t>
            </a:r>
            <a:r>
              <a:rPr kumimoji="1" lang="zh-CN" altLang="en-US" dirty="0"/>
              <a:t>表中移除，并建立一个后台线程周期性的检测，若内存节点恢复则从其他节点恢复即可；</a:t>
            </a:r>
            <a:r>
              <a:rPr kumimoji="1" lang="zh-CN" altLang="en-US" dirty="0">
                <a:sym typeface="+mn-ea"/>
              </a:rPr>
              <a:t>可通过持久化内存减少流量传输；</a:t>
            </a:r>
            <a:endParaRPr kumimoji="1" lang="zh-CN" altLang="en-US" dirty="0"/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Erasure Codes</a:t>
            </a:r>
            <a:r>
              <a:rPr kumimoji="1" lang="zh-CN" altLang="en-US" dirty="0"/>
              <a:t>：引入纠删码（原始数据分为</a:t>
            </a:r>
            <a:r>
              <a:rPr kumimoji="1" lang="en-US" altLang="zh-CN" dirty="0"/>
              <a:t>F+1</a:t>
            </a:r>
            <a:r>
              <a:rPr kumimoji="1" lang="zh-CN" altLang="en-US" dirty="0"/>
              <a:t>块，外加</a:t>
            </a:r>
            <a:r>
              <a:rPr kumimoji="1" lang="en-US" altLang="zh-CN" dirty="0"/>
              <a:t>F</a:t>
            </a:r>
            <a:r>
              <a:rPr kumimoji="1" lang="zh-CN" altLang="en-US" dirty="0"/>
              <a:t>个冗余块，可通过任意</a:t>
            </a:r>
            <a:r>
              <a:rPr kumimoji="1" lang="en-US" altLang="zh-CN" dirty="0"/>
              <a:t>F+1</a:t>
            </a:r>
            <a:r>
              <a:rPr kumimoji="1" lang="zh-CN" altLang="en-US" dirty="0"/>
              <a:t>块来恢复）</a:t>
            </a:r>
            <a:endParaRPr kumimoji="1" lang="zh-CN" altLang="en-US" dirty="0"/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sym typeface="+mn-ea"/>
              </a:rPr>
              <a:t>由于分离式架构引入纠删码变的非常的容易，并仍能保证</a:t>
            </a:r>
            <a:r>
              <a:rPr kumimoji="1" lang="en-US" altLang="zh-CN" dirty="0">
                <a:sym typeface="+mn-ea"/>
              </a:rPr>
              <a:t>2F+1</a:t>
            </a:r>
            <a:r>
              <a:rPr kumimoji="1" lang="zh-CN" altLang="en-US" dirty="0">
                <a:sym typeface="+mn-ea"/>
              </a:rPr>
              <a:t>的集群中拥有</a:t>
            </a:r>
            <a:r>
              <a:rPr kumimoji="1" lang="en-US" altLang="zh-CN" dirty="0">
                <a:sym typeface="+mn-ea"/>
              </a:rPr>
              <a:t>F</a:t>
            </a:r>
            <a:r>
              <a:rPr kumimoji="1" lang="zh-CN" altLang="en-US" dirty="0">
                <a:sym typeface="+mn-ea"/>
              </a:rPr>
              <a:t>的容错（</a:t>
            </a:r>
            <a:r>
              <a:rPr kumimoji="1" lang="en-US" altLang="zh-CN" dirty="0">
                <a:sym typeface="+mn-ea"/>
              </a:rPr>
              <a:t>CRaft</a:t>
            </a:r>
            <a:r>
              <a:rPr kumimoji="1" lang="zh-CN" altLang="en-US" dirty="0">
                <a:sym typeface="+mn-ea"/>
              </a:rPr>
              <a:t>）</a:t>
            </a:r>
            <a:endParaRPr kumimoji="1" lang="zh-CN" altLang="en-US" dirty="0"/>
          </a:p>
          <a:p>
            <a:pPr marL="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/>
              <a:t>Safety</a:t>
            </a:r>
            <a:r>
              <a:rPr kumimoji="1" lang="zh-CN" altLang="en-US" dirty="0"/>
              <a:t>：</a:t>
            </a:r>
            <a:r>
              <a:rPr kumimoji="1" lang="zh-CN" altLang="en-US" dirty="0">
                <a:sym typeface="+mn-ea"/>
              </a:rPr>
              <a:t>F+1个CPU节点容忍 F </a:t>
            </a:r>
            <a:r>
              <a:rPr kumimoji="1" lang="en-US" altLang="zh-CN" dirty="0">
                <a:sym typeface="+mn-ea"/>
              </a:rPr>
              <a:t>CPU</a:t>
            </a:r>
            <a:r>
              <a:rPr kumimoji="1" lang="zh-CN" altLang="en-US" dirty="0">
                <a:sym typeface="+mn-ea"/>
              </a:rPr>
              <a:t>节点故障；2F+1内存节点容忍 F内存节点故障；</a:t>
            </a:r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828657" y="1088529"/>
            <a:ext cx="2582432" cy="5708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+mn-ea"/>
              </a:rPr>
              <a:t>Sift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+mn-ea"/>
              </a:rPr>
              <a:t>具体实现：</a:t>
            </a:r>
            <a:endParaRPr lang="en-US" altLang="zh-CN" sz="2400" b="1" kern="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ea"/>
              </a:rPr>
              <a:t>05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ea"/>
              </a:rPr>
              <a:t>总结</a:t>
            </a:r>
            <a:endParaRPr kumimoji="1" lang="zh-CN" altLang="en-US" dirty="0" smtClean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62608" y="243343"/>
            <a:ext cx="822920" cy="586334"/>
          </a:xfrm>
        </p:spPr>
        <p:txBody>
          <a:bodyPr/>
          <a:lstStyle/>
          <a:p>
            <a:r>
              <a:rPr kumimoji="1" lang="en-US" altLang="zh-CN" dirty="0" smtClean="0">
                <a:latin typeface="+mn-ea"/>
              </a:rPr>
              <a:t>06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ea"/>
              </a:rPr>
              <a:t>总结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4532" y="1060264"/>
            <a:ext cx="2550901" cy="5708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  <a:latin typeface="+mn-ea"/>
              </a:rPr>
              <a:t>一致性协议：</a:t>
            </a:r>
            <a:endParaRPr lang="zh-CN" altLang="en-US" sz="2400" b="1" kern="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844550" y="1631315"/>
            <a:ext cx="101371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CN" dirty="0">
                <a:latin typeface="+mn-ea"/>
              </a:rPr>
              <a:t>Raft</a:t>
            </a:r>
            <a:r>
              <a:rPr kumimoji="1" lang="zh-CN" altLang="en-US" dirty="0">
                <a:latin typeface="+mn-ea"/>
              </a:rPr>
              <a:t>协议：是经典</a:t>
            </a:r>
            <a:r>
              <a:rPr kumimoji="1" lang="en-US" altLang="zh-CN" dirty="0">
                <a:latin typeface="+mn-ea"/>
              </a:rPr>
              <a:t>Paxos</a:t>
            </a:r>
            <a:r>
              <a:rPr kumimoji="1" lang="zh-CN" altLang="en-US" dirty="0">
                <a:latin typeface="+mn-ea"/>
              </a:rPr>
              <a:t>协议的改进，简单易理解，基于</a:t>
            </a:r>
            <a:r>
              <a:rPr kumimoji="1" lang="en-US" altLang="zh-CN" dirty="0">
                <a:latin typeface="+mn-ea"/>
              </a:rPr>
              <a:t>leader</a:t>
            </a:r>
            <a:r>
              <a:rPr kumimoji="1" lang="zh-CN" altLang="en-US" dirty="0">
                <a:latin typeface="+mn-ea"/>
              </a:rPr>
              <a:t>实现</a:t>
            </a:r>
            <a:endParaRPr kumimoji="1" lang="zh-CN" altLang="en-US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CN" dirty="0">
                <a:latin typeface="+mn-ea"/>
              </a:rPr>
              <a:t>DARE</a:t>
            </a:r>
            <a:r>
              <a:rPr kumimoji="1" lang="zh-CN" altLang="en-US" dirty="0">
                <a:latin typeface="+mn-ea"/>
              </a:rPr>
              <a:t>协议：引入</a:t>
            </a:r>
            <a:r>
              <a:rPr kumimoji="1" lang="en-US" altLang="zh-CN" dirty="0">
                <a:latin typeface="+mn-ea"/>
              </a:rPr>
              <a:t>RDMA</a:t>
            </a:r>
            <a:r>
              <a:rPr kumimoji="1" lang="zh-CN" altLang="en-US" dirty="0">
                <a:latin typeface="+mn-ea"/>
              </a:rPr>
              <a:t>技术后的改进版</a:t>
            </a:r>
            <a:r>
              <a:rPr kumimoji="1" lang="en-US" altLang="zh-CN" dirty="0">
                <a:latin typeface="+mn-ea"/>
              </a:rPr>
              <a:t>Raft</a:t>
            </a:r>
            <a:r>
              <a:rPr kumimoji="1" lang="zh-CN" altLang="en-US" dirty="0">
                <a:latin typeface="+mn-ea"/>
              </a:rPr>
              <a:t>协议，提高</a:t>
            </a:r>
            <a:r>
              <a:rPr kumimoji="1" lang="en-US" altLang="zh-CN" dirty="0">
                <a:latin typeface="+mn-ea"/>
              </a:rPr>
              <a:t>request</a:t>
            </a:r>
            <a:r>
              <a:rPr kumimoji="1" lang="zh-CN" altLang="en-US" dirty="0">
                <a:latin typeface="+mn-ea"/>
              </a:rPr>
              <a:t>处理速率；</a:t>
            </a:r>
            <a:endParaRPr kumimoji="1" lang="zh-CN" altLang="en-US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latin typeface="+mn-ea"/>
              </a:rPr>
              <a:t>在日志复制和控制数据传输使用</a:t>
            </a:r>
            <a:r>
              <a:rPr kumimoji="1" lang="en-US" altLang="zh-CN" dirty="0">
                <a:latin typeface="+mn-ea"/>
              </a:rPr>
              <a:t>RDMA RC QP</a:t>
            </a:r>
            <a:r>
              <a:rPr kumimoji="1" lang="zh-CN" altLang="en-US" dirty="0">
                <a:latin typeface="+mn-ea"/>
              </a:rPr>
              <a:t>进行可靠传输。</a:t>
            </a:r>
            <a:endParaRPr kumimoji="1" lang="zh-CN" altLang="en-US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latin typeface="+mn-ea"/>
              </a:rPr>
              <a:t>在客户端和服务器间使用</a:t>
            </a:r>
            <a:r>
              <a:rPr kumimoji="1" lang="en-US" altLang="zh-CN" dirty="0">
                <a:latin typeface="+mn-ea"/>
              </a:rPr>
              <a:t>RDMA UD QP</a:t>
            </a:r>
            <a:r>
              <a:rPr kumimoji="1" lang="zh-CN" altLang="en-US" dirty="0">
                <a:latin typeface="+mn-ea"/>
              </a:rPr>
              <a:t>进行不可靠传输，支持多播。</a:t>
            </a:r>
            <a:endParaRPr kumimoji="1" lang="zh-CN" altLang="en-US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CN" dirty="0">
                <a:latin typeface="+mn-ea"/>
              </a:rPr>
              <a:t>Sift</a:t>
            </a:r>
            <a:r>
              <a:rPr kumimoji="1" lang="zh-CN" altLang="en-US" dirty="0">
                <a:latin typeface="+mn-ea"/>
              </a:rPr>
              <a:t>协议：引入</a:t>
            </a:r>
            <a:r>
              <a:rPr kumimoji="1" lang="en-US" altLang="zh-CN" dirty="0">
                <a:latin typeface="+mn-ea"/>
              </a:rPr>
              <a:t>RDMA</a:t>
            </a:r>
            <a:r>
              <a:rPr kumimoji="1" lang="zh-CN" altLang="en-US" dirty="0">
                <a:latin typeface="+mn-ea"/>
              </a:rPr>
              <a:t>技术，将</a:t>
            </a:r>
            <a:r>
              <a:rPr kumimoji="1" lang="en-US" altLang="zh-CN" dirty="0">
                <a:latin typeface="+mn-ea"/>
              </a:rPr>
              <a:t>CPU</a:t>
            </a:r>
            <a:r>
              <a:rPr kumimoji="1" lang="zh-CN" altLang="en-US" dirty="0">
                <a:latin typeface="+mn-ea"/>
              </a:rPr>
              <a:t>和内存解耦的分离式架构，提高速率的同时节约成本；</a:t>
            </a:r>
            <a:endParaRPr kumimoji="1" lang="zh-CN" altLang="en-US" dirty="0"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latin typeface="+mn-ea"/>
              </a:rPr>
              <a:t>使用单边 RDMA 解耦 计算资源和内存资源，更细的资源分配粒度带来的显著成本降低。</a:t>
            </a:r>
            <a:endParaRPr kumimoji="1" lang="zh-CN" altLang="en-US" dirty="0"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latin typeface="+mn-ea"/>
              </a:rPr>
              <a:t>引入</a:t>
            </a:r>
            <a:r>
              <a:rPr kumimoji="1" lang="en-US" altLang="zh-CN" dirty="0">
                <a:latin typeface="+mn-ea"/>
              </a:rPr>
              <a:t>Erasure code</a:t>
            </a:r>
            <a:r>
              <a:rPr kumimoji="1" lang="zh-CN" altLang="en-US" dirty="0">
                <a:latin typeface="+mn-ea"/>
              </a:rPr>
              <a:t>可进一步减少网络传输消耗，从而减少部署成本。</a:t>
            </a:r>
            <a:endParaRPr kumimoji="1"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554898" y="2278913"/>
            <a:ext cx="7589808" cy="1032886"/>
          </a:xfrm>
        </p:spPr>
        <p:txBody>
          <a:bodyPr/>
          <a:lstStyle/>
          <a:p>
            <a:r>
              <a:rPr kumimoji="1" lang="zh-CN" altLang="en-US" dirty="0" smtClean="0">
                <a:latin typeface="+mn-ea"/>
              </a:rPr>
              <a:t>感谢聆听！</a:t>
            </a:r>
            <a:endParaRPr kumimoji="1" lang="zh-CN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>
          <a:xfrm>
            <a:off x="1087821" y="4232330"/>
            <a:ext cx="844403" cy="586334"/>
          </a:xfrm>
        </p:spPr>
        <p:txBody>
          <a:bodyPr/>
          <a:lstStyle/>
          <a:p>
            <a:r>
              <a:rPr kumimoji="1" lang="en-US" altLang="zh-CN" dirty="0" smtClean="0">
                <a:latin typeface="+mn-ea"/>
              </a:rPr>
              <a:t>04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2111911" y="4232330"/>
            <a:ext cx="1868569" cy="586334"/>
          </a:xfrm>
        </p:spPr>
        <p:txBody>
          <a:bodyPr/>
          <a:lstStyle/>
          <a:p>
            <a:r>
              <a:rPr kumimoji="1" lang="en-US" altLang="zh-CN" sz="2400" dirty="0" smtClean="0">
                <a:latin typeface="+mn-ea"/>
              </a:rPr>
              <a:t>Sift</a:t>
            </a:r>
            <a:r>
              <a:rPr kumimoji="1" lang="zh-CN" altLang="en-US" sz="2400" dirty="0" smtClean="0">
                <a:latin typeface="+mn-ea"/>
              </a:rPr>
              <a:t>协议</a:t>
            </a:r>
            <a:endParaRPr kumimoji="1" lang="zh-CN" altLang="en-US" sz="2400" dirty="0" smtClean="0">
              <a:latin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>
          <a:xfrm>
            <a:off x="4792716" y="4232330"/>
            <a:ext cx="821492" cy="586334"/>
          </a:xfrm>
        </p:spPr>
        <p:txBody>
          <a:bodyPr/>
          <a:lstStyle/>
          <a:p>
            <a:r>
              <a:rPr kumimoji="1" lang="en-US" altLang="zh-CN" dirty="0" smtClean="0">
                <a:latin typeface="+mn-ea"/>
              </a:rPr>
              <a:t>05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8"/>
          </p:nvPr>
        </p:nvSpPr>
        <p:spPr>
          <a:xfrm>
            <a:off x="5793895" y="4232330"/>
            <a:ext cx="1868569" cy="586334"/>
          </a:xfrm>
        </p:spPr>
        <p:txBody>
          <a:bodyPr/>
          <a:lstStyle/>
          <a:p>
            <a:r>
              <a:rPr kumimoji="1" lang="zh-CN" altLang="en-US" sz="2400" dirty="0" smtClean="0">
                <a:latin typeface="+mn-ea"/>
              </a:rPr>
              <a:t>总结</a:t>
            </a:r>
            <a:endParaRPr kumimoji="1" lang="zh-CN" altLang="en-US" sz="2400" dirty="0" smtClean="0">
              <a:latin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1"/>
          </p:nvPr>
        </p:nvSpPr>
        <p:spPr>
          <a:xfrm>
            <a:off x="1087821" y="2782396"/>
            <a:ext cx="844403" cy="586334"/>
          </a:xfrm>
        </p:spPr>
        <p:txBody>
          <a:bodyPr/>
          <a:lstStyle/>
          <a:p>
            <a:r>
              <a:rPr kumimoji="1" lang="en-US" altLang="zh-CN" dirty="0" smtClean="0">
                <a:latin typeface="+mn-ea"/>
              </a:rPr>
              <a:t>01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>
          <a:xfrm>
            <a:off x="2111911" y="2782396"/>
            <a:ext cx="1868569" cy="580750"/>
          </a:xfrm>
        </p:spPr>
        <p:txBody>
          <a:bodyPr/>
          <a:lstStyle/>
          <a:p>
            <a:r>
              <a:rPr kumimoji="1" lang="zh-CN" altLang="en-US" sz="2400" dirty="0" smtClean="0">
                <a:latin typeface="+mn-ea"/>
              </a:rPr>
              <a:t>课题背景</a:t>
            </a:r>
            <a:endParaRPr kumimoji="1" lang="zh-CN" altLang="en-US" sz="2400" dirty="0">
              <a:latin typeface="+mn-ea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>
          <a:xfrm>
            <a:off x="4792716" y="2782396"/>
            <a:ext cx="821491" cy="586334"/>
          </a:xfrm>
        </p:spPr>
        <p:txBody>
          <a:bodyPr/>
          <a:lstStyle/>
          <a:p>
            <a:r>
              <a:rPr kumimoji="1" lang="en-US" altLang="zh-CN" dirty="0" smtClean="0">
                <a:latin typeface="+mn-ea"/>
              </a:rPr>
              <a:t>02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4"/>
          </p:nvPr>
        </p:nvSpPr>
        <p:spPr>
          <a:xfrm>
            <a:off x="5793895" y="2782396"/>
            <a:ext cx="1868569" cy="580750"/>
          </a:xfrm>
        </p:spPr>
        <p:txBody>
          <a:bodyPr/>
          <a:lstStyle/>
          <a:p>
            <a:r>
              <a:rPr kumimoji="1" lang="en-US" altLang="zh-CN" sz="2400" dirty="0" smtClean="0">
                <a:latin typeface="+mn-ea"/>
              </a:rPr>
              <a:t>Raft</a:t>
            </a:r>
            <a:r>
              <a:rPr kumimoji="1" lang="zh-CN" altLang="en-US" sz="2400" dirty="0" smtClean="0">
                <a:latin typeface="+mn-ea"/>
              </a:rPr>
              <a:t>协议</a:t>
            </a:r>
            <a:endParaRPr kumimoji="1" lang="zh-CN" altLang="en-US" sz="2400" dirty="0" smtClean="0">
              <a:latin typeface="+mn-ea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5"/>
          </p:nvPr>
        </p:nvSpPr>
        <p:spPr>
          <a:xfrm>
            <a:off x="8418786" y="2782396"/>
            <a:ext cx="825444" cy="586334"/>
          </a:xfrm>
        </p:spPr>
        <p:txBody>
          <a:bodyPr/>
          <a:lstStyle/>
          <a:p>
            <a:r>
              <a:rPr kumimoji="1" lang="en-US" altLang="zh-CN" dirty="0" smtClean="0">
                <a:latin typeface="+mn-ea"/>
              </a:rPr>
              <a:t>03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6"/>
          </p:nvPr>
        </p:nvSpPr>
        <p:spPr>
          <a:xfrm>
            <a:off x="9423917" y="2782396"/>
            <a:ext cx="1868569" cy="580750"/>
          </a:xfrm>
        </p:spPr>
        <p:txBody>
          <a:bodyPr/>
          <a:lstStyle/>
          <a:p>
            <a:r>
              <a:rPr kumimoji="1" lang="en-US" altLang="zh-CN" sz="2400" dirty="0" smtClean="0">
                <a:latin typeface="+mn-ea"/>
              </a:rPr>
              <a:t>DARE</a:t>
            </a:r>
            <a:r>
              <a:rPr kumimoji="1" lang="zh-CN" altLang="en-US" sz="2400" dirty="0" smtClean="0">
                <a:latin typeface="+mn-ea"/>
              </a:rPr>
              <a:t>协议</a:t>
            </a:r>
            <a:endParaRPr kumimoji="1" lang="zh-CN" altLang="en-US" sz="2400" dirty="0" smtClean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0"/>
            <a:ext cx="12192000" cy="1907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atin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111911" y="437371"/>
            <a:ext cx="7589808" cy="1032886"/>
          </a:xfrm>
        </p:spPr>
        <p:txBody>
          <a:bodyPr/>
          <a:lstStyle/>
          <a:p>
            <a:r>
              <a:rPr kumimoji="1" lang="zh-CN" altLang="en-US" dirty="0" smtClean="0">
                <a:latin typeface="+mn-ea"/>
              </a:rPr>
              <a:t>目录 </a:t>
            </a:r>
            <a:r>
              <a:rPr kumimoji="1" lang="en-US" altLang="zh-CN" dirty="0" smtClean="0">
                <a:latin typeface="+mn-ea"/>
              </a:rPr>
              <a:t>CONTENTS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4824248"/>
            <a:ext cx="12192000" cy="2033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latin typeface="+mn-ea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ea"/>
              </a:rPr>
              <a:t>01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/>
              <a:t>课题背景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2290" y="1023620"/>
            <a:ext cx="6372860" cy="4497705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62608" y="243343"/>
            <a:ext cx="822920" cy="586334"/>
          </a:xfrm>
        </p:spPr>
        <p:txBody>
          <a:bodyPr/>
          <a:lstStyle/>
          <a:p>
            <a:r>
              <a:rPr kumimoji="1" lang="en-US" altLang="zh-CN" dirty="0" smtClean="0">
                <a:latin typeface="+mn-ea"/>
              </a:rPr>
              <a:t>01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 smtClean="0"/>
              <a:t>课题背景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08025" y="1633855"/>
            <a:ext cx="49904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 smtClean="0"/>
              <a:t>分布式系统中为保证高可靠性、高可用性通常会采取冗余技术，将数据复制到多个副本中，当有部分节点宕机还能继续提供服务。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8007" y="934336"/>
            <a:ext cx="3472990" cy="5708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400" b="1" kern="0" dirty="0" smtClean="0">
                <a:solidFill>
                  <a:schemeClr val="bg1"/>
                </a:solidFill>
              </a:rPr>
              <a:t>课题背景</a:t>
            </a:r>
            <a:endParaRPr lang="en-US" altLang="zh-CN" sz="2400" b="1" kern="0" dirty="0">
              <a:solidFill>
                <a:schemeClr val="bg1"/>
              </a:solidFill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5698490" y="1128395"/>
            <a:ext cx="6393180" cy="4399280"/>
            <a:chOff x="8964" y="1779"/>
            <a:chExt cx="10246" cy="7125"/>
          </a:xfrm>
        </p:grpSpPr>
        <p:grpSp>
          <p:nvGrpSpPr>
            <p:cNvPr id="148" name="object 5"/>
            <p:cNvGrpSpPr/>
            <p:nvPr/>
          </p:nvGrpSpPr>
          <p:grpSpPr>
            <a:xfrm>
              <a:off x="10045" y="1779"/>
              <a:ext cx="8932" cy="6871"/>
              <a:chOff x="6541028" y="1788270"/>
              <a:chExt cx="5509260" cy="4362450"/>
            </a:xfrm>
          </p:grpSpPr>
          <p:sp>
            <p:nvSpPr>
              <p:cNvPr id="149" name="object 6"/>
              <p:cNvSpPr/>
              <p:nvPr/>
            </p:nvSpPr>
            <p:spPr>
              <a:xfrm>
                <a:off x="6621288" y="2292164"/>
                <a:ext cx="464581" cy="539019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50" name="object 7"/>
              <p:cNvSpPr/>
              <p:nvPr/>
            </p:nvSpPr>
            <p:spPr>
              <a:xfrm>
                <a:off x="6621288" y="2292164"/>
                <a:ext cx="464820" cy="539115"/>
              </a:xfrm>
              <a:custGeom>
                <a:avLst/>
                <a:gdLst/>
                <a:ahLst/>
                <a:cxnLst/>
                <a:rect l="l" t="t" r="r" b="b"/>
                <a:pathLst>
                  <a:path w="464820" h="539114">
                    <a:moveTo>
                      <a:pt x="168731" y="0"/>
                    </a:moveTo>
                    <a:lnTo>
                      <a:pt x="295850" y="0"/>
                    </a:lnTo>
                    <a:lnTo>
                      <a:pt x="464581" y="168730"/>
                    </a:lnTo>
                    <a:lnTo>
                      <a:pt x="464581" y="539020"/>
                    </a:lnTo>
                    <a:lnTo>
                      <a:pt x="0" y="539020"/>
                    </a:lnTo>
                    <a:lnTo>
                      <a:pt x="0" y="168730"/>
                    </a:lnTo>
                    <a:lnTo>
                      <a:pt x="168731" y="0"/>
                    </a:lnTo>
                    <a:close/>
                  </a:path>
                </a:pathLst>
              </a:custGeom>
              <a:ln w="12700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51" name="object 8"/>
              <p:cNvSpPr/>
              <p:nvPr/>
            </p:nvSpPr>
            <p:spPr>
              <a:xfrm>
                <a:off x="6547378" y="1794620"/>
                <a:ext cx="612404" cy="612405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52" name="object 9"/>
              <p:cNvSpPr/>
              <p:nvPr/>
            </p:nvSpPr>
            <p:spPr>
              <a:xfrm>
                <a:off x="6547378" y="1794620"/>
                <a:ext cx="612775" cy="612775"/>
              </a:xfrm>
              <a:custGeom>
                <a:avLst/>
                <a:gdLst/>
                <a:ahLst/>
                <a:cxnLst/>
                <a:rect l="l" t="t" r="r" b="b"/>
                <a:pathLst>
                  <a:path w="612775" h="612775">
                    <a:moveTo>
                      <a:pt x="0" y="306202"/>
                    </a:moveTo>
                    <a:lnTo>
                      <a:pt x="4007" y="256534"/>
                    </a:lnTo>
                    <a:lnTo>
                      <a:pt x="15610" y="209418"/>
                    </a:lnTo>
                    <a:lnTo>
                      <a:pt x="34177" y="165484"/>
                    </a:lnTo>
                    <a:lnTo>
                      <a:pt x="59079" y="125363"/>
                    </a:lnTo>
                    <a:lnTo>
                      <a:pt x="89684" y="89684"/>
                    </a:lnTo>
                    <a:lnTo>
                      <a:pt x="125363" y="59079"/>
                    </a:lnTo>
                    <a:lnTo>
                      <a:pt x="165484" y="34177"/>
                    </a:lnTo>
                    <a:lnTo>
                      <a:pt x="209418" y="15610"/>
                    </a:lnTo>
                    <a:lnTo>
                      <a:pt x="256534" y="4007"/>
                    </a:lnTo>
                    <a:lnTo>
                      <a:pt x="306202" y="0"/>
                    </a:lnTo>
                    <a:lnTo>
                      <a:pt x="355870" y="4007"/>
                    </a:lnTo>
                    <a:lnTo>
                      <a:pt x="402986" y="15610"/>
                    </a:lnTo>
                    <a:lnTo>
                      <a:pt x="446920" y="34177"/>
                    </a:lnTo>
                    <a:lnTo>
                      <a:pt x="487041" y="59079"/>
                    </a:lnTo>
                    <a:lnTo>
                      <a:pt x="522720" y="89684"/>
                    </a:lnTo>
                    <a:lnTo>
                      <a:pt x="553325" y="125363"/>
                    </a:lnTo>
                    <a:lnTo>
                      <a:pt x="578227" y="165484"/>
                    </a:lnTo>
                    <a:lnTo>
                      <a:pt x="596794" y="209418"/>
                    </a:lnTo>
                    <a:lnTo>
                      <a:pt x="608397" y="256534"/>
                    </a:lnTo>
                    <a:lnTo>
                      <a:pt x="612405" y="306202"/>
                    </a:lnTo>
                    <a:lnTo>
                      <a:pt x="608397" y="355870"/>
                    </a:lnTo>
                    <a:lnTo>
                      <a:pt x="596794" y="402986"/>
                    </a:lnTo>
                    <a:lnTo>
                      <a:pt x="578227" y="446920"/>
                    </a:lnTo>
                    <a:lnTo>
                      <a:pt x="553325" y="487041"/>
                    </a:lnTo>
                    <a:lnTo>
                      <a:pt x="522720" y="522720"/>
                    </a:lnTo>
                    <a:lnTo>
                      <a:pt x="487041" y="553325"/>
                    </a:lnTo>
                    <a:lnTo>
                      <a:pt x="446920" y="578227"/>
                    </a:lnTo>
                    <a:lnTo>
                      <a:pt x="402986" y="596794"/>
                    </a:lnTo>
                    <a:lnTo>
                      <a:pt x="355870" y="608397"/>
                    </a:lnTo>
                    <a:lnTo>
                      <a:pt x="306202" y="612405"/>
                    </a:lnTo>
                    <a:lnTo>
                      <a:pt x="256534" y="608397"/>
                    </a:lnTo>
                    <a:lnTo>
                      <a:pt x="209418" y="596794"/>
                    </a:lnTo>
                    <a:lnTo>
                      <a:pt x="165484" y="578227"/>
                    </a:lnTo>
                    <a:lnTo>
                      <a:pt x="125363" y="553325"/>
                    </a:lnTo>
                    <a:lnTo>
                      <a:pt x="89684" y="522720"/>
                    </a:lnTo>
                    <a:lnTo>
                      <a:pt x="59079" y="487041"/>
                    </a:lnTo>
                    <a:lnTo>
                      <a:pt x="34177" y="446920"/>
                    </a:lnTo>
                    <a:lnTo>
                      <a:pt x="15610" y="402986"/>
                    </a:lnTo>
                    <a:lnTo>
                      <a:pt x="4007" y="355870"/>
                    </a:lnTo>
                    <a:lnTo>
                      <a:pt x="0" y="306202"/>
                    </a:lnTo>
                    <a:close/>
                  </a:path>
                </a:pathLst>
              </a:custGeom>
              <a:ln w="12700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53" name="object 10"/>
              <p:cNvSpPr/>
              <p:nvPr/>
            </p:nvSpPr>
            <p:spPr>
              <a:xfrm>
                <a:off x="7075361" y="2664227"/>
                <a:ext cx="4968493" cy="347980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54" name="object 11"/>
              <p:cNvSpPr/>
              <p:nvPr/>
            </p:nvSpPr>
            <p:spPr>
              <a:xfrm>
                <a:off x="7075362" y="2663210"/>
                <a:ext cx="4968875" cy="3481070"/>
              </a:xfrm>
              <a:custGeom>
                <a:avLst/>
                <a:gdLst/>
                <a:ahLst/>
                <a:cxnLst/>
                <a:rect l="l" t="t" r="r" b="b"/>
                <a:pathLst>
                  <a:path w="4968875" h="3481070">
                    <a:moveTo>
                      <a:pt x="509549" y="878437"/>
                    </a:moveTo>
                    <a:lnTo>
                      <a:pt x="509685" y="830673"/>
                    </a:lnTo>
                    <a:lnTo>
                      <a:pt x="512850" y="783636"/>
                    </a:lnTo>
                    <a:lnTo>
                      <a:pt x="518957" y="737418"/>
                    </a:lnTo>
                    <a:lnTo>
                      <a:pt x="527915" y="692107"/>
                    </a:lnTo>
                    <a:lnTo>
                      <a:pt x="539637" y="647795"/>
                    </a:lnTo>
                    <a:lnTo>
                      <a:pt x="554034" y="604572"/>
                    </a:lnTo>
                    <a:lnTo>
                      <a:pt x="571017" y="562527"/>
                    </a:lnTo>
                    <a:lnTo>
                      <a:pt x="590497" y="521752"/>
                    </a:lnTo>
                    <a:lnTo>
                      <a:pt x="612385" y="482337"/>
                    </a:lnTo>
                    <a:lnTo>
                      <a:pt x="636594" y="444372"/>
                    </a:lnTo>
                    <a:lnTo>
                      <a:pt x="663033" y="407947"/>
                    </a:lnTo>
                    <a:lnTo>
                      <a:pt x="691615" y="373152"/>
                    </a:lnTo>
                    <a:lnTo>
                      <a:pt x="722250" y="340078"/>
                    </a:lnTo>
                    <a:lnTo>
                      <a:pt x="754850" y="308815"/>
                    </a:lnTo>
                    <a:lnTo>
                      <a:pt x="789326" y="279453"/>
                    </a:lnTo>
                    <a:lnTo>
                      <a:pt x="825590" y="252083"/>
                    </a:lnTo>
                    <a:lnTo>
                      <a:pt x="863552" y="226794"/>
                    </a:lnTo>
                    <a:lnTo>
                      <a:pt x="903124" y="203678"/>
                    </a:lnTo>
                    <a:lnTo>
                      <a:pt x="944218" y="182824"/>
                    </a:lnTo>
                    <a:lnTo>
                      <a:pt x="986744" y="164323"/>
                    </a:lnTo>
                    <a:lnTo>
                      <a:pt x="1030613" y="148264"/>
                    </a:lnTo>
                    <a:lnTo>
                      <a:pt x="1075738" y="134739"/>
                    </a:lnTo>
                    <a:lnTo>
                      <a:pt x="1122029" y="123837"/>
                    </a:lnTo>
                    <a:lnTo>
                      <a:pt x="1169398" y="115649"/>
                    </a:lnTo>
                    <a:lnTo>
                      <a:pt x="1217755" y="110265"/>
                    </a:lnTo>
                    <a:lnTo>
                      <a:pt x="1267013" y="107776"/>
                    </a:lnTo>
                    <a:lnTo>
                      <a:pt x="1319222" y="108404"/>
                    </a:lnTo>
                    <a:lnTo>
                      <a:pt x="1371064" y="112386"/>
                    </a:lnTo>
                    <a:lnTo>
                      <a:pt x="1422375" y="119672"/>
                    </a:lnTo>
                    <a:lnTo>
                      <a:pt x="1472989" y="130210"/>
                    </a:lnTo>
                    <a:lnTo>
                      <a:pt x="1522744" y="143950"/>
                    </a:lnTo>
                    <a:lnTo>
                      <a:pt x="1571475" y="160840"/>
                    </a:lnTo>
                    <a:lnTo>
                      <a:pt x="1619017" y="180829"/>
                    </a:lnTo>
                    <a:lnTo>
                      <a:pt x="1665206" y="203867"/>
                    </a:lnTo>
                    <a:lnTo>
                      <a:pt x="1709879" y="229901"/>
                    </a:lnTo>
                    <a:lnTo>
                      <a:pt x="1752870" y="258882"/>
                    </a:lnTo>
                    <a:lnTo>
                      <a:pt x="1781394" y="221456"/>
                    </a:lnTo>
                    <a:lnTo>
                      <a:pt x="1812342" y="186824"/>
                    </a:lnTo>
                    <a:lnTo>
                      <a:pt x="1845525" y="155021"/>
                    </a:lnTo>
                    <a:lnTo>
                      <a:pt x="1880753" y="126080"/>
                    </a:lnTo>
                    <a:lnTo>
                      <a:pt x="1917835" y="100035"/>
                    </a:lnTo>
                    <a:lnTo>
                      <a:pt x="1956581" y="76922"/>
                    </a:lnTo>
                    <a:lnTo>
                      <a:pt x="1996802" y="56773"/>
                    </a:lnTo>
                    <a:lnTo>
                      <a:pt x="2038306" y="39624"/>
                    </a:lnTo>
                    <a:lnTo>
                      <a:pt x="2080904" y="25508"/>
                    </a:lnTo>
                    <a:lnTo>
                      <a:pt x="2124406" y="14459"/>
                    </a:lnTo>
                    <a:lnTo>
                      <a:pt x="2168622" y="6512"/>
                    </a:lnTo>
                    <a:lnTo>
                      <a:pt x="2213360" y="1701"/>
                    </a:lnTo>
                    <a:lnTo>
                      <a:pt x="2258432" y="60"/>
                    </a:lnTo>
                    <a:lnTo>
                      <a:pt x="2303647" y="1623"/>
                    </a:lnTo>
                    <a:lnTo>
                      <a:pt x="2348815" y="6425"/>
                    </a:lnTo>
                    <a:lnTo>
                      <a:pt x="2393746" y="14499"/>
                    </a:lnTo>
                    <a:lnTo>
                      <a:pt x="2438249" y="25880"/>
                    </a:lnTo>
                    <a:lnTo>
                      <a:pt x="2482135" y="40602"/>
                    </a:lnTo>
                    <a:lnTo>
                      <a:pt x="2525213" y="58699"/>
                    </a:lnTo>
                    <a:lnTo>
                      <a:pt x="2567293" y="80205"/>
                    </a:lnTo>
                    <a:lnTo>
                      <a:pt x="2608186" y="105155"/>
                    </a:lnTo>
                    <a:lnTo>
                      <a:pt x="2644146" y="130889"/>
                    </a:lnTo>
                    <a:lnTo>
                      <a:pt x="2678068" y="159024"/>
                    </a:lnTo>
                    <a:lnTo>
                      <a:pt x="2709823" y="189446"/>
                    </a:lnTo>
                    <a:lnTo>
                      <a:pt x="2739283" y="222038"/>
                    </a:lnTo>
                    <a:lnTo>
                      <a:pt x="2767410" y="183833"/>
                    </a:lnTo>
                    <a:lnTo>
                      <a:pt x="2798601" y="149052"/>
                    </a:lnTo>
                    <a:lnTo>
                      <a:pt x="2832564" y="117755"/>
                    </a:lnTo>
                    <a:lnTo>
                      <a:pt x="2869007" y="90002"/>
                    </a:lnTo>
                    <a:lnTo>
                      <a:pt x="2907638" y="65853"/>
                    </a:lnTo>
                    <a:lnTo>
                      <a:pt x="2948165" y="45368"/>
                    </a:lnTo>
                    <a:lnTo>
                      <a:pt x="2990297" y="28607"/>
                    </a:lnTo>
                    <a:lnTo>
                      <a:pt x="3033742" y="15630"/>
                    </a:lnTo>
                    <a:lnTo>
                      <a:pt x="3078207" y="6496"/>
                    </a:lnTo>
                    <a:lnTo>
                      <a:pt x="3123402" y="1266"/>
                    </a:lnTo>
                    <a:lnTo>
                      <a:pt x="3169033" y="0"/>
                    </a:lnTo>
                    <a:lnTo>
                      <a:pt x="3214811" y="2757"/>
                    </a:lnTo>
                    <a:lnTo>
                      <a:pt x="3260441" y="9597"/>
                    </a:lnTo>
                    <a:lnTo>
                      <a:pt x="3305634" y="20581"/>
                    </a:lnTo>
                    <a:lnTo>
                      <a:pt x="3350096" y="35769"/>
                    </a:lnTo>
                    <a:lnTo>
                      <a:pt x="3393537" y="55220"/>
                    </a:lnTo>
                    <a:lnTo>
                      <a:pt x="3435663" y="78994"/>
                    </a:lnTo>
                    <a:lnTo>
                      <a:pt x="3473316" y="105042"/>
                    </a:lnTo>
                    <a:lnTo>
                      <a:pt x="3508274" y="134202"/>
                    </a:lnTo>
                    <a:lnTo>
                      <a:pt x="3540335" y="166272"/>
                    </a:lnTo>
                    <a:lnTo>
                      <a:pt x="3569300" y="201052"/>
                    </a:lnTo>
                    <a:lnTo>
                      <a:pt x="3594967" y="238341"/>
                    </a:lnTo>
                    <a:lnTo>
                      <a:pt x="3631431" y="207815"/>
                    </a:lnTo>
                    <a:lnTo>
                      <a:pt x="3669830" y="180866"/>
                    </a:lnTo>
                    <a:lnTo>
                      <a:pt x="3709926" y="157488"/>
                    </a:lnTo>
                    <a:lnTo>
                      <a:pt x="3751480" y="137672"/>
                    </a:lnTo>
                    <a:lnTo>
                      <a:pt x="3794255" y="121412"/>
                    </a:lnTo>
                    <a:lnTo>
                      <a:pt x="3838012" y="108700"/>
                    </a:lnTo>
                    <a:lnTo>
                      <a:pt x="3882514" y="99528"/>
                    </a:lnTo>
                    <a:lnTo>
                      <a:pt x="3927523" y="93890"/>
                    </a:lnTo>
                    <a:lnTo>
                      <a:pt x="3972800" y="91777"/>
                    </a:lnTo>
                    <a:lnTo>
                      <a:pt x="4018107" y="93183"/>
                    </a:lnTo>
                    <a:lnTo>
                      <a:pt x="4063207" y="98100"/>
                    </a:lnTo>
                    <a:lnTo>
                      <a:pt x="4107861" y="106520"/>
                    </a:lnTo>
                    <a:lnTo>
                      <a:pt x="4151832" y="118437"/>
                    </a:lnTo>
                    <a:lnTo>
                      <a:pt x="4194881" y="133843"/>
                    </a:lnTo>
                    <a:lnTo>
                      <a:pt x="4236770" y="152730"/>
                    </a:lnTo>
                    <a:lnTo>
                      <a:pt x="4277261" y="175091"/>
                    </a:lnTo>
                    <a:lnTo>
                      <a:pt x="4316117" y="200919"/>
                    </a:lnTo>
                    <a:lnTo>
                      <a:pt x="4353099" y="230206"/>
                    </a:lnTo>
                    <a:lnTo>
                      <a:pt x="4387969" y="262946"/>
                    </a:lnTo>
                    <a:lnTo>
                      <a:pt x="4419956" y="298576"/>
                    </a:lnTo>
                    <a:lnTo>
                      <a:pt x="4448497" y="336505"/>
                    </a:lnTo>
                    <a:lnTo>
                      <a:pt x="4473484" y="376494"/>
                    </a:lnTo>
                    <a:lnTo>
                      <a:pt x="4494807" y="418305"/>
                    </a:lnTo>
                    <a:lnTo>
                      <a:pt x="4512358" y="461699"/>
                    </a:lnTo>
                    <a:lnTo>
                      <a:pt x="4526027" y="506437"/>
                    </a:lnTo>
                    <a:lnTo>
                      <a:pt x="4535705" y="552280"/>
                    </a:lnTo>
                    <a:lnTo>
                      <a:pt x="4541285" y="598991"/>
                    </a:lnTo>
                    <a:lnTo>
                      <a:pt x="4585434" y="617968"/>
                    </a:lnTo>
                    <a:lnTo>
                      <a:pt x="4627322" y="639837"/>
                    </a:lnTo>
                    <a:lnTo>
                      <a:pt x="4666873" y="664426"/>
                    </a:lnTo>
                    <a:lnTo>
                      <a:pt x="4704007" y="691563"/>
                    </a:lnTo>
                    <a:lnTo>
                      <a:pt x="4738648" y="721073"/>
                    </a:lnTo>
                    <a:lnTo>
                      <a:pt x="4770719" y="752786"/>
                    </a:lnTo>
                    <a:lnTo>
                      <a:pt x="4800140" y="786528"/>
                    </a:lnTo>
                    <a:lnTo>
                      <a:pt x="4826835" y="822127"/>
                    </a:lnTo>
                    <a:lnTo>
                      <a:pt x="4850726" y="859410"/>
                    </a:lnTo>
                    <a:lnTo>
                      <a:pt x="4871736" y="898204"/>
                    </a:lnTo>
                    <a:lnTo>
                      <a:pt x="4889787" y="938337"/>
                    </a:lnTo>
                    <a:lnTo>
                      <a:pt x="4904800" y="979637"/>
                    </a:lnTo>
                    <a:lnTo>
                      <a:pt x="4916700" y="1021931"/>
                    </a:lnTo>
                    <a:lnTo>
                      <a:pt x="4925407" y="1065045"/>
                    </a:lnTo>
                    <a:lnTo>
                      <a:pt x="4930844" y="1108808"/>
                    </a:lnTo>
                    <a:lnTo>
                      <a:pt x="4932935" y="1153048"/>
                    </a:lnTo>
                    <a:lnTo>
                      <a:pt x="4931600" y="1197590"/>
                    </a:lnTo>
                    <a:lnTo>
                      <a:pt x="4926763" y="1242263"/>
                    </a:lnTo>
                    <a:lnTo>
                      <a:pt x="4918345" y="1286895"/>
                    </a:lnTo>
                    <a:lnTo>
                      <a:pt x="4906270" y="1331312"/>
                    </a:lnTo>
                    <a:lnTo>
                      <a:pt x="4890459" y="1375342"/>
                    </a:lnTo>
                    <a:lnTo>
                      <a:pt x="4873460" y="1413404"/>
                    </a:lnTo>
                    <a:lnTo>
                      <a:pt x="4853765" y="1450208"/>
                    </a:lnTo>
                    <a:lnTo>
                      <a:pt x="4878235" y="1492039"/>
                    </a:lnTo>
                    <a:lnTo>
                      <a:pt x="4899703" y="1534695"/>
                    </a:lnTo>
                    <a:lnTo>
                      <a:pt x="4918200" y="1578055"/>
                    </a:lnTo>
                    <a:lnTo>
                      <a:pt x="4933756" y="1621996"/>
                    </a:lnTo>
                    <a:lnTo>
                      <a:pt x="4946402" y="1666397"/>
                    </a:lnTo>
                    <a:lnTo>
                      <a:pt x="4956168" y="1711137"/>
                    </a:lnTo>
                    <a:lnTo>
                      <a:pt x="4963085" y="1756092"/>
                    </a:lnTo>
                    <a:lnTo>
                      <a:pt x="4967183" y="1801143"/>
                    </a:lnTo>
                    <a:lnTo>
                      <a:pt x="4968492" y="1846166"/>
                    </a:lnTo>
                    <a:lnTo>
                      <a:pt x="4967044" y="1891041"/>
                    </a:lnTo>
                    <a:lnTo>
                      <a:pt x="4962868" y="1935645"/>
                    </a:lnTo>
                    <a:lnTo>
                      <a:pt x="4955996" y="1979857"/>
                    </a:lnTo>
                    <a:lnTo>
                      <a:pt x="4946456" y="2023555"/>
                    </a:lnTo>
                    <a:lnTo>
                      <a:pt x="4934281" y="2066617"/>
                    </a:lnTo>
                    <a:lnTo>
                      <a:pt x="4919500" y="2108922"/>
                    </a:lnTo>
                    <a:lnTo>
                      <a:pt x="4902145" y="2150347"/>
                    </a:lnTo>
                    <a:lnTo>
                      <a:pt x="4882244" y="2190772"/>
                    </a:lnTo>
                    <a:lnTo>
                      <a:pt x="4859829" y="2230074"/>
                    </a:lnTo>
                    <a:lnTo>
                      <a:pt x="4834931" y="2268131"/>
                    </a:lnTo>
                    <a:lnTo>
                      <a:pt x="4807580" y="2304822"/>
                    </a:lnTo>
                    <a:lnTo>
                      <a:pt x="4777805" y="2340025"/>
                    </a:lnTo>
                    <a:lnTo>
                      <a:pt x="4745639" y="2373619"/>
                    </a:lnTo>
                    <a:lnTo>
                      <a:pt x="4711110" y="2405481"/>
                    </a:lnTo>
                    <a:lnTo>
                      <a:pt x="4674251" y="2435490"/>
                    </a:lnTo>
                    <a:lnTo>
                      <a:pt x="4635090" y="2463525"/>
                    </a:lnTo>
                    <a:lnTo>
                      <a:pt x="4593659" y="2489462"/>
                    </a:lnTo>
                    <a:lnTo>
                      <a:pt x="4549874" y="2513193"/>
                    </a:lnTo>
                    <a:lnTo>
                      <a:pt x="4504725" y="2534077"/>
                    </a:lnTo>
                    <a:lnTo>
                      <a:pt x="4458360" y="2552072"/>
                    </a:lnTo>
                    <a:lnTo>
                      <a:pt x="4410927" y="2567138"/>
                    </a:lnTo>
                    <a:lnTo>
                      <a:pt x="4362575" y="2579231"/>
                    </a:lnTo>
                    <a:lnTo>
                      <a:pt x="4313450" y="2588310"/>
                    </a:lnTo>
                    <a:lnTo>
                      <a:pt x="4263702" y="2594332"/>
                    </a:lnTo>
                    <a:lnTo>
                      <a:pt x="4213479" y="2597257"/>
                    </a:lnTo>
                    <a:lnTo>
                      <a:pt x="4205948" y="2644912"/>
                    </a:lnTo>
                    <a:lnTo>
                      <a:pt x="4194975" y="2691190"/>
                    </a:lnTo>
                    <a:lnTo>
                      <a:pt x="4180704" y="2735981"/>
                    </a:lnTo>
                    <a:lnTo>
                      <a:pt x="4163278" y="2779177"/>
                    </a:lnTo>
                    <a:lnTo>
                      <a:pt x="4142840" y="2820669"/>
                    </a:lnTo>
                    <a:lnTo>
                      <a:pt x="4119533" y="2860348"/>
                    </a:lnTo>
                    <a:lnTo>
                      <a:pt x="4093501" y="2898105"/>
                    </a:lnTo>
                    <a:lnTo>
                      <a:pt x="4064887" y="2933832"/>
                    </a:lnTo>
                    <a:lnTo>
                      <a:pt x="4033832" y="2967419"/>
                    </a:lnTo>
                    <a:lnTo>
                      <a:pt x="4000482" y="2998759"/>
                    </a:lnTo>
                    <a:lnTo>
                      <a:pt x="3964979" y="3027741"/>
                    </a:lnTo>
                    <a:lnTo>
                      <a:pt x="3927465" y="3054259"/>
                    </a:lnTo>
                    <a:lnTo>
                      <a:pt x="3888085" y="3078201"/>
                    </a:lnTo>
                    <a:lnTo>
                      <a:pt x="3846981" y="3099461"/>
                    </a:lnTo>
                    <a:lnTo>
                      <a:pt x="3804296" y="3117928"/>
                    </a:lnTo>
                    <a:lnTo>
                      <a:pt x="3760174" y="3133495"/>
                    </a:lnTo>
                    <a:lnTo>
                      <a:pt x="3714758" y="3146052"/>
                    </a:lnTo>
                    <a:lnTo>
                      <a:pt x="3668190" y="3155491"/>
                    </a:lnTo>
                    <a:lnTo>
                      <a:pt x="3620614" y="3161703"/>
                    </a:lnTo>
                    <a:lnTo>
                      <a:pt x="3572173" y="3164579"/>
                    </a:lnTo>
                    <a:lnTo>
                      <a:pt x="3523011" y="3164010"/>
                    </a:lnTo>
                    <a:lnTo>
                      <a:pt x="3473269" y="3159887"/>
                    </a:lnTo>
                    <a:lnTo>
                      <a:pt x="3421208" y="3151682"/>
                    </a:lnTo>
                    <a:lnTo>
                      <a:pt x="3370142" y="3139593"/>
                    </a:lnTo>
                    <a:lnTo>
                      <a:pt x="3320297" y="3123711"/>
                    </a:lnTo>
                    <a:lnTo>
                      <a:pt x="3271898" y="3104127"/>
                    </a:lnTo>
                    <a:lnTo>
                      <a:pt x="3225169" y="3080932"/>
                    </a:lnTo>
                    <a:lnTo>
                      <a:pt x="3180335" y="3054216"/>
                    </a:lnTo>
                    <a:lnTo>
                      <a:pt x="3137621" y="3024072"/>
                    </a:lnTo>
                    <a:lnTo>
                      <a:pt x="3116952" y="3067426"/>
                    </a:lnTo>
                    <a:lnTo>
                      <a:pt x="3093833" y="3108897"/>
                    </a:lnTo>
                    <a:lnTo>
                      <a:pt x="3068383" y="3148437"/>
                    </a:lnTo>
                    <a:lnTo>
                      <a:pt x="3040722" y="3186001"/>
                    </a:lnTo>
                    <a:lnTo>
                      <a:pt x="3010970" y="3221541"/>
                    </a:lnTo>
                    <a:lnTo>
                      <a:pt x="2979247" y="3255013"/>
                    </a:lnTo>
                    <a:lnTo>
                      <a:pt x="2945672" y="3286369"/>
                    </a:lnTo>
                    <a:lnTo>
                      <a:pt x="2910366" y="3315563"/>
                    </a:lnTo>
                    <a:lnTo>
                      <a:pt x="2873447" y="3342550"/>
                    </a:lnTo>
                    <a:lnTo>
                      <a:pt x="2835036" y="3367283"/>
                    </a:lnTo>
                    <a:lnTo>
                      <a:pt x="2795253" y="3389715"/>
                    </a:lnTo>
                    <a:lnTo>
                      <a:pt x="2754217" y="3409801"/>
                    </a:lnTo>
                    <a:lnTo>
                      <a:pt x="2712048" y="3427494"/>
                    </a:lnTo>
                    <a:lnTo>
                      <a:pt x="2668866" y="3442748"/>
                    </a:lnTo>
                    <a:lnTo>
                      <a:pt x="2624790" y="3455517"/>
                    </a:lnTo>
                    <a:lnTo>
                      <a:pt x="2579941" y="3465754"/>
                    </a:lnTo>
                    <a:lnTo>
                      <a:pt x="2534438" y="3473414"/>
                    </a:lnTo>
                    <a:lnTo>
                      <a:pt x="2488401" y="3478450"/>
                    </a:lnTo>
                    <a:lnTo>
                      <a:pt x="2441949" y="3480816"/>
                    </a:lnTo>
                    <a:lnTo>
                      <a:pt x="2395203" y="3480465"/>
                    </a:lnTo>
                    <a:lnTo>
                      <a:pt x="2348281" y="3477352"/>
                    </a:lnTo>
                    <a:lnTo>
                      <a:pt x="2301305" y="3471430"/>
                    </a:lnTo>
                    <a:lnTo>
                      <a:pt x="2254394" y="3462653"/>
                    </a:lnTo>
                    <a:lnTo>
                      <a:pt x="2207667" y="3450974"/>
                    </a:lnTo>
                    <a:lnTo>
                      <a:pt x="2161244" y="3436349"/>
                    </a:lnTo>
                    <a:lnTo>
                      <a:pt x="2115245" y="3418729"/>
                    </a:lnTo>
                    <a:lnTo>
                      <a:pt x="2070680" y="3398463"/>
                    </a:lnTo>
                    <a:lnTo>
                      <a:pt x="2027687" y="3375632"/>
                    </a:lnTo>
                    <a:lnTo>
                      <a:pt x="1986372" y="3350330"/>
                    </a:lnTo>
                    <a:lnTo>
                      <a:pt x="1946839" y="3322652"/>
                    </a:lnTo>
                    <a:lnTo>
                      <a:pt x="1909193" y="3292693"/>
                    </a:lnTo>
                    <a:lnTo>
                      <a:pt x="1873540" y="3260548"/>
                    </a:lnTo>
                    <a:lnTo>
                      <a:pt x="1839984" y="3226310"/>
                    </a:lnTo>
                    <a:lnTo>
                      <a:pt x="1808631" y="3190075"/>
                    </a:lnTo>
                    <a:lnTo>
                      <a:pt x="1779585" y="3151938"/>
                    </a:lnTo>
                    <a:lnTo>
                      <a:pt x="1752951" y="3111992"/>
                    </a:lnTo>
                    <a:lnTo>
                      <a:pt x="1728835" y="3070333"/>
                    </a:lnTo>
                    <a:lnTo>
                      <a:pt x="1683896" y="3088867"/>
                    </a:lnTo>
                    <a:lnTo>
                      <a:pt x="1638493" y="3104832"/>
                    </a:lnTo>
                    <a:lnTo>
                      <a:pt x="1592715" y="3118259"/>
                    </a:lnTo>
                    <a:lnTo>
                      <a:pt x="1546653" y="3129181"/>
                    </a:lnTo>
                    <a:lnTo>
                      <a:pt x="1500397" y="3137632"/>
                    </a:lnTo>
                    <a:lnTo>
                      <a:pt x="1454037" y="3143644"/>
                    </a:lnTo>
                    <a:lnTo>
                      <a:pt x="1407664" y="3147249"/>
                    </a:lnTo>
                    <a:lnTo>
                      <a:pt x="1361367" y="3148481"/>
                    </a:lnTo>
                    <a:lnTo>
                      <a:pt x="1315238" y="3147372"/>
                    </a:lnTo>
                    <a:lnTo>
                      <a:pt x="1269366" y="3143954"/>
                    </a:lnTo>
                    <a:lnTo>
                      <a:pt x="1223841" y="3138261"/>
                    </a:lnTo>
                    <a:lnTo>
                      <a:pt x="1178754" y="3130326"/>
                    </a:lnTo>
                    <a:lnTo>
                      <a:pt x="1134195" y="3120180"/>
                    </a:lnTo>
                    <a:lnTo>
                      <a:pt x="1090255" y="3107857"/>
                    </a:lnTo>
                    <a:lnTo>
                      <a:pt x="1047023" y="3093390"/>
                    </a:lnTo>
                    <a:lnTo>
                      <a:pt x="1004591" y="3076810"/>
                    </a:lnTo>
                    <a:lnTo>
                      <a:pt x="963047" y="3058152"/>
                    </a:lnTo>
                    <a:lnTo>
                      <a:pt x="922483" y="3037447"/>
                    </a:lnTo>
                    <a:lnTo>
                      <a:pt x="882989" y="3014728"/>
                    </a:lnTo>
                    <a:lnTo>
                      <a:pt x="844655" y="2990029"/>
                    </a:lnTo>
                    <a:lnTo>
                      <a:pt x="807572" y="2963381"/>
                    </a:lnTo>
                    <a:lnTo>
                      <a:pt x="771828" y="2934817"/>
                    </a:lnTo>
                    <a:lnTo>
                      <a:pt x="737516" y="2904371"/>
                    </a:lnTo>
                    <a:lnTo>
                      <a:pt x="704725" y="2872074"/>
                    </a:lnTo>
                    <a:lnTo>
                      <a:pt x="673546" y="2837960"/>
                    </a:lnTo>
                    <a:lnTo>
                      <a:pt x="644068" y="2802062"/>
                    </a:lnTo>
                    <a:lnTo>
                      <a:pt x="616382" y="2764411"/>
                    </a:lnTo>
                    <a:lnTo>
                      <a:pt x="590578" y="2725041"/>
                    </a:lnTo>
                    <a:lnTo>
                      <a:pt x="566747" y="2683985"/>
                    </a:lnTo>
                    <a:lnTo>
                      <a:pt x="544978" y="2641274"/>
                    </a:lnTo>
                    <a:lnTo>
                      <a:pt x="537326" y="2624741"/>
                    </a:lnTo>
                    <a:lnTo>
                      <a:pt x="488814" y="2622628"/>
                    </a:lnTo>
                    <a:lnTo>
                      <a:pt x="441561" y="2616196"/>
                    </a:lnTo>
                    <a:lnTo>
                      <a:pt x="395778" y="2605649"/>
                    </a:lnTo>
                    <a:lnTo>
                      <a:pt x="351680" y="2591190"/>
                    </a:lnTo>
                    <a:lnTo>
                      <a:pt x="309480" y="2573023"/>
                    </a:lnTo>
                    <a:lnTo>
                      <a:pt x="269390" y="2551351"/>
                    </a:lnTo>
                    <a:lnTo>
                      <a:pt x="231625" y="2526376"/>
                    </a:lnTo>
                    <a:lnTo>
                      <a:pt x="196396" y="2498303"/>
                    </a:lnTo>
                    <a:lnTo>
                      <a:pt x="163918" y="2467334"/>
                    </a:lnTo>
                    <a:lnTo>
                      <a:pt x="134404" y="2433673"/>
                    </a:lnTo>
                    <a:lnTo>
                      <a:pt x="108065" y="2397523"/>
                    </a:lnTo>
                    <a:lnTo>
                      <a:pt x="85117" y="2359087"/>
                    </a:lnTo>
                    <a:lnTo>
                      <a:pt x="65772" y="2318569"/>
                    </a:lnTo>
                    <a:lnTo>
                      <a:pt x="50242" y="2276171"/>
                    </a:lnTo>
                    <a:lnTo>
                      <a:pt x="38742" y="2232098"/>
                    </a:lnTo>
                    <a:lnTo>
                      <a:pt x="31484" y="2186551"/>
                    </a:lnTo>
                    <a:lnTo>
                      <a:pt x="28682" y="2139735"/>
                    </a:lnTo>
                    <a:lnTo>
                      <a:pt x="30573" y="2092343"/>
                    </a:lnTo>
                    <a:lnTo>
                      <a:pt x="37168" y="2045776"/>
                    </a:lnTo>
                    <a:lnTo>
                      <a:pt x="48325" y="2000334"/>
                    </a:lnTo>
                    <a:lnTo>
                      <a:pt x="63905" y="1956313"/>
                    </a:lnTo>
                    <a:lnTo>
                      <a:pt x="83768" y="1914013"/>
                    </a:lnTo>
                    <a:lnTo>
                      <a:pt x="107774" y="1873732"/>
                    </a:lnTo>
                    <a:lnTo>
                      <a:pt x="135783" y="1835769"/>
                    </a:lnTo>
                    <a:lnTo>
                      <a:pt x="167654" y="1800420"/>
                    </a:lnTo>
                    <a:lnTo>
                      <a:pt x="203247" y="1767985"/>
                    </a:lnTo>
                    <a:lnTo>
                      <a:pt x="165769" y="1737985"/>
                    </a:lnTo>
                    <a:lnTo>
                      <a:pt x="131986" y="1705276"/>
                    </a:lnTo>
                    <a:lnTo>
                      <a:pt x="101942" y="1670144"/>
                    </a:lnTo>
                    <a:lnTo>
                      <a:pt x="75680" y="1632875"/>
                    </a:lnTo>
                    <a:lnTo>
                      <a:pt x="53244" y="1593757"/>
                    </a:lnTo>
                    <a:lnTo>
                      <a:pt x="34679" y="1553075"/>
                    </a:lnTo>
                    <a:lnTo>
                      <a:pt x="20028" y="1511116"/>
                    </a:lnTo>
                    <a:lnTo>
                      <a:pt x="9335" y="1468167"/>
                    </a:lnTo>
                    <a:lnTo>
                      <a:pt x="2644" y="1424514"/>
                    </a:lnTo>
                    <a:lnTo>
                      <a:pt x="0" y="1380444"/>
                    </a:lnTo>
                    <a:lnTo>
                      <a:pt x="1445" y="1336243"/>
                    </a:lnTo>
                    <a:lnTo>
                      <a:pt x="7024" y="1292197"/>
                    </a:lnTo>
                    <a:lnTo>
                      <a:pt x="16780" y="1248594"/>
                    </a:lnTo>
                    <a:lnTo>
                      <a:pt x="30759" y="1205719"/>
                    </a:lnTo>
                    <a:lnTo>
                      <a:pt x="49003" y="1163859"/>
                    </a:lnTo>
                    <a:lnTo>
                      <a:pt x="71556" y="1123301"/>
                    </a:lnTo>
                    <a:lnTo>
                      <a:pt x="98463" y="1084331"/>
                    </a:lnTo>
                    <a:lnTo>
                      <a:pt x="128621" y="1048564"/>
                    </a:lnTo>
                    <a:lnTo>
                      <a:pt x="161834" y="1016046"/>
                    </a:lnTo>
                    <a:lnTo>
                      <a:pt x="197824" y="986911"/>
                    </a:lnTo>
                    <a:lnTo>
                      <a:pt x="236313" y="961294"/>
                    </a:lnTo>
                    <a:lnTo>
                      <a:pt x="277022" y="939328"/>
                    </a:lnTo>
                    <a:lnTo>
                      <a:pt x="319675" y="921148"/>
                    </a:lnTo>
                    <a:lnTo>
                      <a:pt x="363992" y="906886"/>
                    </a:lnTo>
                    <a:lnTo>
                      <a:pt x="409696" y="896678"/>
                    </a:lnTo>
                    <a:lnTo>
                      <a:pt x="456509" y="890656"/>
                    </a:lnTo>
                    <a:lnTo>
                      <a:pt x="504153" y="888955"/>
                    </a:lnTo>
                    <a:lnTo>
                      <a:pt x="509549" y="878437"/>
                    </a:lnTo>
                    <a:close/>
                  </a:path>
                  <a:path w="4968875" h="3481070">
                    <a:moveTo>
                      <a:pt x="493750" y="1852145"/>
                    </a:moveTo>
                    <a:lnTo>
                      <a:pt x="442911" y="1847850"/>
                    </a:lnTo>
                    <a:lnTo>
                      <a:pt x="393006" y="1838618"/>
                    </a:lnTo>
                    <a:lnTo>
                      <a:pt x="344402" y="1824574"/>
                    </a:lnTo>
                    <a:lnTo>
                      <a:pt x="297468" y="1805847"/>
                    </a:lnTo>
                    <a:lnTo>
                      <a:pt x="252575" y="1782561"/>
                    </a:lnTo>
                    <a:lnTo>
                      <a:pt x="210092" y="1754845"/>
                    </a:lnTo>
                  </a:path>
                  <a:path w="4968875" h="3481070">
                    <a:moveTo>
                      <a:pt x="671453" y="2592439"/>
                    </a:moveTo>
                    <a:lnTo>
                      <a:pt x="639288" y="2599806"/>
                    </a:lnTo>
                    <a:lnTo>
                      <a:pt x="606710" y="2605108"/>
                    </a:lnTo>
                    <a:lnTo>
                      <a:pt x="573824" y="2608329"/>
                    </a:lnTo>
                    <a:lnTo>
                      <a:pt x="540738" y="2609457"/>
                    </a:lnTo>
                  </a:path>
                  <a:path w="4968875" h="3481070">
                    <a:moveTo>
                      <a:pt x="1730127" y="3056086"/>
                    </a:moveTo>
                    <a:lnTo>
                      <a:pt x="1711811" y="3019664"/>
                    </a:lnTo>
                    <a:lnTo>
                      <a:pt x="1695528" y="2982384"/>
                    </a:lnTo>
                    <a:lnTo>
                      <a:pt x="1681312" y="2944327"/>
                    </a:lnTo>
                    <a:lnTo>
                      <a:pt x="1669194" y="2905574"/>
                    </a:lnTo>
                  </a:path>
                  <a:path w="4968875" h="3481070">
                    <a:moveTo>
                      <a:pt x="3187403" y="2859211"/>
                    </a:moveTo>
                    <a:lnTo>
                      <a:pt x="3178561" y="2898220"/>
                    </a:lnTo>
                    <a:lnTo>
                      <a:pt x="3167614" y="2936681"/>
                    </a:lnTo>
                    <a:lnTo>
                      <a:pt x="3154586" y="2974514"/>
                    </a:lnTo>
                    <a:lnTo>
                      <a:pt x="3139504" y="3011638"/>
                    </a:lnTo>
                  </a:path>
                  <a:path w="4968875" h="3481070">
                    <a:moveTo>
                      <a:pt x="3902986" y="1963930"/>
                    </a:moveTo>
                    <a:lnTo>
                      <a:pt x="3945292" y="1992127"/>
                    </a:lnTo>
                    <a:lnTo>
                      <a:pt x="3984893" y="2023039"/>
                    </a:lnTo>
                    <a:lnTo>
                      <a:pt x="4021696" y="2056481"/>
                    </a:lnTo>
                    <a:lnTo>
                      <a:pt x="4055610" y="2092269"/>
                    </a:lnTo>
                    <a:lnTo>
                      <a:pt x="4086544" y="2130216"/>
                    </a:lnTo>
                    <a:lnTo>
                      <a:pt x="4114405" y="2170137"/>
                    </a:lnTo>
                    <a:lnTo>
                      <a:pt x="4139102" y="2211847"/>
                    </a:lnTo>
                    <a:lnTo>
                      <a:pt x="4160543" y="2255161"/>
                    </a:lnTo>
                    <a:lnTo>
                      <a:pt x="4178636" y="2299893"/>
                    </a:lnTo>
                    <a:lnTo>
                      <a:pt x="4193290" y="2345859"/>
                    </a:lnTo>
                    <a:lnTo>
                      <a:pt x="4204413" y="2392872"/>
                    </a:lnTo>
                    <a:lnTo>
                      <a:pt x="4211913" y="2440747"/>
                    </a:lnTo>
                    <a:lnTo>
                      <a:pt x="4215698" y="2489300"/>
                    </a:lnTo>
                    <a:lnTo>
                      <a:pt x="4215677" y="2538345"/>
                    </a:lnTo>
                    <a:lnTo>
                      <a:pt x="4211758" y="2587696"/>
                    </a:lnTo>
                  </a:path>
                </a:pathLst>
              </a:custGeom>
              <a:ln w="12700">
                <a:solidFill>
                  <a:srgbClr val="70AD47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55" name="object 12"/>
              <p:cNvSpPr/>
              <p:nvPr/>
            </p:nvSpPr>
            <p:spPr>
              <a:xfrm>
                <a:off x="11730933" y="4098180"/>
                <a:ext cx="203160" cy="212637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56" name="object 13"/>
              <p:cNvSpPr/>
              <p:nvPr/>
            </p:nvSpPr>
            <p:spPr>
              <a:xfrm>
                <a:off x="7584926" y="2877493"/>
                <a:ext cx="4035425" cy="782955"/>
              </a:xfrm>
              <a:custGeom>
                <a:avLst/>
                <a:gdLst/>
                <a:ahLst/>
                <a:cxnLst/>
                <a:rect l="l" t="t" r="r" b="b"/>
                <a:pathLst>
                  <a:path w="4035425" h="782954">
                    <a:moveTo>
                      <a:pt x="4033758" y="372541"/>
                    </a:moveTo>
                    <a:lnTo>
                      <a:pt x="4035041" y="398606"/>
                    </a:lnTo>
                    <a:lnTo>
                      <a:pt x="4035025" y="424675"/>
                    </a:lnTo>
                    <a:lnTo>
                      <a:pt x="4033710" y="450703"/>
                    </a:lnTo>
                    <a:lnTo>
                      <a:pt x="4031098" y="476646"/>
                    </a:lnTo>
                  </a:path>
                  <a:path w="4035425" h="782954">
                    <a:moveTo>
                      <a:pt x="2985402" y="134509"/>
                    </a:moveTo>
                    <a:lnTo>
                      <a:pt x="3006837" y="101406"/>
                    </a:lnTo>
                    <a:lnTo>
                      <a:pt x="3030672" y="69945"/>
                    </a:lnTo>
                    <a:lnTo>
                      <a:pt x="3056810" y="40246"/>
                    </a:lnTo>
                    <a:lnTo>
                      <a:pt x="3085152" y="12429"/>
                    </a:lnTo>
                  </a:path>
                  <a:path w="4035425" h="782954">
                    <a:moveTo>
                      <a:pt x="2181892" y="108855"/>
                    </a:moveTo>
                    <a:lnTo>
                      <a:pt x="2192699" y="80446"/>
                    </a:lnTo>
                    <a:lnTo>
                      <a:pt x="2205299" y="52781"/>
                    </a:lnTo>
                    <a:lnTo>
                      <a:pt x="2219652" y="25939"/>
                    </a:lnTo>
                    <a:lnTo>
                      <a:pt x="2235719" y="0"/>
                    </a:lnTo>
                  </a:path>
                  <a:path w="4035425" h="782954">
                    <a:moveTo>
                      <a:pt x="1242808" y="43713"/>
                    </a:moveTo>
                    <a:lnTo>
                      <a:pt x="1279981" y="72319"/>
                    </a:lnTo>
                    <a:lnTo>
                      <a:pt x="1315278" y="103012"/>
                    </a:lnTo>
                    <a:lnTo>
                      <a:pt x="1348605" y="135705"/>
                    </a:lnTo>
                    <a:lnTo>
                      <a:pt x="1379866" y="170312"/>
                    </a:lnTo>
                  </a:path>
                  <a:path w="4035425" h="782954">
                    <a:moveTo>
                      <a:pt x="13209" y="782854"/>
                    </a:moveTo>
                    <a:lnTo>
                      <a:pt x="8091" y="753381"/>
                    </a:lnTo>
                    <a:lnTo>
                      <a:pt x="4181" y="723755"/>
                    </a:lnTo>
                    <a:lnTo>
                      <a:pt x="1483" y="694011"/>
                    </a:lnTo>
                    <a:lnTo>
                      <a:pt x="0" y="664184"/>
                    </a:lnTo>
                  </a:path>
                </a:pathLst>
              </a:custGeom>
              <a:ln w="12700">
                <a:solidFill>
                  <a:srgbClr val="70AD47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57" name="object 14"/>
              <p:cNvSpPr/>
              <p:nvPr/>
            </p:nvSpPr>
            <p:spPr>
              <a:xfrm>
                <a:off x="8220456" y="2892552"/>
                <a:ext cx="804672" cy="990600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58" name="object 15"/>
              <p:cNvSpPr/>
              <p:nvPr/>
            </p:nvSpPr>
            <p:spPr>
              <a:xfrm>
                <a:off x="10091928" y="2834639"/>
                <a:ext cx="804672" cy="987552"/>
              </a:xfrm>
              <a:prstGeom prst="rect">
                <a:avLst/>
              </a:prstGeom>
              <a:blipFill>
                <a:blip r:embed="rId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59" name="object 16"/>
              <p:cNvSpPr/>
              <p:nvPr/>
            </p:nvSpPr>
            <p:spPr>
              <a:xfrm>
                <a:off x="7738872" y="4312920"/>
                <a:ext cx="807720" cy="990600"/>
              </a:xfrm>
              <a:prstGeom prst="rect">
                <a:avLst/>
              </a:prstGeom>
              <a:blipFill>
                <a:blip r:embed="rId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60" name="object 17"/>
              <p:cNvSpPr/>
              <p:nvPr/>
            </p:nvSpPr>
            <p:spPr>
              <a:xfrm>
                <a:off x="9375648" y="4937760"/>
                <a:ext cx="807720" cy="987551"/>
              </a:xfrm>
              <a:prstGeom prst="rect">
                <a:avLst/>
              </a:prstGeom>
              <a:blipFill>
                <a:blip r:embed="rId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61" name="object 18"/>
              <p:cNvSpPr/>
              <p:nvPr/>
            </p:nvSpPr>
            <p:spPr>
              <a:xfrm>
                <a:off x="10789920" y="4276344"/>
                <a:ext cx="807720" cy="987552"/>
              </a:xfrm>
              <a:prstGeom prst="rect">
                <a:avLst/>
              </a:prstGeom>
              <a:blipFill>
                <a:blip r:embed="rId10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62" name="object 19"/>
              <p:cNvSpPr/>
              <p:nvPr/>
            </p:nvSpPr>
            <p:spPr>
              <a:xfrm>
                <a:off x="9098932" y="3261126"/>
                <a:ext cx="914400" cy="308024"/>
              </a:xfrm>
              <a:prstGeom prst="rect">
                <a:avLst/>
              </a:prstGeom>
              <a:blipFill>
                <a:blip r:embed="rId11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63" name="object 20"/>
              <p:cNvSpPr/>
              <p:nvPr/>
            </p:nvSpPr>
            <p:spPr>
              <a:xfrm>
                <a:off x="9098933" y="3261126"/>
                <a:ext cx="914400" cy="308610"/>
              </a:xfrm>
              <a:custGeom>
                <a:avLst/>
                <a:gdLst/>
                <a:ahLst/>
                <a:cxnLst/>
                <a:rect l="l" t="t" r="r" b="b"/>
                <a:pathLst>
                  <a:path w="914400" h="308610">
                    <a:moveTo>
                      <a:pt x="0" y="154013"/>
                    </a:moveTo>
                    <a:lnTo>
                      <a:pt x="154013" y="0"/>
                    </a:lnTo>
                    <a:lnTo>
                      <a:pt x="154013" y="77006"/>
                    </a:lnTo>
                    <a:lnTo>
                      <a:pt x="760388" y="77006"/>
                    </a:lnTo>
                    <a:lnTo>
                      <a:pt x="760388" y="0"/>
                    </a:lnTo>
                    <a:lnTo>
                      <a:pt x="914400" y="154013"/>
                    </a:lnTo>
                    <a:lnTo>
                      <a:pt x="760388" y="308025"/>
                    </a:lnTo>
                    <a:lnTo>
                      <a:pt x="760388" y="231019"/>
                    </a:lnTo>
                    <a:lnTo>
                      <a:pt x="154013" y="231019"/>
                    </a:lnTo>
                    <a:lnTo>
                      <a:pt x="154013" y="308025"/>
                    </a:lnTo>
                    <a:lnTo>
                      <a:pt x="0" y="154013"/>
                    </a:lnTo>
                    <a:close/>
                  </a:path>
                </a:pathLst>
              </a:custGeom>
              <a:ln w="12700">
                <a:solidFill>
                  <a:srgbClr val="4472C4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64" name="object 21"/>
              <p:cNvSpPr/>
              <p:nvPr/>
            </p:nvSpPr>
            <p:spPr>
              <a:xfrm>
                <a:off x="8607949" y="4888933"/>
                <a:ext cx="682301" cy="506672"/>
              </a:xfrm>
              <a:prstGeom prst="rect">
                <a:avLst/>
              </a:prstGeom>
              <a:blipFill>
                <a:blip r:embed="rId1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65" name="object 22"/>
              <p:cNvSpPr/>
              <p:nvPr/>
            </p:nvSpPr>
            <p:spPr>
              <a:xfrm>
                <a:off x="8607949" y="4888934"/>
                <a:ext cx="682625" cy="506730"/>
              </a:xfrm>
              <a:custGeom>
                <a:avLst/>
                <a:gdLst/>
                <a:ahLst/>
                <a:cxnLst/>
                <a:rect l="l" t="t" r="r" b="b"/>
                <a:pathLst>
                  <a:path w="682625" h="506729">
                    <a:moveTo>
                      <a:pt x="682301" y="450299"/>
                    </a:moveTo>
                    <a:lnTo>
                      <a:pt x="471916" y="506672"/>
                    </a:lnTo>
                    <a:lnTo>
                      <a:pt x="510419" y="439982"/>
                    </a:lnTo>
                    <a:lnTo>
                      <a:pt x="94875" y="200068"/>
                    </a:lnTo>
                    <a:lnTo>
                      <a:pt x="56372" y="266757"/>
                    </a:lnTo>
                    <a:lnTo>
                      <a:pt x="0" y="56372"/>
                    </a:lnTo>
                    <a:lnTo>
                      <a:pt x="210384" y="0"/>
                    </a:lnTo>
                    <a:lnTo>
                      <a:pt x="171881" y="66689"/>
                    </a:lnTo>
                    <a:lnTo>
                      <a:pt x="587426" y="306604"/>
                    </a:lnTo>
                    <a:lnTo>
                      <a:pt x="625929" y="239914"/>
                    </a:lnTo>
                    <a:lnTo>
                      <a:pt x="682301" y="450299"/>
                    </a:lnTo>
                    <a:close/>
                  </a:path>
                </a:pathLst>
              </a:custGeom>
              <a:ln w="12699">
                <a:solidFill>
                  <a:srgbClr val="4472C4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66" name="object 23"/>
              <p:cNvSpPr/>
              <p:nvPr/>
            </p:nvSpPr>
            <p:spPr>
              <a:xfrm>
                <a:off x="10192453" y="4860917"/>
                <a:ext cx="509859" cy="438208"/>
              </a:xfrm>
              <a:prstGeom prst="rect">
                <a:avLst/>
              </a:prstGeom>
              <a:blipFill>
                <a:blip r:embed="rId1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67" name="object 24"/>
              <p:cNvSpPr/>
              <p:nvPr/>
            </p:nvSpPr>
            <p:spPr>
              <a:xfrm>
                <a:off x="10192451" y="4860916"/>
                <a:ext cx="509905" cy="438784"/>
              </a:xfrm>
              <a:custGeom>
                <a:avLst/>
                <a:gdLst/>
                <a:ahLst/>
                <a:cxnLst/>
                <a:rect l="l" t="t" r="r" b="b"/>
                <a:pathLst>
                  <a:path w="509904" h="438785">
                    <a:moveTo>
                      <a:pt x="509859" y="34301"/>
                    </a:moveTo>
                    <a:lnTo>
                      <a:pt x="475558" y="249389"/>
                    </a:lnTo>
                    <a:lnTo>
                      <a:pt x="430361" y="187042"/>
                    </a:lnTo>
                    <a:lnTo>
                      <a:pt x="169891" y="375861"/>
                    </a:lnTo>
                    <a:lnTo>
                      <a:pt x="215088" y="438209"/>
                    </a:lnTo>
                    <a:lnTo>
                      <a:pt x="0" y="403908"/>
                    </a:lnTo>
                    <a:lnTo>
                      <a:pt x="34301" y="188819"/>
                    </a:lnTo>
                    <a:lnTo>
                      <a:pt x="79498" y="251167"/>
                    </a:lnTo>
                    <a:lnTo>
                      <a:pt x="339967" y="62347"/>
                    </a:lnTo>
                    <a:lnTo>
                      <a:pt x="294771" y="0"/>
                    </a:lnTo>
                    <a:lnTo>
                      <a:pt x="509859" y="34301"/>
                    </a:lnTo>
                    <a:close/>
                  </a:path>
                </a:pathLst>
              </a:custGeom>
              <a:ln w="12699">
                <a:solidFill>
                  <a:srgbClr val="4472C4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68" name="object 25"/>
              <p:cNvSpPr/>
              <p:nvPr/>
            </p:nvSpPr>
            <p:spPr>
              <a:xfrm>
                <a:off x="10591945" y="3891541"/>
                <a:ext cx="365913" cy="391995"/>
              </a:xfrm>
              <a:prstGeom prst="rect">
                <a:avLst/>
              </a:prstGeom>
              <a:blipFill>
                <a:blip r:embed="rId1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69" name="object 26"/>
              <p:cNvSpPr/>
              <p:nvPr/>
            </p:nvSpPr>
            <p:spPr>
              <a:xfrm>
                <a:off x="10591944" y="3891541"/>
                <a:ext cx="366395" cy="392430"/>
              </a:xfrm>
              <a:custGeom>
                <a:avLst/>
                <a:gdLst/>
                <a:ahLst/>
                <a:cxnLst/>
                <a:rect l="l" t="t" r="r" b="b"/>
                <a:pathLst>
                  <a:path w="366395" h="392429">
                    <a:moveTo>
                      <a:pt x="19897" y="0"/>
                    </a:moveTo>
                    <a:lnTo>
                      <a:pt x="236793" y="19897"/>
                    </a:lnTo>
                    <a:lnTo>
                      <a:pt x="177594" y="69146"/>
                    </a:lnTo>
                    <a:lnTo>
                      <a:pt x="306715" y="224350"/>
                    </a:lnTo>
                    <a:lnTo>
                      <a:pt x="365913" y="175100"/>
                    </a:lnTo>
                    <a:lnTo>
                      <a:pt x="346015" y="391996"/>
                    </a:lnTo>
                    <a:lnTo>
                      <a:pt x="129120" y="372099"/>
                    </a:lnTo>
                    <a:lnTo>
                      <a:pt x="188318" y="322849"/>
                    </a:lnTo>
                    <a:lnTo>
                      <a:pt x="59198" y="167646"/>
                    </a:lnTo>
                    <a:lnTo>
                      <a:pt x="0" y="216895"/>
                    </a:lnTo>
                    <a:lnTo>
                      <a:pt x="19897" y="0"/>
                    </a:lnTo>
                    <a:close/>
                  </a:path>
                </a:pathLst>
              </a:custGeom>
              <a:ln w="12700">
                <a:solidFill>
                  <a:srgbClr val="4472C4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70" name="object 27"/>
              <p:cNvSpPr/>
              <p:nvPr/>
            </p:nvSpPr>
            <p:spPr>
              <a:xfrm>
                <a:off x="8122800" y="3875645"/>
                <a:ext cx="333626" cy="395582"/>
              </a:xfrm>
              <a:prstGeom prst="rect">
                <a:avLst/>
              </a:prstGeom>
              <a:blipFill>
                <a:blip r:embed="rId1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71" name="object 28"/>
              <p:cNvSpPr/>
              <p:nvPr/>
            </p:nvSpPr>
            <p:spPr>
              <a:xfrm>
                <a:off x="8122801" y="3875644"/>
                <a:ext cx="334010" cy="395605"/>
              </a:xfrm>
              <a:custGeom>
                <a:avLst/>
                <a:gdLst/>
                <a:ahLst/>
                <a:cxnLst/>
                <a:rect l="l" t="t" r="r" b="b"/>
                <a:pathLst>
                  <a:path w="334009" h="395604">
                    <a:moveTo>
                      <a:pt x="259625" y="0"/>
                    </a:moveTo>
                    <a:lnTo>
                      <a:pt x="333626" y="204850"/>
                    </a:lnTo>
                    <a:lnTo>
                      <a:pt x="263913" y="172137"/>
                    </a:lnTo>
                    <a:lnTo>
                      <a:pt x="209138" y="288869"/>
                    </a:lnTo>
                    <a:lnTo>
                      <a:pt x="278850" y="321581"/>
                    </a:lnTo>
                    <a:lnTo>
                      <a:pt x="74000" y="395582"/>
                    </a:lnTo>
                    <a:lnTo>
                      <a:pt x="0" y="190732"/>
                    </a:lnTo>
                    <a:lnTo>
                      <a:pt x="69712" y="223444"/>
                    </a:lnTo>
                    <a:lnTo>
                      <a:pt x="124488" y="106713"/>
                    </a:lnTo>
                    <a:lnTo>
                      <a:pt x="54775" y="74000"/>
                    </a:lnTo>
                    <a:lnTo>
                      <a:pt x="259625" y="0"/>
                    </a:lnTo>
                    <a:close/>
                  </a:path>
                </a:pathLst>
              </a:custGeom>
              <a:ln w="12699">
                <a:solidFill>
                  <a:srgbClr val="4472C4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72" name="object 29"/>
              <p:cNvSpPr/>
              <p:nvPr/>
            </p:nvSpPr>
            <p:spPr>
              <a:xfrm>
                <a:off x="8853872" y="3903648"/>
                <a:ext cx="672786" cy="1023082"/>
              </a:xfrm>
              <a:prstGeom prst="rect">
                <a:avLst/>
              </a:prstGeom>
              <a:blipFill>
                <a:blip r:embed="rId1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73" name="object 30"/>
              <p:cNvSpPr/>
              <p:nvPr/>
            </p:nvSpPr>
            <p:spPr>
              <a:xfrm>
                <a:off x="8853872" y="3903648"/>
                <a:ext cx="673100" cy="1023619"/>
              </a:xfrm>
              <a:custGeom>
                <a:avLst/>
                <a:gdLst/>
                <a:ahLst/>
                <a:cxnLst/>
                <a:rect l="l" t="t" r="r" b="b"/>
                <a:pathLst>
                  <a:path w="673100" h="1023620">
                    <a:moveTo>
                      <a:pt x="609441" y="1023082"/>
                    </a:moveTo>
                    <a:lnTo>
                      <a:pt x="401049" y="959737"/>
                    </a:lnTo>
                    <a:lnTo>
                      <a:pt x="468984" y="923475"/>
                    </a:lnTo>
                    <a:lnTo>
                      <a:pt x="67934" y="172130"/>
                    </a:lnTo>
                    <a:lnTo>
                      <a:pt x="0" y="208392"/>
                    </a:lnTo>
                    <a:lnTo>
                      <a:pt x="63344" y="0"/>
                    </a:lnTo>
                    <a:lnTo>
                      <a:pt x="271736" y="63345"/>
                    </a:lnTo>
                    <a:lnTo>
                      <a:pt x="203803" y="99606"/>
                    </a:lnTo>
                    <a:lnTo>
                      <a:pt x="604853" y="850952"/>
                    </a:lnTo>
                    <a:lnTo>
                      <a:pt x="672786" y="814691"/>
                    </a:lnTo>
                    <a:lnTo>
                      <a:pt x="609441" y="1023082"/>
                    </a:lnTo>
                    <a:close/>
                  </a:path>
                </a:pathLst>
              </a:custGeom>
              <a:ln w="12700">
                <a:solidFill>
                  <a:srgbClr val="4472C4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74" name="object 31"/>
              <p:cNvSpPr/>
              <p:nvPr/>
            </p:nvSpPr>
            <p:spPr>
              <a:xfrm>
                <a:off x="9595954" y="3822161"/>
                <a:ext cx="656791" cy="1036939"/>
              </a:xfrm>
              <a:prstGeom prst="rect">
                <a:avLst/>
              </a:prstGeom>
              <a:blipFill>
                <a:blip r:embed="rId17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75" name="object 32"/>
              <p:cNvSpPr/>
              <p:nvPr/>
            </p:nvSpPr>
            <p:spPr>
              <a:xfrm>
                <a:off x="9595954" y="3822161"/>
                <a:ext cx="657225" cy="1036955"/>
              </a:xfrm>
              <a:custGeom>
                <a:avLst/>
                <a:gdLst/>
                <a:ahLst/>
                <a:cxnLst/>
                <a:rect l="l" t="t" r="r" b="b"/>
                <a:pathLst>
                  <a:path w="657225" h="1036954">
                    <a:moveTo>
                      <a:pt x="588047" y="0"/>
                    </a:moveTo>
                    <a:lnTo>
                      <a:pt x="656791" y="206673"/>
                    </a:lnTo>
                    <a:lnTo>
                      <a:pt x="587936" y="172190"/>
                    </a:lnTo>
                    <a:lnTo>
                      <a:pt x="206562" y="933712"/>
                    </a:lnTo>
                    <a:lnTo>
                      <a:pt x="275417" y="968195"/>
                    </a:lnTo>
                    <a:lnTo>
                      <a:pt x="68743" y="1036939"/>
                    </a:lnTo>
                    <a:lnTo>
                      <a:pt x="0" y="830265"/>
                    </a:lnTo>
                    <a:lnTo>
                      <a:pt x="68853" y="864747"/>
                    </a:lnTo>
                    <a:lnTo>
                      <a:pt x="450227" y="103225"/>
                    </a:lnTo>
                    <a:lnTo>
                      <a:pt x="381373" y="68743"/>
                    </a:lnTo>
                    <a:lnTo>
                      <a:pt x="588047" y="0"/>
                    </a:lnTo>
                    <a:close/>
                  </a:path>
                </a:pathLst>
              </a:custGeom>
              <a:ln w="12699">
                <a:solidFill>
                  <a:srgbClr val="4472C4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76" name="object 33"/>
              <p:cNvSpPr/>
              <p:nvPr/>
            </p:nvSpPr>
            <p:spPr>
              <a:xfrm>
                <a:off x="7178886" y="2419176"/>
                <a:ext cx="675640" cy="558800"/>
              </a:xfrm>
              <a:custGeom>
                <a:avLst/>
                <a:gdLst/>
                <a:ahLst/>
                <a:cxnLst/>
                <a:rect l="l" t="t" r="r" b="b"/>
                <a:pathLst>
                  <a:path w="675640" h="558800">
                    <a:moveTo>
                      <a:pt x="128935" y="0"/>
                    </a:moveTo>
                    <a:lnTo>
                      <a:pt x="176128" y="176129"/>
                    </a:lnTo>
                    <a:lnTo>
                      <a:pt x="0" y="223323"/>
                    </a:lnTo>
                    <a:lnTo>
                      <a:pt x="387236" y="446895"/>
                    </a:lnTo>
                    <a:lnTo>
                      <a:pt x="322767" y="558556"/>
                    </a:lnTo>
                    <a:lnTo>
                      <a:pt x="675027" y="464168"/>
                    </a:lnTo>
                    <a:lnTo>
                      <a:pt x="580640" y="111908"/>
                    </a:lnTo>
                    <a:lnTo>
                      <a:pt x="516172" y="223570"/>
                    </a:lnTo>
                    <a:lnTo>
                      <a:pt x="128935" y="0"/>
                    </a:lnTo>
                    <a:close/>
                  </a:path>
                </a:pathLst>
              </a:custGeom>
              <a:solidFill>
                <a:srgbClr val="4472C4"/>
              </a:solid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77" name="object 34"/>
              <p:cNvSpPr/>
              <p:nvPr/>
            </p:nvSpPr>
            <p:spPr>
              <a:xfrm>
                <a:off x="7178885" y="2419175"/>
                <a:ext cx="675640" cy="558800"/>
              </a:xfrm>
              <a:custGeom>
                <a:avLst/>
                <a:gdLst/>
                <a:ahLst/>
                <a:cxnLst/>
                <a:rect l="l" t="t" r="r" b="b"/>
                <a:pathLst>
                  <a:path w="675640" h="558800">
                    <a:moveTo>
                      <a:pt x="128936" y="0"/>
                    </a:moveTo>
                    <a:lnTo>
                      <a:pt x="516173" y="223571"/>
                    </a:lnTo>
                    <a:lnTo>
                      <a:pt x="580640" y="111909"/>
                    </a:lnTo>
                    <a:lnTo>
                      <a:pt x="675027" y="464169"/>
                    </a:lnTo>
                    <a:lnTo>
                      <a:pt x="322768" y="558557"/>
                    </a:lnTo>
                    <a:lnTo>
                      <a:pt x="387236" y="446895"/>
                    </a:lnTo>
                    <a:lnTo>
                      <a:pt x="0" y="223324"/>
                    </a:lnTo>
                    <a:lnTo>
                      <a:pt x="176129" y="176130"/>
                    </a:lnTo>
                    <a:lnTo>
                      <a:pt x="128936" y="0"/>
                    </a:lnTo>
                    <a:close/>
                  </a:path>
                </a:pathLst>
              </a:custGeom>
              <a:ln w="12699">
                <a:solidFill>
                  <a:srgbClr val="2F528F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</p:grpSp>
        <p:sp>
          <p:nvSpPr>
            <p:cNvPr id="178" name="object 35"/>
            <p:cNvSpPr txBox="1"/>
            <p:nvPr/>
          </p:nvSpPr>
          <p:spPr>
            <a:xfrm rot="1740000">
              <a:off x="11634" y="2397"/>
              <a:ext cx="1129" cy="4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sz="3600" baseline="1000" dirty="0">
                  <a:latin typeface="Calibri" panose="020F0502020204030204"/>
                  <a:cs typeface="Calibri" panose="020F0502020204030204"/>
                </a:rPr>
                <a:t>X=</a:t>
              </a:r>
              <a:r>
                <a:rPr sz="3600" spc="-89" baseline="1000" dirty="0">
                  <a:latin typeface="Calibri" panose="020F0502020204030204"/>
                  <a:cs typeface="Calibri" panose="020F0502020204030204"/>
                </a:rPr>
                <a:t>4</a:t>
              </a:r>
              <a:r>
                <a:rPr sz="2400" dirty="0">
                  <a:latin typeface="Calibri" panose="020F0502020204030204"/>
                  <a:cs typeface="Calibri" panose="020F0502020204030204"/>
                </a:rPr>
                <a:t>2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  <p:grpSp>
          <p:nvGrpSpPr>
            <p:cNvPr id="179" name="object 36"/>
            <p:cNvGrpSpPr/>
            <p:nvPr/>
          </p:nvGrpSpPr>
          <p:grpSpPr>
            <a:xfrm>
              <a:off x="13462" y="3414"/>
              <a:ext cx="1135" cy="604"/>
              <a:chOff x="8569238" y="2824834"/>
              <a:chExt cx="699770" cy="384175"/>
            </a:xfrm>
          </p:grpSpPr>
          <p:sp>
            <p:nvSpPr>
              <p:cNvPr id="180" name="object 37"/>
              <p:cNvSpPr/>
              <p:nvPr/>
            </p:nvSpPr>
            <p:spPr>
              <a:xfrm>
                <a:off x="8575588" y="2831184"/>
                <a:ext cx="687070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687070" h="371475">
                    <a:moveTo>
                      <a:pt x="624874" y="0"/>
                    </a:moveTo>
                    <a:lnTo>
                      <a:pt x="61906" y="0"/>
                    </a:lnTo>
                    <a:lnTo>
                      <a:pt x="37809" y="4864"/>
                    </a:lnTo>
                    <a:lnTo>
                      <a:pt x="18131" y="18131"/>
                    </a:lnTo>
                    <a:lnTo>
                      <a:pt x="4864" y="37809"/>
                    </a:lnTo>
                    <a:lnTo>
                      <a:pt x="0" y="61906"/>
                    </a:lnTo>
                    <a:lnTo>
                      <a:pt x="0" y="309523"/>
                    </a:lnTo>
                    <a:lnTo>
                      <a:pt x="4864" y="333619"/>
                    </a:lnTo>
                    <a:lnTo>
                      <a:pt x="18131" y="353296"/>
                    </a:lnTo>
                    <a:lnTo>
                      <a:pt x="37809" y="366563"/>
                    </a:lnTo>
                    <a:lnTo>
                      <a:pt x="61906" y="371428"/>
                    </a:lnTo>
                    <a:lnTo>
                      <a:pt x="624874" y="371428"/>
                    </a:lnTo>
                    <a:lnTo>
                      <a:pt x="648970" y="366563"/>
                    </a:lnTo>
                    <a:lnTo>
                      <a:pt x="668648" y="353296"/>
                    </a:lnTo>
                    <a:lnTo>
                      <a:pt x="681915" y="333619"/>
                    </a:lnTo>
                    <a:lnTo>
                      <a:pt x="686780" y="309523"/>
                    </a:lnTo>
                    <a:lnTo>
                      <a:pt x="686780" y="61906"/>
                    </a:lnTo>
                    <a:lnTo>
                      <a:pt x="681915" y="37809"/>
                    </a:lnTo>
                    <a:lnTo>
                      <a:pt x="668648" y="18131"/>
                    </a:lnTo>
                    <a:lnTo>
                      <a:pt x="648970" y="4864"/>
                    </a:lnTo>
                    <a:lnTo>
                      <a:pt x="624874" y="0"/>
                    </a:lnTo>
                    <a:close/>
                  </a:path>
                </a:pathLst>
              </a:custGeom>
              <a:solidFill>
                <a:srgbClr val="4472C4"/>
              </a:solid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81" name="object 38"/>
              <p:cNvSpPr/>
              <p:nvPr/>
            </p:nvSpPr>
            <p:spPr>
              <a:xfrm>
                <a:off x="8575588" y="2831184"/>
                <a:ext cx="687070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687070" h="371475">
                    <a:moveTo>
                      <a:pt x="0" y="61905"/>
                    </a:moveTo>
                    <a:lnTo>
                      <a:pt x="4864" y="37809"/>
                    </a:lnTo>
                    <a:lnTo>
                      <a:pt x="18131" y="18131"/>
                    </a:lnTo>
                    <a:lnTo>
                      <a:pt x="37809" y="4864"/>
                    </a:lnTo>
                    <a:lnTo>
                      <a:pt x="61905" y="0"/>
                    </a:lnTo>
                    <a:lnTo>
                      <a:pt x="624874" y="0"/>
                    </a:lnTo>
                    <a:lnTo>
                      <a:pt x="648970" y="4864"/>
                    </a:lnTo>
                    <a:lnTo>
                      <a:pt x="668648" y="18131"/>
                    </a:lnTo>
                    <a:lnTo>
                      <a:pt x="681915" y="37809"/>
                    </a:lnTo>
                    <a:lnTo>
                      <a:pt x="686780" y="61905"/>
                    </a:lnTo>
                    <a:lnTo>
                      <a:pt x="686780" y="309522"/>
                    </a:lnTo>
                    <a:lnTo>
                      <a:pt x="681915" y="333618"/>
                    </a:lnTo>
                    <a:lnTo>
                      <a:pt x="668648" y="353296"/>
                    </a:lnTo>
                    <a:lnTo>
                      <a:pt x="648970" y="366563"/>
                    </a:lnTo>
                    <a:lnTo>
                      <a:pt x="624874" y="371428"/>
                    </a:lnTo>
                    <a:lnTo>
                      <a:pt x="61905" y="371428"/>
                    </a:lnTo>
                    <a:lnTo>
                      <a:pt x="37809" y="366563"/>
                    </a:lnTo>
                    <a:lnTo>
                      <a:pt x="18131" y="353296"/>
                    </a:lnTo>
                    <a:lnTo>
                      <a:pt x="4864" y="333618"/>
                    </a:lnTo>
                    <a:lnTo>
                      <a:pt x="0" y="309522"/>
                    </a:lnTo>
                    <a:lnTo>
                      <a:pt x="0" y="61905"/>
                    </a:lnTo>
                    <a:close/>
                  </a:path>
                </a:pathLst>
              </a:custGeom>
              <a:ln w="12700">
                <a:solidFill>
                  <a:srgbClr val="2F528F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</p:grpSp>
        <p:sp>
          <p:nvSpPr>
            <p:cNvPr id="182" name="object 39"/>
            <p:cNvSpPr txBox="1"/>
            <p:nvPr/>
          </p:nvSpPr>
          <p:spPr>
            <a:xfrm>
              <a:off x="13630" y="3459"/>
              <a:ext cx="1000" cy="46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X=</a:t>
              </a:r>
              <a:r>
                <a:rPr sz="1800" spc="-5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4</a:t>
              </a:r>
              <a:r>
                <a:rPr sz="1800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2</a:t>
              </a:r>
              <a:endParaRPr sz="1800">
                <a:latin typeface="Calibri" panose="020F0502020204030204"/>
                <a:cs typeface="Calibri" panose="020F0502020204030204"/>
              </a:endParaRPr>
            </a:p>
          </p:txBody>
        </p:sp>
        <p:grpSp>
          <p:nvGrpSpPr>
            <p:cNvPr id="183" name="object 40"/>
            <p:cNvGrpSpPr/>
            <p:nvPr/>
          </p:nvGrpSpPr>
          <p:grpSpPr>
            <a:xfrm>
              <a:off x="16338" y="3296"/>
              <a:ext cx="1135" cy="604"/>
              <a:chOff x="10395290" y="2750501"/>
              <a:chExt cx="699770" cy="384175"/>
            </a:xfrm>
          </p:grpSpPr>
          <p:sp>
            <p:nvSpPr>
              <p:cNvPr id="184" name="object 41"/>
              <p:cNvSpPr/>
              <p:nvPr/>
            </p:nvSpPr>
            <p:spPr>
              <a:xfrm>
                <a:off x="10401640" y="2756851"/>
                <a:ext cx="687070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687070" h="371475">
                    <a:moveTo>
                      <a:pt x="624874" y="0"/>
                    </a:moveTo>
                    <a:lnTo>
                      <a:pt x="61904" y="0"/>
                    </a:lnTo>
                    <a:lnTo>
                      <a:pt x="37808" y="4864"/>
                    </a:lnTo>
                    <a:lnTo>
                      <a:pt x="18131" y="18131"/>
                    </a:lnTo>
                    <a:lnTo>
                      <a:pt x="4864" y="37809"/>
                    </a:lnTo>
                    <a:lnTo>
                      <a:pt x="0" y="61904"/>
                    </a:lnTo>
                    <a:lnTo>
                      <a:pt x="0" y="309521"/>
                    </a:lnTo>
                    <a:lnTo>
                      <a:pt x="4864" y="333618"/>
                    </a:lnTo>
                    <a:lnTo>
                      <a:pt x="18131" y="353296"/>
                    </a:lnTo>
                    <a:lnTo>
                      <a:pt x="37808" y="366563"/>
                    </a:lnTo>
                    <a:lnTo>
                      <a:pt x="61904" y="371428"/>
                    </a:lnTo>
                    <a:lnTo>
                      <a:pt x="624874" y="371428"/>
                    </a:lnTo>
                    <a:lnTo>
                      <a:pt x="648970" y="366563"/>
                    </a:lnTo>
                    <a:lnTo>
                      <a:pt x="668647" y="353296"/>
                    </a:lnTo>
                    <a:lnTo>
                      <a:pt x="681914" y="333618"/>
                    </a:lnTo>
                    <a:lnTo>
                      <a:pt x="686779" y="309521"/>
                    </a:lnTo>
                    <a:lnTo>
                      <a:pt x="686779" y="61904"/>
                    </a:lnTo>
                    <a:lnTo>
                      <a:pt x="681914" y="37809"/>
                    </a:lnTo>
                    <a:lnTo>
                      <a:pt x="668647" y="18131"/>
                    </a:lnTo>
                    <a:lnTo>
                      <a:pt x="648970" y="4864"/>
                    </a:lnTo>
                    <a:lnTo>
                      <a:pt x="624874" y="0"/>
                    </a:lnTo>
                    <a:close/>
                  </a:path>
                </a:pathLst>
              </a:custGeom>
              <a:solidFill>
                <a:srgbClr val="4472C4"/>
              </a:solid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85" name="object 42"/>
              <p:cNvSpPr/>
              <p:nvPr/>
            </p:nvSpPr>
            <p:spPr>
              <a:xfrm>
                <a:off x="10401640" y="2756851"/>
                <a:ext cx="687070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687070" h="371475">
                    <a:moveTo>
                      <a:pt x="0" y="61905"/>
                    </a:moveTo>
                    <a:lnTo>
                      <a:pt x="4864" y="37809"/>
                    </a:lnTo>
                    <a:lnTo>
                      <a:pt x="18131" y="18131"/>
                    </a:lnTo>
                    <a:lnTo>
                      <a:pt x="37809" y="4864"/>
                    </a:lnTo>
                    <a:lnTo>
                      <a:pt x="61905" y="0"/>
                    </a:lnTo>
                    <a:lnTo>
                      <a:pt x="624874" y="0"/>
                    </a:lnTo>
                    <a:lnTo>
                      <a:pt x="648970" y="4864"/>
                    </a:lnTo>
                    <a:lnTo>
                      <a:pt x="668648" y="18131"/>
                    </a:lnTo>
                    <a:lnTo>
                      <a:pt x="681915" y="37809"/>
                    </a:lnTo>
                    <a:lnTo>
                      <a:pt x="686780" y="61905"/>
                    </a:lnTo>
                    <a:lnTo>
                      <a:pt x="686780" y="309522"/>
                    </a:lnTo>
                    <a:lnTo>
                      <a:pt x="681915" y="333618"/>
                    </a:lnTo>
                    <a:lnTo>
                      <a:pt x="668648" y="353296"/>
                    </a:lnTo>
                    <a:lnTo>
                      <a:pt x="648970" y="366563"/>
                    </a:lnTo>
                    <a:lnTo>
                      <a:pt x="624874" y="371428"/>
                    </a:lnTo>
                    <a:lnTo>
                      <a:pt x="61905" y="371428"/>
                    </a:lnTo>
                    <a:lnTo>
                      <a:pt x="37809" y="366563"/>
                    </a:lnTo>
                    <a:lnTo>
                      <a:pt x="18131" y="353296"/>
                    </a:lnTo>
                    <a:lnTo>
                      <a:pt x="4864" y="333618"/>
                    </a:lnTo>
                    <a:lnTo>
                      <a:pt x="0" y="309522"/>
                    </a:lnTo>
                    <a:lnTo>
                      <a:pt x="0" y="61905"/>
                    </a:lnTo>
                    <a:close/>
                  </a:path>
                </a:pathLst>
              </a:custGeom>
              <a:ln w="12700">
                <a:solidFill>
                  <a:srgbClr val="2F528F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</p:grpSp>
        <p:sp>
          <p:nvSpPr>
            <p:cNvPr id="186" name="object 43"/>
            <p:cNvSpPr txBox="1"/>
            <p:nvPr/>
          </p:nvSpPr>
          <p:spPr>
            <a:xfrm>
              <a:off x="16503" y="3339"/>
              <a:ext cx="1113" cy="46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X=</a:t>
              </a:r>
              <a:r>
                <a:rPr sz="1800" spc="-5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4</a:t>
              </a:r>
              <a:r>
                <a:rPr sz="1800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2</a:t>
              </a:r>
              <a:endParaRPr sz="1800">
                <a:latin typeface="Calibri" panose="020F0502020204030204"/>
                <a:cs typeface="Calibri" panose="020F0502020204030204"/>
              </a:endParaRPr>
            </a:p>
          </p:txBody>
        </p:sp>
        <p:grpSp>
          <p:nvGrpSpPr>
            <p:cNvPr id="187" name="object 44"/>
            <p:cNvGrpSpPr/>
            <p:nvPr/>
          </p:nvGrpSpPr>
          <p:grpSpPr>
            <a:xfrm>
              <a:off x="12697" y="5661"/>
              <a:ext cx="1135" cy="604"/>
              <a:chOff x="8083595" y="4252045"/>
              <a:chExt cx="699770" cy="384175"/>
            </a:xfrm>
          </p:grpSpPr>
          <p:sp>
            <p:nvSpPr>
              <p:cNvPr id="188" name="object 45"/>
              <p:cNvSpPr/>
              <p:nvPr/>
            </p:nvSpPr>
            <p:spPr>
              <a:xfrm>
                <a:off x="8089945" y="4258395"/>
                <a:ext cx="687070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687070" h="371475">
                    <a:moveTo>
                      <a:pt x="624874" y="0"/>
                    </a:moveTo>
                    <a:lnTo>
                      <a:pt x="61904" y="0"/>
                    </a:lnTo>
                    <a:lnTo>
                      <a:pt x="37808" y="4864"/>
                    </a:lnTo>
                    <a:lnTo>
                      <a:pt x="18131" y="18131"/>
                    </a:lnTo>
                    <a:lnTo>
                      <a:pt x="4864" y="37809"/>
                    </a:lnTo>
                    <a:lnTo>
                      <a:pt x="0" y="61904"/>
                    </a:lnTo>
                    <a:lnTo>
                      <a:pt x="0" y="309521"/>
                    </a:lnTo>
                    <a:lnTo>
                      <a:pt x="4864" y="333618"/>
                    </a:lnTo>
                    <a:lnTo>
                      <a:pt x="18131" y="353296"/>
                    </a:lnTo>
                    <a:lnTo>
                      <a:pt x="37808" y="366563"/>
                    </a:lnTo>
                    <a:lnTo>
                      <a:pt x="61904" y="371428"/>
                    </a:lnTo>
                    <a:lnTo>
                      <a:pt x="624874" y="371428"/>
                    </a:lnTo>
                    <a:lnTo>
                      <a:pt x="648970" y="366563"/>
                    </a:lnTo>
                    <a:lnTo>
                      <a:pt x="668647" y="353296"/>
                    </a:lnTo>
                    <a:lnTo>
                      <a:pt x="681914" y="333618"/>
                    </a:lnTo>
                    <a:lnTo>
                      <a:pt x="686779" y="309521"/>
                    </a:lnTo>
                    <a:lnTo>
                      <a:pt x="686779" y="61904"/>
                    </a:lnTo>
                    <a:lnTo>
                      <a:pt x="681914" y="37809"/>
                    </a:lnTo>
                    <a:lnTo>
                      <a:pt x="668647" y="18131"/>
                    </a:lnTo>
                    <a:lnTo>
                      <a:pt x="648970" y="4864"/>
                    </a:lnTo>
                    <a:lnTo>
                      <a:pt x="624874" y="0"/>
                    </a:lnTo>
                    <a:close/>
                  </a:path>
                </a:pathLst>
              </a:custGeom>
              <a:solidFill>
                <a:srgbClr val="4472C4"/>
              </a:solid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89" name="object 46"/>
              <p:cNvSpPr/>
              <p:nvPr/>
            </p:nvSpPr>
            <p:spPr>
              <a:xfrm>
                <a:off x="8089945" y="4258395"/>
                <a:ext cx="687070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687070" h="371475">
                    <a:moveTo>
                      <a:pt x="0" y="61905"/>
                    </a:moveTo>
                    <a:lnTo>
                      <a:pt x="4864" y="37809"/>
                    </a:lnTo>
                    <a:lnTo>
                      <a:pt x="18131" y="18131"/>
                    </a:lnTo>
                    <a:lnTo>
                      <a:pt x="37809" y="4864"/>
                    </a:lnTo>
                    <a:lnTo>
                      <a:pt x="61905" y="0"/>
                    </a:lnTo>
                    <a:lnTo>
                      <a:pt x="624874" y="0"/>
                    </a:lnTo>
                    <a:lnTo>
                      <a:pt x="648970" y="4864"/>
                    </a:lnTo>
                    <a:lnTo>
                      <a:pt x="668648" y="18131"/>
                    </a:lnTo>
                    <a:lnTo>
                      <a:pt x="681915" y="37809"/>
                    </a:lnTo>
                    <a:lnTo>
                      <a:pt x="686780" y="61905"/>
                    </a:lnTo>
                    <a:lnTo>
                      <a:pt x="686780" y="309522"/>
                    </a:lnTo>
                    <a:lnTo>
                      <a:pt x="681915" y="333618"/>
                    </a:lnTo>
                    <a:lnTo>
                      <a:pt x="668648" y="353296"/>
                    </a:lnTo>
                    <a:lnTo>
                      <a:pt x="648970" y="366563"/>
                    </a:lnTo>
                    <a:lnTo>
                      <a:pt x="624874" y="371428"/>
                    </a:lnTo>
                    <a:lnTo>
                      <a:pt x="61905" y="371428"/>
                    </a:lnTo>
                    <a:lnTo>
                      <a:pt x="37809" y="366563"/>
                    </a:lnTo>
                    <a:lnTo>
                      <a:pt x="18131" y="353296"/>
                    </a:lnTo>
                    <a:lnTo>
                      <a:pt x="4864" y="333618"/>
                    </a:lnTo>
                    <a:lnTo>
                      <a:pt x="0" y="309522"/>
                    </a:lnTo>
                    <a:lnTo>
                      <a:pt x="0" y="61905"/>
                    </a:lnTo>
                    <a:close/>
                  </a:path>
                </a:pathLst>
              </a:custGeom>
              <a:ln w="12700">
                <a:solidFill>
                  <a:srgbClr val="2F528F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</p:grpSp>
        <p:sp>
          <p:nvSpPr>
            <p:cNvPr id="190" name="object 47"/>
            <p:cNvSpPr txBox="1"/>
            <p:nvPr/>
          </p:nvSpPr>
          <p:spPr>
            <a:xfrm>
              <a:off x="12864" y="5705"/>
              <a:ext cx="1078" cy="46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X=</a:t>
              </a:r>
              <a:r>
                <a:rPr sz="1800" spc="-5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4</a:t>
              </a:r>
              <a:r>
                <a:rPr sz="1800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2</a:t>
              </a:r>
              <a:endParaRPr sz="1800">
                <a:latin typeface="Calibri" panose="020F0502020204030204"/>
                <a:cs typeface="Calibri" panose="020F0502020204030204"/>
              </a:endParaRPr>
            </a:p>
          </p:txBody>
        </p:sp>
        <p:grpSp>
          <p:nvGrpSpPr>
            <p:cNvPr id="191" name="object 48"/>
            <p:cNvGrpSpPr/>
            <p:nvPr/>
          </p:nvGrpSpPr>
          <p:grpSpPr>
            <a:xfrm>
              <a:off x="15043" y="6614"/>
              <a:ext cx="1135" cy="604"/>
              <a:chOff x="9573520" y="4856851"/>
              <a:chExt cx="699770" cy="384175"/>
            </a:xfrm>
          </p:grpSpPr>
          <p:sp>
            <p:nvSpPr>
              <p:cNvPr id="192" name="object 49"/>
              <p:cNvSpPr/>
              <p:nvPr/>
            </p:nvSpPr>
            <p:spPr>
              <a:xfrm>
                <a:off x="9579870" y="4863201"/>
                <a:ext cx="687070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687070" h="371475">
                    <a:moveTo>
                      <a:pt x="624874" y="0"/>
                    </a:moveTo>
                    <a:lnTo>
                      <a:pt x="61906" y="0"/>
                    </a:lnTo>
                    <a:lnTo>
                      <a:pt x="37809" y="4864"/>
                    </a:lnTo>
                    <a:lnTo>
                      <a:pt x="18131" y="18131"/>
                    </a:lnTo>
                    <a:lnTo>
                      <a:pt x="4864" y="37808"/>
                    </a:lnTo>
                    <a:lnTo>
                      <a:pt x="0" y="61904"/>
                    </a:lnTo>
                    <a:lnTo>
                      <a:pt x="0" y="309521"/>
                    </a:lnTo>
                    <a:lnTo>
                      <a:pt x="4864" y="333618"/>
                    </a:lnTo>
                    <a:lnTo>
                      <a:pt x="18131" y="353296"/>
                    </a:lnTo>
                    <a:lnTo>
                      <a:pt x="37809" y="366563"/>
                    </a:lnTo>
                    <a:lnTo>
                      <a:pt x="61906" y="371428"/>
                    </a:lnTo>
                    <a:lnTo>
                      <a:pt x="624874" y="371428"/>
                    </a:lnTo>
                    <a:lnTo>
                      <a:pt x="648970" y="366563"/>
                    </a:lnTo>
                    <a:lnTo>
                      <a:pt x="668648" y="353296"/>
                    </a:lnTo>
                    <a:lnTo>
                      <a:pt x="681915" y="333618"/>
                    </a:lnTo>
                    <a:lnTo>
                      <a:pt x="686780" y="309521"/>
                    </a:lnTo>
                    <a:lnTo>
                      <a:pt x="686780" y="61904"/>
                    </a:lnTo>
                    <a:lnTo>
                      <a:pt x="681915" y="37808"/>
                    </a:lnTo>
                    <a:lnTo>
                      <a:pt x="668648" y="18131"/>
                    </a:lnTo>
                    <a:lnTo>
                      <a:pt x="648970" y="4864"/>
                    </a:lnTo>
                    <a:lnTo>
                      <a:pt x="624874" y="0"/>
                    </a:lnTo>
                    <a:close/>
                  </a:path>
                </a:pathLst>
              </a:custGeom>
              <a:solidFill>
                <a:srgbClr val="767171">
                  <a:alpha val="70199"/>
                </a:srgbClr>
              </a:solid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93" name="object 50"/>
              <p:cNvSpPr/>
              <p:nvPr/>
            </p:nvSpPr>
            <p:spPr>
              <a:xfrm>
                <a:off x="9579870" y="4863201"/>
                <a:ext cx="687070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687070" h="371475">
                    <a:moveTo>
                      <a:pt x="0" y="61905"/>
                    </a:moveTo>
                    <a:lnTo>
                      <a:pt x="4864" y="37809"/>
                    </a:lnTo>
                    <a:lnTo>
                      <a:pt x="18131" y="18131"/>
                    </a:lnTo>
                    <a:lnTo>
                      <a:pt x="37809" y="4864"/>
                    </a:lnTo>
                    <a:lnTo>
                      <a:pt x="61905" y="0"/>
                    </a:lnTo>
                    <a:lnTo>
                      <a:pt x="624874" y="0"/>
                    </a:lnTo>
                    <a:lnTo>
                      <a:pt x="648970" y="4864"/>
                    </a:lnTo>
                    <a:lnTo>
                      <a:pt x="668648" y="18131"/>
                    </a:lnTo>
                    <a:lnTo>
                      <a:pt x="681915" y="37809"/>
                    </a:lnTo>
                    <a:lnTo>
                      <a:pt x="686780" y="61905"/>
                    </a:lnTo>
                    <a:lnTo>
                      <a:pt x="686780" y="309522"/>
                    </a:lnTo>
                    <a:lnTo>
                      <a:pt x="681915" y="333618"/>
                    </a:lnTo>
                    <a:lnTo>
                      <a:pt x="668648" y="353296"/>
                    </a:lnTo>
                    <a:lnTo>
                      <a:pt x="648970" y="366563"/>
                    </a:lnTo>
                    <a:lnTo>
                      <a:pt x="624874" y="371428"/>
                    </a:lnTo>
                    <a:lnTo>
                      <a:pt x="61905" y="371428"/>
                    </a:lnTo>
                    <a:lnTo>
                      <a:pt x="37809" y="366563"/>
                    </a:lnTo>
                    <a:lnTo>
                      <a:pt x="18131" y="353296"/>
                    </a:lnTo>
                    <a:lnTo>
                      <a:pt x="4864" y="333618"/>
                    </a:lnTo>
                    <a:lnTo>
                      <a:pt x="0" y="309522"/>
                    </a:lnTo>
                    <a:lnTo>
                      <a:pt x="0" y="61905"/>
                    </a:lnTo>
                    <a:close/>
                  </a:path>
                </a:pathLst>
              </a:custGeom>
              <a:ln w="12700">
                <a:solidFill>
                  <a:srgbClr val="2F528F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</p:grpSp>
        <p:sp>
          <p:nvSpPr>
            <p:cNvPr id="194" name="object 51"/>
            <p:cNvSpPr txBox="1"/>
            <p:nvPr/>
          </p:nvSpPr>
          <p:spPr>
            <a:xfrm>
              <a:off x="15214" y="6629"/>
              <a:ext cx="953" cy="46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X=</a:t>
              </a:r>
              <a:r>
                <a:rPr sz="1800" spc="-5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4</a:t>
              </a:r>
              <a:r>
                <a:rPr sz="1800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2</a:t>
              </a:r>
              <a:endParaRPr sz="1800">
                <a:latin typeface="Calibri" panose="020F0502020204030204"/>
                <a:cs typeface="Calibri" panose="020F0502020204030204"/>
              </a:endParaRPr>
            </a:p>
          </p:txBody>
        </p:sp>
        <p:grpSp>
          <p:nvGrpSpPr>
            <p:cNvPr id="195" name="object 52"/>
            <p:cNvGrpSpPr/>
            <p:nvPr/>
          </p:nvGrpSpPr>
          <p:grpSpPr>
            <a:xfrm>
              <a:off x="17419" y="5616"/>
              <a:ext cx="1135" cy="604"/>
              <a:chOff x="11082069" y="4223125"/>
              <a:chExt cx="699770" cy="384175"/>
            </a:xfrm>
          </p:grpSpPr>
          <p:sp>
            <p:nvSpPr>
              <p:cNvPr id="196" name="object 53"/>
              <p:cNvSpPr/>
              <p:nvPr/>
            </p:nvSpPr>
            <p:spPr>
              <a:xfrm>
                <a:off x="11088419" y="4229475"/>
                <a:ext cx="687070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687070" h="371475">
                    <a:moveTo>
                      <a:pt x="624874" y="0"/>
                    </a:moveTo>
                    <a:lnTo>
                      <a:pt x="61906" y="0"/>
                    </a:lnTo>
                    <a:lnTo>
                      <a:pt x="37809" y="4864"/>
                    </a:lnTo>
                    <a:lnTo>
                      <a:pt x="18131" y="18131"/>
                    </a:lnTo>
                    <a:lnTo>
                      <a:pt x="4864" y="37809"/>
                    </a:lnTo>
                    <a:lnTo>
                      <a:pt x="0" y="61906"/>
                    </a:lnTo>
                    <a:lnTo>
                      <a:pt x="0" y="309521"/>
                    </a:lnTo>
                    <a:lnTo>
                      <a:pt x="4864" y="333618"/>
                    </a:lnTo>
                    <a:lnTo>
                      <a:pt x="18131" y="353296"/>
                    </a:lnTo>
                    <a:lnTo>
                      <a:pt x="37809" y="366563"/>
                    </a:lnTo>
                    <a:lnTo>
                      <a:pt x="61906" y="371428"/>
                    </a:lnTo>
                    <a:lnTo>
                      <a:pt x="624874" y="371428"/>
                    </a:lnTo>
                    <a:lnTo>
                      <a:pt x="648970" y="366563"/>
                    </a:lnTo>
                    <a:lnTo>
                      <a:pt x="668648" y="353296"/>
                    </a:lnTo>
                    <a:lnTo>
                      <a:pt x="681915" y="333618"/>
                    </a:lnTo>
                    <a:lnTo>
                      <a:pt x="686780" y="309521"/>
                    </a:lnTo>
                    <a:lnTo>
                      <a:pt x="686780" y="61906"/>
                    </a:lnTo>
                    <a:lnTo>
                      <a:pt x="681915" y="37809"/>
                    </a:lnTo>
                    <a:lnTo>
                      <a:pt x="668648" y="18131"/>
                    </a:lnTo>
                    <a:lnTo>
                      <a:pt x="648970" y="4864"/>
                    </a:lnTo>
                    <a:lnTo>
                      <a:pt x="624874" y="0"/>
                    </a:lnTo>
                    <a:close/>
                  </a:path>
                </a:pathLst>
              </a:custGeom>
              <a:solidFill>
                <a:srgbClr val="767171">
                  <a:alpha val="70199"/>
                </a:srgbClr>
              </a:solid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197" name="object 54"/>
              <p:cNvSpPr/>
              <p:nvPr/>
            </p:nvSpPr>
            <p:spPr>
              <a:xfrm>
                <a:off x="11088419" y="4229475"/>
                <a:ext cx="687070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687070" h="371475">
                    <a:moveTo>
                      <a:pt x="0" y="61905"/>
                    </a:moveTo>
                    <a:lnTo>
                      <a:pt x="4864" y="37809"/>
                    </a:lnTo>
                    <a:lnTo>
                      <a:pt x="18131" y="18131"/>
                    </a:lnTo>
                    <a:lnTo>
                      <a:pt x="37809" y="4864"/>
                    </a:lnTo>
                    <a:lnTo>
                      <a:pt x="61905" y="0"/>
                    </a:lnTo>
                    <a:lnTo>
                      <a:pt x="624874" y="0"/>
                    </a:lnTo>
                    <a:lnTo>
                      <a:pt x="648970" y="4864"/>
                    </a:lnTo>
                    <a:lnTo>
                      <a:pt x="668648" y="18131"/>
                    </a:lnTo>
                    <a:lnTo>
                      <a:pt x="681915" y="37809"/>
                    </a:lnTo>
                    <a:lnTo>
                      <a:pt x="686780" y="61905"/>
                    </a:lnTo>
                    <a:lnTo>
                      <a:pt x="686780" y="309522"/>
                    </a:lnTo>
                    <a:lnTo>
                      <a:pt x="681915" y="333618"/>
                    </a:lnTo>
                    <a:lnTo>
                      <a:pt x="668648" y="353296"/>
                    </a:lnTo>
                    <a:lnTo>
                      <a:pt x="648970" y="366563"/>
                    </a:lnTo>
                    <a:lnTo>
                      <a:pt x="624874" y="371428"/>
                    </a:lnTo>
                    <a:lnTo>
                      <a:pt x="61905" y="371428"/>
                    </a:lnTo>
                    <a:lnTo>
                      <a:pt x="37809" y="366563"/>
                    </a:lnTo>
                    <a:lnTo>
                      <a:pt x="18131" y="353296"/>
                    </a:lnTo>
                    <a:lnTo>
                      <a:pt x="4864" y="333618"/>
                    </a:lnTo>
                    <a:lnTo>
                      <a:pt x="0" y="309522"/>
                    </a:lnTo>
                    <a:lnTo>
                      <a:pt x="0" y="61905"/>
                    </a:lnTo>
                    <a:close/>
                  </a:path>
                </a:pathLst>
              </a:custGeom>
              <a:ln w="12700">
                <a:solidFill>
                  <a:srgbClr val="2F528F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</p:grpSp>
        <p:sp>
          <p:nvSpPr>
            <p:cNvPr id="198" name="object 55"/>
            <p:cNvSpPr txBox="1"/>
            <p:nvPr/>
          </p:nvSpPr>
          <p:spPr>
            <a:xfrm>
              <a:off x="17583" y="5657"/>
              <a:ext cx="1211" cy="46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X=</a:t>
              </a:r>
              <a:r>
                <a:rPr sz="1800" spc="-5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4</a:t>
              </a:r>
              <a:r>
                <a:rPr sz="1800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2</a:t>
              </a:r>
              <a:endParaRPr sz="1800">
                <a:latin typeface="Calibri" panose="020F0502020204030204"/>
                <a:cs typeface="Calibri" panose="020F0502020204030204"/>
              </a:endParaRPr>
            </a:p>
          </p:txBody>
        </p:sp>
        <p:grpSp>
          <p:nvGrpSpPr>
            <p:cNvPr id="199" name="object 56"/>
            <p:cNvGrpSpPr/>
            <p:nvPr/>
          </p:nvGrpSpPr>
          <p:grpSpPr>
            <a:xfrm>
              <a:off x="14163" y="7274"/>
              <a:ext cx="2747" cy="1630"/>
              <a:chOff x="9044468" y="5276774"/>
              <a:chExt cx="1693545" cy="1035050"/>
            </a:xfrm>
          </p:grpSpPr>
          <p:sp>
            <p:nvSpPr>
              <p:cNvPr id="200" name="object 57"/>
              <p:cNvSpPr/>
              <p:nvPr/>
            </p:nvSpPr>
            <p:spPr>
              <a:xfrm>
                <a:off x="9050818" y="5283123"/>
                <a:ext cx="1680845" cy="1022350"/>
              </a:xfrm>
              <a:custGeom>
                <a:avLst/>
                <a:gdLst/>
                <a:ahLst/>
                <a:cxnLst/>
                <a:rect l="l" t="t" r="r" b="b"/>
                <a:pathLst>
                  <a:path w="1680845" h="1022350">
                    <a:moveTo>
                      <a:pt x="1099794" y="0"/>
                    </a:moveTo>
                    <a:lnTo>
                      <a:pt x="860887" y="220403"/>
                    </a:lnTo>
                    <a:lnTo>
                      <a:pt x="707961" y="136254"/>
                    </a:lnTo>
                    <a:lnTo>
                      <a:pt x="641410" y="339021"/>
                    </a:lnTo>
                    <a:lnTo>
                      <a:pt x="303156" y="267919"/>
                    </a:lnTo>
                    <a:lnTo>
                      <a:pt x="397196" y="435084"/>
                    </a:lnTo>
                    <a:lnTo>
                      <a:pt x="65886" y="501129"/>
                    </a:lnTo>
                    <a:lnTo>
                      <a:pt x="305304" y="610431"/>
                    </a:lnTo>
                    <a:lnTo>
                      <a:pt x="0" y="708623"/>
                    </a:lnTo>
                    <a:lnTo>
                      <a:pt x="279593" y="776610"/>
                    </a:lnTo>
                    <a:lnTo>
                      <a:pt x="131525" y="903052"/>
                    </a:lnTo>
                    <a:lnTo>
                      <a:pt x="413905" y="881231"/>
                    </a:lnTo>
                    <a:lnTo>
                      <a:pt x="442733" y="1021759"/>
                    </a:lnTo>
                    <a:lnTo>
                      <a:pt x="629685" y="845963"/>
                    </a:lnTo>
                    <a:lnTo>
                      <a:pt x="732374" y="899821"/>
                    </a:lnTo>
                    <a:lnTo>
                      <a:pt x="811690" y="787902"/>
                    </a:lnTo>
                    <a:lnTo>
                      <a:pt x="958786" y="830572"/>
                    </a:lnTo>
                    <a:lnTo>
                      <a:pt x="986720" y="701561"/>
                    </a:lnTo>
                    <a:lnTo>
                      <a:pt x="1214870" y="731250"/>
                    </a:lnTo>
                    <a:lnTo>
                      <a:pt x="1172949" y="607192"/>
                    </a:lnTo>
                    <a:lnTo>
                      <a:pt x="1517488" y="613944"/>
                    </a:lnTo>
                    <a:lnTo>
                      <a:pt x="1299222" y="501669"/>
                    </a:lnTo>
                    <a:lnTo>
                      <a:pt x="1443474" y="437511"/>
                    </a:lnTo>
                    <a:lnTo>
                      <a:pt x="1330092" y="372202"/>
                    </a:lnTo>
                    <a:lnTo>
                      <a:pt x="1680744" y="204299"/>
                    </a:lnTo>
                    <a:lnTo>
                      <a:pt x="1264964" y="257859"/>
                    </a:lnTo>
                    <a:lnTo>
                      <a:pt x="1374427" y="97900"/>
                    </a:lnTo>
                    <a:lnTo>
                      <a:pt x="1112973" y="246729"/>
                    </a:lnTo>
                    <a:lnTo>
                      <a:pt x="1099794" y="0"/>
                    </a:lnTo>
                    <a:close/>
                  </a:path>
                </a:pathLst>
              </a:custGeom>
              <a:solidFill>
                <a:srgbClr val="ED7D31"/>
              </a:solid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201" name="object 58"/>
              <p:cNvSpPr/>
              <p:nvPr/>
            </p:nvSpPr>
            <p:spPr>
              <a:xfrm>
                <a:off x="9050818" y="5283124"/>
                <a:ext cx="1680845" cy="1022350"/>
              </a:xfrm>
              <a:custGeom>
                <a:avLst/>
                <a:gdLst/>
                <a:ahLst/>
                <a:cxnLst/>
                <a:rect l="l" t="t" r="r" b="b"/>
                <a:pathLst>
                  <a:path w="1680845" h="1022350">
                    <a:moveTo>
                      <a:pt x="860886" y="220402"/>
                    </a:moveTo>
                    <a:lnTo>
                      <a:pt x="1099794" y="0"/>
                    </a:lnTo>
                    <a:lnTo>
                      <a:pt x="1112973" y="246728"/>
                    </a:lnTo>
                    <a:lnTo>
                      <a:pt x="1374426" y="97900"/>
                    </a:lnTo>
                    <a:lnTo>
                      <a:pt x="1264964" y="257859"/>
                    </a:lnTo>
                    <a:lnTo>
                      <a:pt x="1680743" y="204299"/>
                    </a:lnTo>
                    <a:lnTo>
                      <a:pt x="1330092" y="372202"/>
                    </a:lnTo>
                    <a:lnTo>
                      <a:pt x="1443472" y="437510"/>
                    </a:lnTo>
                    <a:lnTo>
                      <a:pt x="1299223" y="501669"/>
                    </a:lnTo>
                    <a:lnTo>
                      <a:pt x="1517487" y="613944"/>
                    </a:lnTo>
                    <a:lnTo>
                      <a:pt x="1172948" y="607192"/>
                    </a:lnTo>
                    <a:lnTo>
                      <a:pt x="1214870" y="731250"/>
                    </a:lnTo>
                    <a:lnTo>
                      <a:pt x="986719" y="701561"/>
                    </a:lnTo>
                    <a:lnTo>
                      <a:pt x="958786" y="830572"/>
                    </a:lnTo>
                    <a:lnTo>
                      <a:pt x="811689" y="787902"/>
                    </a:lnTo>
                    <a:lnTo>
                      <a:pt x="732374" y="899821"/>
                    </a:lnTo>
                    <a:lnTo>
                      <a:pt x="629684" y="845963"/>
                    </a:lnTo>
                    <a:lnTo>
                      <a:pt x="442733" y="1021759"/>
                    </a:lnTo>
                    <a:lnTo>
                      <a:pt x="413905" y="881231"/>
                    </a:lnTo>
                    <a:lnTo>
                      <a:pt x="131523" y="903052"/>
                    </a:lnTo>
                    <a:lnTo>
                      <a:pt x="279592" y="776609"/>
                    </a:lnTo>
                    <a:lnTo>
                      <a:pt x="0" y="708623"/>
                    </a:lnTo>
                    <a:lnTo>
                      <a:pt x="305303" y="610431"/>
                    </a:lnTo>
                    <a:lnTo>
                      <a:pt x="65885" y="501129"/>
                    </a:lnTo>
                    <a:lnTo>
                      <a:pt x="397195" y="435084"/>
                    </a:lnTo>
                    <a:lnTo>
                      <a:pt x="303156" y="267918"/>
                    </a:lnTo>
                    <a:lnTo>
                      <a:pt x="641411" y="339021"/>
                    </a:lnTo>
                    <a:lnTo>
                      <a:pt x="707960" y="136253"/>
                    </a:lnTo>
                    <a:lnTo>
                      <a:pt x="860886" y="220402"/>
                    </a:lnTo>
                    <a:close/>
                  </a:path>
                </a:pathLst>
              </a:custGeom>
              <a:ln w="12699">
                <a:solidFill>
                  <a:srgbClr val="AE5A21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</p:grpSp>
        <p:sp>
          <p:nvSpPr>
            <p:cNvPr id="202" name="object 59"/>
            <p:cNvSpPr txBox="1"/>
            <p:nvPr/>
          </p:nvSpPr>
          <p:spPr>
            <a:xfrm rot="21180000">
              <a:off x="15008" y="7920"/>
              <a:ext cx="1144" cy="3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sz="1800" spc="-35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Cr</a:t>
              </a:r>
              <a:r>
                <a:rPr sz="2700" spc="-52" baseline="2000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ash</a:t>
              </a:r>
              <a:endParaRPr sz="2700" baseline="2000">
                <a:latin typeface="Calibri" panose="020F0502020204030204"/>
                <a:cs typeface="Calibri" panose="020F0502020204030204"/>
              </a:endParaRPr>
            </a:p>
          </p:txBody>
        </p:sp>
        <p:grpSp>
          <p:nvGrpSpPr>
            <p:cNvPr id="203" name="object 60"/>
            <p:cNvGrpSpPr/>
            <p:nvPr/>
          </p:nvGrpSpPr>
          <p:grpSpPr>
            <a:xfrm>
              <a:off x="16519" y="6166"/>
              <a:ext cx="2691" cy="1630"/>
              <a:chOff x="10538747" y="4573368"/>
              <a:chExt cx="1659889" cy="1035050"/>
            </a:xfrm>
          </p:grpSpPr>
          <p:sp>
            <p:nvSpPr>
              <p:cNvPr id="204" name="object 61"/>
              <p:cNvSpPr/>
              <p:nvPr/>
            </p:nvSpPr>
            <p:spPr>
              <a:xfrm>
                <a:off x="10545097" y="4579717"/>
                <a:ext cx="1647189" cy="1022350"/>
              </a:xfrm>
              <a:custGeom>
                <a:avLst/>
                <a:gdLst/>
                <a:ahLst/>
                <a:cxnLst/>
                <a:rect l="l" t="t" r="r" b="b"/>
                <a:pathLst>
                  <a:path w="1647190" h="1022350">
                    <a:moveTo>
                      <a:pt x="592178" y="881231"/>
                    </a:moveTo>
                    <a:lnTo>
                      <a:pt x="413904" y="881231"/>
                    </a:lnTo>
                    <a:lnTo>
                      <a:pt x="442733" y="1021759"/>
                    </a:lnTo>
                    <a:lnTo>
                      <a:pt x="592178" y="881231"/>
                    </a:lnTo>
                    <a:close/>
                  </a:path>
                  <a:path w="1647190" h="1022350">
                    <a:moveTo>
                      <a:pt x="303155" y="267919"/>
                    </a:moveTo>
                    <a:lnTo>
                      <a:pt x="397195" y="435084"/>
                    </a:lnTo>
                    <a:lnTo>
                      <a:pt x="65885" y="501129"/>
                    </a:lnTo>
                    <a:lnTo>
                      <a:pt x="305302" y="610431"/>
                    </a:lnTo>
                    <a:lnTo>
                      <a:pt x="0" y="708623"/>
                    </a:lnTo>
                    <a:lnTo>
                      <a:pt x="279591" y="776610"/>
                    </a:lnTo>
                    <a:lnTo>
                      <a:pt x="131523" y="903052"/>
                    </a:lnTo>
                    <a:lnTo>
                      <a:pt x="413904" y="881231"/>
                    </a:lnTo>
                    <a:lnTo>
                      <a:pt x="592178" y="881231"/>
                    </a:lnTo>
                    <a:lnTo>
                      <a:pt x="629683" y="845963"/>
                    </a:lnTo>
                    <a:lnTo>
                      <a:pt x="770541" y="845963"/>
                    </a:lnTo>
                    <a:lnTo>
                      <a:pt x="811688" y="787902"/>
                    </a:lnTo>
                    <a:lnTo>
                      <a:pt x="968024" y="787902"/>
                    </a:lnTo>
                    <a:lnTo>
                      <a:pt x="986718" y="701561"/>
                    </a:lnTo>
                    <a:lnTo>
                      <a:pt x="1204836" y="701561"/>
                    </a:lnTo>
                    <a:lnTo>
                      <a:pt x="1172947" y="607192"/>
                    </a:lnTo>
                    <a:lnTo>
                      <a:pt x="1504360" y="607192"/>
                    </a:lnTo>
                    <a:lnTo>
                      <a:pt x="1299222" y="501669"/>
                    </a:lnTo>
                    <a:lnTo>
                      <a:pt x="1443473" y="437511"/>
                    </a:lnTo>
                    <a:lnTo>
                      <a:pt x="1330092" y="372202"/>
                    </a:lnTo>
                    <a:lnTo>
                      <a:pt x="1399388" y="339021"/>
                    </a:lnTo>
                    <a:lnTo>
                      <a:pt x="641410" y="339021"/>
                    </a:lnTo>
                    <a:lnTo>
                      <a:pt x="303155" y="267919"/>
                    </a:lnTo>
                    <a:close/>
                  </a:path>
                  <a:path w="1647190" h="1022350">
                    <a:moveTo>
                      <a:pt x="770541" y="845963"/>
                    </a:moveTo>
                    <a:lnTo>
                      <a:pt x="629683" y="845963"/>
                    </a:lnTo>
                    <a:lnTo>
                      <a:pt x="732373" y="899821"/>
                    </a:lnTo>
                    <a:lnTo>
                      <a:pt x="770541" y="845963"/>
                    </a:lnTo>
                    <a:close/>
                  </a:path>
                  <a:path w="1647190" h="1022350">
                    <a:moveTo>
                      <a:pt x="968024" y="787902"/>
                    </a:moveTo>
                    <a:lnTo>
                      <a:pt x="811688" y="787902"/>
                    </a:lnTo>
                    <a:lnTo>
                      <a:pt x="958786" y="830572"/>
                    </a:lnTo>
                    <a:lnTo>
                      <a:pt x="968024" y="787902"/>
                    </a:lnTo>
                    <a:close/>
                  </a:path>
                  <a:path w="1647190" h="1022350">
                    <a:moveTo>
                      <a:pt x="1204836" y="701561"/>
                    </a:moveTo>
                    <a:lnTo>
                      <a:pt x="986718" y="701561"/>
                    </a:lnTo>
                    <a:lnTo>
                      <a:pt x="1214869" y="731250"/>
                    </a:lnTo>
                    <a:lnTo>
                      <a:pt x="1204836" y="701561"/>
                    </a:lnTo>
                    <a:close/>
                  </a:path>
                  <a:path w="1647190" h="1022350">
                    <a:moveTo>
                      <a:pt x="1504360" y="607192"/>
                    </a:moveTo>
                    <a:lnTo>
                      <a:pt x="1172947" y="607192"/>
                    </a:lnTo>
                    <a:lnTo>
                      <a:pt x="1517487" y="613944"/>
                    </a:lnTo>
                    <a:lnTo>
                      <a:pt x="1504360" y="607192"/>
                    </a:lnTo>
                    <a:close/>
                  </a:path>
                  <a:path w="1647190" h="1022350">
                    <a:moveTo>
                      <a:pt x="707960" y="136254"/>
                    </a:moveTo>
                    <a:lnTo>
                      <a:pt x="641410" y="339021"/>
                    </a:lnTo>
                    <a:lnTo>
                      <a:pt x="1399388" y="339021"/>
                    </a:lnTo>
                    <a:lnTo>
                      <a:pt x="1568888" y="257859"/>
                    </a:lnTo>
                    <a:lnTo>
                      <a:pt x="1264964" y="257859"/>
                    </a:lnTo>
                    <a:lnTo>
                      <a:pt x="1272580" y="246729"/>
                    </a:lnTo>
                    <a:lnTo>
                      <a:pt x="1112973" y="246729"/>
                    </a:lnTo>
                    <a:lnTo>
                      <a:pt x="1111567" y="220403"/>
                    </a:lnTo>
                    <a:lnTo>
                      <a:pt x="860886" y="220403"/>
                    </a:lnTo>
                    <a:lnTo>
                      <a:pt x="707960" y="136254"/>
                    </a:lnTo>
                    <a:close/>
                  </a:path>
                  <a:path w="1647190" h="1022350">
                    <a:moveTo>
                      <a:pt x="1646902" y="208659"/>
                    </a:moveTo>
                    <a:lnTo>
                      <a:pt x="1264964" y="257859"/>
                    </a:lnTo>
                    <a:lnTo>
                      <a:pt x="1568888" y="257859"/>
                    </a:lnTo>
                    <a:lnTo>
                      <a:pt x="1646902" y="220503"/>
                    </a:lnTo>
                    <a:lnTo>
                      <a:pt x="1646902" y="208659"/>
                    </a:lnTo>
                    <a:close/>
                  </a:path>
                  <a:path w="1647190" h="1022350">
                    <a:moveTo>
                      <a:pt x="1374425" y="97900"/>
                    </a:moveTo>
                    <a:lnTo>
                      <a:pt x="1112973" y="246729"/>
                    </a:lnTo>
                    <a:lnTo>
                      <a:pt x="1272580" y="246729"/>
                    </a:lnTo>
                    <a:lnTo>
                      <a:pt x="1374425" y="97900"/>
                    </a:lnTo>
                    <a:close/>
                  </a:path>
                  <a:path w="1647190" h="1022350">
                    <a:moveTo>
                      <a:pt x="1099794" y="0"/>
                    </a:moveTo>
                    <a:lnTo>
                      <a:pt x="860886" y="220403"/>
                    </a:lnTo>
                    <a:lnTo>
                      <a:pt x="1111567" y="220403"/>
                    </a:lnTo>
                    <a:lnTo>
                      <a:pt x="1099794" y="0"/>
                    </a:lnTo>
                    <a:close/>
                  </a:path>
                </a:pathLst>
              </a:custGeom>
              <a:solidFill>
                <a:srgbClr val="ED7D31"/>
              </a:solid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205" name="object 62"/>
              <p:cNvSpPr/>
              <p:nvPr/>
            </p:nvSpPr>
            <p:spPr>
              <a:xfrm>
                <a:off x="10545097" y="4579718"/>
                <a:ext cx="1647189" cy="1022350"/>
              </a:xfrm>
              <a:custGeom>
                <a:avLst/>
                <a:gdLst/>
                <a:ahLst/>
                <a:cxnLst/>
                <a:rect l="l" t="t" r="r" b="b"/>
                <a:pathLst>
                  <a:path w="1647190" h="1022350">
                    <a:moveTo>
                      <a:pt x="860886" y="220402"/>
                    </a:moveTo>
                    <a:lnTo>
                      <a:pt x="1099794" y="0"/>
                    </a:lnTo>
                    <a:lnTo>
                      <a:pt x="1112973" y="246728"/>
                    </a:lnTo>
                    <a:lnTo>
                      <a:pt x="1374426" y="97900"/>
                    </a:lnTo>
                    <a:lnTo>
                      <a:pt x="1264964" y="257859"/>
                    </a:lnTo>
                    <a:lnTo>
                      <a:pt x="1646902" y="208659"/>
                    </a:lnTo>
                  </a:path>
                  <a:path w="1647190" h="1022350">
                    <a:moveTo>
                      <a:pt x="1646902" y="220504"/>
                    </a:moveTo>
                    <a:lnTo>
                      <a:pt x="1330092" y="372202"/>
                    </a:lnTo>
                    <a:lnTo>
                      <a:pt x="1443472" y="437510"/>
                    </a:lnTo>
                    <a:lnTo>
                      <a:pt x="1299223" y="501669"/>
                    </a:lnTo>
                    <a:lnTo>
                      <a:pt x="1517487" y="613944"/>
                    </a:lnTo>
                    <a:lnTo>
                      <a:pt x="1172948" y="607192"/>
                    </a:lnTo>
                    <a:lnTo>
                      <a:pt x="1214870" y="731250"/>
                    </a:lnTo>
                    <a:lnTo>
                      <a:pt x="986719" y="701561"/>
                    </a:lnTo>
                    <a:lnTo>
                      <a:pt x="958786" y="830572"/>
                    </a:lnTo>
                    <a:lnTo>
                      <a:pt x="811689" y="787902"/>
                    </a:lnTo>
                    <a:lnTo>
                      <a:pt x="732374" y="899821"/>
                    </a:lnTo>
                    <a:lnTo>
                      <a:pt x="629684" y="845963"/>
                    </a:lnTo>
                    <a:lnTo>
                      <a:pt x="442733" y="1021759"/>
                    </a:lnTo>
                    <a:lnTo>
                      <a:pt x="413905" y="881231"/>
                    </a:lnTo>
                    <a:lnTo>
                      <a:pt x="131523" y="903052"/>
                    </a:lnTo>
                    <a:lnTo>
                      <a:pt x="279592" y="776609"/>
                    </a:lnTo>
                    <a:lnTo>
                      <a:pt x="0" y="708623"/>
                    </a:lnTo>
                    <a:lnTo>
                      <a:pt x="305303" y="610431"/>
                    </a:lnTo>
                    <a:lnTo>
                      <a:pt x="65885" y="501129"/>
                    </a:lnTo>
                    <a:lnTo>
                      <a:pt x="397195" y="435084"/>
                    </a:lnTo>
                    <a:lnTo>
                      <a:pt x="303156" y="267918"/>
                    </a:lnTo>
                    <a:lnTo>
                      <a:pt x="641411" y="339021"/>
                    </a:lnTo>
                    <a:lnTo>
                      <a:pt x="707960" y="136253"/>
                    </a:lnTo>
                    <a:lnTo>
                      <a:pt x="860886" y="220402"/>
                    </a:lnTo>
                  </a:path>
                </a:pathLst>
              </a:custGeom>
              <a:ln w="12699">
                <a:solidFill>
                  <a:srgbClr val="AE5A21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</p:grpSp>
        <p:sp>
          <p:nvSpPr>
            <p:cNvPr id="206" name="object 63"/>
            <p:cNvSpPr txBox="1"/>
            <p:nvPr/>
          </p:nvSpPr>
          <p:spPr>
            <a:xfrm rot="21180000">
              <a:off x="17365" y="6814"/>
              <a:ext cx="1088" cy="37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sz="1800" spc="-35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Cr</a:t>
              </a:r>
              <a:r>
                <a:rPr sz="2700" spc="-52" baseline="2000" dirty="0">
                  <a:solidFill>
                    <a:srgbClr val="FFFFFF"/>
                  </a:solidFill>
                  <a:latin typeface="Calibri" panose="020F0502020204030204"/>
                  <a:cs typeface="Calibri" panose="020F0502020204030204"/>
                </a:rPr>
                <a:t>ash</a:t>
              </a:r>
              <a:endParaRPr sz="2700" baseline="2000">
                <a:latin typeface="Calibri" panose="020F0502020204030204"/>
                <a:cs typeface="Calibri" panose="020F0502020204030204"/>
              </a:endParaRPr>
            </a:p>
          </p:txBody>
        </p:sp>
        <p:grpSp>
          <p:nvGrpSpPr>
            <p:cNvPr id="207" name="object 64"/>
            <p:cNvGrpSpPr/>
            <p:nvPr/>
          </p:nvGrpSpPr>
          <p:grpSpPr>
            <a:xfrm>
              <a:off x="8964" y="7199"/>
              <a:ext cx="2922" cy="1652"/>
              <a:chOff x="5745425" y="5228280"/>
              <a:chExt cx="1802130" cy="1049655"/>
            </a:xfrm>
          </p:grpSpPr>
          <p:sp>
            <p:nvSpPr>
              <p:cNvPr id="208" name="object 65"/>
              <p:cNvSpPr/>
              <p:nvPr/>
            </p:nvSpPr>
            <p:spPr>
              <a:xfrm>
                <a:off x="6420571" y="5260472"/>
                <a:ext cx="1120775" cy="351155"/>
              </a:xfrm>
              <a:custGeom>
                <a:avLst/>
                <a:gdLst/>
                <a:ahLst/>
                <a:cxnLst/>
                <a:rect l="l" t="t" r="r" b="b"/>
                <a:pathLst>
                  <a:path w="1120775" h="351154">
                    <a:moveTo>
                      <a:pt x="933944" y="0"/>
                    </a:moveTo>
                    <a:lnTo>
                      <a:pt x="939528" y="87743"/>
                    </a:lnTo>
                    <a:lnTo>
                      <a:pt x="0" y="147527"/>
                    </a:lnTo>
                    <a:lnTo>
                      <a:pt x="11165" y="323013"/>
                    </a:lnTo>
                    <a:lnTo>
                      <a:pt x="950694" y="263230"/>
                    </a:lnTo>
                    <a:lnTo>
                      <a:pt x="956276" y="350974"/>
                    </a:lnTo>
                    <a:lnTo>
                      <a:pt x="1120597" y="164321"/>
                    </a:lnTo>
                    <a:lnTo>
                      <a:pt x="933944" y="0"/>
                    </a:lnTo>
                    <a:close/>
                  </a:path>
                </a:pathLst>
              </a:custGeom>
              <a:solidFill>
                <a:srgbClr val="4472C4"/>
              </a:solid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209" name="object 66"/>
              <p:cNvSpPr/>
              <p:nvPr/>
            </p:nvSpPr>
            <p:spPr>
              <a:xfrm>
                <a:off x="5825685" y="5732174"/>
                <a:ext cx="464581" cy="539019"/>
              </a:xfrm>
              <a:prstGeom prst="rect">
                <a:avLst/>
              </a:prstGeom>
              <a:blipFill>
                <a:blip r:embed="rId18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210" name="object 67"/>
              <p:cNvSpPr/>
              <p:nvPr/>
            </p:nvSpPr>
            <p:spPr>
              <a:xfrm>
                <a:off x="5825685" y="5732174"/>
                <a:ext cx="464820" cy="539115"/>
              </a:xfrm>
              <a:custGeom>
                <a:avLst/>
                <a:gdLst/>
                <a:ahLst/>
                <a:cxnLst/>
                <a:rect l="l" t="t" r="r" b="b"/>
                <a:pathLst>
                  <a:path w="464820" h="539114">
                    <a:moveTo>
                      <a:pt x="168731" y="0"/>
                    </a:moveTo>
                    <a:lnTo>
                      <a:pt x="295850" y="0"/>
                    </a:lnTo>
                    <a:lnTo>
                      <a:pt x="464581" y="168730"/>
                    </a:lnTo>
                    <a:lnTo>
                      <a:pt x="464581" y="539020"/>
                    </a:lnTo>
                    <a:lnTo>
                      <a:pt x="0" y="539020"/>
                    </a:lnTo>
                    <a:lnTo>
                      <a:pt x="0" y="168730"/>
                    </a:lnTo>
                    <a:lnTo>
                      <a:pt x="168731" y="0"/>
                    </a:lnTo>
                    <a:close/>
                  </a:path>
                </a:pathLst>
              </a:custGeom>
              <a:ln w="12700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211" name="object 68"/>
              <p:cNvSpPr/>
              <p:nvPr/>
            </p:nvSpPr>
            <p:spPr>
              <a:xfrm>
                <a:off x="5751775" y="5234630"/>
                <a:ext cx="612404" cy="612405"/>
              </a:xfrm>
              <a:prstGeom prst="rect">
                <a:avLst/>
              </a:prstGeom>
              <a:blipFill>
                <a:blip r:embed="rId19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212" name="object 69"/>
              <p:cNvSpPr/>
              <p:nvPr/>
            </p:nvSpPr>
            <p:spPr>
              <a:xfrm>
                <a:off x="5751775" y="5234630"/>
                <a:ext cx="612775" cy="612775"/>
              </a:xfrm>
              <a:custGeom>
                <a:avLst/>
                <a:gdLst/>
                <a:ahLst/>
                <a:cxnLst/>
                <a:rect l="l" t="t" r="r" b="b"/>
                <a:pathLst>
                  <a:path w="612775" h="612775">
                    <a:moveTo>
                      <a:pt x="0" y="306202"/>
                    </a:moveTo>
                    <a:lnTo>
                      <a:pt x="4007" y="256534"/>
                    </a:lnTo>
                    <a:lnTo>
                      <a:pt x="15610" y="209418"/>
                    </a:lnTo>
                    <a:lnTo>
                      <a:pt x="34177" y="165484"/>
                    </a:lnTo>
                    <a:lnTo>
                      <a:pt x="59079" y="125363"/>
                    </a:lnTo>
                    <a:lnTo>
                      <a:pt x="89684" y="89684"/>
                    </a:lnTo>
                    <a:lnTo>
                      <a:pt x="125363" y="59079"/>
                    </a:lnTo>
                    <a:lnTo>
                      <a:pt x="165484" y="34177"/>
                    </a:lnTo>
                    <a:lnTo>
                      <a:pt x="209418" y="15610"/>
                    </a:lnTo>
                    <a:lnTo>
                      <a:pt x="256534" y="4007"/>
                    </a:lnTo>
                    <a:lnTo>
                      <a:pt x="306202" y="0"/>
                    </a:lnTo>
                    <a:lnTo>
                      <a:pt x="355870" y="4007"/>
                    </a:lnTo>
                    <a:lnTo>
                      <a:pt x="402986" y="15610"/>
                    </a:lnTo>
                    <a:lnTo>
                      <a:pt x="446920" y="34177"/>
                    </a:lnTo>
                    <a:lnTo>
                      <a:pt x="487041" y="59079"/>
                    </a:lnTo>
                    <a:lnTo>
                      <a:pt x="522720" y="89684"/>
                    </a:lnTo>
                    <a:lnTo>
                      <a:pt x="553325" y="125363"/>
                    </a:lnTo>
                    <a:lnTo>
                      <a:pt x="578227" y="165484"/>
                    </a:lnTo>
                    <a:lnTo>
                      <a:pt x="596794" y="209418"/>
                    </a:lnTo>
                    <a:lnTo>
                      <a:pt x="608397" y="256534"/>
                    </a:lnTo>
                    <a:lnTo>
                      <a:pt x="612405" y="306202"/>
                    </a:lnTo>
                    <a:lnTo>
                      <a:pt x="608397" y="355870"/>
                    </a:lnTo>
                    <a:lnTo>
                      <a:pt x="596794" y="402986"/>
                    </a:lnTo>
                    <a:lnTo>
                      <a:pt x="578227" y="446920"/>
                    </a:lnTo>
                    <a:lnTo>
                      <a:pt x="553325" y="487041"/>
                    </a:lnTo>
                    <a:lnTo>
                      <a:pt x="522720" y="522720"/>
                    </a:lnTo>
                    <a:lnTo>
                      <a:pt x="487041" y="553325"/>
                    </a:lnTo>
                    <a:lnTo>
                      <a:pt x="446920" y="578227"/>
                    </a:lnTo>
                    <a:lnTo>
                      <a:pt x="402986" y="596794"/>
                    </a:lnTo>
                    <a:lnTo>
                      <a:pt x="355870" y="608397"/>
                    </a:lnTo>
                    <a:lnTo>
                      <a:pt x="306202" y="612405"/>
                    </a:lnTo>
                    <a:lnTo>
                      <a:pt x="256534" y="608397"/>
                    </a:lnTo>
                    <a:lnTo>
                      <a:pt x="209418" y="596794"/>
                    </a:lnTo>
                    <a:lnTo>
                      <a:pt x="165484" y="578227"/>
                    </a:lnTo>
                    <a:lnTo>
                      <a:pt x="125363" y="553325"/>
                    </a:lnTo>
                    <a:lnTo>
                      <a:pt x="89684" y="522720"/>
                    </a:lnTo>
                    <a:lnTo>
                      <a:pt x="59079" y="487041"/>
                    </a:lnTo>
                    <a:lnTo>
                      <a:pt x="34177" y="446920"/>
                    </a:lnTo>
                    <a:lnTo>
                      <a:pt x="15610" y="402986"/>
                    </a:lnTo>
                    <a:lnTo>
                      <a:pt x="4007" y="355870"/>
                    </a:lnTo>
                    <a:lnTo>
                      <a:pt x="0" y="306202"/>
                    </a:lnTo>
                    <a:close/>
                  </a:path>
                </a:pathLst>
              </a:custGeom>
              <a:ln w="12700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213" name="object 70"/>
              <p:cNvSpPr/>
              <p:nvPr/>
            </p:nvSpPr>
            <p:spPr>
              <a:xfrm>
                <a:off x="6420570" y="5260471"/>
                <a:ext cx="1120775" cy="351155"/>
              </a:xfrm>
              <a:custGeom>
                <a:avLst/>
                <a:gdLst/>
                <a:ahLst/>
                <a:cxnLst/>
                <a:rect l="l" t="t" r="r" b="b"/>
                <a:pathLst>
                  <a:path w="1120775" h="351154">
                    <a:moveTo>
                      <a:pt x="0" y="147527"/>
                    </a:moveTo>
                    <a:lnTo>
                      <a:pt x="939528" y="87744"/>
                    </a:lnTo>
                    <a:lnTo>
                      <a:pt x="933944" y="0"/>
                    </a:lnTo>
                    <a:lnTo>
                      <a:pt x="1120598" y="164321"/>
                    </a:lnTo>
                    <a:lnTo>
                      <a:pt x="956277" y="350975"/>
                    </a:lnTo>
                    <a:lnTo>
                      <a:pt x="950694" y="263231"/>
                    </a:lnTo>
                    <a:lnTo>
                      <a:pt x="11166" y="323013"/>
                    </a:lnTo>
                    <a:lnTo>
                      <a:pt x="0" y="147527"/>
                    </a:lnTo>
                    <a:close/>
                  </a:path>
                </a:pathLst>
              </a:custGeom>
              <a:ln w="12699">
                <a:solidFill>
                  <a:srgbClr val="2F528F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</p:grpSp>
        <p:sp>
          <p:nvSpPr>
            <p:cNvPr id="214" name="object 71"/>
            <p:cNvSpPr txBox="1"/>
            <p:nvPr/>
          </p:nvSpPr>
          <p:spPr>
            <a:xfrm rot="21420000">
              <a:off x="10459" y="6913"/>
              <a:ext cx="891" cy="4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sz="2400" dirty="0">
                  <a:latin typeface="Calibri" panose="020F0502020204030204"/>
                  <a:cs typeface="Calibri" panose="020F0502020204030204"/>
                </a:rPr>
                <a:t>X=?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  <p:grpSp>
          <p:nvGrpSpPr>
            <p:cNvPr id="215" name="object 72"/>
            <p:cNvGrpSpPr/>
            <p:nvPr/>
          </p:nvGrpSpPr>
          <p:grpSpPr>
            <a:xfrm>
              <a:off x="10065" y="7671"/>
              <a:ext cx="1901" cy="828"/>
              <a:chOff x="6425959" y="5528240"/>
              <a:chExt cx="1172210" cy="526415"/>
            </a:xfrm>
          </p:grpSpPr>
          <p:sp>
            <p:nvSpPr>
              <p:cNvPr id="216" name="object 73"/>
              <p:cNvSpPr/>
              <p:nvPr/>
            </p:nvSpPr>
            <p:spPr>
              <a:xfrm>
                <a:off x="6432310" y="5534589"/>
                <a:ext cx="1159510" cy="513715"/>
              </a:xfrm>
              <a:custGeom>
                <a:avLst/>
                <a:gdLst/>
                <a:ahLst/>
                <a:cxnLst/>
                <a:rect l="l" t="t" r="r" b="b"/>
                <a:pathLst>
                  <a:path w="1159509" h="513714">
                    <a:moveTo>
                      <a:pt x="1113422" y="0"/>
                    </a:moveTo>
                    <a:lnTo>
                      <a:pt x="147093" y="258926"/>
                    </a:lnTo>
                    <a:lnTo>
                      <a:pt x="124338" y="174001"/>
                    </a:lnTo>
                    <a:lnTo>
                      <a:pt x="0" y="389362"/>
                    </a:lnTo>
                    <a:lnTo>
                      <a:pt x="215361" y="513703"/>
                    </a:lnTo>
                    <a:lnTo>
                      <a:pt x="192605" y="428777"/>
                    </a:lnTo>
                    <a:lnTo>
                      <a:pt x="1158934" y="169851"/>
                    </a:lnTo>
                    <a:lnTo>
                      <a:pt x="1113422" y="0"/>
                    </a:lnTo>
                    <a:close/>
                  </a:path>
                </a:pathLst>
              </a:custGeom>
              <a:solidFill>
                <a:srgbClr val="4472C4"/>
              </a:solidFill>
            </p:spPr>
            <p:txBody>
              <a:bodyPr wrap="square" lIns="0" tIns="0" rIns="0" bIns="0" rtlCol="0"/>
              <a:lstStyle/>
              <a:p/>
            </p:txBody>
          </p:sp>
          <p:sp>
            <p:nvSpPr>
              <p:cNvPr id="217" name="object 74"/>
              <p:cNvSpPr/>
              <p:nvPr/>
            </p:nvSpPr>
            <p:spPr>
              <a:xfrm>
                <a:off x="6432309" y="5534590"/>
                <a:ext cx="1159510" cy="513715"/>
              </a:xfrm>
              <a:custGeom>
                <a:avLst/>
                <a:gdLst/>
                <a:ahLst/>
                <a:cxnLst/>
                <a:rect l="l" t="t" r="r" b="b"/>
                <a:pathLst>
                  <a:path w="1159509" h="513714">
                    <a:moveTo>
                      <a:pt x="1113423" y="0"/>
                    </a:moveTo>
                    <a:lnTo>
                      <a:pt x="147094" y="258926"/>
                    </a:lnTo>
                    <a:lnTo>
                      <a:pt x="124338" y="174001"/>
                    </a:lnTo>
                    <a:lnTo>
                      <a:pt x="0" y="389363"/>
                    </a:lnTo>
                    <a:lnTo>
                      <a:pt x="215361" y="513703"/>
                    </a:lnTo>
                    <a:lnTo>
                      <a:pt x="192606" y="428777"/>
                    </a:lnTo>
                    <a:lnTo>
                      <a:pt x="1158934" y="169850"/>
                    </a:lnTo>
                    <a:lnTo>
                      <a:pt x="1113423" y="0"/>
                    </a:lnTo>
                    <a:close/>
                  </a:path>
                </a:pathLst>
              </a:custGeom>
              <a:ln w="12699">
                <a:solidFill>
                  <a:srgbClr val="2F528F"/>
                </a:solidFill>
              </a:ln>
            </p:spPr>
            <p:txBody>
              <a:bodyPr wrap="square" lIns="0" tIns="0" rIns="0" bIns="0" rtlCol="0"/>
              <a:lstStyle/>
              <a:p/>
            </p:txBody>
          </p:sp>
        </p:grpSp>
        <p:sp>
          <p:nvSpPr>
            <p:cNvPr id="218" name="object 75"/>
            <p:cNvSpPr txBox="1"/>
            <p:nvPr/>
          </p:nvSpPr>
          <p:spPr>
            <a:xfrm rot="20760000">
              <a:off x="10830" y="8166"/>
              <a:ext cx="710" cy="4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sz="2400" spc="-5" dirty="0">
                  <a:latin typeface="Calibri" panose="020F0502020204030204"/>
                  <a:cs typeface="Calibri" panose="020F0502020204030204"/>
                </a:rPr>
                <a:t>42</a:t>
              </a:r>
              <a:endParaRPr sz="240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219" name="object 76"/>
          <p:cNvSpPr txBox="1"/>
          <p:nvPr/>
        </p:nvSpPr>
        <p:spPr>
          <a:xfrm>
            <a:off x="11055985" y="5669280"/>
            <a:ext cx="24384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980"/>
              </a:lnSpc>
            </a:pPr>
            <a:fld id="{81D60167-4931-47E6-BA6A-407CBD079E47}" type="slidenum">
              <a:rPr sz="2500" dirty="0">
                <a:solidFill>
                  <a:srgbClr val="898989"/>
                </a:solidFill>
                <a:latin typeface="Calibri" panose="020F0502020204030204"/>
                <a:cs typeface="Calibri" panose="020F0502020204030204"/>
              </a:rPr>
            </a:fld>
            <a:endParaRPr sz="25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文本框 4"/>
          <p:cNvSpPr txBox="1"/>
          <p:nvPr/>
        </p:nvSpPr>
        <p:spPr>
          <a:xfrm>
            <a:off x="708025" y="3240405"/>
            <a:ext cx="49904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 smtClean="0">
                <a:sym typeface="+mn-ea"/>
              </a:rPr>
              <a:t>但一份数据在多个节点保存，会存在一致性问题；如当系统出现分区时，如果客户端继续对系统进行数据写入，可能会导致不同分区的内容不一致，所以需要一致性协议来让节点之间达成共识</a:t>
            </a:r>
            <a:endParaRPr kumimoji="1"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ea"/>
              </a:rPr>
              <a:t>02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ea"/>
              </a:rPr>
              <a:t>Raft</a:t>
            </a:r>
            <a:r>
              <a:rPr kumimoji="1" lang="zh-CN" altLang="en-US" dirty="0" smtClean="0">
                <a:latin typeface="+mn-ea"/>
              </a:rPr>
              <a:t>协议</a:t>
            </a:r>
            <a:endParaRPr kumimoji="1" lang="zh-CN" altLang="en-US" dirty="0" smtClean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62608" y="243343"/>
            <a:ext cx="822920" cy="586334"/>
          </a:xfrm>
        </p:spPr>
        <p:txBody>
          <a:bodyPr/>
          <a:lstStyle/>
          <a:p>
            <a:r>
              <a:rPr kumimoji="1" lang="en-US" altLang="zh-CN" dirty="0" smtClean="0">
                <a:latin typeface="+mn-ea"/>
              </a:rPr>
              <a:t>02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ea"/>
              </a:rPr>
              <a:t>Raft</a:t>
            </a:r>
            <a:r>
              <a:rPr kumimoji="1" lang="zh-CN" altLang="en-US" dirty="0" smtClean="0">
                <a:latin typeface="+mn-ea"/>
              </a:rPr>
              <a:t>协议</a:t>
            </a:r>
            <a:endParaRPr kumimoji="1" lang="zh-CN" altLang="en-US" dirty="0" smtClean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8657" y="1150124"/>
            <a:ext cx="2582432" cy="5708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400" b="1" kern="0" dirty="0" err="1" smtClean="0">
                <a:solidFill>
                  <a:schemeClr val="bg1"/>
                </a:solidFill>
                <a:latin typeface="+mn-ea"/>
              </a:rPr>
              <a:t>Raft</a:t>
            </a:r>
            <a:r>
              <a:rPr lang="zh-CN" altLang="en-US" sz="2400" b="1" kern="0" dirty="0" err="1" smtClean="0">
                <a:solidFill>
                  <a:schemeClr val="bg1"/>
                </a:solidFill>
                <a:latin typeface="+mn-ea"/>
              </a:rPr>
              <a:t>协议介绍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+mn-ea"/>
              </a:rPr>
              <a:t>：</a:t>
            </a:r>
            <a:endParaRPr lang="en-US" altLang="zh-CN" sz="24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8675" y="1720850"/>
            <a:ext cx="65919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latin typeface="+mn-ea"/>
              </a:rPr>
              <a:t>一致性协议通常是基于复制状态机和复制日志实现：不同节点的状态机从日志中处理相同顺序的相同指令，所产生的结果相同，所以保证复制日志相同就是一致性算法的工作。</a:t>
            </a:r>
            <a:endParaRPr kumimoji="1" lang="en-US" altLang="zh-CN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endParaRPr kumimoji="1" lang="zh-CN" altLang="en-US" dirty="0">
              <a:latin typeface="+mn-ea"/>
            </a:endParaRPr>
          </a:p>
        </p:txBody>
      </p:sp>
      <p:pic>
        <p:nvPicPr>
          <p:cNvPr id="10" name="Picture 1" descr="raft-图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8405" y="1720850"/>
            <a:ext cx="4640580" cy="2565400"/>
          </a:xfrm>
          <a:prstGeom prst="rect">
            <a:avLst/>
          </a:prstGeom>
        </p:spPr>
      </p:pic>
      <p:pic>
        <p:nvPicPr>
          <p:cNvPr id="4" name="Picture 3" descr="Screen Shot 2020-12-21 at 4.00.1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210" y="1720850"/>
            <a:ext cx="4204335" cy="1753235"/>
          </a:xfrm>
          <a:prstGeom prst="rect">
            <a:avLst/>
          </a:prstGeom>
        </p:spPr>
      </p:pic>
      <p:sp>
        <p:nvSpPr>
          <p:cNvPr id="5" name="文本框 7"/>
          <p:cNvSpPr txBox="1"/>
          <p:nvPr/>
        </p:nvSpPr>
        <p:spPr>
          <a:xfrm>
            <a:off x="828675" y="3345180"/>
            <a:ext cx="65919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>
                <a:latin typeface="+mn-ea"/>
              </a:rPr>
              <a:t>Raft</a:t>
            </a:r>
            <a:r>
              <a:rPr kumimoji="1" lang="zh-CN" altLang="en-US" dirty="0">
                <a:latin typeface="+mn-ea"/>
              </a:rPr>
              <a:t>三个角色定义：每个节点只扮演其中一种角色</a:t>
            </a:r>
            <a:endParaRPr kumimoji="1" lang="zh-CN" altLang="en-US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>
                <a:latin typeface="+mn-ea"/>
              </a:rPr>
              <a:t>Leader</a:t>
            </a:r>
            <a:r>
              <a:rPr kumimoji="1" lang="zh-CN" altLang="en-US" dirty="0">
                <a:latin typeface="+mn-ea"/>
              </a:rPr>
              <a:t>：领导者，唯一，拥有全部的管理复制日志权限</a:t>
            </a:r>
            <a:endParaRPr kumimoji="1" lang="zh-CN" altLang="en-US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>
                <a:latin typeface="+mn-ea"/>
              </a:rPr>
              <a:t>Candidate</a:t>
            </a:r>
            <a:r>
              <a:rPr kumimoji="1" lang="zh-CN" altLang="en-US" dirty="0">
                <a:latin typeface="+mn-ea"/>
              </a:rPr>
              <a:t>：候选者，</a:t>
            </a:r>
            <a:r>
              <a:rPr kumimoji="1" lang="en-US" altLang="zh-CN" dirty="0">
                <a:latin typeface="+mn-ea"/>
              </a:rPr>
              <a:t>follower</a:t>
            </a:r>
            <a:r>
              <a:rPr kumimoji="1" lang="zh-CN" altLang="en-US" dirty="0">
                <a:latin typeface="+mn-ea"/>
              </a:rPr>
              <a:t>到</a:t>
            </a:r>
            <a:r>
              <a:rPr kumimoji="1" lang="en-US" altLang="zh-CN" dirty="0">
                <a:latin typeface="+mn-ea"/>
              </a:rPr>
              <a:t>leader</a:t>
            </a:r>
            <a:r>
              <a:rPr kumimoji="1" lang="zh-CN" altLang="en-US" dirty="0">
                <a:latin typeface="+mn-ea"/>
              </a:rPr>
              <a:t>的过渡型角色</a:t>
            </a:r>
            <a:endParaRPr kumimoji="1" lang="zh-CN" altLang="en-US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>
                <a:latin typeface="+mn-ea"/>
              </a:rPr>
              <a:t>Follower</a:t>
            </a:r>
            <a:r>
              <a:rPr kumimoji="1" lang="zh-CN" altLang="en-US" dirty="0">
                <a:latin typeface="+mn-ea"/>
              </a:rPr>
              <a:t>：追随者，响应</a:t>
            </a:r>
            <a:r>
              <a:rPr kumimoji="1" lang="en-US" altLang="zh-CN" dirty="0">
                <a:latin typeface="+mn-ea"/>
              </a:rPr>
              <a:t>Leader</a:t>
            </a:r>
            <a:r>
              <a:rPr kumimoji="1" lang="zh-CN" altLang="en-US" dirty="0">
                <a:latin typeface="+mn-ea"/>
              </a:rPr>
              <a:t>和</a:t>
            </a:r>
            <a:r>
              <a:rPr kumimoji="1" lang="en-US" altLang="zh-CN" dirty="0">
                <a:latin typeface="+mn-ea"/>
              </a:rPr>
              <a:t>Candidate</a:t>
            </a:r>
            <a:r>
              <a:rPr kumimoji="1" lang="zh-CN" altLang="en-US" dirty="0">
                <a:latin typeface="+mn-ea"/>
              </a:rPr>
              <a:t>的请求，必要时成为</a:t>
            </a:r>
            <a:r>
              <a:rPr kumimoji="1" lang="en-US" altLang="zh-CN" dirty="0">
                <a:latin typeface="+mn-ea"/>
              </a:rPr>
              <a:t>Candidate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7558405" y="3345180"/>
            <a:ext cx="44221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latin typeface="+mn-ea"/>
              </a:rPr>
              <a:t>超时，成为</a:t>
            </a:r>
            <a:r>
              <a:rPr kumimoji="1" lang="en-US" altLang="zh-CN" dirty="0">
                <a:latin typeface="+mn-ea"/>
              </a:rPr>
              <a:t>candidate</a:t>
            </a:r>
            <a:r>
              <a:rPr kumimoji="1" lang="zh-CN" altLang="en-US" dirty="0">
                <a:latin typeface="+mn-ea"/>
              </a:rPr>
              <a:t>，开始选举</a:t>
            </a:r>
            <a:endParaRPr kumimoji="1" lang="zh-CN" altLang="en-US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latin typeface="+mn-ea"/>
              </a:rPr>
              <a:t>选举成功，获得多数选票，成为</a:t>
            </a:r>
            <a:r>
              <a:rPr kumimoji="1" lang="en-US" altLang="zh-CN" dirty="0">
                <a:latin typeface="+mn-ea"/>
              </a:rPr>
              <a:t>leader</a:t>
            </a:r>
            <a:endParaRPr kumimoji="1" lang="en-US" altLang="zh-CN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latin typeface="+mn-ea"/>
              </a:rPr>
              <a:t>选举失败，若发现别人成功竞选则退回</a:t>
            </a:r>
            <a:endParaRPr kumimoji="1" lang="zh-CN" altLang="en-US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latin typeface="+mn-ea"/>
              </a:rPr>
              <a:t>选举失败且无人竞选成功，继续竞争</a:t>
            </a:r>
            <a:endParaRPr kumimoji="1" lang="zh-CN" altLang="en-US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latin typeface="+mn-ea"/>
              </a:rPr>
              <a:t>旧</a:t>
            </a:r>
            <a:r>
              <a:rPr kumimoji="1" lang="en-US" altLang="zh-CN" dirty="0">
                <a:latin typeface="+mn-ea"/>
              </a:rPr>
              <a:t>leader</a:t>
            </a:r>
            <a:r>
              <a:rPr kumimoji="1" lang="zh-CN" altLang="en-US" dirty="0">
                <a:latin typeface="+mn-ea"/>
              </a:rPr>
              <a:t>发现更新的</a:t>
            </a:r>
            <a:r>
              <a:rPr kumimoji="1" lang="en-US" altLang="zh-CN" dirty="0">
                <a:latin typeface="+mn-ea"/>
              </a:rPr>
              <a:t>leader</a:t>
            </a:r>
            <a:r>
              <a:rPr kumimoji="1" lang="zh-CN" altLang="en-US" dirty="0">
                <a:latin typeface="+mn-ea"/>
              </a:rPr>
              <a:t>，则退回</a:t>
            </a:r>
            <a:endParaRPr kumimoji="1" lang="zh-CN" alt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62608" y="243343"/>
            <a:ext cx="822920" cy="586334"/>
          </a:xfrm>
        </p:spPr>
        <p:txBody>
          <a:bodyPr/>
          <a:lstStyle/>
          <a:p>
            <a:r>
              <a:rPr kumimoji="1" lang="en-US" altLang="zh-CN" dirty="0" smtClean="0">
                <a:latin typeface="+mn-ea"/>
              </a:rPr>
              <a:t>02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7" name="文本占位符 2"/>
          <p:cNvSpPr>
            <a:spLocks noGrp="1"/>
          </p:cNvSpPr>
          <p:nvPr/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400" b="0" kern="120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>
                <a:latin typeface="+mn-ea"/>
              </a:rPr>
              <a:t>Raft</a:t>
            </a:r>
            <a:r>
              <a:rPr kumimoji="1" lang="zh-CN" altLang="en-US" dirty="0" smtClean="0">
                <a:latin typeface="+mn-ea"/>
              </a:rPr>
              <a:t>协议</a:t>
            </a:r>
            <a:endParaRPr kumimoji="1" lang="zh-CN" altLang="en-US" dirty="0" smtClean="0">
              <a:latin typeface="+mn-ea"/>
            </a:endParaRPr>
          </a:p>
        </p:txBody>
      </p:sp>
      <p:sp>
        <p:nvSpPr>
          <p:cNvPr id="18" name="矩形 5"/>
          <p:cNvSpPr/>
          <p:nvPr/>
        </p:nvSpPr>
        <p:spPr>
          <a:xfrm>
            <a:off x="828657" y="1150124"/>
            <a:ext cx="2582432" cy="5708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400" b="1" kern="0" dirty="0" err="1" smtClean="0">
                <a:solidFill>
                  <a:schemeClr val="bg1"/>
                </a:solidFill>
                <a:latin typeface="+mn-ea"/>
              </a:rPr>
              <a:t>Raft</a:t>
            </a:r>
            <a:r>
              <a:rPr lang="zh-CN" altLang="en-US" sz="2400" b="1" kern="0" dirty="0" err="1" smtClean="0">
                <a:solidFill>
                  <a:schemeClr val="bg1"/>
                </a:solidFill>
                <a:latin typeface="+mn-ea"/>
              </a:rPr>
              <a:t>协议介绍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+mn-ea"/>
              </a:rPr>
              <a:t>：</a:t>
            </a:r>
            <a:endParaRPr lang="en-US" altLang="zh-CN" sz="24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文本框 7"/>
          <p:cNvSpPr txBox="1"/>
          <p:nvPr/>
        </p:nvSpPr>
        <p:spPr>
          <a:xfrm>
            <a:off x="828675" y="1720850"/>
            <a:ext cx="106959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>
                <a:latin typeface="+mn-ea"/>
              </a:rPr>
              <a:t>Leader election</a:t>
            </a:r>
            <a:r>
              <a:rPr kumimoji="1" lang="zh-CN" altLang="en-US" dirty="0">
                <a:latin typeface="+mn-ea"/>
              </a:rPr>
              <a:t>：一个</a:t>
            </a:r>
            <a:r>
              <a:rPr kumimoji="1" lang="en-US" altLang="zh-CN" dirty="0">
                <a:latin typeface="+mn-ea"/>
              </a:rPr>
              <a:t>leader</a:t>
            </a:r>
            <a:r>
              <a:rPr kumimoji="1" lang="zh-CN" altLang="en-US" dirty="0">
                <a:latin typeface="+mn-ea"/>
              </a:rPr>
              <a:t>至少由</a:t>
            </a:r>
            <a:r>
              <a:rPr kumimoji="1" lang="en-US" altLang="zh-CN" dirty="0">
                <a:latin typeface="+mn-ea"/>
              </a:rPr>
              <a:t>F+1</a:t>
            </a:r>
            <a:r>
              <a:rPr kumimoji="1" lang="zh-CN" altLang="en-US" dirty="0">
                <a:latin typeface="+mn-ea"/>
              </a:rPr>
              <a:t>个</a:t>
            </a:r>
            <a:r>
              <a:rPr kumimoji="1" lang="en-US" altLang="zh-CN" dirty="0">
                <a:latin typeface="+mn-ea"/>
              </a:rPr>
              <a:t>follower</a:t>
            </a:r>
            <a:r>
              <a:rPr kumimoji="1" lang="zh-CN" altLang="en-US" dirty="0">
                <a:latin typeface="+mn-ea"/>
              </a:rPr>
              <a:t>选出（</a:t>
            </a:r>
            <a:r>
              <a:rPr kumimoji="1" lang="en-US" altLang="zh-CN" dirty="0">
                <a:latin typeface="+mn-ea"/>
              </a:rPr>
              <a:t>N=2F+1</a:t>
            </a:r>
            <a:r>
              <a:rPr kumimoji="1" lang="zh-CN" altLang="en-US" dirty="0">
                <a:latin typeface="+mn-ea"/>
              </a:rPr>
              <a:t>）；选票信息比自己新就同意</a:t>
            </a:r>
            <a:endParaRPr kumimoji="1" lang="zh-CN" altLang="en-US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>
                <a:latin typeface="+mn-ea"/>
              </a:rPr>
              <a:t>Log Replication</a:t>
            </a:r>
            <a:r>
              <a:rPr kumimoji="1" lang="zh-CN" altLang="en-US" dirty="0">
                <a:latin typeface="+mn-ea"/>
              </a:rPr>
              <a:t>：当</a:t>
            </a:r>
            <a:r>
              <a:rPr kumimoji="1" lang="en-US" altLang="zh-CN" dirty="0">
                <a:latin typeface="+mn-ea"/>
              </a:rPr>
              <a:t>F+1</a:t>
            </a:r>
            <a:r>
              <a:rPr kumimoji="1" lang="zh-CN" altLang="en-US" dirty="0">
                <a:latin typeface="+mn-ea"/>
              </a:rPr>
              <a:t>个副本被存储的时候，数据被视为已经提交（</a:t>
            </a:r>
            <a:r>
              <a:rPr kumimoji="1" lang="en-US" altLang="zh-CN" dirty="0">
                <a:latin typeface="+mn-ea"/>
              </a:rPr>
              <a:t>commit</a:t>
            </a:r>
            <a:r>
              <a:rPr kumimoji="1" lang="zh-CN" altLang="en-US" dirty="0">
                <a:latin typeface="+mn-ea"/>
              </a:rPr>
              <a:t>），不等于</a:t>
            </a:r>
            <a:r>
              <a:rPr kumimoji="1" lang="en-US" altLang="zh-CN" dirty="0">
                <a:latin typeface="+mn-ea"/>
              </a:rPr>
              <a:t>apply</a:t>
            </a:r>
            <a:endParaRPr kumimoji="1" lang="en-US" altLang="zh-CN" dirty="0">
              <a:latin typeface="+mn-ea"/>
            </a:endParaRPr>
          </a:p>
        </p:txBody>
      </p:sp>
      <p:pic>
        <p:nvPicPr>
          <p:cNvPr id="20" name="Picture 19" descr="Screen Shot 2020-12-08 at 1.29.14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910" y="2997835"/>
            <a:ext cx="6287135" cy="1425575"/>
          </a:xfrm>
          <a:prstGeom prst="rect">
            <a:avLst/>
          </a:prstGeom>
        </p:spPr>
      </p:pic>
      <p:sp>
        <p:nvSpPr>
          <p:cNvPr id="21" name="文本框 7"/>
          <p:cNvSpPr txBox="1"/>
          <p:nvPr/>
        </p:nvSpPr>
        <p:spPr>
          <a:xfrm>
            <a:off x="828675" y="4228465"/>
            <a:ext cx="78187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>
                <a:latin typeface="+mn-ea"/>
              </a:rPr>
              <a:t>Newly-Election</a:t>
            </a:r>
            <a:r>
              <a:rPr kumimoji="1" lang="zh-CN" altLang="en-US" dirty="0">
                <a:latin typeface="+mn-ea"/>
              </a:rPr>
              <a:t>：心跳；</a:t>
            </a:r>
            <a:r>
              <a:rPr kumimoji="1" lang="en-US" altLang="zh-CN" dirty="0">
                <a:latin typeface="+mn-ea"/>
              </a:rPr>
              <a:t>leader</a:t>
            </a:r>
            <a:r>
              <a:rPr kumimoji="1" lang="zh-CN" altLang="en-US" dirty="0">
                <a:latin typeface="+mn-ea"/>
              </a:rPr>
              <a:t>节点宕机，计时器超时触发新的选举；</a:t>
            </a:r>
            <a:endParaRPr kumimoji="1" lang="zh-CN" altLang="en-US" dirty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zh-CN" altLang="en-US" dirty="0">
                <a:latin typeface="+mn-ea"/>
                <a:sym typeface="+mn-ea"/>
              </a:rPr>
              <a:t>新</a:t>
            </a:r>
            <a:r>
              <a:rPr kumimoji="1" lang="en-US" altLang="zh-CN" dirty="0">
                <a:latin typeface="+mn-ea"/>
                <a:sym typeface="+mn-ea"/>
              </a:rPr>
              <a:t>leader</a:t>
            </a:r>
            <a:r>
              <a:rPr kumimoji="1" lang="zh-CN" altLang="en-US" dirty="0">
                <a:latin typeface="+mn-ea"/>
                <a:sym typeface="+mn-ea"/>
              </a:rPr>
              <a:t>的</a:t>
            </a:r>
            <a:r>
              <a:rPr kumimoji="1" lang="en-US" altLang="zh-CN" dirty="0">
                <a:latin typeface="+mn-ea"/>
                <a:sym typeface="+mn-ea"/>
              </a:rPr>
              <a:t>F+1</a:t>
            </a:r>
            <a:r>
              <a:rPr kumimoji="1" lang="zh-CN" altLang="en-US" dirty="0">
                <a:latin typeface="+mn-ea"/>
                <a:sym typeface="+mn-ea"/>
              </a:rPr>
              <a:t>个</a:t>
            </a:r>
            <a:r>
              <a:rPr kumimoji="1" lang="en-US" altLang="zh-CN" dirty="0">
                <a:latin typeface="+mn-ea"/>
                <a:sym typeface="+mn-ea"/>
              </a:rPr>
              <a:t>follower</a:t>
            </a:r>
            <a:r>
              <a:rPr kumimoji="1" lang="zh-CN" altLang="en-US" dirty="0">
                <a:latin typeface="+mn-ea"/>
                <a:sym typeface="+mn-ea"/>
              </a:rPr>
              <a:t>与旧</a:t>
            </a:r>
            <a:r>
              <a:rPr kumimoji="1" lang="en-US" altLang="zh-CN" dirty="0">
                <a:latin typeface="+mn-ea"/>
                <a:sym typeface="+mn-ea"/>
              </a:rPr>
              <a:t>leader</a:t>
            </a:r>
            <a:r>
              <a:rPr kumimoji="1" lang="zh-CN" altLang="en-US" dirty="0">
                <a:latin typeface="+mn-ea"/>
                <a:sym typeface="+mn-ea"/>
              </a:rPr>
              <a:t>至少有一个共同节点</a:t>
            </a:r>
            <a:endParaRPr kumimoji="1" lang="zh-CN" altLang="en-US" dirty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kumimoji="1" lang="en-US" altLang="zh-CN" dirty="0">
                <a:latin typeface="+mn-ea"/>
              </a:rPr>
              <a:t>Safety</a:t>
            </a:r>
            <a:r>
              <a:rPr kumimoji="1" lang="zh-CN" altLang="en-US" dirty="0">
                <a:latin typeface="+mn-ea"/>
              </a:rPr>
              <a:t>：对于</a:t>
            </a:r>
            <a:r>
              <a:rPr kumimoji="1" lang="en-US" altLang="zh-CN" dirty="0">
                <a:latin typeface="+mn-ea"/>
              </a:rPr>
              <a:t>N=2F+1</a:t>
            </a:r>
            <a:r>
              <a:rPr kumimoji="1" lang="zh-CN" altLang="en-US" dirty="0">
                <a:latin typeface="+mn-ea"/>
              </a:rPr>
              <a:t>个服务器的系统，可容忍</a:t>
            </a:r>
            <a:r>
              <a:rPr kumimoji="1" lang="en-US" altLang="zh-CN" dirty="0">
                <a:latin typeface="+mn-ea"/>
              </a:rPr>
              <a:t>F</a:t>
            </a:r>
            <a:r>
              <a:rPr kumimoji="1" lang="zh-CN" altLang="en-US" dirty="0">
                <a:latin typeface="+mn-ea"/>
              </a:rPr>
              <a:t>个节点出错</a:t>
            </a:r>
            <a:endParaRPr kumimoji="1" lang="zh-CN" altLang="en-US" dirty="0">
              <a:latin typeface="+mn-ea"/>
            </a:endParaRPr>
          </a:p>
        </p:txBody>
      </p:sp>
      <p:pic>
        <p:nvPicPr>
          <p:cNvPr id="2" name="Picture 1" descr="Screen Shot 2020-12-21 at 3.54.40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220" y="3188970"/>
            <a:ext cx="33020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ea"/>
              </a:rPr>
              <a:t>03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+mn-ea"/>
              </a:rPr>
              <a:t>DARE</a:t>
            </a:r>
            <a:r>
              <a:rPr kumimoji="1" lang="zh-CN" altLang="en-US" dirty="0" smtClean="0">
                <a:latin typeface="+mn-ea"/>
              </a:rPr>
              <a:t>协议</a:t>
            </a:r>
            <a:endParaRPr kumimoji="1" lang="zh-CN" altLang="en-US" dirty="0" smtClean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>
          <a:xfrm>
            <a:off x="362608" y="243343"/>
            <a:ext cx="822920" cy="586334"/>
          </a:xfrm>
        </p:spPr>
        <p:txBody>
          <a:bodyPr/>
          <a:lstStyle/>
          <a:p>
            <a:r>
              <a:rPr kumimoji="1" lang="en-US" altLang="zh-CN" dirty="0" smtClean="0">
                <a:latin typeface="+mn-ea"/>
              </a:rPr>
              <a:t>03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</a:rPr>
              <a:t>DARE</a:t>
            </a:r>
            <a:r>
              <a:rPr kumimoji="1" lang="zh-CN" altLang="en-US" dirty="0">
                <a:latin typeface="+mn-ea"/>
              </a:rPr>
              <a:t>协议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5185" y="1701165"/>
            <a:ext cx="107918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latin typeface="+mn-ea"/>
              </a:rPr>
              <a:t>Motivation</a:t>
            </a:r>
            <a:r>
              <a:rPr lang="zh-CN" altLang="en-US" dirty="0" smtClean="0">
                <a:latin typeface="+mn-ea"/>
              </a:rPr>
              <a:t>：</a:t>
            </a:r>
            <a:endParaRPr lang="zh-CN" altLang="en-US" dirty="0" smtClean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latin typeface="+mn-ea"/>
              </a:rPr>
              <a:t>典型</a:t>
            </a:r>
            <a:r>
              <a:rPr lang="en-US" altLang="zh-CN" dirty="0" smtClean="0">
                <a:latin typeface="+mn-ea"/>
              </a:rPr>
              <a:t>RSM request</a:t>
            </a:r>
            <a:r>
              <a:rPr lang="zh-CN" altLang="en-US" dirty="0" smtClean="0">
                <a:latin typeface="+mn-ea"/>
              </a:rPr>
              <a:t>速率达不到需求；难以胜任大规模系统；</a:t>
            </a:r>
            <a:endParaRPr lang="zh-CN" altLang="en-US" dirty="0" smtClean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dirty="0" smtClean="0">
                <a:latin typeface="+mn-ea"/>
              </a:rPr>
              <a:t>简单地通过</a:t>
            </a:r>
            <a:r>
              <a:rPr lang="en-US" altLang="zh-CN" dirty="0" smtClean="0">
                <a:latin typeface="+mn-ea"/>
              </a:rPr>
              <a:t>RDMA</a:t>
            </a:r>
            <a:r>
              <a:rPr lang="zh-CN" altLang="en-US" dirty="0" smtClean="0">
                <a:latin typeface="+mn-ea"/>
              </a:rPr>
              <a:t>模拟消息（如</a:t>
            </a:r>
            <a:r>
              <a:rPr lang="en-US" altLang="zh-CN" dirty="0" smtClean="0">
                <a:latin typeface="+mn-ea"/>
              </a:rPr>
              <a:t>IPoIB</a:t>
            </a:r>
            <a:r>
              <a:rPr lang="zh-CN" altLang="en-US" dirty="0" smtClean="0">
                <a:latin typeface="+mn-ea"/>
              </a:rPr>
              <a:t>）会使大部分性能潜力没有被利用；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latin typeface="+mn-ea"/>
              </a:rPr>
              <a:t>Design</a:t>
            </a:r>
            <a:r>
              <a:rPr lang="zh-CN" altLang="en-US" dirty="0" smtClean="0">
                <a:latin typeface="+mn-ea"/>
              </a:rPr>
              <a:t>：</a:t>
            </a:r>
            <a:endParaRPr lang="zh-CN" altLang="en-US" dirty="0" smtClean="0"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dirty="0" smtClean="0">
                <a:latin typeface="+mn-ea"/>
              </a:rPr>
              <a:t>DARE</a:t>
            </a:r>
            <a:r>
              <a:rPr lang="zh-CN" altLang="en-US" dirty="0" smtClean="0">
                <a:latin typeface="+mn-ea"/>
              </a:rPr>
              <a:t>协议是一种新的</a:t>
            </a:r>
            <a:r>
              <a:rPr lang="en-US" altLang="zh-CN" dirty="0" smtClean="0">
                <a:latin typeface="+mn-ea"/>
              </a:rPr>
              <a:t>wait-free</a:t>
            </a:r>
            <a:r>
              <a:rPr lang="zh-CN" altLang="en-US" dirty="0" smtClean="0">
                <a:latin typeface="+mn-ea"/>
              </a:rPr>
              <a:t>的直接访问协议（</a:t>
            </a:r>
            <a:r>
              <a:rPr lang="en-US" altLang="zh-CN" dirty="0" smtClean="0">
                <a:latin typeface="+mn-ea"/>
              </a:rPr>
              <a:t>Direct Access REplication</a:t>
            </a:r>
            <a:r>
              <a:rPr lang="zh-CN" altLang="en-US" dirty="0" smtClean="0">
                <a:latin typeface="+mn-ea"/>
              </a:rPr>
              <a:t>）；使用</a:t>
            </a:r>
            <a:r>
              <a:rPr lang="en-US" altLang="zh-CN" dirty="0" smtClean="0">
                <a:latin typeface="+mn-ea"/>
              </a:rPr>
              <a:t>RDMA QP disconnect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QP timeouts</a:t>
            </a:r>
            <a:r>
              <a:rPr lang="zh-CN" altLang="en-US" dirty="0" smtClean="0">
                <a:latin typeface="+mn-ea"/>
              </a:rPr>
              <a:t>实现高性能</a:t>
            </a:r>
            <a:r>
              <a:rPr lang="en-US" altLang="zh-CN" dirty="0" smtClean="0">
                <a:latin typeface="+mn-ea"/>
              </a:rPr>
              <a:t>RSMs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5167" y="1130439"/>
            <a:ext cx="2582432" cy="5708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p>
            <a:pPr defTabSz="1218565">
              <a:lnSpc>
                <a:spcPct val="130000"/>
              </a:lnSpc>
              <a:defRPr/>
            </a:pPr>
            <a:r>
              <a:rPr lang="en-US" altLang="zh-CN" sz="2400" b="1" kern="0" dirty="0" smtClean="0">
                <a:solidFill>
                  <a:schemeClr val="bg1"/>
                </a:solidFill>
                <a:latin typeface="+mn-ea"/>
              </a:rPr>
              <a:t>DARE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+mn-ea"/>
              </a:rPr>
              <a:t>协议介绍：</a:t>
            </a:r>
            <a:endParaRPr lang="en-US" altLang="zh-CN" sz="2400" b="1" kern="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3031</Words>
  <Application>WPS Presentation</Application>
  <PresentationFormat>宽屏</PresentationFormat>
  <Paragraphs>231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SimSun</vt:lpstr>
      <vt:lpstr>Wingdings</vt:lpstr>
      <vt:lpstr>Segoe UI Light</vt:lpstr>
      <vt:lpstr>Thonburi</vt:lpstr>
      <vt:lpstr>微软雅黑</vt:lpstr>
      <vt:lpstr>Century Gothic</vt:lpstr>
      <vt:lpstr>微软雅黑</vt:lpstr>
      <vt:lpstr>Segoe UI Light</vt:lpstr>
      <vt:lpstr>Calibri</vt:lpstr>
      <vt:lpstr>Helvetica Neue</vt:lpstr>
      <vt:lpstr>汉仪旗黑</vt:lpstr>
      <vt:lpstr>微软雅黑</vt:lpstr>
      <vt:lpstr>Arial Unicode MS</vt:lpstr>
      <vt:lpstr>汉仪书宋二KW</vt:lpstr>
      <vt:lpstr>苹方-简</vt:lpstr>
      <vt:lpstr>Century Gothic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chenyanliang</cp:lastModifiedBy>
  <cp:revision>326</cp:revision>
  <dcterms:created xsi:type="dcterms:W3CDTF">2020-12-21T16:44:45Z</dcterms:created>
  <dcterms:modified xsi:type="dcterms:W3CDTF">2020-12-21T16:44:45Z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1033-2.8.0.4624</vt:lpwstr>
  </property>
</Properties>
</file>