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372" r:id="rId2"/>
    <p:sldId id="770" r:id="rId3"/>
    <p:sldId id="775" r:id="rId4"/>
    <p:sldId id="777" r:id="rId5"/>
    <p:sldId id="776" r:id="rId6"/>
    <p:sldId id="778" r:id="rId7"/>
    <p:sldId id="780" r:id="rId8"/>
    <p:sldId id="781" r:id="rId9"/>
    <p:sldId id="782" r:id="rId10"/>
    <p:sldId id="783" r:id="rId11"/>
    <p:sldId id="784" r:id="rId12"/>
    <p:sldId id="787" r:id="rId13"/>
    <p:sldId id="785" r:id="rId14"/>
    <p:sldId id="786" r:id="rId15"/>
    <p:sldId id="581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00"/>
    <a:srgbClr val="FF3399"/>
    <a:srgbClr val="990033"/>
    <a:srgbClr val="0000CC"/>
    <a:srgbClr val="FF0000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 autoAdjust="0"/>
    <p:restoredTop sz="93963" autoAdjust="0"/>
  </p:normalViewPr>
  <p:slideViewPr>
    <p:cSldViewPr>
      <p:cViewPr varScale="1">
        <p:scale>
          <a:sx n="64" d="100"/>
          <a:sy n="64" d="100"/>
        </p:scale>
        <p:origin x="11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C98ECC-1909-4EBD-B700-2FF93CC331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C16C7B-B4D3-454A-96C1-78B1A8E444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DA91B86-BFEE-42C1-8B95-F869B82C1B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696E7CA-43A5-4584-A687-F6585EA5B2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4F01EB-2673-4AE7-AA2E-D2583A3F2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7F83AF-96B1-4DD1-A368-9D8E9184CA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D4D1B5-C3B8-4080-99F2-B08EC60A16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EADBB-541F-42C4-80D9-E8597ACD7F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A2F637A-BC27-4781-9685-D4629275BA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5412271-6110-43A7-B3FA-68C2DA5933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A2F5E1-1B1C-4F0F-9A0E-DD4C11D10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44476-27F4-43B1-8383-420B129B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51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89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52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4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8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09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1pPr>
            <a:lvl2pPr marL="742950" indent="-285750" defTabSz="925513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2pPr>
            <a:lvl3pPr marL="1143000" indent="-228600" defTabSz="925513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3pPr>
            <a:lvl4pPr marL="1600200" indent="-228600" defTabSz="925513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4pPr>
            <a:lvl5pPr marL="2057400" indent="-228600" defTabSz="925513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9pPr>
          </a:lstStyle>
          <a:p>
            <a:fld id="{3F97C20A-7A5A-4485-93FC-C80A45E61C53}" type="slidenum">
              <a:rPr kumimoji="0"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76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52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08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33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84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13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17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380CC-2D1F-4D06-9659-D01D87E024B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84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38F9F32-9D8D-445F-9554-C99152889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6548A23A-B37D-45E5-8E72-D4C533A1FAF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模板</a:t>
            </a:r>
            <a:r>
              <a:rPr lang="en-US" altLang="zh-CN" noProof="0"/>
              <a:t>Biomedical photonics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3B77CF-EA10-49FA-85E2-109D9E02C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0EB5F1-9B09-4238-9E1F-632FAEE8D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E5E6EB-63F4-4FD9-8E35-42D5CA5FD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AAA-B392-4B4B-A870-C36B85D3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3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550D1D-5AD3-438E-8E41-C6C980FF1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CB310-3461-40A6-B9B6-749EFD4DB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316F0F-00B4-47D6-AF2E-BE4F6207E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7DED2-C933-48B6-88B5-6E2F5B04F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8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C1C15-12BA-4168-90B6-99D7B0DC9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00F18-A08A-48D2-AF2E-4780819A5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AA910-82D1-469F-AA5A-BF71E6181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29AC-0895-4976-ABD4-CD68C062E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0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EB254-7F2A-49AB-876E-211B67596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86DEA-8618-4BB5-B6D5-477E9351A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5394E-E8EF-4942-AF54-E408DDC5B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5B6E-D4E6-4032-BB2C-3673BA33E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B3759B-1E0C-4B02-9D04-84395135E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8AF57F-CD07-41D9-86B0-44E3EEA6D0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D9CD3-F4AD-43AE-9126-23C5D730D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FEA6-0853-46DE-9590-0C6A2CEA1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4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219F9-DB5D-4910-AC5C-E4FA24A89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930D7-2ABC-4DB2-8357-C2FDB4FD3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7803F-FAA5-48E1-9F15-078462C43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019D-14FA-457C-8F4E-68FAD8D08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6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1ECF62-8818-4F5F-97D6-D625BF5AC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9603CA-1F97-4251-9C9D-EFD9538DB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BAFE40-A62B-42FB-B3C2-78441A44C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EAF31-F792-4EF3-8E5E-A8E2FEDA0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8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494E92-CC64-4C1A-AE97-2E56E399C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77A58-E6F9-48C9-A069-79AC42229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91BDB6-B07A-4EBF-88BE-E737EE742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4814-6FA3-4A43-B254-8E237D13F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A35149-8607-4F16-81AF-3C012B04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2CB83A-E917-4284-A944-E76D9BBC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C9731-3C32-498A-AADD-96F468101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B9AD-AD77-4B64-8EF2-FFBC10C85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D4C7D-0E59-4AB4-BF15-EC972074D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A9FD-3535-46B3-A543-887D02D6A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94B04-53EE-4558-9155-D60BB1811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1C14-81AA-4746-AC3D-75ED3F44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6102B-979B-4B20-9855-BA6565E11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A1CC5-CD62-4100-B9C4-9E92D8954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646ED-0AF1-42F4-A0A5-3312CFF23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DB04-3A12-41E9-A2DB-0E263D31A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1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07FD4A93-9A99-449A-8BD4-8C517FCCC5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953521FB-B0F1-4A3A-9770-E4E193B7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模板</a:t>
            </a:r>
            <a:r>
              <a:rPr lang="en-US" altLang="zh-CN"/>
              <a:t>Chapter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E24AD9F-4570-4C5C-B05E-2CBAA6CCB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31D0604C-3D0A-4E1D-90DA-87BD0DC7F1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AAD25E7D-6681-4F86-8B9D-07AB0EC6C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3F7602-962D-43AB-8B2E-CB9FD3A937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B4B757-BAA4-4AF4-8226-9C91346FC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7">
            <a:extLst>
              <a:ext uri="{FF2B5EF4-FFF2-40B4-BE49-F238E27FC236}">
                <a16:creationId xmlns:a16="http://schemas.microsoft.com/office/drawing/2014/main" id="{F725561B-AB71-42B4-961E-FB50224EF43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>
            <a:extLst>
              <a:ext uri="{FF2B5EF4-FFF2-40B4-BE49-F238E27FC236}">
                <a16:creationId xmlns:a16="http://schemas.microsoft.com/office/drawing/2014/main" id="{922CD58D-AEAA-4A95-8988-8ABE164183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4725144"/>
            <a:ext cx="8351837" cy="86444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徐冰洁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15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日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C22FE4-6280-4463-9BC1-3C2951EBEC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2060575"/>
            <a:ext cx="8785225" cy="14700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 b="0" dirty="0" smtClean="0">
                <a:solidFill>
                  <a:srgbClr val="04487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持久性内存中的</a:t>
            </a:r>
            <a:r>
              <a:rPr kumimoji="1" lang="en-US" altLang="zh-CN" sz="3600" b="0" dirty="0" smtClean="0">
                <a:solidFill>
                  <a:srgbClr val="04487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kumimoji="1" lang="zh-CN" altLang="en-US" sz="3600" b="0" dirty="0" smtClean="0">
                <a:solidFill>
                  <a:srgbClr val="04487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存储引擎优化</a:t>
            </a:r>
            <a:endParaRPr kumimoji="1" lang="zh-CN" altLang="en-US" sz="3600" b="0" dirty="0">
              <a:solidFill>
                <a:srgbClr val="044875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二、研究内容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RDMA RPC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通过基于</a:t>
            </a:r>
            <a:r>
              <a:rPr lang="en-US" altLang="zh-CN" dirty="0">
                <a:solidFill>
                  <a:schemeClr val="tx1"/>
                </a:solidFill>
              </a:rPr>
              <a:t>RDMA</a:t>
            </a:r>
            <a:r>
              <a:rPr lang="zh-CN" altLang="en-US" dirty="0">
                <a:solidFill>
                  <a:schemeClr val="tx1"/>
                </a:solidFill>
              </a:rPr>
              <a:t>的自定义</a:t>
            </a:r>
            <a:r>
              <a:rPr lang="en-US" altLang="zh-CN" dirty="0">
                <a:solidFill>
                  <a:schemeClr val="tx1"/>
                </a:solidFill>
              </a:rPr>
              <a:t>RPC</a:t>
            </a:r>
            <a:r>
              <a:rPr lang="zh-CN" altLang="en-US" dirty="0">
                <a:solidFill>
                  <a:schemeClr val="tx1"/>
                </a:solidFill>
              </a:rPr>
              <a:t>将请求发送到服务器</a:t>
            </a:r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RDMA</a:t>
            </a:r>
            <a:r>
              <a:rPr lang="zh-CN" altLang="en-US" dirty="0">
                <a:solidFill>
                  <a:schemeClr val="tx1"/>
                </a:solidFill>
              </a:rPr>
              <a:t>能够直接访问远程存储器，而无需远程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参与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为了支持有效的消息传递</a:t>
            </a:r>
            <a:r>
              <a:rPr lang="zh-CN" altLang="en-US" dirty="0" smtClean="0">
                <a:solidFill>
                  <a:schemeClr val="tx1"/>
                </a:solidFill>
              </a:rPr>
              <a:t>，引入</a:t>
            </a:r>
            <a:r>
              <a:rPr lang="zh-CN" altLang="en-US" dirty="0">
                <a:solidFill>
                  <a:schemeClr val="tx1"/>
                </a:solidFill>
              </a:rPr>
              <a:t>了基于</a:t>
            </a:r>
            <a:r>
              <a:rPr lang="en-US" altLang="zh-CN" dirty="0">
                <a:solidFill>
                  <a:schemeClr val="tx1"/>
                </a:solidFill>
              </a:rPr>
              <a:t>RDMA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chemeClr val="tx1"/>
                </a:solidFill>
              </a:rPr>
              <a:t>FlatRPC</a:t>
            </a:r>
            <a:r>
              <a:rPr lang="zh-CN" altLang="en-US" dirty="0">
                <a:solidFill>
                  <a:schemeClr val="tx1"/>
                </a:solidFill>
              </a:rPr>
              <a:t>，它允许客户端将请求直接写入服务器核心的消息缓冲区，但是将答复消息委派给代理核心以发送回去。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三、实验评估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2816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硬件平台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集群</a:t>
            </a:r>
            <a:r>
              <a:rPr lang="zh-CN" altLang="en-US" dirty="0">
                <a:solidFill>
                  <a:schemeClr val="tx1"/>
                </a:solidFill>
              </a:rPr>
              <a:t>由一个服务器节点和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个客户端节点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服务器节点配备了四个</a:t>
            </a:r>
            <a:r>
              <a:rPr lang="en-US" altLang="zh-CN" dirty="0" err="1">
                <a:solidFill>
                  <a:schemeClr val="tx1"/>
                </a:solidFill>
              </a:rPr>
              <a:t>Optane</a:t>
            </a:r>
            <a:r>
              <a:rPr lang="en-US" altLang="zh-CN" dirty="0">
                <a:solidFill>
                  <a:schemeClr val="tx1"/>
                </a:solidFill>
              </a:rPr>
              <a:t> DCPMM</a:t>
            </a:r>
            <a:r>
              <a:rPr lang="zh-CN" altLang="en-US" dirty="0">
                <a:solidFill>
                  <a:schemeClr val="tx1"/>
                </a:solidFill>
              </a:rPr>
              <a:t>（每个</a:t>
            </a:r>
            <a:r>
              <a:rPr lang="en-US" altLang="zh-CN" dirty="0">
                <a:solidFill>
                  <a:schemeClr val="tx1"/>
                </a:solidFill>
              </a:rPr>
              <a:t>DIMM 256 GB</a:t>
            </a:r>
            <a:r>
              <a:rPr lang="zh-CN" altLang="en-US" dirty="0">
                <a:solidFill>
                  <a:schemeClr val="tx1"/>
                </a:solidFill>
              </a:rPr>
              <a:t>，总计</a:t>
            </a:r>
            <a:r>
              <a:rPr lang="en-US" altLang="zh-CN" dirty="0">
                <a:solidFill>
                  <a:schemeClr val="tx1"/>
                </a:solidFill>
              </a:rPr>
              <a:t>1 TB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128 GB DRAM</a:t>
            </a:r>
            <a:r>
              <a:rPr lang="zh-CN" altLang="en-US" dirty="0">
                <a:solidFill>
                  <a:schemeClr val="tx1"/>
                </a:solidFill>
              </a:rPr>
              <a:t>内存和两个</a:t>
            </a:r>
            <a:r>
              <a:rPr lang="en-US" altLang="zh-CN" dirty="0">
                <a:solidFill>
                  <a:schemeClr val="tx1"/>
                </a:solidFill>
              </a:rPr>
              <a:t>2.6GHz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Intel Xeon Gold 6240M CPU</a:t>
            </a:r>
            <a:r>
              <a:rPr lang="zh-CN" altLang="en-US" dirty="0">
                <a:solidFill>
                  <a:schemeClr val="tx1"/>
                </a:solidFill>
              </a:rPr>
              <a:t>（总共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r>
              <a:rPr lang="zh-CN" altLang="en-US" dirty="0" smtClean="0">
                <a:solidFill>
                  <a:schemeClr val="tx1"/>
                </a:solidFill>
              </a:rPr>
              <a:t>个内核），并安装了</a:t>
            </a:r>
            <a:r>
              <a:rPr lang="en-US" altLang="zh-CN" dirty="0" smtClean="0">
                <a:solidFill>
                  <a:schemeClr val="tx1"/>
                </a:solidFill>
              </a:rPr>
              <a:t>Ubuntu 18.04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每个客户端节点具有</a:t>
            </a:r>
            <a:r>
              <a:rPr lang="en-US" altLang="zh-CN" dirty="0">
                <a:solidFill>
                  <a:schemeClr val="tx1"/>
                </a:solidFill>
              </a:rPr>
              <a:t>128 GB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DRAM</a:t>
            </a:r>
            <a:r>
              <a:rPr lang="zh-CN" altLang="en-US" dirty="0">
                <a:solidFill>
                  <a:schemeClr val="tx1"/>
                </a:solidFill>
              </a:rPr>
              <a:t>内存和两个</a:t>
            </a:r>
            <a:r>
              <a:rPr lang="en-US" altLang="zh-CN" dirty="0">
                <a:solidFill>
                  <a:schemeClr val="tx1"/>
                </a:solidFill>
              </a:rPr>
              <a:t>2.2GHz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Intel Xeon E5-2650 v4 CPU</a:t>
            </a:r>
            <a:r>
              <a:rPr lang="zh-CN" altLang="en-US" dirty="0">
                <a:solidFill>
                  <a:schemeClr val="tx1"/>
                </a:solidFill>
              </a:rPr>
              <a:t>（总共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个内核），并随</a:t>
            </a:r>
            <a:r>
              <a:rPr lang="en-US" altLang="zh-CN" dirty="0">
                <a:solidFill>
                  <a:schemeClr val="tx1"/>
                </a:solidFill>
              </a:rPr>
              <a:t>CentOS 7.4</a:t>
            </a:r>
            <a:r>
              <a:rPr lang="zh-CN" altLang="en-US" dirty="0">
                <a:solidFill>
                  <a:schemeClr val="tx1"/>
                </a:solidFill>
              </a:rPr>
              <a:t>一起安装。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三、实验评估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2816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对比实验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同时评测了</a:t>
            </a:r>
            <a:r>
              <a:rPr lang="en-US" altLang="zh-CN" dirty="0" err="1" smtClean="0">
                <a:solidFill>
                  <a:schemeClr val="tx1"/>
                </a:solidFill>
              </a:rPr>
              <a:t>FlatStore</a:t>
            </a:r>
            <a:r>
              <a:rPr lang="zh-CN" altLang="en-US" dirty="0" smtClean="0">
                <a:solidFill>
                  <a:schemeClr val="tx1"/>
                </a:solidFill>
              </a:rPr>
              <a:t>和其他</a:t>
            </a:r>
            <a:r>
              <a:rPr lang="en-US" altLang="zh-CN" dirty="0" smtClean="0">
                <a:solidFill>
                  <a:schemeClr val="tx1"/>
                </a:solidFill>
              </a:rPr>
              <a:t>KV</a:t>
            </a:r>
            <a:r>
              <a:rPr lang="zh-CN" altLang="en-US" dirty="0" smtClean="0">
                <a:solidFill>
                  <a:schemeClr val="tx1"/>
                </a:solidFill>
              </a:rPr>
              <a:t>存储引擎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选择了四个最新</a:t>
            </a:r>
            <a:r>
              <a:rPr lang="zh-CN" altLang="en-US" dirty="0" smtClean="0">
                <a:solidFill>
                  <a:schemeClr val="tx1"/>
                </a:solidFill>
              </a:rPr>
              <a:t>的索引</a:t>
            </a:r>
            <a:r>
              <a:rPr lang="zh-CN" altLang="en-US" dirty="0">
                <a:solidFill>
                  <a:schemeClr val="tx1"/>
                </a:solidFill>
              </a:rPr>
              <a:t>方案进行比较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46" y="3243756"/>
            <a:ext cx="599815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三、实验评估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77131"/>
            <a:ext cx="3778444" cy="40451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3744416" cy="40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三、实验评估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24944"/>
            <a:ext cx="5162466" cy="33399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1772816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</a:rPr>
              <a:t>Facebook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ETC</a:t>
            </a:r>
            <a:r>
              <a:rPr lang="zh-CN" altLang="en-US" dirty="0">
                <a:solidFill>
                  <a:schemeClr val="tx1"/>
                </a:solidFill>
              </a:rPr>
              <a:t>池模拟为生产工作量，以评估</a:t>
            </a:r>
            <a:r>
              <a:rPr lang="en-US" altLang="zh-CN" dirty="0" err="1">
                <a:solidFill>
                  <a:schemeClr val="tx1"/>
                </a:solidFill>
              </a:rPr>
              <a:t>FlatStore</a:t>
            </a:r>
            <a:r>
              <a:rPr lang="zh-CN" altLang="en-US" dirty="0">
                <a:solidFill>
                  <a:schemeClr val="tx1"/>
                </a:solidFill>
              </a:rPr>
              <a:t>的行为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读取为主和写入密集型工作负载分别对应于</a:t>
            </a:r>
            <a:r>
              <a:rPr lang="en-US" altLang="zh-CN" dirty="0">
                <a:solidFill>
                  <a:schemeClr val="tx1"/>
                </a:solidFill>
              </a:rPr>
              <a:t>95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50:50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比率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306896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ea"/>
                <a:ea typeface="+mn-ea"/>
              </a:rPr>
              <a:t>Thanks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！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9675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目  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844824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</a:rPr>
              <a:t>背景与意义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</a:rPr>
              <a:t>研究内容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1"/>
                </a:solidFill>
              </a:rPr>
              <a:t>实验评估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一、背景与意义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772816"/>
            <a:ext cx="70567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生产实践中</a:t>
            </a:r>
            <a:r>
              <a:rPr lang="en-US" altLang="zh-CN" dirty="0" smtClean="0">
                <a:solidFill>
                  <a:schemeClr val="tx1"/>
                </a:solidFill>
              </a:rPr>
              <a:t>KV</a:t>
            </a:r>
            <a:r>
              <a:rPr lang="zh-CN" altLang="en-US" dirty="0" smtClean="0">
                <a:solidFill>
                  <a:schemeClr val="tx1"/>
                </a:solidFill>
              </a:rPr>
              <a:t>存储的工作负载分析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大部分项</a:t>
            </a:r>
            <a:r>
              <a:rPr lang="en-US" altLang="zh-CN" dirty="0" smtClean="0">
                <a:solidFill>
                  <a:schemeClr val="tx1"/>
                </a:solidFill>
              </a:rPr>
              <a:t>(items)</a:t>
            </a:r>
            <a:r>
              <a:rPr lang="zh-CN" altLang="en-US" dirty="0" smtClean="0">
                <a:solidFill>
                  <a:schemeClr val="tx1"/>
                </a:solidFill>
              </a:rPr>
              <a:t>都是小尺寸</a:t>
            </a:r>
            <a:r>
              <a:rPr lang="en-US" altLang="zh-CN" dirty="0" smtClean="0">
                <a:solidFill>
                  <a:schemeClr val="tx1"/>
                </a:solidFill>
              </a:rPr>
              <a:t>(small-sized)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Facebook ETC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Memcached</a:t>
            </a:r>
            <a:r>
              <a:rPr lang="zh-CN" altLang="en-US" sz="1600" dirty="0" smtClean="0">
                <a:solidFill>
                  <a:schemeClr val="tx1"/>
                </a:solidFill>
              </a:rPr>
              <a:t>池中有</a:t>
            </a:r>
            <a:r>
              <a:rPr lang="en-US" altLang="zh-CN" sz="1600" dirty="0" smtClean="0">
                <a:solidFill>
                  <a:schemeClr val="tx1"/>
                </a:solidFill>
              </a:rPr>
              <a:t>40</a:t>
            </a:r>
            <a:r>
              <a:rPr lang="zh-CN" altLang="en-US" sz="1600" dirty="0" smtClean="0">
                <a:solidFill>
                  <a:schemeClr val="tx1"/>
                </a:solidFill>
              </a:rPr>
              <a:t>％的项小于</a:t>
            </a:r>
            <a:r>
              <a:rPr lang="en-US" altLang="zh-CN" sz="1600" dirty="0" smtClean="0">
                <a:solidFill>
                  <a:schemeClr val="tx1"/>
                </a:solidFill>
              </a:rPr>
              <a:t>13</a:t>
            </a:r>
            <a:r>
              <a:rPr lang="zh-CN" altLang="en-US" sz="1600" dirty="0" smtClean="0">
                <a:solidFill>
                  <a:schemeClr val="tx1"/>
                </a:solidFill>
              </a:rPr>
              <a:t>字节，而</a:t>
            </a:r>
            <a:r>
              <a:rPr lang="en-US" altLang="zh-CN" sz="1600" dirty="0" smtClean="0">
                <a:solidFill>
                  <a:schemeClr val="tx1"/>
                </a:solidFill>
              </a:rPr>
              <a:t>70</a:t>
            </a:r>
            <a:r>
              <a:rPr lang="zh-CN" altLang="en-US" sz="1600" dirty="0" smtClean="0">
                <a:solidFill>
                  <a:schemeClr val="tx1"/>
                </a:solidFill>
              </a:rPr>
              <a:t>％的项小于</a:t>
            </a:r>
            <a:r>
              <a:rPr lang="en-US" altLang="zh-CN" sz="1600" dirty="0" smtClean="0">
                <a:solidFill>
                  <a:schemeClr val="tx1"/>
                </a:solidFill>
              </a:rPr>
              <a:t>300</a:t>
            </a:r>
            <a:r>
              <a:rPr lang="zh-CN" altLang="en-US" sz="1600" dirty="0" smtClean="0">
                <a:solidFill>
                  <a:schemeClr val="tx1"/>
                </a:solidFill>
              </a:rPr>
              <a:t>字节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许多常见的内存计算任务，例如线性回归和图形计算中的稀疏参数，通常会存储小型</a:t>
            </a:r>
            <a:r>
              <a:rPr lang="en-US" altLang="zh-CN" sz="1600" dirty="0" smtClean="0">
                <a:solidFill>
                  <a:schemeClr val="tx1"/>
                </a:solidFill>
              </a:rPr>
              <a:t>KV</a:t>
            </a:r>
            <a:r>
              <a:rPr lang="zh-CN" altLang="en-US" sz="1600" dirty="0" smtClean="0">
                <a:solidFill>
                  <a:schemeClr val="tx1"/>
                </a:solidFill>
              </a:rPr>
              <a:t>项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从以读取为主转变为写入密集型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Read-dominated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Object caching system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Write-intensive</a:t>
            </a:r>
            <a:r>
              <a:rPr lang="zh-CN" altLang="en-US" sz="1600" dirty="0" smtClean="0">
                <a:solidFill>
                  <a:schemeClr val="tx1"/>
                </a:solidFill>
              </a:rPr>
              <a:t>：电子商务平台、</a:t>
            </a:r>
            <a:r>
              <a:rPr lang="zh-CN" altLang="en-US" sz="1600" dirty="0">
                <a:solidFill>
                  <a:schemeClr val="tx1"/>
                </a:solidFill>
              </a:rPr>
              <a:t>无服务器分析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一、背景与意义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小尺寸的更新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 smtClean="0">
                <a:solidFill>
                  <a:schemeClr val="tx1"/>
                </a:solidFill>
              </a:rPr>
              <a:t>持久性内存粒度不</a:t>
            </a:r>
            <a:r>
              <a:rPr lang="zh-CN" altLang="en-US" dirty="0">
                <a:solidFill>
                  <a:schemeClr val="tx1"/>
                </a:solidFill>
              </a:rPr>
              <a:t>匹配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持久性内存</a:t>
            </a:r>
            <a:r>
              <a:rPr lang="en-US" altLang="zh-CN" dirty="0" smtClean="0">
                <a:solidFill>
                  <a:schemeClr val="tx1"/>
                </a:solidFill>
              </a:rPr>
              <a:t>KV</a:t>
            </a:r>
            <a:r>
              <a:rPr lang="zh-CN" altLang="en-US" dirty="0" smtClean="0">
                <a:solidFill>
                  <a:schemeClr val="tx1"/>
                </a:solidFill>
              </a:rPr>
              <a:t>存储系统的组成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持久性索引</a:t>
            </a:r>
            <a:r>
              <a:rPr lang="en-US" altLang="zh-CN" sz="1600" dirty="0" smtClean="0">
                <a:solidFill>
                  <a:schemeClr val="tx1"/>
                </a:solidFill>
              </a:rPr>
              <a:t>(index)</a:t>
            </a:r>
            <a:r>
              <a:rPr lang="zh-CN" altLang="en-US" sz="1600" dirty="0" smtClean="0">
                <a:solidFill>
                  <a:schemeClr val="tx1"/>
                </a:solidFill>
              </a:rPr>
              <a:t>：树或者哈希表，用来找</a:t>
            </a:r>
            <a:r>
              <a:rPr lang="en-US" altLang="zh-CN" sz="1600" dirty="0" smtClean="0">
                <a:solidFill>
                  <a:schemeClr val="tx1"/>
                </a:solidFill>
              </a:rPr>
              <a:t>KV</a:t>
            </a:r>
            <a:r>
              <a:rPr lang="zh-CN" altLang="en-US" sz="1600" dirty="0" smtClean="0">
                <a:solidFill>
                  <a:schemeClr val="tx1"/>
                </a:solidFill>
              </a:rPr>
              <a:t>记录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存储</a:t>
            </a:r>
            <a:r>
              <a:rPr lang="en-US" altLang="zh-CN" sz="1600" dirty="0" smtClean="0">
                <a:solidFill>
                  <a:schemeClr val="tx1"/>
                </a:solidFill>
              </a:rPr>
              <a:t>(storage)</a:t>
            </a:r>
            <a:r>
              <a:rPr lang="zh-CN" altLang="en-US" sz="1600" dirty="0" smtClean="0">
                <a:solidFill>
                  <a:schemeClr val="tx1"/>
                </a:solidFill>
              </a:rPr>
              <a:t>管理器：</a:t>
            </a:r>
            <a:r>
              <a:rPr lang="en-US" altLang="zh-CN" sz="1600" dirty="0" smtClean="0">
                <a:solidFill>
                  <a:schemeClr val="tx1"/>
                </a:solidFill>
              </a:rPr>
              <a:t>NVM</a:t>
            </a:r>
            <a:r>
              <a:rPr lang="zh-CN" altLang="en-US" sz="1600" dirty="0" smtClean="0">
                <a:solidFill>
                  <a:schemeClr val="tx1"/>
                </a:solidFill>
              </a:rPr>
              <a:t>分配器，存储实际的</a:t>
            </a:r>
            <a:r>
              <a:rPr lang="en-US" altLang="zh-CN" sz="1600" dirty="0" smtClean="0">
                <a:solidFill>
                  <a:schemeClr val="tx1"/>
                </a:solidFill>
              </a:rPr>
              <a:t>KV</a:t>
            </a:r>
            <a:r>
              <a:rPr lang="zh-CN" altLang="en-US" sz="1600" dirty="0" smtClean="0">
                <a:solidFill>
                  <a:schemeClr val="tx1"/>
                </a:solidFill>
              </a:rPr>
              <a:t>对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KV</a:t>
            </a:r>
            <a:r>
              <a:rPr lang="zh-CN" altLang="en-US" sz="1600" dirty="0" smtClean="0">
                <a:solidFill>
                  <a:schemeClr val="tx1"/>
                </a:solidFill>
              </a:rPr>
              <a:t>记录存在</a:t>
            </a:r>
            <a:r>
              <a:rPr lang="en-US" altLang="zh-CN" sz="1600" dirty="0" smtClean="0">
                <a:solidFill>
                  <a:schemeClr val="tx1"/>
                </a:solidFill>
              </a:rPr>
              <a:t>NVM</a:t>
            </a:r>
            <a:r>
              <a:rPr lang="zh-CN" altLang="en-US" sz="1600" dirty="0" smtClean="0">
                <a:solidFill>
                  <a:schemeClr val="tx1"/>
                </a:solidFill>
              </a:rPr>
              <a:t>中，但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索引有不同的存法</a:t>
            </a:r>
            <a:r>
              <a:rPr lang="zh-CN" altLang="en-US" sz="1600" dirty="0" smtClean="0">
                <a:solidFill>
                  <a:schemeClr val="tx1"/>
                </a:solidFill>
              </a:rPr>
              <a:t>，对索引的更新大多仅涉及修改一个或多个指针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将更新从</a:t>
            </a:r>
            <a:r>
              <a:rPr lang="en-US" altLang="zh-CN" dirty="0" smtClean="0">
                <a:solidFill>
                  <a:schemeClr val="tx1"/>
                </a:solidFill>
              </a:rPr>
              <a:t>CPU cache</a:t>
            </a:r>
            <a:r>
              <a:rPr lang="zh-CN" altLang="en-US" dirty="0" smtClean="0">
                <a:solidFill>
                  <a:schemeClr val="tx1"/>
                </a:solidFill>
              </a:rPr>
              <a:t>刷新到</a:t>
            </a:r>
            <a:r>
              <a:rPr lang="en-US" altLang="zh-CN" dirty="0" smtClean="0">
                <a:solidFill>
                  <a:schemeClr val="tx1"/>
                </a:solidFill>
              </a:rPr>
              <a:t>NVM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防止系统故障，丢失</a:t>
            </a:r>
            <a:r>
              <a:rPr lang="zh-CN" altLang="en-US" sz="1600" dirty="0">
                <a:solidFill>
                  <a:schemeClr val="tx1"/>
                </a:solidFill>
              </a:rPr>
              <a:t>数据或部分更新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KV store</a:t>
            </a:r>
            <a:r>
              <a:rPr lang="zh-CN" altLang="en-US" sz="1600" dirty="0" smtClean="0">
                <a:solidFill>
                  <a:schemeClr val="tx1"/>
                </a:solidFill>
              </a:rPr>
              <a:t>需要</a:t>
            </a:r>
            <a:r>
              <a:rPr lang="en-US" altLang="zh-CN" sz="1600" dirty="0" smtClean="0">
                <a:solidFill>
                  <a:schemeClr val="tx1"/>
                </a:solidFill>
              </a:rPr>
              <a:t>order updates</a:t>
            </a:r>
            <a:r>
              <a:rPr lang="zh-CN" altLang="en-US" sz="1600" dirty="0" smtClean="0">
                <a:solidFill>
                  <a:schemeClr val="tx1"/>
                </a:solidFill>
              </a:rPr>
              <a:t>或者</a:t>
            </a:r>
            <a:r>
              <a:rPr lang="en-US" altLang="zh-CN" sz="1600" dirty="0" smtClean="0">
                <a:solidFill>
                  <a:schemeClr val="tx1"/>
                </a:solidFill>
              </a:rPr>
              <a:t>log updates</a:t>
            </a:r>
            <a:r>
              <a:rPr lang="zh-CN" altLang="en-US" sz="1600" dirty="0" smtClean="0">
                <a:solidFill>
                  <a:schemeClr val="tx1"/>
                </a:solidFill>
              </a:rPr>
              <a:t>，从</a:t>
            </a:r>
            <a:r>
              <a:rPr lang="en-US" altLang="zh-CN" sz="1600" dirty="0" smtClean="0">
                <a:solidFill>
                  <a:schemeClr val="tx1"/>
                </a:solidFill>
              </a:rPr>
              <a:t>CPU cache</a:t>
            </a:r>
            <a:r>
              <a:rPr lang="zh-CN" altLang="en-US" sz="1600" dirty="0" smtClean="0">
                <a:solidFill>
                  <a:schemeClr val="tx1"/>
                </a:solidFill>
              </a:rPr>
              <a:t>刷到</a:t>
            </a:r>
            <a:r>
              <a:rPr lang="en-US" altLang="zh-CN" sz="1600" dirty="0" smtClean="0">
                <a:solidFill>
                  <a:schemeClr val="tx1"/>
                </a:solidFill>
              </a:rPr>
              <a:t>NVM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KV</a:t>
            </a:r>
            <a:r>
              <a:rPr lang="zh-CN" altLang="en-US" sz="1600" dirty="0">
                <a:solidFill>
                  <a:schemeClr val="tx1"/>
                </a:solidFill>
              </a:rPr>
              <a:t>存储中的写入大小与硬件中的更新粒度之间不匹配，从而极大地浪费了</a:t>
            </a:r>
            <a:r>
              <a:rPr lang="en-US" altLang="zh-CN" sz="1600" dirty="0">
                <a:solidFill>
                  <a:schemeClr val="tx1"/>
                </a:solidFill>
              </a:rPr>
              <a:t>PM</a:t>
            </a:r>
            <a:r>
              <a:rPr lang="zh-CN" altLang="en-US" sz="1600" dirty="0">
                <a:solidFill>
                  <a:schemeClr val="tx1"/>
                </a:solidFill>
              </a:rPr>
              <a:t>带宽。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一、背景与意义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Optane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DCPMM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顺序和随机访问模式在高并发下具有相似的</a:t>
            </a:r>
            <a:r>
              <a:rPr lang="zh-CN" altLang="en-US" dirty="0" smtClean="0">
                <a:solidFill>
                  <a:schemeClr val="tx1"/>
                </a:solidFill>
              </a:rPr>
              <a:t>带宽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重复刷新到相同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cacheline</a:t>
            </a:r>
            <a:r>
              <a:rPr lang="zh-CN" altLang="en-US" dirty="0" smtClean="0">
                <a:solidFill>
                  <a:schemeClr val="tx1"/>
                </a:solidFill>
              </a:rPr>
              <a:t>会有大</a:t>
            </a:r>
            <a:r>
              <a:rPr lang="zh-CN" altLang="en-US" dirty="0">
                <a:solidFill>
                  <a:schemeClr val="tx1"/>
                </a:solidFill>
              </a:rPr>
              <a:t>延迟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3140968"/>
            <a:ext cx="70567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挑战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日志结构的存储在</a:t>
            </a:r>
            <a:r>
              <a:rPr lang="en-US" altLang="zh-CN" dirty="0">
                <a:solidFill>
                  <a:schemeClr val="tx1"/>
                </a:solidFill>
              </a:rPr>
              <a:t>PM</a:t>
            </a:r>
            <a:r>
              <a:rPr lang="zh-CN" altLang="en-US" dirty="0">
                <a:solidFill>
                  <a:schemeClr val="tx1"/>
                </a:solidFill>
              </a:rPr>
              <a:t>中的批处理机会</a:t>
            </a:r>
            <a:r>
              <a:rPr lang="zh-CN" altLang="en-US" dirty="0" smtClean="0">
                <a:solidFill>
                  <a:schemeClr val="tx1"/>
                </a:solidFill>
              </a:rPr>
              <a:t>较少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不能从顺序访问中获益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PM</a:t>
            </a:r>
            <a:r>
              <a:rPr lang="zh-CN" altLang="en-US" sz="1600" dirty="0">
                <a:solidFill>
                  <a:schemeClr val="tx1"/>
                </a:solidFill>
              </a:rPr>
              <a:t>的粒度较</a:t>
            </a:r>
            <a:r>
              <a:rPr lang="en-US" altLang="zh-CN" sz="1600" dirty="0">
                <a:solidFill>
                  <a:schemeClr val="tx1"/>
                </a:solidFill>
              </a:rPr>
              <a:t>SSD</a:t>
            </a:r>
            <a:r>
              <a:rPr lang="zh-CN" altLang="en-US" sz="1600" dirty="0">
                <a:solidFill>
                  <a:schemeClr val="tx1"/>
                </a:solidFill>
              </a:rPr>
              <a:t>更</a:t>
            </a:r>
            <a:r>
              <a:rPr lang="zh-CN" altLang="en-US" sz="1600" dirty="0" smtClean="0">
                <a:solidFill>
                  <a:schemeClr val="tx1"/>
                </a:solidFill>
              </a:rPr>
              <a:t>小，同时日志结构会增加数据长度，进一步限制</a:t>
            </a:r>
            <a:r>
              <a:rPr lang="zh-CN" altLang="en-US" sz="1600" dirty="0">
                <a:solidFill>
                  <a:schemeClr val="tx1"/>
                </a:solidFill>
              </a:rPr>
              <a:t>了批处理</a:t>
            </a:r>
            <a:r>
              <a:rPr lang="zh-CN" altLang="en-US" sz="1600" dirty="0" smtClean="0">
                <a:solidFill>
                  <a:schemeClr val="tx1"/>
                </a:solidFill>
              </a:rPr>
              <a:t>次数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批处理</a:t>
            </a:r>
            <a:r>
              <a:rPr lang="zh-CN" altLang="en-US" dirty="0">
                <a:solidFill>
                  <a:schemeClr val="tx1"/>
                </a:solidFill>
              </a:rPr>
              <a:t>增加了延迟</a:t>
            </a:r>
            <a:endParaRPr lang="en-US" altLang="zh-CN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低延迟是新兴的</a:t>
            </a:r>
            <a:r>
              <a:rPr lang="en-US" altLang="zh-CN" sz="1600" dirty="0">
                <a:solidFill>
                  <a:schemeClr val="tx1"/>
                </a:solidFill>
              </a:rPr>
              <a:t>NVM</a:t>
            </a:r>
            <a:r>
              <a:rPr lang="zh-CN" altLang="en-US" sz="1600" dirty="0">
                <a:solidFill>
                  <a:schemeClr val="tx1"/>
                </a:solidFill>
              </a:rPr>
              <a:t>优势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批处理还与高速网络的设计原理相冲突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二、研究内容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</a:rPr>
              <a:t>FlatStore</a:t>
            </a:r>
            <a:r>
              <a:rPr lang="zh-CN" altLang="en-US" dirty="0" smtClean="0">
                <a:solidFill>
                  <a:schemeClr val="tx1"/>
                </a:solidFill>
              </a:rPr>
              <a:t>架构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16832"/>
            <a:ext cx="5776044" cy="360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2137091"/>
            <a:ext cx="2448272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最小的写</a:t>
            </a:r>
            <a:r>
              <a:rPr lang="zh-CN" altLang="en-US" dirty="0" smtClean="0">
                <a:solidFill>
                  <a:schemeClr val="tx1"/>
                </a:solidFill>
              </a:rPr>
              <a:t>开销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低延迟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多</a:t>
            </a:r>
            <a:r>
              <a:rPr lang="zh-CN" altLang="en-US" dirty="0">
                <a:solidFill>
                  <a:schemeClr val="tx1"/>
                </a:solidFill>
              </a:rPr>
              <a:t>核可伸缩性</a:t>
            </a:r>
          </a:p>
        </p:txBody>
      </p:sp>
    </p:spTree>
    <p:extLst>
      <p:ext uri="{BB962C8B-B14F-4D97-AF65-F5344CB8AC3E}">
        <p14:creationId xmlns:p14="http://schemas.microsoft.com/office/powerpoint/2010/main" val="2951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二、研究内容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紧凑型的</a:t>
            </a:r>
            <a:r>
              <a:rPr lang="en-US" altLang="zh-CN" dirty="0" err="1" smtClean="0">
                <a:solidFill>
                  <a:schemeClr val="tx1"/>
                </a:solidFill>
              </a:rPr>
              <a:t>OpLog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每核日志结构型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通过高效的批处理，操作小且频繁的更新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为了增加批处理机会，</a:t>
            </a:r>
            <a:r>
              <a:rPr lang="en-US" altLang="zh-CN" dirty="0" smtClean="0">
                <a:solidFill>
                  <a:schemeClr val="tx1"/>
                </a:solidFill>
              </a:rPr>
              <a:t>log entry</a:t>
            </a:r>
            <a:r>
              <a:rPr lang="zh-CN" altLang="en-US" dirty="0" smtClean="0">
                <a:solidFill>
                  <a:schemeClr val="tx1"/>
                </a:solidFill>
              </a:rPr>
              <a:t>只存</a:t>
            </a:r>
            <a:r>
              <a:rPr lang="en-US" altLang="zh-CN" dirty="0" smtClean="0">
                <a:solidFill>
                  <a:schemeClr val="tx1"/>
                </a:solidFill>
              </a:rPr>
              <a:t>metadata</a:t>
            </a:r>
            <a:r>
              <a:rPr lang="zh-CN" altLang="en-US" dirty="0" smtClean="0">
                <a:solidFill>
                  <a:schemeClr val="tx1"/>
                </a:solidFill>
              </a:rPr>
              <a:t>和小</a:t>
            </a:r>
            <a:r>
              <a:rPr lang="en-US" altLang="zh-CN" dirty="0" smtClean="0">
                <a:solidFill>
                  <a:schemeClr val="tx1"/>
                </a:solidFill>
              </a:rPr>
              <a:t>KV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惰性</a:t>
            </a:r>
            <a:r>
              <a:rPr lang="zh-CN" altLang="en-US" dirty="0">
                <a:solidFill>
                  <a:schemeClr val="tx1"/>
                </a:solidFill>
              </a:rPr>
              <a:t>持久</a:t>
            </a:r>
            <a:r>
              <a:rPr lang="zh-CN" altLang="en-US" dirty="0" smtClean="0">
                <a:solidFill>
                  <a:schemeClr val="tx1"/>
                </a:solidFill>
              </a:rPr>
              <a:t>分配器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大</a:t>
            </a:r>
            <a:r>
              <a:rPr lang="en-US" altLang="zh-CN" dirty="0" smtClean="0">
                <a:solidFill>
                  <a:schemeClr val="tx1"/>
                </a:solidFill>
              </a:rPr>
              <a:t>KV</a:t>
            </a:r>
            <a:r>
              <a:rPr lang="zh-CN" altLang="en-US" dirty="0">
                <a:solidFill>
                  <a:schemeClr val="tx1"/>
                </a:solidFill>
              </a:rPr>
              <a:t>对由分配器</a:t>
            </a:r>
            <a:r>
              <a:rPr lang="zh-CN" altLang="en-US" dirty="0" smtClean="0">
                <a:solidFill>
                  <a:schemeClr val="tx1"/>
                </a:solidFill>
              </a:rPr>
              <a:t>单独存储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运行</a:t>
            </a:r>
            <a:r>
              <a:rPr lang="zh-CN" altLang="en-US" dirty="0" smtClean="0">
                <a:solidFill>
                  <a:schemeClr val="tx1"/>
                </a:solidFill>
              </a:rPr>
              <a:t>时通过延迟分配</a:t>
            </a:r>
            <a:r>
              <a:rPr lang="en-US" altLang="zh-CN" dirty="0" smtClean="0">
                <a:solidFill>
                  <a:schemeClr val="tx1"/>
                </a:solidFill>
              </a:rPr>
              <a:t>metadata</a:t>
            </a:r>
            <a:r>
              <a:rPr lang="zh-CN" altLang="en-US" dirty="0" smtClean="0">
                <a:solidFill>
                  <a:schemeClr val="tx1"/>
                </a:solidFill>
              </a:rPr>
              <a:t>来消除冗余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通过计算</a:t>
            </a:r>
            <a:r>
              <a:rPr lang="en-US" altLang="zh-CN" dirty="0" err="1" smtClean="0">
                <a:solidFill>
                  <a:schemeClr val="tx1"/>
                </a:solidFill>
              </a:rPr>
              <a:t>OpLog</a:t>
            </a:r>
            <a:r>
              <a:rPr lang="zh-CN" altLang="en-US" dirty="0" smtClean="0">
                <a:solidFill>
                  <a:schemeClr val="tx1"/>
                </a:solidFill>
              </a:rPr>
              <a:t>中的指针偏移恢复</a:t>
            </a:r>
            <a:r>
              <a:rPr lang="en-US" altLang="zh-CN" dirty="0" smtClean="0">
                <a:solidFill>
                  <a:schemeClr val="tx1"/>
                </a:solidFill>
              </a:rPr>
              <a:t>metadata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二、研究内容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水平批处理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客户端通过基于</a:t>
            </a:r>
            <a:r>
              <a:rPr lang="en-US" altLang="zh-CN" dirty="0" smtClean="0">
                <a:solidFill>
                  <a:schemeClr val="tx1"/>
                </a:solidFill>
              </a:rPr>
              <a:t>RDMA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RPC</a:t>
            </a:r>
            <a:r>
              <a:rPr lang="zh-CN" altLang="en-US" dirty="0" smtClean="0">
                <a:solidFill>
                  <a:schemeClr val="tx1"/>
                </a:solidFill>
              </a:rPr>
              <a:t>将请求发送至服务器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服务器核由</a:t>
            </a:r>
            <a:r>
              <a:rPr lang="en-US" altLang="zh-CN" dirty="0" err="1" smtClean="0">
                <a:solidFill>
                  <a:schemeClr val="tx1"/>
                </a:solidFill>
              </a:rPr>
              <a:t>keyhash</a:t>
            </a:r>
            <a:r>
              <a:rPr lang="zh-CN" altLang="en-US" dirty="0" smtClean="0">
                <a:solidFill>
                  <a:schemeClr val="tx1"/>
                </a:solidFill>
              </a:rPr>
              <a:t>决定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服务器核可以</a:t>
            </a:r>
            <a:r>
              <a:rPr lang="zh-CN" altLang="en-US" dirty="0">
                <a:solidFill>
                  <a:schemeClr val="tx1"/>
                </a:solidFill>
              </a:rPr>
              <a:t>并行</a:t>
            </a:r>
            <a:r>
              <a:rPr lang="zh-CN" altLang="en-US" dirty="0" smtClean="0">
                <a:solidFill>
                  <a:schemeClr val="tx1"/>
                </a:solidFill>
              </a:rPr>
              <a:t>将日志条目持久</a:t>
            </a:r>
            <a:r>
              <a:rPr lang="zh-CN" altLang="en-US" dirty="0">
                <a:solidFill>
                  <a:schemeClr val="tx1"/>
                </a:solidFill>
              </a:rPr>
              <a:t>保存到其本地</a:t>
            </a:r>
            <a:r>
              <a:rPr lang="en-US" altLang="zh-CN" dirty="0" err="1">
                <a:solidFill>
                  <a:schemeClr val="tx1"/>
                </a:solidFill>
              </a:rPr>
              <a:t>OpLogs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为了最大程度地增加批处理的机会，</a:t>
            </a:r>
            <a:r>
              <a:rPr lang="en-US" altLang="zh-CN" dirty="0" err="1">
                <a:solidFill>
                  <a:schemeClr val="tx1"/>
                </a:solidFill>
              </a:rPr>
              <a:t>FlatStore</a:t>
            </a:r>
            <a:r>
              <a:rPr lang="zh-CN" altLang="en-US" dirty="0">
                <a:solidFill>
                  <a:schemeClr val="tx1"/>
                </a:solidFill>
              </a:rPr>
              <a:t>合并了流水线水平批处理，以允许</a:t>
            </a:r>
            <a:r>
              <a:rPr lang="zh-CN" altLang="en-US" dirty="0" smtClean="0">
                <a:solidFill>
                  <a:schemeClr val="tx1"/>
                </a:solidFill>
              </a:rPr>
              <a:t>核心、在</a:t>
            </a:r>
            <a:r>
              <a:rPr lang="zh-CN" altLang="en-US" dirty="0">
                <a:solidFill>
                  <a:schemeClr val="tx1"/>
                </a:solidFill>
              </a:rPr>
              <a:t>创建批处理时从其他</a:t>
            </a:r>
            <a:r>
              <a:rPr lang="zh-CN" altLang="en-US" dirty="0" smtClean="0">
                <a:solidFill>
                  <a:schemeClr val="tx1"/>
                </a:solidFill>
              </a:rPr>
              <a:t>核窃取</a:t>
            </a:r>
            <a:r>
              <a:rPr lang="zh-CN" altLang="en-US" dirty="0">
                <a:solidFill>
                  <a:schemeClr val="tx1"/>
                </a:solidFill>
              </a:rPr>
              <a:t>日志条目。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箭头 8"/>
          <p:cNvSpPr/>
          <p:nvPr/>
        </p:nvSpPr>
        <p:spPr bwMode="auto">
          <a:xfrm>
            <a:off x="6876256" y="2492896"/>
            <a:ext cx="720080" cy="216024"/>
          </a:xfrm>
          <a:prstGeom prst="downArrow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967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二、研究内容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77281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易失性索引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</a:rPr>
              <a:t>FlatStore</a:t>
            </a:r>
            <a:r>
              <a:rPr lang="en-US" altLang="zh-CN" dirty="0" smtClean="0">
                <a:solidFill>
                  <a:schemeClr val="tx1"/>
                </a:solidFill>
              </a:rPr>
              <a:t>-H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带</a:t>
            </a:r>
            <a:r>
              <a:rPr lang="zh-CN" altLang="en-US" sz="1600" dirty="0">
                <a:solidFill>
                  <a:schemeClr val="tx1"/>
                </a:solidFill>
              </a:rPr>
              <a:t>哈希表的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FlatStore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smtClean="0">
                <a:solidFill>
                  <a:schemeClr val="tx1"/>
                </a:solidFill>
              </a:rPr>
              <a:t>DRAM</a:t>
            </a:r>
            <a:r>
              <a:rPr lang="zh-CN" altLang="en-US" sz="1600" dirty="0" smtClean="0">
                <a:solidFill>
                  <a:schemeClr val="tx1"/>
                </a:solidFill>
              </a:rPr>
              <a:t>中部署了</a:t>
            </a:r>
            <a:r>
              <a:rPr lang="en-US" altLang="zh-CN" sz="1600" dirty="0" smtClean="0">
                <a:solidFill>
                  <a:schemeClr val="tx1"/>
                </a:solidFill>
              </a:rPr>
              <a:t>CCEH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tx1"/>
                </a:solidFill>
              </a:rPr>
              <a:t>FlatStore</a:t>
            </a:r>
            <a:r>
              <a:rPr lang="en-US" altLang="zh-CN" dirty="0">
                <a:solidFill>
                  <a:schemeClr val="tx1"/>
                </a:solidFill>
              </a:rPr>
              <a:t>-M: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带有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Masstree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FlatStore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13559</TotalTime>
  <Words>770</Words>
  <Application>Microsoft Office PowerPoint</Application>
  <PresentationFormat>全屏显示(4:3)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黑体</vt:lpstr>
      <vt:lpstr>楷体_GB2312</vt:lpstr>
      <vt:lpstr>宋体</vt:lpstr>
      <vt:lpstr>Arial</vt:lpstr>
      <vt:lpstr>Berlin Sans FB</vt:lpstr>
      <vt:lpstr>Comic Sans MS</vt:lpstr>
      <vt:lpstr>Cooper Black</vt:lpstr>
      <vt:lpstr>Lucida Sans</vt:lpstr>
      <vt:lpstr>Tahoma</vt:lpstr>
      <vt:lpstr>Times</vt:lpstr>
      <vt:lpstr>Times New Roman</vt:lpstr>
      <vt:lpstr>Wingdings</vt:lpstr>
      <vt:lpstr>1_自定义设计方案</vt:lpstr>
      <vt:lpstr>持久性内存中的KV存储引擎优化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Yu Wang</dc:creator>
  <cp:lastModifiedBy>779198440@qq.com</cp:lastModifiedBy>
  <cp:revision>1606</cp:revision>
  <dcterms:created xsi:type="dcterms:W3CDTF">2007-06-21T01:14:50Z</dcterms:created>
  <dcterms:modified xsi:type="dcterms:W3CDTF">2020-12-14T15:32:49Z</dcterms:modified>
</cp:coreProperties>
</file>