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sldIdLst>
    <p:sldId id="287" r:id="rId2"/>
    <p:sldId id="258" r:id="rId3"/>
    <p:sldId id="282" r:id="rId4"/>
    <p:sldId id="312" r:id="rId5"/>
    <p:sldId id="311" r:id="rId6"/>
    <p:sldId id="314" r:id="rId7"/>
    <p:sldId id="290" r:id="rId8"/>
    <p:sldId id="313" r:id="rId9"/>
    <p:sldId id="315" r:id="rId10"/>
    <p:sldId id="316" r:id="rId11"/>
    <p:sldId id="291" r:id="rId12"/>
    <p:sldId id="318" r:id="rId13"/>
    <p:sldId id="327" r:id="rId14"/>
    <p:sldId id="317" r:id="rId15"/>
    <p:sldId id="325" r:id="rId16"/>
    <p:sldId id="292" r:id="rId17"/>
    <p:sldId id="319" r:id="rId18"/>
    <p:sldId id="324" r:id="rId19"/>
    <p:sldId id="321" r:id="rId20"/>
    <p:sldId id="322" r:id="rId21"/>
    <p:sldId id="323" r:id="rId22"/>
    <p:sldId id="293" r:id="rId23"/>
    <p:sldId id="320" r:id="rId24"/>
    <p:sldId id="329" r:id="rId25"/>
    <p:sldId id="328" r:id="rId26"/>
    <p:sldId id="330" r:id="rId27"/>
    <p:sldId id="332" r:id="rId28"/>
    <p:sldId id="331" r:id="rId29"/>
    <p:sldId id="294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3300"/>
    <a:srgbClr val="191919"/>
    <a:srgbClr val="404040"/>
    <a:srgbClr val="E5E8ED"/>
    <a:srgbClr val="1C2530"/>
    <a:srgbClr val="EEEEEE"/>
    <a:srgbClr val="E8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5" autoAdjust="0"/>
    <p:restoredTop sz="79202" autoAdjust="0"/>
  </p:normalViewPr>
  <p:slideViewPr>
    <p:cSldViewPr snapToGrid="0" showGuides="1">
      <p:cViewPr varScale="1">
        <p:scale>
          <a:sx n="74" d="100"/>
          <a:sy n="74" d="100"/>
        </p:scale>
        <p:origin x="222" y="72"/>
      </p:cViewPr>
      <p:guideLst>
        <p:guide orient="horz" pos="125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98034-7DAB-4BA7-9402-30FF9D9F5726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16975-1D4D-491B-8EC5-CCC6AF49D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73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大家好，我汇报的题目是</a:t>
            </a:r>
            <a:r>
              <a:rPr lang="en-US" altLang="zh-CN" dirty="0"/>
              <a:t>SSD</a:t>
            </a:r>
            <a:r>
              <a:rPr lang="zh-CN" altLang="en-US" dirty="0"/>
              <a:t>的可靠性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438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主要的可靠性保证方式</a:t>
            </a:r>
            <a:endParaRPr lang="en-US" altLang="zh-CN" dirty="0"/>
          </a:p>
          <a:p>
            <a:r>
              <a:rPr lang="zh-CN" altLang="en-US" dirty="0"/>
              <a:t>比较常用的是纠错码，根据选择的纠错强度，通过存储额外的校验信息可纠正</a:t>
            </a:r>
            <a:r>
              <a:rPr lang="en-US" altLang="zh-CN" dirty="0"/>
              <a:t>n</a:t>
            </a:r>
            <a:r>
              <a:rPr lang="zh-CN" altLang="en-US" dirty="0"/>
              <a:t>位错误。</a:t>
            </a:r>
            <a:endParaRPr lang="en-US" altLang="zh-CN" dirty="0"/>
          </a:p>
          <a:p>
            <a:r>
              <a:rPr lang="zh-CN" altLang="en-US" dirty="0"/>
              <a:t>但是如果出现整块硬件区域损坏是无法纠正的，更强大的是内部数据冗余，将多个副本存储到不同芯片上，这里可直接理解为</a:t>
            </a:r>
            <a:r>
              <a:rPr lang="en-US" altLang="zh-CN" dirty="0"/>
              <a:t>RAID5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另一个常用的是数据重读，电子的移动会改变电压阈值，所以只要不出现很严重的错误，通过多次调整不同的读取电压即可得到正确信息。</a:t>
            </a:r>
            <a:endParaRPr lang="en-US" altLang="zh-CN" dirty="0"/>
          </a:p>
          <a:p>
            <a:r>
              <a:rPr lang="zh-CN" altLang="en-US" dirty="0"/>
              <a:t>最后，因为数据存储较长时间</a:t>
            </a:r>
            <a:r>
              <a:rPr lang="zh-CN" altLang="en-US" i="1" dirty="0"/>
              <a:t>会丢失电子</a:t>
            </a:r>
            <a:r>
              <a:rPr lang="zh-CN" altLang="en-US" dirty="0"/>
              <a:t>，所以可赶在丢失的比较严重之前将数据擦除重写恢复到正常电压，相当于定时刷新。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156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然后依次介绍三篇可靠性相关的论文。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089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第一篇论文主要是 去统计</a:t>
            </a:r>
            <a:r>
              <a:rPr lang="en-US" altLang="zh-CN" dirty="0"/>
              <a:t>NetApp</a:t>
            </a:r>
            <a:r>
              <a:rPr lang="zh-CN" altLang="en-US" dirty="0"/>
              <a:t>企业百万个</a:t>
            </a:r>
            <a:r>
              <a:rPr lang="en-US" altLang="zh-CN" dirty="0"/>
              <a:t>SSD</a:t>
            </a:r>
            <a:r>
              <a:rPr lang="zh-CN" altLang="en-US" dirty="0"/>
              <a:t>运行信息，根据多个</a:t>
            </a:r>
            <a:r>
              <a:rPr lang="en-US" altLang="zh-CN" dirty="0"/>
              <a:t>observation</a:t>
            </a:r>
            <a:r>
              <a:rPr lang="zh-CN" altLang="en-US" dirty="0"/>
              <a:t>提出了造成企业</a:t>
            </a:r>
            <a:r>
              <a:rPr lang="en-US" altLang="zh-CN" dirty="0"/>
              <a:t>SSD</a:t>
            </a:r>
            <a:r>
              <a:rPr lang="zh-CN" altLang="en-US" dirty="0"/>
              <a:t>损坏更换的可能原因，并给出合理建议。</a:t>
            </a:r>
            <a:endParaRPr lang="en-US" altLang="zh-CN" dirty="0"/>
          </a:p>
          <a:p>
            <a:r>
              <a:rPr lang="zh-CN" altLang="en-US" dirty="0"/>
              <a:t>这篇论文主要是对可靠性分析，并没有给出改进方法。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041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以下是作者根据统计分析提出的一些影响平均年替换率的因素：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虽然擦写过多会影响可靠性，但是实际上使用率非常低，远未达到上限。</a:t>
            </a:r>
            <a:endParaRPr lang="en-US" altLang="zh-CN" dirty="0"/>
          </a:p>
          <a:p>
            <a:r>
              <a:rPr lang="zh-CN" altLang="en-US" dirty="0"/>
              <a:t>而且虽然普遍认为</a:t>
            </a:r>
            <a:r>
              <a:rPr lang="en-US" altLang="zh-CN" dirty="0"/>
              <a:t>TLC</a:t>
            </a:r>
            <a:r>
              <a:rPr lang="zh-CN" altLang="en-US" dirty="0"/>
              <a:t>更加不可靠，但是与使用率相比闪存类型影响很小可忽略不记。</a:t>
            </a:r>
            <a:endParaRPr lang="en-US" altLang="zh-CN" dirty="0"/>
          </a:p>
          <a:p>
            <a:r>
              <a:rPr lang="zh-CN" altLang="en-US" dirty="0"/>
              <a:t>更高的</a:t>
            </a:r>
            <a:r>
              <a:rPr lang="en-US" altLang="zh-CN" dirty="0"/>
              <a:t>SSD</a:t>
            </a:r>
            <a:r>
              <a:rPr lang="zh-CN" altLang="en-US" dirty="0"/>
              <a:t>容量会造成更大的</a:t>
            </a:r>
            <a:r>
              <a:rPr lang="en-US" altLang="zh-CN" dirty="0"/>
              <a:t>ARR</a:t>
            </a:r>
            <a:r>
              <a:rPr lang="zh-CN" altLang="en-US" dirty="0"/>
              <a:t>，但是具有更低的预测性错误。</a:t>
            </a:r>
            <a:endParaRPr lang="en-US" altLang="zh-CN" dirty="0"/>
          </a:p>
          <a:p>
            <a:r>
              <a:rPr lang="zh-CN" altLang="en-US" dirty="0"/>
              <a:t>闪存密度增大会加重误码率但是并不一定会有更高更换率。</a:t>
            </a:r>
            <a:endParaRPr lang="en-US" altLang="zh-CN" dirty="0"/>
          </a:p>
          <a:p>
            <a:r>
              <a:rPr lang="zh-CN" altLang="en-US" dirty="0"/>
              <a:t>然后对于固件来说，不同固件会造成巨大的差异，主要是因为其稳定性和</a:t>
            </a:r>
            <a:r>
              <a:rPr lang="en-US" altLang="zh-CN" dirty="0"/>
              <a:t>bug</a:t>
            </a:r>
            <a:r>
              <a:rPr lang="zh-CN" altLang="en-US" dirty="0"/>
              <a:t>导致。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669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对于为</a:t>
            </a:r>
            <a:r>
              <a:rPr lang="en-US" altLang="zh-CN" dirty="0"/>
              <a:t>GC</a:t>
            </a:r>
            <a:r>
              <a:rPr lang="zh-CN" altLang="en-US" dirty="0"/>
              <a:t>额外分配的空间，利用率越高，</a:t>
            </a:r>
            <a:r>
              <a:rPr lang="en-US" altLang="zh-CN" dirty="0"/>
              <a:t>ARR</a:t>
            </a:r>
            <a:r>
              <a:rPr lang="zh-CN" altLang="en-US" dirty="0"/>
              <a:t>越大。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然后是对</a:t>
            </a:r>
            <a:r>
              <a:rPr lang="en-US" altLang="zh-CN" dirty="0"/>
              <a:t>RAID</a:t>
            </a:r>
            <a:r>
              <a:rPr lang="zh-CN" altLang="en-US" dirty="0"/>
              <a:t>的观察。</a:t>
            </a:r>
            <a:endParaRPr lang="en-US" altLang="zh-CN" dirty="0"/>
          </a:p>
          <a:p>
            <a:r>
              <a:rPr lang="zh-CN" altLang="en-US" dirty="0"/>
              <a:t>作者认为，</a:t>
            </a:r>
            <a:r>
              <a:rPr lang="en-US" altLang="zh-CN" dirty="0"/>
              <a:t>RAID</a:t>
            </a:r>
            <a:r>
              <a:rPr lang="zh-CN" altLang="en-US" dirty="0"/>
              <a:t>组多个硬盘软硬件环境相似度较高，所以当某一个盘出错替换，短时间内同组其他硬盘也可能会替换。</a:t>
            </a:r>
            <a:endParaRPr lang="en-US" altLang="zh-CN" dirty="0"/>
          </a:p>
          <a:p>
            <a:r>
              <a:rPr lang="zh-CN" altLang="en-US" dirty="0"/>
              <a:t>同时更大的</a:t>
            </a:r>
            <a:r>
              <a:rPr lang="en-US" altLang="zh-CN" dirty="0"/>
              <a:t>RAID</a:t>
            </a:r>
            <a:r>
              <a:rPr lang="zh-CN" altLang="en-US" dirty="0"/>
              <a:t>组数会加剧错误率，但是当达到一定程度时会下降，所有并不是绝对的。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068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总之，比起闪存类型，我们更应考虑密度和容量带来的影响。</a:t>
            </a:r>
            <a:endParaRPr lang="en-US" altLang="zh-CN" dirty="0"/>
          </a:p>
          <a:p>
            <a:r>
              <a:rPr lang="zh-CN" altLang="en-US" dirty="0"/>
              <a:t>企业</a:t>
            </a:r>
            <a:r>
              <a:rPr lang="en-US" altLang="zh-CN" dirty="0"/>
              <a:t>SSD</a:t>
            </a:r>
            <a:r>
              <a:rPr lang="zh-CN" altLang="en-US" dirty="0"/>
              <a:t>擦写使用率不太大，这让</a:t>
            </a:r>
            <a:r>
              <a:rPr lang="en-US" altLang="zh-CN" dirty="0"/>
              <a:t>QLC</a:t>
            </a:r>
            <a:r>
              <a:rPr lang="zh-CN" altLang="en-US" dirty="0"/>
              <a:t>变成了可能。</a:t>
            </a:r>
            <a:endParaRPr lang="en-US" altLang="zh-CN" dirty="0"/>
          </a:p>
          <a:p>
            <a:r>
              <a:rPr lang="zh-CN" altLang="en-US" dirty="0"/>
              <a:t>更应关注固件的稳定性，减少</a:t>
            </a:r>
            <a:r>
              <a:rPr lang="en-US" altLang="zh-CN" dirty="0"/>
              <a:t>bug</a:t>
            </a:r>
          </a:p>
          <a:p>
            <a:r>
              <a:rPr lang="zh-CN" altLang="en-US" dirty="0"/>
              <a:t>无直接证据表明更大的</a:t>
            </a:r>
            <a:r>
              <a:rPr lang="en-US" altLang="zh-CN" dirty="0"/>
              <a:t>RAID</a:t>
            </a:r>
            <a:r>
              <a:rPr lang="zh-CN" altLang="en-US" dirty="0"/>
              <a:t>组数量有更高</a:t>
            </a:r>
            <a:r>
              <a:rPr lang="en-US" altLang="zh-CN" dirty="0"/>
              <a:t>ARR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459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然后是</a:t>
            </a:r>
            <a:r>
              <a:rPr lang="en-US" altLang="zh-CN" dirty="0"/>
              <a:t>SSD</a:t>
            </a:r>
            <a:r>
              <a:rPr lang="zh-CN" altLang="en-US" dirty="0"/>
              <a:t>可靠性的设计权衡的论文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82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论文主要是根据几个严重问题，尝试对几种现有的解决方式分析，最后做一定的权衡和取舍，制定一个整体的可靠和高性能的解决方案。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作者认为每种方式有一定优势，但是也存在代价，这会影响性能，所以需要根据特定的问题，去针对性的使用更合适的方法。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首先，作者制定了一个误码率公式作为不同方法的衡量标准。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004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然后分析几种解决方式的代价与做法。</a:t>
            </a:r>
            <a:endParaRPr lang="en-US" altLang="zh-CN" dirty="0"/>
          </a:p>
          <a:p>
            <a:r>
              <a:rPr lang="zh-CN" altLang="en-US" dirty="0"/>
              <a:t>并且分析了不同闪存类型的主要错误原因。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17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之后对不同的算法单独进行多组试验分析。</a:t>
            </a:r>
            <a:endParaRPr lang="en-US" altLang="zh-CN" dirty="0"/>
          </a:p>
          <a:p>
            <a:r>
              <a:rPr lang="zh-CN" altLang="en-US" dirty="0"/>
              <a:t>例如，重读比</a:t>
            </a:r>
            <a:r>
              <a:rPr lang="en-US" altLang="zh-CN" dirty="0"/>
              <a:t>ECC</a:t>
            </a:r>
            <a:r>
              <a:rPr lang="zh-CN" altLang="en-US" dirty="0"/>
              <a:t>相比更加有效，但是过频繁的重读反而会加大干扰，提高误码率。</a:t>
            </a:r>
            <a:endParaRPr lang="en-US" altLang="zh-CN" dirty="0"/>
          </a:p>
          <a:p>
            <a:r>
              <a:rPr lang="zh-CN" altLang="en-US" dirty="0"/>
              <a:t>重写作为预警方法有更好的效果，但是会增加内部流量，造成为尾延迟。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464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我会先介绍下</a:t>
            </a:r>
            <a:r>
              <a:rPr lang="en-US" altLang="zh-CN" dirty="0"/>
              <a:t>SSD</a:t>
            </a:r>
            <a:r>
              <a:rPr lang="zh-CN" altLang="en-US" dirty="0"/>
              <a:t>基本结构，可靠性原因与解决方式。最后是简略讲述三篇与</a:t>
            </a:r>
            <a:r>
              <a:rPr lang="en-US" altLang="zh-CN" dirty="0"/>
              <a:t>SSD</a:t>
            </a:r>
            <a:r>
              <a:rPr lang="zh-CN" altLang="en-US" dirty="0"/>
              <a:t>可靠性相关的论文。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最后作者考虑通过</a:t>
            </a:r>
            <a:r>
              <a:rPr lang="en-US" altLang="zh-CN" dirty="0"/>
              <a:t>SSD</a:t>
            </a:r>
            <a:r>
              <a:rPr lang="zh-CN" altLang="en-US" dirty="0"/>
              <a:t>现有机制，将数据分为冷数据，热读数据和热写数据，然后使用更适合的算法去做可靠性保证。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8860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最终，与其他做法进行对比试验。可发现作者提出的</a:t>
            </a:r>
            <a:r>
              <a:rPr lang="en-US" altLang="zh-CN" dirty="0"/>
              <a:t>HRM</a:t>
            </a:r>
            <a:r>
              <a:rPr lang="zh-CN" altLang="en-US" dirty="0"/>
              <a:t>方法在保证高可靠性下性能也有一定提升。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207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最后是</a:t>
            </a:r>
            <a:r>
              <a:rPr lang="en-US" altLang="zh-CN" dirty="0"/>
              <a:t>Heat Watch </a:t>
            </a:r>
            <a:r>
              <a:rPr lang="zh-CN" altLang="en-US" dirty="0"/>
              <a:t>论文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9776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这篇论文主要考虑的是</a:t>
            </a:r>
            <a:r>
              <a:rPr lang="en-US" altLang="zh-CN" dirty="0"/>
              <a:t>SSD</a:t>
            </a:r>
            <a:r>
              <a:rPr lang="zh-CN" altLang="en-US" dirty="0"/>
              <a:t>的错误自恢复。</a:t>
            </a:r>
            <a:endParaRPr lang="en-US" altLang="zh-CN" dirty="0"/>
          </a:p>
          <a:p>
            <a:r>
              <a:rPr lang="zh-CN" altLang="en-US" dirty="0"/>
              <a:t>论文更偏向于物理或底层层面的可靠性改进。主要做法是提出了一个</a:t>
            </a:r>
            <a:r>
              <a:rPr lang="en-US" altLang="zh-CN" dirty="0"/>
              <a:t>Heat Watch </a:t>
            </a:r>
            <a:r>
              <a:rPr lang="zh-CN" altLang="en-US" dirty="0"/>
              <a:t>模型。</a:t>
            </a:r>
            <a:endParaRPr lang="en-US" altLang="zh-CN" dirty="0"/>
          </a:p>
          <a:p>
            <a:r>
              <a:rPr lang="zh-CN" altLang="en-US" dirty="0"/>
              <a:t>该方法通过监控当前</a:t>
            </a:r>
            <a:r>
              <a:rPr lang="en-US" altLang="zh-CN" dirty="0"/>
              <a:t>SSD</a:t>
            </a:r>
            <a:r>
              <a:rPr lang="zh-CN" altLang="en-US" dirty="0"/>
              <a:t>温度和擦写停留时间，来调整重读电压，增加重读准确性，从而提高了</a:t>
            </a:r>
            <a:r>
              <a:rPr lang="en-US" altLang="zh-CN" dirty="0"/>
              <a:t>3D NAND</a:t>
            </a:r>
            <a:r>
              <a:rPr lang="zh-CN" altLang="en-US" dirty="0"/>
              <a:t>的可靠性和寿命。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0621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SSD</a:t>
            </a:r>
            <a:r>
              <a:rPr lang="zh-CN" altLang="en-US" dirty="0"/>
              <a:t>的性质，造成保留错误、写变化错误和磨损会导致电子非预期的泄露。</a:t>
            </a:r>
            <a:endParaRPr lang="en-US" altLang="zh-CN" dirty="0"/>
          </a:p>
          <a:p>
            <a:r>
              <a:rPr lang="zh-CN" altLang="en-US" dirty="0"/>
              <a:t>但是一组连续的写入擦除时间内，闪存会通过自恢复效应的现象将位于氧化层的异常电荷释放，从而自行恢复了误码。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而且实验发现闪存在较高工作温度下会提高自恢复时间。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因此本文开始尝试分析停留时间，温度，自恢复周期关系，希望构建一个适合于</a:t>
            </a:r>
            <a:r>
              <a:rPr lang="en-US" altLang="zh-CN" dirty="0"/>
              <a:t>3D NAND</a:t>
            </a:r>
            <a:r>
              <a:rPr lang="zh-CN" altLang="en-US" dirty="0"/>
              <a:t>的自恢复模型，来降低误码率，从而提高可靠性。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5992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根据前期实验，得出了以下结论。</a:t>
            </a:r>
            <a:endParaRPr lang="en-US" altLang="zh-CN" dirty="0"/>
          </a:p>
          <a:p>
            <a:r>
              <a:rPr lang="zh-CN" altLang="en-US" dirty="0"/>
              <a:t>驻留时间增加电压偏移越小，并且自恢复不断降低保留损失速度，但是并不会影响写异常。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高温会增加保留损失的速度和写异常偏移量，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同时保存时间较短时，温度高会降低写异常的错误，但是保存时间长时，温度高会加速保留损失速度。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经历多次自恢复后，保留损失速度会变得很小，即</a:t>
            </a:r>
            <a:r>
              <a:rPr lang="zh-CN" altLang="zh-CN" sz="1800" dirty="0">
                <a:effectLst/>
                <a:latin typeface="LinLibertineT"/>
                <a:ea typeface="等线" panose="02010600030101010101" pitchFamily="2" charset="-122"/>
                <a:cs typeface="Times New Roman" panose="02020603050405020304" pitchFamily="18" charset="0"/>
              </a:rPr>
              <a:t>自我恢复的</a:t>
            </a:r>
            <a:r>
              <a:rPr lang="zh-CN" altLang="en-US" sz="1800" dirty="0">
                <a:effectLst/>
                <a:latin typeface="LinLibertineT"/>
                <a:ea typeface="等线" panose="02010600030101010101" pitchFamily="2" charset="-122"/>
                <a:cs typeface="Times New Roman" panose="02020603050405020304" pitchFamily="18" charset="0"/>
              </a:rPr>
              <a:t>优势</a:t>
            </a:r>
            <a:r>
              <a:rPr lang="zh-CN" altLang="zh-CN" sz="1800" dirty="0">
                <a:effectLst/>
                <a:latin typeface="LinLibertineT"/>
                <a:ea typeface="等线" panose="02010600030101010101" pitchFamily="2" charset="-122"/>
                <a:cs typeface="Times New Roman" panose="02020603050405020304" pitchFamily="18" charset="0"/>
              </a:rPr>
              <a:t>才会发生</a:t>
            </a:r>
            <a:r>
              <a:rPr lang="zh-CN" altLang="en-US" sz="1800" dirty="0">
                <a:effectLst/>
                <a:latin typeface="LinLibertineT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7190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D2240A5F-0EB7-48B3-832E-B563A862C1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然后作者根据   擦写次数，保留时间，驻留时间 等值制定了公式来调节重读的电压。</a:t>
            </a:r>
            <a:endParaRPr lang="en-US" altLang="zh-CN" dirty="0"/>
          </a:p>
          <a:p>
            <a:r>
              <a:rPr lang="zh-CN" altLang="en-US" dirty="0"/>
              <a:t>公式如下，部分值为参数，是由作者反复调试训练得出的，之后发布时会作为默认初值，并且可自行调整。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17D24855-E5E7-4032-AFD3-0A704630D5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该模型会使用</a:t>
            </a:r>
            <a:r>
              <a:rPr lang="en-US" altLang="zh-CN" dirty="0"/>
              <a:t>SSD</a:t>
            </a:r>
            <a:r>
              <a:rPr lang="zh-CN" altLang="en-US" dirty="0"/>
              <a:t>自身机制以及使用少量的辅助存储信息来作为模型计算的参考数据，从而调整电压，并且每次读都会刷新。</a:t>
            </a:r>
          </a:p>
        </p:txBody>
      </p:sp>
    </p:spTree>
    <p:extLst>
      <p:ext uri="{BB962C8B-B14F-4D97-AF65-F5344CB8AC3E}">
        <p14:creationId xmlns:p14="http://schemas.microsoft.com/office/powerpoint/2010/main" val="40853122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93AB9EC6-7FE9-42BC-8801-5EEF6EC6A6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最终使用了</a:t>
            </a:r>
            <a:r>
              <a:rPr lang="en-US" altLang="zh-CN" dirty="0"/>
              <a:t>Heat Watch</a:t>
            </a:r>
            <a:r>
              <a:rPr lang="zh-CN" altLang="en-US" dirty="0"/>
              <a:t>机制，有效的降低了闪存的误码率并且提高了使用寿命。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我的汇报完毕，欢迎大家提问。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802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首先是</a:t>
            </a:r>
            <a:r>
              <a:rPr lang="en-US" altLang="zh-CN" dirty="0"/>
              <a:t>SSD</a:t>
            </a:r>
            <a:r>
              <a:rPr lang="zh-CN" altLang="en-US" dirty="0"/>
              <a:t>的介绍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832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近年来，大部分企业和数据中心将</a:t>
            </a:r>
            <a:r>
              <a:rPr lang="en-US" altLang="zh-CN" dirty="0"/>
              <a:t>HDD</a:t>
            </a:r>
            <a:r>
              <a:rPr lang="zh-CN" altLang="en-US" dirty="0"/>
              <a:t>换成了</a:t>
            </a:r>
            <a:r>
              <a:rPr lang="en-US" altLang="zh-CN" dirty="0"/>
              <a:t>SSD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主要是因为</a:t>
            </a:r>
            <a:r>
              <a:rPr lang="en-US" altLang="zh-CN" dirty="0"/>
              <a:t>SSD</a:t>
            </a:r>
            <a:r>
              <a:rPr lang="zh-CN" altLang="en-US" dirty="0"/>
              <a:t>具有许多优势，</a:t>
            </a:r>
            <a:r>
              <a:rPr lang="en-US" altLang="zh-CN" dirty="0"/>
              <a:t>SSD</a:t>
            </a:r>
            <a:r>
              <a:rPr lang="zh-CN" altLang="en-US" dirty="0"/>
              <a:t>是使非机械结构的，具有无噪声，抗震等特征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最重要的是其性能可提高几倍到数百倍。</a:t>
            </a:r>
            <a:endParaRPr lang="en-US" altLang="zh-CN" dirty="0"/>
          </a:p>
          <a:p>
            <a:r>
              <a:rPr lang="zh-CN" altLang="en-US" dirty="0"/>
              <a:t>然后，与</a:t>
            </a:r>
            <a:r>
              <a:rPr lang="en-US" altLang="zh-CN" dirty="0"/>
              <a:t>HDD</a:t>
            </a:r>
            <a:r>
              <a:rPr lang="zh-CN" altLang="en-US" dirty="0"/>
              <a:t>相比它的单位</a:t>
            </a:r>
            <a:r>
              <a:rPr lang="en-US" altLang="zh-CN" dirty="0"/>
              <a:t>IO</a:t>
            </a:r>
            <a:r>
              <a:rPr lang="zh-CN" altLang="en-US" dirty="0"/>
              <a:t>的功耗更低。而且当它处于空闲阶段时会尽可能关掉不工作的硬件模块，更加省电。因此会节约许多成本。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789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SSD</a:t>
            </a:r>
            <a:r>
              <a:rPr lang="zh-CN" altLang="en-US" dirty="0"/>
              <a:t>由主控，接口，闪存三部分构成。</a:t>
            </a:r>
            <a:endParaRPr lang="en-US" altLang="zh-CN" dirty="0"/>
          </a:p>
          <a:p>
            <a:r>
              <a:rPr lang="en-US" altLang="zh-CN" dirty="0"/>
              <a:t>SSD</a:t>
            </a:r>
            <a:r>
              <a:rPr lang="zh-CN" altLang="en-US" dirty="0"/>
              <a:t>分为很多种，这里主要是对</a:t>
            </a:r>
            <a:r>
              <a:rPr lang="en-US" altLang="zh-CN" dirty="0"/>
              <a:t>NAND</a:t>
            </a:r>
            <a:r>
              <a:rPr lang="zh-CN" altLang="en-US" dirty="0"/>
              <a:t>闪存进行可靠性研究。然后根据存储单元内的信息位数又可细分为</a:t>
            </a:r>
            <a:r>
              <a:rPr lang="en-US" altLang="zh-CN" dirty="0"/>
              <a:t>SLC</a:t>
            </a:r>
            <a:r>
              <a:rPr lang="zh-CN" altLang="en-US" dirty="0"/>
              <a:t>，</a:t>
            </a:r>
            <a:r>
              <a:rPr lang="en-US" altLang="zh-CN" dirty="0"/>
              <a:t>MLC</a:t>
            </a:r>
            <a:r>
              <a:rPr lang="zh-CN" altLang="en-US" dirty="0"/>
              <a:t>和</a:t>
            </a:r>
            <a:r>
              <a:rPr lang="en-US" altLang="zh-CN" dirty="0"/>
              <a:t>TLC</a:t>
            </a:r>
            <a:r>
              <a:rPr lang="zh-CN" altLang="en-US" dirty="0"/>
              <a:t>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345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可将主控看作包括多种算法的软件层，负责对</a:t>
            </a:r>
            <a:r>
              <a:rPr lang="en-US" altLang="zh-CN" dirty="0"/>
              <a:t>SSD</a:t>
            </a:r>
            <a:r>
              <a:rPr lang="zh-CN" altLang="en-US" dirty="0"/>
              <a:t>数据管理。</a:t>
            </a:r>
            <a:endParaRPr lang="en-US" altLang="zh-CN" dirty="0"/>
          </a:p>
          <a:p>
            <a:r>
              <a:rPr lang="zh-CN" altLang="en-US" dirty="0"/>
              <a:t>可看到</a:t>
            </a:r>
            <a:r>
              <a:rPr lang="en-US" altLang="zh-CN" dirty="0"/>
              <a:t>SSD</a:t>
            </a:r>
            <a:r>
              <a:rPr lang="zh-CN" altLang="en-US" dirty="0"/>
              <a:t>包括了</a:t>
            </a:r>
            <a:r>
              <a:rPr lang="en-US" altLang="zh-CN" dirty="0"/>
              <a:t>GC</a:t>
            </a:r>
            <a:r>
              <a:rPr lang="zh-CN" altLang="en-US" dirty="0"/>
              <a:t>，这主要是因为闪存不能原地更新，而且数据必须先擦除才能重写。数据按页存储，但是必须以块为单位擦除。因此为了高效的更新数据，会先将有用的信息挑选出合并写到其他地方，然后对原块全部擦除。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107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然后是可靠性问题与解决方式。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331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闪存的主要结构是浮栅晶体管。写入会施加电压拉取电子，从而保存一定的电压来表示数据。</a:t>
            </a:r>
            <a:endParaRPr lang="en-US" altLang="zh-CN" dirty="0"/>
          </a:p>
          <a:p>
            <a:r>
              <a:rPr lang="zh-CN" altLang="en-US" dirty="0"/>
              <a:t>之后读的时候会判断内部电压值来对应不同</a:t>
            </a:r>
            <a:r>
              <a:rPr lang="en-US" altLang="zh-CN" dirty="0"/>
              <a:t>bit</a:t>
            </a:r>
            <a:r>
              <a:rPr lang="zh-CN" altLang="en-US" dirty="0"/>
              <a:t>信息。</a:t>
            </a:r>
            <a:endParaRPr lang="en-US" altLang="zh-CN" dirty="0"/>
          </a:p>
          <a:p>
            <a:r>
              <a:rPr lang="zh-CN" altLang="en-US" dirty="0"/>
              <a:t>但是多次擦写会磨损氧化层，导致电子发生泄露，从而改变电压，造成了数据错误。</a:t>
            </a:r>
            <a:endParaRPr lang="en-US" altLang="zh-CN" dirty="0"/>
          </a:p>
          <a:p>
            <a:r>
              <a:rPr lang="zh-CN" altLang="en-US" dirty="0"/>
              <a:t>而且可以看到，随着近年来闪存密度提高，误码概率不断提高。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435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这里介绍几个主要错误来源。</a:t>
            </a:r>
            <a:endParaRPr lang="en-US" altLang="zh-CN" dirty="0"/>
          </a:p>
          <a:p>
            <a:r>
              <a:rPr lang="zh-CN" altLang="en-US" dirty="0"/>
              <a:t>经常擦写会造成磨损和长时间存储数据都会导致电子泄露。</a:t>
            </a:r>
            <a:endParaRPr lang="en-US" altLang="zh-CN" dirty="0"/>
          </a:p>
          <a:p>
            <a:r>
              <a:rPr lang="zh-CN" altLang="en-US" dirty="0"/>
              <a:t>并且读写当前区域数据时，相邻存储单元由于电压变化会互相造成影响。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MLC</a:t>
            </a:r>
            <a:r>
              <a:rPr lang="zh-CN" altLang="en-US" dirty="0"/>
              <a:t>等快慢页结构写数据时会受之前已写数据的影响，造成错误。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6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062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875314" y="2226156"/>
            <a:ext cx="4441372" cy="3367314"/>
          </a:xfrm>
          <a:custGeom>
            <a:avLst/>
            <a:gdLst>
              <a:gd name="connsiteX0" fmla="*/ 0 w 4441372"/>
              <a:gd name="connsiteY0" fmla="*/ 0 h 3367314"/>
              <a:gd name="connsiteX1" fmla="*/ 4441372 w 4441372"/>
              <a:gd name="connsiteY1" fmla="*/ 0 h 3367314"/>
              <a:gd name="connsiteX2" fmla="*/ 4441372 w 4441372"/>
              <a:gd name="connsiteY2" fmla="*/ 3367314 h 3367314"/>
              <a:gd name="connsiteX3" fmla="*/ 0 w 4441372"/>
              <a:gd name="connsiteY3" fmla="*/ 3367314 h 336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1372" h="3367314">
                <a:moveTo>
                  <a:pt x="0" y="0"/>
                </a:moveTo>
                <a:lnTo>
                  <a:pt x="4441372" y="0"/>
                </a:lnTo>
                <a:lnTo>
                  <a:pt x="4441372" y="3367314"/>
                </a:lnTo>
                <a:lnTo>
                  <a:pt x="0" y="33673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19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393372" y="2293258"/>
            <a:ext cx="2504777" cy="2583543"/>
          </a:xfrm>
          <a:custGeom>
            <a:avLst/>
            <a:gdLst>
              <a:gd name="connsiteX0" fmla="*/ 0 w 2504777"/>
              <a:gd name="connsiteY0" fmla="*/ 0 h 2583543"/>
              <a:gd name="connsiteX1" fmla="*/ 2504777 w 2504777"/>
              <a:gd name="connsiteY1" fmla="*/ 0 h 2583543"/>
              <a:gd name="connsiteX2" fmla="*/ 2504777 w 2504777"/>
              <a:gd name="connsiteY2" fmla="*/ 2583543 h 2583543"/>
              <a:gd name="connsiteX3" fmla="*/ 0 w 2504777"/>
              <a:gd name="connsiteY3" fmla="*/ 2583543 h 25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4777" h="2583543">
                <a:moveTo>
                  <a:pt x="0" y="0"/>
                </a:moveTo>
                <a:lnTo>
                  <a:pt x="2504777" y="0"/>
                </a:lnTo>
                <a:lnTo>
                  <a:pt x="2504777" y="2583543"/>
                </a:lnTo>
                <a:lnTo>
                  <a:pt x="0" y="2583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4771041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890127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9009212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82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878606" y="2151403"/>
            <a:ext cx="4434789" cy="3634695"/>
          </a:xfrm>
          <a:custGeom>
            <a:avLst/>
            <a:gdLst>
              <a:gd name="connsiteX0" fmla="*/ 3625868 w 4434789"/>
              <a:gd name="connsiteY0" fmla="*/ 2781942 h 3634695"/>
              <a:gd name="connsiteX1" fmla="*/ 4434789 w 4434789"/>
              <a:gd name="connsiteY1" fmla="*/ 2781942 h 3634695"/>
              <a:gd name="connsiteX2" fmla="*/ 4434789 w 4434789"/>
              <a:gd name="connsiteY2" fmla="*/ 3634695 h 3634695"/>
              <a:gd name="connsiteX3" fmla="*/ 3625868 w 4434789"/>
              <a:gd name="connsiteY3" fmla="*/ 3634695 h 3634695"/>
              <a:gd name="connsiteX4" fmla="*/ 2719403 w 4434789"/>
              <a:gd name="connsiteY4" fmla="*/ 2781942 h 3634695"/>
              <a:gd name="connsiteX5" fmla="*/ 3528324 w 4434789"/>
              <a:gd name="connsiteY5" fmla="*/ 2781942 h 3634695"/>
              <a:gd name="connsiteX6" fmla="*/ 3528324 w 4434789"/>
              <a:gd name="connsiteY6" fmla="*/ 3634695 h 3634695"/>
              <a:gd name="connsiteX7" fmla="*/ 2719403 w 4434789"/>
              <a:gd name="connsiteY7" fmla="*/ 3634695 h 3634695"/>
              <a:gd name="connsiteX8" fmla="*/ 1812935 w 4434789"/>
              <a:gd name="connsiteY8" fmla="*/ 2781942 h 3634695"/>
              <a:gd name="connsiteX9" fmla="*/ 2621856 w 4434789"/>
              <a:gd name="connsiteY9" fmla="*/ 2781942 h 3634695"/>
              <a:gd name="connsiteX10" fmla="*/ 2621856 w 4434789"/>
              <a:gd name="connsiteY10" fmla="*/ 3634695 h 3634695"/>
              <a:gd name="connsiteX11" fmla="*/ 1812935 w 4434789"/>
              <a:gd name="connsiteY11" fmla="*/ 3634695 h 3634695"/>
              <a:gd name="connsiteX12" fmla="*/ 2719403 w 4434789"/>
              <a:gd name="connsiteY12" fmla="*/ 1854628 h 3634695"/>
              <a:gd name="connsiteX13" fmla="*/ 3528323 w 4434789"/>
              <a:gd name="connsiteY13" fmla="*/ 1854628 h 3634695"/>
              <a:gd name="connsiteX14" fmla="*/ 3528323 w 4434789"/>
              <a:gd name="connsiteY14" fmla="*/ 2707381 h 3634695"/>
              <a:gd name="connsiteX15" fmla="*/ 2719403 w 4434789"/>
              <a:gd name="connsiteY15" fmla="*/ 2707381 h 3634695"/>
              <a:gd name="connsiteX16" fmla="*/ 1812935 w 4434789"/>
              <a:gd name="connsiteY16" fmla="*/ 1854628 h 3634695"/>
              <a:gd name="connsiteX17" fmla="*/ 2621855 w 4434789"/>
              <a:gd name="connsiteY17" fmla="*/ 1854628 h 3634695"/>
              <a:gd name="connsiteX18" fmla="*/ 2621855 w 4434789"/>
              <a:gd name="connsiteY18" fmla="*/ 2707381 h 3634695"/>
              <a:gd name="connsiteX19" fmla="*/ 1812935 w 4434789"/>
              <a:gd name="connsiteY19" fmla="*/ 2707381 h 3634695"/>
              <a:gd name="connsiteX20" fmla="*/ 906468 w 4434789"/>
              <a:gd name="connsiteY20" fmla="*/ 1854628 h 3634695"/>
              <a:gd name="connsiteX21" fmla="*/ 1715388 w 4434789"/>
              <a:gd name="connsiteY21" fmla="*/ 1854628 h 3634695"/>
              <a:gd name="connsiteX22" fmla="*/ 1715388 w 4434789"/>
              <a:gd name="connsiteY22" fmla="*/ 2707381 h 3634695"/>
              <a:gd name="connsiteX23" fmla="*/ 906468 w 4434789"/>
              <a:gd name="connsiteY23" fmla="*/ 2707381 h 3634695"/>
              <a:gd name="connsiteX24" fmla="*/ 0 w 4434789"/>
              <a:gd name="connsiteY24" fmla="*/ 1854628 h 3634695"/>
              <a:gd name="connsiteX25" fmla="*/ 808920 w 4434789"/>
              <a:gd name="connsiteY25" fmla="*/ 1854628 h 3634695"/>
              <a:gd name="connsiteX26" fmla="*/ 808920 w 4434789"/>
              <a:gd name="connsiteY26" fmla="*/ 2707381 h 3634695"/>
              <a:gd name="connsiteX27" fmla="*/ 0 w 4434789"/>
              <a:gd name="connsiteY27" fmla="*/ 2707381 h 3634695"/>
              <a:gd name="connsiteX28" fmla="*/ 3625868 w 4434789"/>
              <a:gd name="connsiteY28" fmla="*/ 927314 h 3634695"/>
              <a:gd name="connsiteX29" fmla="*/ 4434788 w 4434789"/>
              <a:gd name="connsiteY29" fmla="*/ 927314 h 3634695"/>
              <a:gd name="connsiteX30" fmla="*/ 4434788 w 4434789"/>
              <a:gd name="connsiteY30" fmla="*/ 1780067 h 3634695"/>
              <a:gd name="connsiteX31" fmla="*/ 3625868 w 4434789"/>
              <a:gd name="connsiteY31" fmla="*/ 1780067 h 3634695"/>
              <a:gd name="connsiteX32" fmla="*/ 2719402 w 4434789"/>
              <a:gd name="connsiteY32" fmla="*/ 927314 h 3634695"/>
              <a:gd name="connsiteX33" fmla="*/ 3528322 w 4434789"/>
              <a:gd name="connsiteY33" fmla="*/ 927314 h 3634695"/>
              <a:gd name="connsiteX34" fmla="*/ 3528322 w 4434789"/>
              <a:gd name="connsiteY34" fmla="*/ 1780067 h 3634695"/>
              <a:gd name="connsiteX35" fmla="*/ 2719402 w 4434789"/>
              <a:gd name="connsiteY35" fmla="*/ 1780067 h 3634695"/>
              <a:gd name="connsiteX36" fmla="*/ 1812934 w 4434789"/>
              <a:gd name="connsiteY36" fmla="*/ 927314 h 3634695"/>
              <a:gd name="connsiteX37" fmla="*/ 2621854 w 4434789"/>
              <a:gd name="connsiteY37" fmla="*/ 927314 h 3634695"/>
              <a:gd name="connsiteX38" fmla="*/ 2621854 w 4434789"/>
              <a:gd name="connsiteY38" fmla="*/ 1780067 h 3634695"/>
              <a:gd name="connsiteX39" fmla="*/ 1812934 w 4434789"/>
              <a:gd name="connsiteY39" fmla="*/ 1780067 h 3634695"/>
              <a:gd name="connsiteX40" fmla="*/ 906467 w 4434789"/>
              <a:gd name="connsiteY40" fmla="*/ 927314 h 3634695"/>
              <a:gd name="connsiteX41" fmla="*/ 1715387 w 4434789"/>
              <a:gd name="connsiteY41" fmla="*/ 927314 h 3634695"/>
              <a:gd name="connsiteX42" fmla="*/ 1715387 w 4434789"/>
              <a:gd name="connsiteY42" fmla="*/ 1780067 h 3634695"/>
              <a:gd name="connsiteX43" fmla="*/ 906467 w 4434789"/>
              <a:gd name="connsiteY43" fmla="*/ 1780067 h 3634695"/>
              <a:gd name="connsiteX44" fmla="*/ 1812935 w 4434789"/>
              <a:gd name="connsiteY44" fmla="*/ 0 h 3634695"/>
              <a:gd name="connsiteX45" fmla="*/ 2621855 w 4434789"/>
              <a:gd name="connsiteY45" fmla="*/ 0 h 3634695"/>
              <a:gd name="connsiteX46" fmla="*/ 2621855 w 4434789"/>
              <a:gd name="connsiteY46" fmla="*/ 852753 h 3634695"/>
              <a:gd name="connsiteX47" fmla="*/ 1812935 w 4434789"/>
              <a:gd name="connsiteY47" fmla="*/ 852753 h 3634695"/>
              <a:gd name="connsiteX48" fmla="*/ 906467 w 4434789"/>
              <a:gd name="connsiteY48" fmla="*/ 0 h 3634695"/>
              <a:gd name="connsiteX49" fmla="*/ 1715387 w 4434789"/>
              <a:gd name="connsiteY49" fmla="*/ 0 h 3634695"/>
              <a:gd name="connsiteX50" fmla="*/ 1715387 w 4434789"/>
              <a:gd name="connsiteY50" fmla="*/ 852753 h 3634695"/>
              <a:gd name="connsiteX51" fmla="*/ 906467 w 4434789"/>
              <a:gd name="connsiteY51" fmla="*/ 852753 h 3634695"/>
              <a:gd name="connsiteX52" fmla="*/ 0 w 4434789"/>
              <a:gd name="connsiteY52" fmla="*/ 0 h 3634695"/>
              <a:gd name="connsiteX53" fmla="*/ 808920 w 4434789"/>
              <a:gd name="connsiteY53" fmla="*/ 0 h 3634695"/>
              <a:gd name="connsiteX54" fmla="*/ 808920 w 4434789"/>
              <a:gd name="connsiteY54" fmla="*/ 852753 h 3634695"/>
              <a:gd name="connsiteX55" fmla="*/ 0 w 4434789"/>
              <a:gd name="connsiteY55" fmla="*/ 852753 h 363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434789" h="3634695">
                <a:moveTo>
                  <a:pt x="3625868" y="2781942"/>
                </a:moveTo>
                <a:lnTo>
                  <a:pt x="4434789" y="2781942"/>
                </a:lnTo>
                <a:lnTo>
                  <a:pt x="4434789" y="3634695"/>
                </a:lnTo>
                <a:lnTo>
                  <a:pt x="3625868" y="3634695"/>
                </a:lnTo>
                <a:close/>
                <a:moveTo>
                  <a:pt x="2719403" y="2781942"/>
                </a:moveTo>
                <a:lnTo>
                  <a:pt x="3528324" y="2781942"/>
                </a:lnTo>
                <a:lnTo>
                  <a:pt x="3528324" y="3634695"/>
                </a:lnTo>
                <a:lnTo>
                  <a:pt x="2719403" y="3634695"/>
                </a:lnTo>
                <a:close/>
                <a:moveTo>
                  <a:pt x="1812935" y="2781942"/>
                </a:moveTo>
                <a:lnTo>
                  <a:pt x="2621856" y="2781942"/>
                </a:lnTo>
                <a:lnTo>
                  <a:pt x="2621856" y="3634695"/>
                </a:lnTo>
                <a:lnTo>
                  <a:pt x="1812935" y="3634695"/>
                </a:lnTo>
                <a:close/>
                <a:moveTo>
                  <a:pt x="2719403" y="1854628"/>
                </a:moveTo>
                <a:lnTo>
                  <a:pt x="3528323" y="1854628"/>
                </a:lnTo>
                <a:lnTo>
                  <a:pt x="3528323" y="2707381"/>
                </a:lnTo>
                <a:lnTo>
                  <a:pt x="2719403" y="2707381"/>
                </a:lnTo>
                <a:close/>
                <a:moveTo>
                  <a:pt x="1812935" y="1854628"/>
                </a:moveTo>
                <a:lnTo>
                  <a:pt x="2621855" y="1854628"/>
                </a:lnTo>
                <a:lnTo>
                  <a:pt x="2621855" y="2707381"/>
                </a:lnTo>
                <a:lnTo>
                  <a:pt x="1812935" y="2707381"/>
                </a:lnTo>
                <a:close/>
                <a:moveTo>
                  <a:pt x="906468" y="1854628"/>
                </a:moveTo>
                <a:lnTo>
                  <a:pt x="1715388" y="1854628"/>
                </a:lnTo>
                <a:lnTo>
                  <a:pt x="1715388" y="2707381"/>
                </a:lnTo>
                <a:lnTo>
                  <a:pt x="906468" y="2707381"/>
                </a:lnTo>
                <a:close/>
                <a:moveTo>
                  <a:pt x="0" y="1854628"/>
                </a:moveTo>
                <a:lnTo>
                  <a:pt x="808920" y="1854628"/>
                </a:lnTo>
                <a:lnTo>
                  <a:pt x="808920" y="2707381"/>
                </a:lnTo>
                <a:lnTo>
                  <a:pt x="0" y="2707381"/>
                </a:lnTo>
                <a:close/>
                <a:moveTo>
                  <a:pt x="3625868" y="927314"/>
                </a:moveTo>
                <a:lnTo>
                  <a:pt x="4434788" y="927314"/>
                </a:lnTo>
                <a:lnTo>
                  <a:pt x="4434788" y="1780067"/>
                </a:lnTo>
                <a:lnTo>
                  <a:pt x="3625868" y="1780067"/>
                </a:lnTo>
                <a:close/>
                <a:moveTo>
                  <a:pt x="2719402" y="927314"/>
                </a:moveTo>
                <a:lnTo>
                  <a:pt x="3528322" y="927314"/>
                </a:lnTo>
                <a:lnTo>
                  <a:pt x="3528322" y="1780067"/>
                </a:lnTo>
                <a:lnTo>
                  <a:pt x="2719402" y="1780067"/>
                </a:lnTo>
                <a:close/>
                <a:moveTo>
                  <a:pt x="1812934" y="927314"/>
                </a:moveTo>
                <a:lnTo>
                  <a:pt x="2621854" y="927314"/>
                </a:lnTo>
                <a:lnTo>
                  <a:pt x="2621854" y="1780067"/>
                </a:lnTo>
                <a:lnTo>
                  <a:pt x="1812934" y="1780067"/>
                </a:lnTo>
                <a:close/>
                <a:moveTo>
                  <a:pt x="906467" y="927314"/>
                </a:moveTo>
                <a:lnTo>
                  <a:pt x="1715387" y="927314"/>
                </a:lnTo>
                <a:lnTo>
                  <a:pt x="1715387" y="1780067"/>
                </a:lnTo>
                <a:lnTo>
                  <a:pt x="906467" y="1780067"/>
                </a:lnTo>
                <a:close/>
                <a:moveTo>
                  <a:pt x="1812935" y="0"/>
                </a:moveTo>
                <a:lnTo>
                  <a:pt x="2621855" y="0"/>
                </a:lnTo>
                <a:lnTo>
                  <a:pt x="2621855" y="852753"/>
                </a:lnTo>
                <a:lnTo>
                  <a:pt x="1812935" y="852753"/>
                </a:lnTo>
                <a:close/>
                <a:moveTo>
                  <a:pt x="906467" y="0"/>
                </a:moveTo>
                <a:lnTo>
                  <a:pt x="1715387" y="0"/>
                </a:lnTo>
                <a:lnTo>
                  <a:pt x="1715387" y="852753"/>
                </a:lnTo>
                <a:lnTo>
                  <a:pt x="906467" y="852753"/>
                </a:lnTo>
                <a:close/>
                <a:moveTo>
                  <a:pt x="0" y="0"/>
                </a:moveTo>
                <a:lnTo>
                  <a:pt x="808920" y="0"/>
                </a:lnTo>
                <a:lnTo>
                  <a:pt x="808920" y="852753"/>
                </a:lnTo>
                <a:lnTo>
                  <a:pt x="0" y="8527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4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317172" y="2275389"/>
            <a:ext cx="4383315" cy="2634343"/>
          </a:xfrm>
          <a:custGeom>
            <a:avLst/>
            <a:gdLst>
              <a:gd name="connsiteX0" fmla="*/ 0 w 4383315"/>
              <a:gd name="connsiteY0" fmla="*/ 0 h 2634343"/>
              <a:gd name="connsiteX1" fmla="*/ 4383315 w 4383315"/>
              <a:gd name="connsiteY1" fmla="*/ 0 h 2634343"/>
              <a:gd name="connsiteX2" fmla="*/ 4383315 w 4383315"/>
              <a:gd name="connsiteY2" fmla="*/ 2634343 h 2634343"/>
              <a:gd name="connsiteX3" fmla="*/ 0 w 4383315"/>
              <a:gd name="connsiteY3" fmla="*/ 2634343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3315" h="2634343">
                <a:moveTo>
                  <a:pt x="0" y="0"/>
                </a:moveTo>
                <a:lnTo>
                  <a:pt x="4383315" y="0"/>
                </a:lnTo>
                <a:lnTo>
                  <a:pt x="4383315" y="2634343"/>
                </a:lnTo>
                <a:lnTo>
                  <a:pt x="0" y="26343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833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5448297" y="3663155"/>
            <a:ext cx="5353054" cy="1753394"/>
          </a:xfrm>
          <a:custGeom>
            <a:avLst/>
            <a:gdLst>
              <a:gd name="connsiteX0" fmla="*/ 0 w 5353054"/>
              <a:gd name="connsiteY0" fmla="*/ 0 h 1753394"/>
              <a:gd name="connsiteX1" fmla="*/ 5353054 w 5353054"/>
              <a:gd name="connsiteY1" fmla="*/ 0 h 1753394"/>
              <a:gd name="connsiteX2" fmla="*/ 5353054 w 5353054"/>
              <a:gd name="connsiteY2" fmla="*/ 1753394 h 1753394"/>
              <a:gd name="connsiteX3" fmla="*/ 0 w 5353054"/>
              <a:gd name="connsiteY3" fmla="*/ 1753394 h 175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3054" h="1753394">
                <a:moveTo>
                  <a:pt x="0" y="0"/>
                </a:moveTo>
                <a:lnTo>
                  <a:pt x="5353054" y="0"/>
                </a:lnTo>
                <a:lnTo>
                  <a:pt x="5353054" y="1753394"/>
                </a:lnTo>
                <a:lnTo>
                  <a:pt x="0" y="17533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37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61975" y="561975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561975" y="2564342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561975" y="4566708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37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11277600" cy="6096000"/>
          </a:xfrm>
          <a:custGeom>
            <a:avLst/>
            <a:gdLst>
              <a:gd name="connsiteX0" fmla="*/ 0 w 11277600"/>
              <a:gd name="connsiteY0" fmla="*/ 0 h 6096000"/>
              <a:gd name="connsiteX1" fmla="*/ 11277600 w 11277600"/>
              <a:gd name="connsiteY1" fmla="*/ 0 h 6096000"/>
              <a:gd name="connsiteX2" fmla="*/ 11277600 w 11277600"/>
              <a:gd name="connsiteY2" fmla="*/ 6096000 h 6096000"/>
              <a:gd name="connsiteX3" fmla="*/ 0 w 11277600"/>
              <a:gd name="connsiteY3" fmla="*/ 609600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0" h="6096000">
                <a:moveTo>
                  <a:pt x="0" y="0"/>
                </a:moveTo>
                <a:lnTo>
                  <a:pt x="11277600" y="0"/>
                </a:lnTo>
                <a:lnTo>
                  <a:pt x="11277600" y="6096000"/>
                </a:lnTo>
                <a:lnTo>
                  <a:pt x="0" y="609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1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52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3889828" y="1956366"/>
            <a:ext cx="4209145" cy="4024768"/>
          </a:xfrm>
          <a:custGeom>
            <a:avLst/>
            <a:gdLst>
              <a:gd name="connsiteX0" fmla="*/ 2191659 w 4209145"/>
              <a:gd name="connsiteY0" fmla="*/ 0 h 4024768"/>
              <a:gd name="connsiteX1" fmla="*/ 4209145 w 4209145"/>
              <a:gd name="connsiteY1" fmla="*/ 0 h 4024768"/>
              <a:gd name="connsiteX2" fmla="*/ 4209145 w 4209145"/>
              <a:gd name="connsiteY2" fmla="*/ 4024768 h 4024768"/>
              <a:gd name="connsiteX3" fmla="*/ 2191659 w 4209145"/>
              <a:gd name="connsiteY3" fmla="*/ 4024768 h 4024768"/>
              <a:gd name="connsiteX4" fmla="*/ 0 w 4209145"/>
              <a:gd name="connsiteY4" fmla="*/ 0 h 4024768"/>
              <a:gd name="connsiteX5" fmla="*/ 2017486 w 4209145"/>
              <a:gd name="connsiteY5" fmla="*/ 0 h 4024768"/>
              <a:gd name="connsiteX6" fmla="*/ 2017486 w 4209145"/>
              <a:gd name="connsiteY6" fmla="*/ 4024768 h 4024768"/>
              <a:gd name="connsiteX7" fmla="*/ 0 w 4209145"/>
              <a:gd name="connsiteY7" fmla="*/ 4024768 h 4024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9145" h="4024768">
                <a:moveTo>
                  <a:pt x="2191659" y="0"/>
                </a:moveTo>
                <a:lnTo>
                  <a:pt x="4209145" y="0"/>
                </a:lnTo>
                <a:lnTo>
                  <a:pt x="4209145" y="4024768"/>
                </a:lnTo>
                <a:lnTo>
                  <a:pt x="2191659" y="4024768"/>
                </a:lnTo>
                <a:close/>
                <a:moveTo>
                  <a:pt x="0" y="0"/>
                </a:moveTo>
                <a:lnTo>
                  <a:pt x="2017486" y="0"/>
                </a:lnTo>
                <a:lnTo>
                  <a:pt x="2017486" y="4024768"/>
                </a:lnTo>
                <a:lnTo>
                  <a:pt x="0" y="40247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3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930401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4246356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562311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8878265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93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171804" y="1945532"/>
            <a:ext cx="4401683" cy="4183806"/>
          </a:xfrm>
          <a:custGeom>
            <a:avLst/>
            <a:gdLst>
              <a:gd name="connsiteX0" fmla="*/ 0 w 4401683"/>
              <a:gd name="connsiteY0" fmla="*/ 3634077 h 4183806"/>
              <a:gd name="connsiteX1" fmla="*/ 4401683 w 4401683"/>
              <a:gd name="connsiteY1" fmla="*/ 3634077 h 4183806"/>
              <a:gd name="connsiteX2" fmla="*/ 4401683 w 4401683"/>
              <a:gd name="connsiteY2" fmla="*/ 4183806 h 4183806"/>
              <a:gd name="connsiteX3" fmla="*/ 0 w 4401683"/>
              <a:gd name="connsiteY3" fmla="*/ 4183806 h 4183806"/>
              <a:gd name="connsiteX4" fmla="*/ 0 w 4401683"/>
              <a:gd name="connsiteY4" fmla="*/ 0 h 4183806"/>
              <a:gd name="connsiteX5" fmla="*/ 4401683 w 4401683"/>
              <a:gd name="connsiteY5" fmla="*/ 0 h 4183806"/>
              <a:gd name="connsiteX6" fmla="*/ 4401683 w 4401683"/>
              <a:gd name="connsiteY6" fmla="*/ 2515899 h 4183806"/>
              <a:gd name="connsiteX7" fmla="*/ 0 w 4401683"/>
              <a:gd name="connsiteY7" fmla="*/ 2515899 h 418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1683" h="4183806">
                <a:moveTo>
                  <a:pt x="0" y="3634077"/>
                </a:moveTo>
                <a:lnTo>
                  <a:pt x="4401683" y="3634077"/>
                </a:lnTo>
                <a:lnTo>
                  <a:pt x="4401683" y="4183806"/>
                </a:lnTo>
                <a:lnTo>
                  <a:pt x="0" y="4183806"/>
                </a:lnTo>
                <a:close/>
                <a:moveTo>
                  <a:pt x="0" y="0"/>
                </a:moveTo>
                <a:lnTo>
                  <a:pt x="4401683" y="0"/>
                </a:lnTo>
                <a:lnTo>
                  <a:pt x="4401683" y="2515899"/>
                </a:lnTo>
                <a:lnTo>
                  <a:pt x="0" y="25158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64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262742" y="2220685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1262742" y="4093028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270173" y="2220685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6270173" y="4093028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80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7039430" y="2459266"/>
            <a:ext cx="3628571" cy="2132895"/>
          </a:xfrm>
          <a:custGeom>
            <a:avLst/>
            <a:gdLst>
              <a:gd name="connsiteX0" fmla="*/ 0 w 3628571"/>
              <a:gd name="connsiteY0" fmla="*/ 0 h 2132895"/>
              <a:gd name="connsiteX1" fmla="*/ 3628571 w 3628571"/>
              <a:gd name="connsiteY1" fmla="*/ 0 h 2132895"/>
              <a:gd name="connsiteX2" fmla="*/ 3628571 w 3628571"/>
              <a:gd name="connsiteY2" fmla="*/ 2132895 h 2132895"/>
              <a:gd name="connsiteX3" fmla="*/ 0 w 3628571"/>
              <a:gd name="connsiteY3" fmla="*/ 2132895 h 213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8571" h="2132895">
                <a:moveTo>
                  <a:pt x="0" y="0"/>
                </a:moveTo>
                <a:lnTo>
                  <a:pt x="3628571" y="0"/>
                </a:lnTo>
                <a:lnTo>
                  <a:pt x="3628571" y="2132895"/>
                </a:lnTo>
                <a:lnTo>
                  <a:pt x="0" y="213289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04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27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7" r:id="rId2"/>
    <p:sldLayoutId id="2147483656" r:id="rId3"/>
    <p:sldLayoutId id="2147483655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60" r:id="rId12"/>
    <p:sldLayoutId id="2147483659" r:id="rId13"/>
    <p:sldLayoutId id="214748365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51321" y="2370389"/>
            <a:ext cx="4818600" cy="119058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50000"/>
              </a:lnSpc>
            </a:pPr>
            <a:r>
              <a:rPr lang="en-US" altLang="zh-CN" sz="5400" dirty="0">
                <a:solidFill>
                  <a:srgbClr val="191919"/>
                </a:solidFill>
              </a:rPr>
              <a:t>SSD</a:t>
            </a:r>
            <a:r>
              <a:rPr lang="zh-CN" altLang="en-US" sz="5400" dirty="0">
                <a:solidFill>
                  <a:srgbClr val="191919"/>
                </a:solidFill>
              </a:rPr>
              <a:t>可靠性</a:t>
            </a: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7797800" y="3675863"/>
            <a:ext cx="367212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130819" y="3876214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汇报人：任哲旋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2020.12.15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460" y="5853452"/>
            <a:ext cx="2279853" cy="155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37517CD0-5E1D-4EDE-B0DF-5D871290E4A9}"/>
              </a:ext>
            </a:extLst>
          </p:cNvPr>
          <p:cNvSpPr txBox="1"/>
          <p:nvPr/>
        </p:nvSpPr>
        <p:spPr>
          <a:xfrm>
            <a:off x="11080955" y="30621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>
                <a:latin typeface="+mn-ea"/>
              </a:rPr>
              <a:t>3/3</a:t>
            </a:r>
            <a:endParaRPr lang="zh-CN" altLang="en-US" sz="2400" b="1" spc="300" dirty="0">
              <a:latin typeface="+mn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44AB57F-D672-413B-9C9E-E8B15D346E4D}"/>
              </a:ext>
            </a:extLst>
          </p:cNvPr>
          <p:cNvSpPr txBox="1"/>
          <p:nvPr/>
        </p:nvSpPr>
        <p:spPr>
          <a:xfrm>
            <a:off x="1696076" y="1007837"/>
            <a:ext cx="87073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b="1" dirty="0"/>
              <a:t>ECC</a:t>
            </a:r>
            <a:r>
              <a:rPr lang="zh-CN" altLang="en-US" dirty="0"/>
              <a:t>（</a:t>
            </a:r>
            <a:r>
              <a:rPr lang="en-US" altLang="zh-CN" dirty="0"/>
              <a:t>Error correction code</a:t>
            </a:r>
            <a:r>
              <a:rPr lang="zh-CN" altLang="en-US" dirty="0"/>
              <a:t>）纠错</a:t>
            </a:r>
            <a:endParaRPr lang="en-US" altLang="zh-CN" dirty="0"/>
          </a:p>
          <a:p>
            <a:r>
              <a:rPr lang="zh-CN" altLang="en-US" dirty="0"/>
              <a:t>         常用：</a:t>
            </a:r>
            <a:r>
              <a:rPr lang="en-US" altLang="zh-CN" dirty="0"/>
              <a:t>BCH</a:t>
            </a:r>
            <a:r>
              <a:rPr lang="zh-CN" altLang="en-US" dirty="0"/>
              <a:t>（目前大多数），</a:t>
            </a:r>
            <a:r>
              <a:rPr lang="en-US" altLang="zh-CN" dirty="0"/>
              <a:t>LDPC</a:t>
            </a:r>
            <a:r>
              <a:rPr lang="zh-CN" altLang="en-US" dirty="0"/>
              <a:t>（比</a:t>
            </a:r>
            <a:r>
              <a:rPr lang="en-US" altLang="zh-CN" dirty="0"/>
              <a:t>BCH</a:t>
            </a:r>
            <a:r>
              <a:rPr lang="zh-CN" altLang="en-US" dirty="0"/>
              <a:t>性能提升</a:t>
            </a:r>
            <a:r>
              <a:rPr lang="en-US" altLang="zh-CN" dirty="0"/>
              <a:t>3</a:t>
            </a:r>
            <a:r>
              <a:rPr lang="zh-CN" altLang="en-US" dirty="0"/>
              <a:t>倍）。</a:t>
            </a:r>
            <a:r>
              <a:rPr lang="en-US" altLang="zh-CN" dirty="0"/>
              <a:t>SSD</a:t>
            </a:r>
            <a:r>
              <a:rPr lang="zh-CN" altLang="en-US" dirty="0"/>
              <a:t>控制器上有</a:t>
            </a:r>
            <a:r>
              <a:rPr lang="en-US" altLang="zh-CN" dirty="0"/>
              <a:t>ECC</a:t>
            </a:r>
            <a:r>
              <a:rPr lang="zh-CN" altLang="en-US" dirty="0"/>
              <a:t>纠错模块，越多的预留空间就能提供越强的</a:t>
            </a:r>
            <a:r>
              <a:rPr lang="en-US" altLang="zh-CN" dirty="0"/>
              <a:t>ECC</a:t>
            </a:r>
            <a:r>
              <a:rPr lang="zh-CN" altLang="en-US" dirty="0"/>
              <a:t>纠错能力。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硬解码（直接解码，可配合重读）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软解码（</a:t>
            </a:r>
            <a:r>
              <a:rPr lang="en-US" altLang="zh-CN" dirty="0"/>
              <a:t>LDPC</a:t>
            </a:r>
            <a:r>
              <a:rPr lang="zh-CN" altLang="en-US" dirty="0"/>
              <a:t>软解码，根据多次重读数据结合成的对数似然比判决）。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b="1" dirty="0"/>
              <a:t>数据冗余 </a:t>
            </a:r>
            <a:r>
              <a:rPr lang="en-US" altLang="zh-CN" dirty="0"/>
              <a:t>Redundancy /RAID</a:t>
            </a:r>
          </a:p>
          <a:p>
            <a:r>
              <a:rPr lang="zh-CN" altLang="en-US" dirty="0"/>
              <a:t>         跨多个闪存芯片存储额外信息，可恢复</a:t>
            </a:r>
            <a:r>
              <a:rPr lang="en-US" altLang="zh-CN" dirty="0"/>
              <a:t>ECC</a:t>
            </a:r>
            <a:r>
              <a:rPr lang="zh-CN" altLang="en-US" dirty="0"/>
              <a:t>不可纠正的错误（硬件芯片，</a:t>
            </a:r>
            <a:r>
              <a:rPr lang="en-US" altLang="zh-CN" dirty="0"/>
              <a:t>Word Line</a:t>
            </a:r>
            <a:r>
              <a:rPr lang="zh-CN" altLang="en-US" dirty="0"/>
              <a:t>错误）。方便理解可认为是</a:t>
            </a:r>
            <a:r>
              <a:rPr lang="en-US" altLang="zh-CN" dirty="0"/>
              <a:t>RAID 5 / RAID 6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b="1" dirty="0"/>
              <a:t>Re-read</a:t>
            </a:r>
            <a:r>
              <a:rPr lang="zh-CN" altLang="en-US" dirty="0"/>
              <a:t>（重读）</a:t>
            </a:r>
            <a:endParaRPr lang="en-US" altLang="zh-CN" dirty="0"/>
          </a:p>
          <a:p>
            <a:r>
              <a:rPr lang="zh-CN" altLang="en-US" dirty="0"/>
              <a:t>         电压分布平移，可不断改变参考电压来尝试找到可读出数据的电压点。直到正确读出数据，只要状态电压分布没有发生重叠，就可以通过重读恢复数据。</a:t>
            </a:r>
            <a:endParaRPr lang="en-US" altLang="zh-CN" dirty="0"/>
          </a:p>
          <a:p>
            <a:r>
              <a:rPr lang="zh-CN" altLang="en-US" dirty="0"/>
              <a:t>         复杂的重读：先读附近的单元确定状态，再用不同参考电压读两次要读的单元，根据附近单元数据决定选择哪一个。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b="1" dirty="0"/>
              <a:t>Data Scrub/</a:t>
            </a:r>
            <a:r>
              <a:rPr lang="en-US" altLang="zh-CN" dirty="0"/>
              <a:t> Relocation </a:t>
            </a:r>
            <a:r>
              <a:rPr lang="zh-CN" altLang="en-US" dirty="0"/>
              <a:t>（重写）</a:t>
            </a:r>
            <a:endParaRPr lang="en-US" altLang="zh-CN" dirty="0"/>
          </a:p>
          <a:p>
            <a:r>
              <a:rPr lang="zh-CN" altLang="en-US" dirty="0"/>
              <a:t>         重新擦去数据并写到其他地方，防止之后出现不可纠正错误。例如可在</a:t>
            </a:r>
            <a:r>
              <a:rPr lang="en-US" altLang="zh-CN" dirty="0"/>
              <a:t>ECC</a:t>
            </a:r>
            <a:r>
              <a:rPr lang="zh-CN" altLang="en-US" dirty="0"/>
              <a:t>或调整电压进行重读成功纠错后重写。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zh-CN" altLang="en-US" b="1" dirty="0"/>
              <a:t>数据随机化</a:t>
            </a:r>
            <a:endParaRPr lang="en-US" altLang="zh-CN" b="1" dirty="0"/>
          </a:p>
          <a:p>
            <a:r>
              <a:rPr lang="zh-CN" altLang="en-US" dirty="0"/>
              <a:t>         </a:t>
            </a:r>
            <a:r>
              <a:rPr lang="en-US" altLang="zh-CN" dirty="0"/>
              <a:t>Flash</a:t>
            </a:r>
            <a:r>
              <a:rPr lang="zh-CN" altLang="en-US" dirty="0"/>
              <a:t>通过施加电压来存储数据，对某些写入的数据样式很敏感，不断地输入全</a:t>
            </a:r>
            <a:r>
              <a:rPr lang="en-US" altLang="zh-CN" dirty="0"/>
              <a:t>0</a:t>
            </a:r>
            <a:r>
              <a:rPr lang="zh-CN" altLang="en-US" dirty="0"/>
              <a:t>或者全</a:t>
            </a:r>
            <a:r>
              <a:rPr lang="en-US" altLang="zh-CN" dirty="0"/>
              <a:t>1</a:t>
            </a:r>
            <a:r>
              <a:rPr lang="zh-CN" altLang="en-US" dirty="0"/>
              <a:t>，容易导致内部电量不均衡，干扰相邻存储单元。可考虑让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的分布充分隔离，即各存储状态电压分布明显不产生交集。 可用</a:t>
            </a:r>
            <a:r>
              <a:rPr lang="en-US" altLang="zh-CN" dirty="0"/>
              <a:t>AES</a:t>
            </a:r>
            <a:r>
              <a:rPr lang="zh-CN" altLang="en-US" dirty="0"/>
              <a:t>加密算法实现数据随机化。</a:t>
            </a:r>
            <a:endParaRPr lang="en-US" altLang="zh-CN" dirty="0"/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9C2EE24B-43FA-4636-9A0E-FD06B1DF0AA2}"/>
              </a:ext>
            </a:extLst>
          </p:cNvPr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400" b="1" spc="300" dirty="0">
                <a:latin typeface="+mn-ea"/>
              </a:rPr>
              <a:t>主要解决方式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DF1B7E-D271-4B65-B04D-BF0ABA3BA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3401" y="3579519"/>
            <a:ext cx="1761109" cy="72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10868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5177254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论文</a:t>
            </a:r>
            <a:r>
              <a:rPr lang="en-US" altLang="zh-CN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1:</a:t>
            </a:r>
            <a:r>
              <a:rPr lang="zh-CN" altLang="en-US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企业</a:t>
            </a:r>
            <a:r>
              <a:rPr lang="en-US" altLang="zh-CN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SSD</a:t>
            </a:r>
            <a:r>
              <a:rPr lang="zh-CN" altLang="en-US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错误</a:t>
            </a:r>
            <a:endParaRPr lang="en-US" altLang="zh-CN" sz="4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  </a:t>
            </a:r>
            <a:r>
              <a:rPr lang="zh-CN" altLang="en-US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来源</a:t>
            </a:r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5920353" y="3846906"/>
            <a:ext cx="474764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03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F7AF5F5C-4C98-45D8-96E5-445A0AA3D9BB}"/>
              </a:ext>
            </a:extLst>
          </p:cNvPr>
          <p:cNvSpPr txBox="1"/>
          <p:nvPr/>
        </p:nvSpPr>
        <p:spPr>
          <a:xfrm>
            <a:off x="5920353" y="3957309"/>
            <a:ext cx="4671068" cy="32701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企业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SSD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错误来源分析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01802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37517CD0-5E1D-4EDE-B0DF-5D871290E4A9}"/>
              </a:ext>
            </a:extLst>
          </p:cNvPr>
          <p:cNvSpPr txBox="1"/>
          <p:nvPr/>
        </p:nvSpPr>
        <p:spPr>
          <a:xfrm>
            <a:off x="11080955" y="30621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>
                <a:latin typeface="+mn-ea"/>
              </a:rPr>
              <a:t>1/4</a:t>
            </a:r>
            <a:endParaRPr lang="zh-CN" altLang="en-US" sz="2400" b="1" spc="300" dirty="0">
              <a:latin typeface="+mn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44AB57F-D672-413B-9C9E-E8B15D346E4D}"/>
              </a:ext>
            </a:extLst>
          </p:cNvPr>
          <p:cNvSpPr txBox="1"/>
          <p:nvPr/>
        </p:nvSpPr>
        <p:spPr>
          <a:xfrm>
            <a:off x="1729922" y="1006024"/>
            <a:ext cx="87073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）论文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大规模企业存储部署中</a:t>
            </a:r>
            <a:r>
              <a:rPr lang="en-US" altLang="zh-CN" dirty="0"/>
              <a:t>SSD</a:t>
            </a:r>
            <a:r>
              <a:rPr lang="zh-CN" altLang="en-US" dirty="0"/>
              <a:t>可靠性研究</a:t>
            </a:r>
            <a:endParaRPr lang="en-US" altLang="zh-CN" dirty="0"/>
          </a:p>
          <a:p>
            <a:r>
              <a:rPr lang="en-US" altLang="zh-CN" dirty="0"/>
              <a:t>         A Study of SSD Reliability in Large Scale Enterprise Storage Deployments</a:t>
            </a:r>
          </a:p>
          <a:p>
            <a:r>
              <a:rPr lang="en-US" altLang="zh-CN" dirty="0"/>
              <a:t>         FAST-20  2020.02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）主要内容：对大规模企业存储系统中 </a:t>
            </a:r>
            <a:r>
              <a:rPr lang="en-US" altLang="zh-CN" dirty="0"/>
              <a:t>NAND-based SSDs </a:t>
            </a:r>
            <a:r>
              <a:rPr lang="zh-CN" altLang="en-US" dirty="0"/>
              <a:t>的现场研究。</a:t>
            </a:r>
            <a:endParaRPr lang="en-US" altLang="zh-CN" dirty="0"/>
          </a:p>
          <a:p>
            <a:r>
              <a:rPr lang="zh-CN" altLang="en-US" dirty="0"/>
              <a:t>         对</a:t>
            </a:r>
            <a:r>
              <a:rPr lang="en-US" altLang="zh-CN" dirty="0"/>
              <a:t>NetApp</a:t>
            </a:r>
            <a:r>
              <a:rPr lang="zh-CN" altLang="en-US" dirty="0"/>
              <a:t>的</a:t>
            </a:r>
            <a:r>
              <a:rPr lang="en-US" altLang="zh-CN" dirty="0"/>
              <a:t>140</a:t>
            </a:r>
            <a:r>
              <a:rPr lang="zh-CN" altLang="en-US" dirty="0"/>
              <a:t>万个</a:t>
            </a:r>
            <a:r>
              <a:rPr lang="en-US" altLang="zh-CN" dirty="0"/>
              <a:t>SSD</a:t>
            </a:r>
            <a:r>
              <a:rPr lang="zh-CN" altLang="en-US" dirty="0"/>
              <a:t>的运行数据进行记录与分析（覆盖 </a:t>
            </a:r>
            <a:r>
              <a:rPr lang="en-US" altLang="zh-CN" dirty="0"/>
              <a:t>3</a:t>
            </a:r>
            <a:r>
              <a:rPr lang="zh-CN" altLang="en-US" dirty="0"/>
              <a:t>个不同制造商，</a:t>
            </a:r>
            <a:r>
              <a:rPr lang="en-US" altLang="zh-CN" dirty="0"/>
              <a:t>18</a:t>
            </a:r>
            <a:r>
              <a:rPr lang="zh-CN" altLang="en-US" dirty="0"/>
              <a:t>个不同型号，</a:t>
            </a:r>
            <a:r>
              <a:rPr lang="en-US" altLang="zh-CN" dirty="0"/>
              <a:t>12</a:t>
            </a:r>
            <a:r>
              <a:rPr lang="zh-CN" altLang="en-US" dirty="0"/>
              <a:t>种不同容量，</a:t>
            </a:r>
            <a:r>
              <a:rPr lang="en-US" altLang="zh-CN" dirty="0"/>
              <a:t>4</a:t>
            </a:r>
            <a:r>
              <a:rPr lang="zh-CN" altLang="en-US" dirty="0"/>
              <a:t>种闪存技术：</a:t>
            </a:r>
            <a:r>
              <a:rPr lang="en-US" altLang="zh-CN" dirty="0"/>
              <a:t>SLC</a:t>
            </a:r>
            <a:r>
              <a:rPr lang="zh-CN" altLang="en-US" dirty="0"/>
              <a:t>，</a:t>
            </a:r>
            <a:r>
              <a:rPr lang="en-US" altLang="zh-CN" dirty="0" err="1"/>
              <a:t>cMLC</a:t>
            </a:r>
            <a:r>
              <a:rPr lang="zh-CN" altLang="en-US" dirty="0"/>
              <a:t>，</a:t>
            </a:r>
            <a:r>
              <a:rPr lang="en-US" altLang="zh-CN" dirty="0" err="1"/>
              <a:t>eMLC</a:t>
            </a:r>
            <a:r>
              <a:rPr lang="zh-CN" altLang="en-US" dirty="0"/>
              <a:t>，</a:t>
            </a:r>
            <a:r>
              <a:rPr lang="en-US" altLang="zh-CN" dirty="0"/>
              <a:t>3D-TLC</a:t>
            </a:r>
            <a:r>
              <a:rPr lang="zh-CN" altLang="en-US" dirty="0"/>
              <a:t>，不同固件版本）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9C2EE24B-43FA-4636-9A0E-FD06B1DF0AA2}"/>
              </a:ext>
            </a:extLst>
          </p:cNvPr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400" b="1" spc="300" dirty="0">
                <a:latin typeface="+mn-ea"/>
              </a:rPr>
              <a:t>论文</a:t>
            </a:r>
            <a:r>
              <a:rPr lang="en-US" altLang="zh-CN" sz="2400" b="1" spc="300" dirty="0">
                <a:latin typeface="+mn-ea"/>
              </a:rPr>
              <a:t>1</a:t>
            </a:r>
            <a:endParaRPr lang="zh-CN" altLang="en-US" sz="2400" b="1" spc="300" dirty="0">
              <a:latin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A82C550-0788-451B-BE28-0F31100A2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662" y="5968736"/>
            <a:ext cx="1533277" cy="39568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357A956-67F3-4417-B121-ACA93928D814}"/>
              </a:ext>
            </a:extLst>
          </p:cNvPr>
          <p:cNvSpPr txBox="1"/>
          <p:nvPr/>
        </p:nvSpPr>
        <p:spPr>
          <a:xfrm>
            <a:off x="1729921" y="3458956"/>
            <a:ext cx="87073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比较明显的</a:t>
            </a:r>
            <a:r>
              <a:rPr lang="en-US" altLang="zh-CN" dirty="0"/>
              <a:t>Observations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平均年替换率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ARR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0.22%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（范围：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0.07%-1.2%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.</a:t>
            </a:r>
          </a:p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          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比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google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数据中心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ARR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低（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1.0%-2.5%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）比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HDD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故障率低（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2%-9%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）即使对于技术上非常相似的驱动器型号规格，</a:t>
            </a:r>
            <a:r>
              <a:rPr lang="en-US" altLang="zh-CN" dirty="0"/>
              <a:t>ARR</a:t>
            </a:r>
            <a:r>
              <a:rPr lang="zh-CN" altLang="en-US" dirty="0"/>
              <a:t>有很大差异。</a:t>
            </a:r>
            <a:endParaRPr lang="en-US" altLang="zh-CN" dirty="0"/>
          </a:p>
          <a:p>
            <a:r>
              <a:rPr lang="en-US" altLang="zh-CN" dirty="0"/>
              <a:t>         0.53% for II-G 15TB drives</a:t>
            </a:r>
            <a:r>
              <a:rPr lang="zh-CN" altLang="en-US" dirty="0"/>
              <a:t>。</a:t>
            </a:r>
            <a:r>
              <a:rPr lang="en-US" altLang="zh-CN" dirty="0"/>
              <a:t>1.13% for II-C 15.3TB drives.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）为坏块预留的备用空间利用率很低。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平均使用率低于 </a:t>
            </a:r>
            <a:r>
              <a:rPr lang="en-US" altLang="zh-CN" dirty="0"/>
              <a:t>15%</a:t>
            </a:r>
            <a:r>
              <a:rPr lang="zh-CN" altLang="en-US" dirty="0"/>
              <a:t>，</a:t>
            </a:r>
            <a:r>
              <a:rPr lang="en-US" altLang="zh-CN" dirty="0"/>
              <a:t>99.9%</a:t>
            </a:r>
            <a:r>
              <a:rPr lang="zh-CN" altLang="en-US" dirty="0"/>
              <a:t>利用率为</a:t>
            </a:r>
            <a:r>
              <a:rPr lang="en-US" altLang="zh-CN" dirty="0"/>
              <a:t>17%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SSD</a:t>
            </a:r>
            <a:r>
              <a:rPr lang="zh-CN" altLang="en-US" dirty="0"/>
              <a:t>远未达到其</a:t>
            </a:r>
            <a:r>
              <a:rPr lang="en-US" altLang="zh-CN" dirty="0"/>
              <a:t>PE</a:t>
            </a:r>
            <a:r>
              <a:rPr lang="zh-CN" altLang="en-US" dirty="0"/>
              <a:t>极限，故因达到最大擦写次数失效可能性为零。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只适用</a:t>
            </a:r>
            <a:r>
              <a:rPr lang="en-US" altLang="zh-CN" dirty="0"/>
              <a:t>2-3</a:t>
            </a:r>
            <a:r>
              <a:rPr lang="zh-CN" altLang="en-US" dirty="0"/>
              <a:t>年的</a:t>
            </a:r>
            <a:r>
              <a:rPr lang="en-US" altLang="zh-CN" dirty="0"/>
              <a:t>SSD</a:t>
            </a:r>
            <a:r>
              <a:rPr lang="zh-CN" altLang="en-US" dirty="0"/>
              <a:t>实际擦写利用率仅为</a:t>
            </a:r>
            <a:r>
              <a:rPr lang="en-US" altLang="zh-CN" dirty="0"/>
              <a:t>2%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         99.9%</a:t>
            </a:r>
            <a:r>
              <a:rPr lang="zh-CN" altLang="en-US" dirty="0"/>
              <a:t>的</a:t>
            </a:r>
            <a:r>
              <a:rPr lang="en-US" altLang="zh-CN" dirty="0"/>
              <a:t>Driver</a:t>
            </a:r>
            <a:r>
              <a:rPr lang="zh-CN" altLang="en-US" dirty="0"/>
              <a:t>使用寿命为</a:t>
            </a:r>
            <a:r>
              <a:rPr lang="en-US" altLang="zh-CN" dirty="0"/>
              <a:t>15% - 33%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9593F5E-5BCF-42DB-A836-14637D36F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1758" y="3500848"/>
            <a:ext cx="2803597" cy="242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33641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37517CD0-5E1D-4EDE-B0DF-5D871290E4A9}"/>
              </a:ext>
            </a:extLst>
          </p:cNvPr>
          <p:cNvSpPr txBox="1"/>
          <p:nvPr/>
        </p:nvSpPr>
        <p:spPr>
          <a:xfrm>
            <a:off x="11080955" y="30621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>
                <a:latin typeface="+mn-ea"/>
              </a:rPr>
              <a:t>2/4</a:t>
            </a:r>
            <a:endParaRPr lang="zh-CN" altLang="en-US" sz="2400" b="1" spc="300" dirty="0">
              <a:latin typeface="+mn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44AB57F-D672-413B-9C9E-E8B15D346E4D}"/>
              </a:ext>
            </a:extLst>
          </p:cNvPr>
          <p:cNvSpPr txBox="1"/>
          <p:nvPr/>
        </p:nvSpPr>
        <p:spPr>
          <a:xfrm>
            <a:off x="1754753" y="1007837"/>
            <a:ext cx="8707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b="1" dirty="0"/>
              <a:t>使用率和使用时间</a:t>
            </a:r>
            <a:r>
              <a:rPr lang="zh-CN" altLang="en-US" dirty="0"/>
              <a:t>：擦写过多无疑会造成更严重影响。但在刚开始使用的</a:t>
            </a:r>
            <a:r>
              <a:rPr lang="en-US" altLang="zh-CN" dirty="0"/>
              <a:t>1</a:t>
            </a:r>
            <a:r>
              <a:rPr lang="zh-CN" altLang="en-US" dirty="0"/>
              <a:t>年内</a:t>
            </a:r>
            <a:endParaRPr lang="en-US" altLang="zh-CN" dirty="0"/>
          </a:p>
          <a:p>
            <a:r>
              <a:rPr lang="en-US" altLang="zh-CN" dirty="0"/>
              <a:t>         ARR</a:t>
            </a:r>
            <a:r>
              <a:rPr lang="zh-CN" altLang="en-US" dirty="0"/>
              <a:t>是一年后的</a:t>
            </a:r>
            <a:r>
              <a:rPr lang="en-US" altLang="zh-CN" dirty="0"/>
              <a:t>2-3</a:t>
            </a:r>
            <a:r>
              <a:rPr lang="zh-CN" altLang="en-US" dirty="0"/>
              <a:t>倍，</a:t>
            </a:r>
            <a:r>
              <a:rPr lang="en-US" altLang="zh-CN" dirty="0"/>
              <a:t>ARR</a:t>
            </a:r>
            <a:r>
              <a:rPr lang="zh-CN" altLang="en-US" dirty="0"/>
              <a:t>并没有随使用时间增加（可能远未接近擦写上限）。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b="1" dirty="0"/>
              <a:t>Flash</a:t>
            </a:r>
            <a:r>
              <a:rPr lang="zh-CN" altLang="en-US" b="1" dirty="0"/>
              <a:t>类型</a:t>
            </a:r>
            <a:r>
              <a:rPr lang="zh-CN" altLang="en-US" dirty="0"/>
              <a:t>：虽然</a:t>
            </a:r>
            <a:r>
              <a:rPr lang="en-US" altLang="zh-CN" dirty="0"/>
              <a:t>TLC</a:t>
            </a:r>
            <a:r>
              <a:rPr lang="zh-CN" altLang="en-US" dirty="0"/>
              <a:t>有更高</a:t>
            </a:r>
            <a:r>
              <a:rPr lang="en-US" altLang="zh-CN" dirty="0"/>
              <a:t>ARR</a:t>
            </a:r>
            <a:r>
              <a:rPr lang="zh-CN" altLang="en-US" dirty="0"/>
              <a:t>，但是与使用率的影响相比较小，可直接忽略。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en-US" b="1" dirty="0"/>
              <a:t>容量</a:t>
            </a:r>
            <a:r>
              <a:rPr lang="zh-CN" altLang="en-US" dirty="0"/>
              <a:t>：更高容量具有更高</a:t>
            </a:r>
            <a:r>
              <a:rPr lang="en-US" altLang="zh-CN" dirty="0"/>
              <a:t>ARR</a:t>
            </a:r>
            <a:r>
              <a:rPr lang="zh-CN" altLang="en-US" dirty="0"/>
              <a:t>，会出现更多的严重错误，更少的预测性错误。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zh-CN" altLang="en-US" b="1" dirty="0"/>
              <a:t>工艺</a:t>
            </a:r>
            <a:r>
              <a:rPr lang="en-US" altLang="zh-CN" b="1" dirty="0"/>
              <a:t>/</a:t>
            </a:r>
            <a:r>
              <a:rPr lang="zh-CN" altLang="en-US" b="1" dirty="0"/>
              <a:t>密度</a:t>
            </a:r>
            <a:r>
              <a:rPr lang="zh-CN" altLang="en-US" dirty="0"/>
              <a:t>：较大密度有更高误码率（</a:t>
            </a:r>
            <a:r>
              <a:rPr lang="en-US" altLang="zh-CN" dirty="0"/>
              <a:t>RBER</a:t>
            </a:r>
            <a:r>
              <a:rPr lang="zh-CN" altLang="en-US" dirty="0"/>
              <a:t>），但不一定有更高更换率</a:t>
            </a:r>
            <a:r>
              <a:rPr lang="en-US" altLang="zh-CN" dirty="0"/>
              <a:t>ARR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zh-CN" altLang="en-US" b="1" dirty="0"/>
              <a:t>固件的版本</a:t>
            </a:r>
            <a:r>
              <a:rPr lang="zh-CN" altLang="en-US" dirty="0"/>
              <a:t>：同参数下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老版本的固件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ARR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更大，可能是因为之后版本修复了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bug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                                     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但是新版本的不稳定也会增加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ARR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。</a:t>
            </a:r>
            <a:endParaRPr lang="en-US" altLang="zh-CN" dirty="0"/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9C2EE24B-43FA-4636-9A0E-FD06B1DF0AA2}"/>
              </a:ext>
            </a:extLst>
          </p:cNvPr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400" b="1" spc="300" dirty="0">
                <a:latin typeface="+mn-ea"/>
              </a:rPr>
              <a:t>影响</a:t>
            </a:r>
            <a:r>
              <a:rPr lang="en-US" altLang="zh-CN" sz="2400" b="1" spc="300" dirty="0">
                <a:latin typeface="+mn-ea"/>
              </a:rPr>
              <a:t>ARR</a:t>
            </a:r>
            <a:r>
              <a:rPr lang="zh-CN" altLang="en-US" sz="2400" b="1" spc="300" dirty="0">
                <a:latin typeface="+mn-ea"/>
              </a:rPr>
              <a:t>的因素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CA2C59-1A3F-49F2-AE49-44B233260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688" y="2964508"/>
            <a:ext cx="2513317" cy="162055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D911886-72AC-482F-BDA0-30E234144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722" y="4867566"/>
            <a:ext cx="5432630" cy="167079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3827BD9-B7FA-440C-A375-EE9B2D32C0C1}"/>
              </a:ext>
            </a:extLst>
          </p:cNvPr>
          <p:cNvSpPr txBox="1"/>
          <p:nvPr/>
        </p:nvSpPr>
        <p:spPr>
          <a:xfrm>
            <a:off x="4717370" y="4553229"/>
            <a:ext cx="91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使用率</a:t>
            </a:r>
            <a:endParaRPr lang="en-US" altLang="zh-CN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910ABF-05BD-4B29-BF0C-8B66F60CDEFF}"/>
              </a:ext>
            </a:extLst>
          </p:cNvPr>
          <p:cNvSpPr txBox="1"/>
          <p:nvPr/>
        </p:nvSpPr>
        <p:spPr>
          <a:xfrm>
            <a:off x="4717370" y="6108193"/>
            <a:ext cx="1148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使用时间</a:t>
            </a:r>
            <a:endParaRPr lang="en-US" altLang="zh-CN" sz="1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AB26B1-6547-4116-ABB9-CE634B877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0326" y="4867566"/>
            <a:ext cx="2685911" cy="123406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BEAE065-58E8-4E2C-A308-253DCF64ACDB}"/>
              </a:ext>
            </a:extLst>
          </p:cNvPr>
          <p:cNvSpPr txBox="1"/>
          <p:nvPr/>
        </p:nvSpPr>
        <p:spPr>
          <a:xfrm>
            <a:off x="9129922" y="6506530"/>
            <a:ext cx="728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容量</a:t>
            </a:r>
            <a:endParaRPr lang="en-US" altLang="zh-CN" sz="14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7A37020-C77F-43BA-A826-8109A06E0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0318" y="2964508"/>
            <a:ext cx="2710069" cy="160766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8BC3363-65CA-4555-8A12-97B1B6845B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1401" y="2971069"/>
            <a:ext cx="2798521" cy="162055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66AC0166-36D1-47D8-ACA5-0CF6FE3A130C}"/>
              </a:ext>
            </a:extLst>
          </p:cNvPr>
          <p:cNvSpPr txBox="1"/>
          <p:nvPr/>
        </p:nvSpPr>
        <p:spPr>
          <a:xfrm>
            <a:off x="7385919" y="4555324"/>
            <a:ext cx="918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固件版本</a:t>
            </a:r>
            <a:endParaRPr lang="en-US" altLang="zh-CN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8B5D2C6-197A-4E3F-AF8E-BC38D482BAC0}"/>
              </a:ext>
            </a:extLst>
          </p:cNvPr>
          <p:cNvSpPr txBox="1"/>
          <p:nvPr/>
        </p:nvSpPr>
        <p:spPr>
          <a:xfrm>
            <a:off x="10404928" y="4564849"/>
            <a:ext cx="669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密度</a:t>
            </a:r>
            <a:endParaRPr lang="en-US" altLang="zh-CN" sz="1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4EBF39A-3977-4D1E-9006-325C7A69FA5A}"/>
              </a:ext>
            </a:extLst>
          </p:cNvPr>
          <p:cNvSpPr txBox="1"/>
          <p:nvPr/>
        </p:nvSpPr>
        <p:spPr>
          <a:xfrm>
            <a:off x="1459820" y="5195755"/>
            <a:ext cx="1148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错误类型</a:t>
            </a:r>
            <a:endParaRPr lang="en-US" altLang="zh-CN" sz="1400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2B41415-BB83-41A8-AADB-473E21D863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106" y="2964508"/>
            <a:ext cx="3555920" cy="223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00081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37517CD0-5E1D-4EDE-B0DF-5D871290E4A9}"/>
              </a:ext>
            </a:extLst>
          </p:cNvPr>
          <p:cNvSpPr txBox="1"/>
          <p:nvPr/>
        </p:nvSpPr>
        <p:spPr>
          <a:xfrm>
            <a:off x="11080955" y="30621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>
                <a:latin typeface="+mn-ea"/>
              </a:rPr>
              <a:t>3/4</a:t>
            </a:r>
            <a:endParaRPr lang="zh-CN" altLang="en-US" sz="2400" b="1" spc="300" dirty="0">
              <a:latin typeface="+mn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44AB57F-D672-413B-9C9E-E8B15D346E4D}"/>
              </a:ext>
            </a:extLst>
          </p:cNvPr>
          <p:cNvSpPr txBox="1"/>
          <p:nvPr/>
        </p:nvSpPr>
        <p:spPr>
          <a:xfrm>
            <a:off x="1754753" y="1007837"/>
            <a:ext cx="8707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zh-CN" altLang="en-US" b="1" dirty="0"/>
              <a:t>用途</a:t>
            </a:r>
            <a:r>
              <a:rPr lang="zh-CN" altLang="en-US" dirty="0"/>
              <a:t>（作为缓存或存储）：无影响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  <a:r>
              <a:rPr lang="zh-CN" altLang="en-US" b="1" dirty="0"/>
              <a:t>用作</a:t>
            </a:r>
            <a:r>
              <a:rPr lang="en-US" altLang="zh-CN" b="1" dirty="0"/>
              <a:t>RAID</a:t>
            </a:r>
            <a:r>
              <a:rPr lang="zh-CN" altLang="en-US" b="1" dirty="0"/>
              <a:t>中的</a:t>
            </a:r>
            <a:r>
              <a:rPr lang="en-US" altLang="zh-CN" b="1" dirty="0"/>
              <a:t>data</a:t>
            </a:r>
            <a:r>
              <a:rPr lang="zh-CN" altLang="en-US" b="1" dirty="0"/>
              <a:t>或校验块</a:t>
            </a:r>
            <a:r>
              <a:rPr lang="zh-CN" altLang="en-US" dirty="0"/>
              <a:t>：无影响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</a:t>
            </a:r>
            <a:r>
              <a:rPr lang="zh-CN" altLang="en-US" b="1" dirty="0"/>
              <a:t>额外分配空间</a:t>
            </a:r>
            <a:r>
              <a:rPr lang="en-US" altLang="zh-CN" dirty="0"/>
              <a:t>Over-Provisioning </a:t>
            </a:r>
            <a:r>
              <a:rPr lang="zh-CN" altLang="en-US" dirty="0"/>
              <a:t>：大小无影响，但</a:t>
            </a:r>
            <a:r>
              <a:rPr lang="en-US" altLang="zh-CN" dirty="0"/>
              <a:t>OP</a:t>
            </a:r>
            <a:r>
              <a:rPr lang="zh-CN" altLang="en-US" dirty="0"/>
              <a:t>利用率更高，</a:t>
            </a:r>
            <a:r>
              <a:rPr lang="en-US" altLang="zh-CN" dirty="0"/>
              <a:t>ARR</a:t>
            </a:r>
            <a:r>
              <a:rPr lang="zh-CN" altLang="en-US" dirty="0"/>
              <a:t>更大。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9</a:t>
            </a:r>
            <a:r>
              <a:rPr lang="zh-CN" altLang="en-US" dirty="0"/>
              <a:t>）</a:t>
            </a:r>
            <a:r>
              <a:rPr lang="zh-CN" altLang="en-US" b="1" dirty="0"/>
              <a:t>坏块个数</a:t>
            </a:r>
            <a:r>
              <a:rPr lang="zh-CN" altLang="en-US" dirty="0"/>
              <a:t>：出现过坏块会有更高</a:t>
            </a:r>
            <a:r>
              <a:rPr lang="en-US" altLang="zh-CN" dirty="0"/>
              <a:t>ARR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9C2EE24B-43FA-4636-9A0E-FD06B1DF0AA2}"/>
              </a:ext>
            </a:extLst>
          </p:cNvPr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400" b="1" spc="300" dirty="0">
                <a:latin typeface="+mn-ea"/>
              </a:rPr>
              <a:t>影响</a:t>
            </a:r>
            <a:r>
              <a:rPr lang="en-US" altLang="zh-CN" sz="2400" b="1" spc="300" dirty="0">
                <a:latin typeface="+mn-ea"/>
              </a:rPr>
              <a:t>ARR</a:t>
            </a:r>
            <a:r>
              <a:rPr lang="zh-CN" altLang="en-US" sz="2400" b="1" spc="300" dirty="0">
                <a:latin typeface="+mn-ea"/>
              </a:rPr>
              <a:t>的因素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6C0C00B-62A6-418E-A6CB-DA549C864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76" y="4297171"/>
            <a:ext cx="4768479" cy="150822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4577D39-CC42-4152-9775-AAA89046EF22}"/>
              </a:ext>
            </a:extLst>
          </p:cNvPr>
          <p:cNvSpPr txBox="1"/>
          <p:nvPr/>
        </p:nvSpPr>
        <p:spPr>
          <a:xfrm>
            <a:off x="2260785" y="5805275"/>
            <a:ext cx="969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坏块个数</a:t>
            </a:r>
            <a:endParaRPr lang="en-US" altLang="zh-CN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12B09EA-9D76-4FD9-9696-91BCE5FFA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3877" y="4297171"/>
            <a:ext cx="1635387" cy="154491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C7B56B1-E581-447C-A0A3-9E574935F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2756" y="4297171"/>
            <a:ext cx="4340594" cy="209819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CF2CAB39-C62E-40AE-8382-4A5116218C21}"/>
              </a:ext>
            </a:extLst>
          </p:cNvPr>
          <p:cNvSpPr txBox="1"/>
          <p:nvPr/>
        </p:nvSpPr>
        <p:spPr>
          <a:xfrm>
            <a:off x="5559795" y="5842090"/>
            <a:ext cx="1376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RAID</a:t>
            </a:r>
            <a:r>
              <a:rPr lang="zh-CN" altLang="en-US" sz="1400" dirty="0"/>
              <a:t>连续替换</a:t>
            </a:r>
            <a:endParaRPr lang="en-US" altLang="zh-CN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F64B84C-1FBD-495E-BD95-6787049E35E3}"/>
              </a:ext>
            </a:extLst>
          </p:cNvPr>
          <p:cNvSpPr txBox="1"/>
          <p:nvPr/>
        </p:nvSpPr>
        <p:spPr>
          <a:xfrm>
            <a:off x="1818532" y="2317463"/>
            <a:ext cx="8707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硬盘之间的联系：</a:t>
            </a:r>
            <a:r>
              <a:rPr lang="en-US" altLang="zh-CN" b="1" dirty="0"/>
              <a:t>RAID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）一个</a:t>
            </a:r>
            <a:r>
              <a:rPr lang="en-US" altLang="zh-CN" dirty="0"/>
              <a:t>RAID</a:t>
            </a:r>
            <a:r>
              <a:rPr lang="zh-CN" altLang="en-US" dirty="0"/>
              <a:t>组中某一个盘被替换，很有可能短时间内另一个盘也会被替换。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可能是因为</a:t>
            </a:r>
            <a:r>
              <a:rPr lang="en-US" altLang="zh-CN" dirty="0"/>
              <a:t>RAID</a:t>
            </a:r>
            <a:r>
              <a:rPr lang="zh-CN" altLang="en-US" dirty="0"/>
              <a:t>重建会给其他盘带来额外的负担并暴露潜在的错误。并且同一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         </a:t>
            </a:r>
            <a:r>
              <a:rPr lang="zh-CN" altLang="en-US" dirty="0"/>
              <a:t>个</a:t>
            </a:r>
            <a:r>
              <a:rPr lang="en-US" altLang="zh-CN" dirty="0"/>
              <a:t>RAID</a:t>
            </a:r>
            <a:r>
              <a:rPr lang="zh-CN" altLang="en-US" dirty="0"/>
              <a:t>组中的盘软硬件环境（电力波动，过热）相同。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更大的</a:t>
            </a:r>
            <a:r>
              <a:rPr lang="en-US" altLang="zh-CN" dirty="0"/>
              <a:t>RAID</a:t>
            </a:r>
            <a:r>
              <a:rPr lang="zh-CN" altLang="en-US" dirty="0"/>
              <a:t>，</a:t>
            </a:r>
            <a:r>
              <a:rPr lang="en-US" altLang="zh-CN" dirty="0"/>
              <a:t>ARR</a:t>
            </a:r>
            <a:r>
              <a:rPr lang="zh-CN" altLang="en-US" dirty="0"/>
              <a:t>更大，但并不是绝对的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（会出现饱和，可能只是错误概率提高）。</a:t>
            </a:r>
            <a:endParaRPr lang="en-US" altLang="zh-CN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88BC0ED-7973-47BD-890E-BA76F42AFC01}"/>
              </a:ext>
            </a:extLst>
          </p:cNvPr>
          <p:cNvSpPr txBox="1"/>
          <p:nvPr/>
        </p:nvSpPr>
        <p:spPr>
          <a:xfrm>
            <a:off x="9007845" y="6395366"/>
            <a:ext cx="1376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RAID</a:t>
            </a:r>
            <a:r>
              <a:rPr lang="zh-CN" altLang="en-US" sz="1400" dirty="0"/>
              <a:t>组大小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779070544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37517CD0-5E1D-4EDE-B0DF-5D871290E4A9}"/>
              </a:ext>
            </a:extLst>
          </p:cNvPr>
          <p:cNvSpPr txBox="1"/>
          <p:nvPr/>
        </p:nvSpPr>
        <p:spPr>
          <a:xfrm>
            <a:off x="11080955" y="30621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>
                <a:latin typeface="+mn-ea"/>
              </a:rPr>
              <a:t>4/4</a:t>
            </a:r>
            <a:endParaRPr lang="zh-CN" altLang="en-US" sz="2400" b="1" spc="300" dirty="0">
              <a:latin typeface="+mn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44AB57F-D672-413B-9C9E-E8B15D346E4D}"/>
              </a:ext>
            </a:extLst>
          </p:cNvPr>
          <p:cNvSpPr txBox="1"/>
          <p:nvPr/>
        </p:nvSpPr>
        <p:spPr>
          <a:xfrm>
            <a:off x="1742337" y="1215597"/>
            <a:ext cx="8707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）比起</a:t>
            </a:r>
            <a:r>
              <a:rPr lang="zh-CN" altLang="en-US" b="1" dirty="0"/>
              <a:t>类型</a:t>
            </a:r>
            <a:r>
              <a:rPr lang="zh-CN" altLang="en-US" dirty="0"/>
              <a:t>（</a:t>
            </a:r>
            <a:r>
              <a:rPr lang="en-US" altLang="zh-CN" dirty="0"/>
              <a:t>eMLC,3D-TLC</a:t>
            </a:r>
            <a:r>
              <a:rPr lang="zh-CN" altLang="en-US" dirty="0"/>
              <a:t>），更应考虑</a:t>
            </a:r>
            <a:r>
              <a:rPr lang="zh-CN" altLang="en-US" b="1" dirty="0"/>
              <a:t>密度</a:t>
            </a:r>
            <a:r>
              <a:rPr lang="zh-CN" altLang="en-US" dirty="0"/>
              <a:t>和</a:t>
            </a:r>
            <a:r>
              <a:rPr lang="zh-CN" altLang="en-US" b="1" dirty="0"/>
              <a:t>容量</a:t>
            </a:r>
            <a:r>
              <a:rPr lang="zh-CN" altLang="en-US" dirty="0"/>
              <a:t>的影响因素。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）虽然擦写越多故障率越高，但</a:t>
            </a:r>
            <a:r>
              <a:rPr lang="en-US" altLang="zh-CN" dirty="0"/>
              <a:t>SSD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使用初期更容易坏。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）企业中的</a:t>
            </a:r>
            <a:r>
              <a:rPr lang="en-US" altLang="zh-CN" dirty="0"/>
              <a:t>SSD</a:t>
            </a:r>
            <a:r>
              <a:rPr lang="zh-CN" altLang="en-US" dirty="0"/>
              <a:t>擦写次数远未达到上线，</a:t>
            </a:r>
            <a:r>
              <a:rPr lang="en-US" altLang="zh-CN" dirty="0"/>
              <a:t>QLC</a:t>
            </a:r>
            <a:r>
              <a:rPr lang="zh-CN" altLang="en-US" dirty="0"/>
              <a:t>成为可能。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）更应关注固件稳定性，减少</a:t>
            </a:r>
            <a:r>
              <a:rPr lang="en-US" altLang="zh-CN" dirty="0"/>
              <a:t>bug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）无直接证据表明更大的</a:t>
            </a:r>
            <a:r>
              <a:rPr lang="en-US" altLang="zh-CN" dirty="0"/>
              <a:t>RAID</a:t>
            </a:r>
            <a:r>
              <a:rPr lang="zh-CN" altLang="en-US" dirty="0"/>
              <a:t>组数量有更高</a:t>
            </a:r>
            <a:r>
              <a:rPr lang="en-US" altLang="zh-CN" dirty="0"/>
              <a:t>ARR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9C2EE24B-43FA-4636-9A0E-FD06B1DF0AA2}"/>
              </a:ext>
            </a:extLst>
          </p:cNvPr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400" b="1" spc="300" dirty="0">
                <a:latin typeface="+mn-ea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490468210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485975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论文</a:t>
            </a:r>
            <a:r>
              <a:rPr lang="en-US" altLang="zh-CN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Tradeoffs</a:t>
            </a:r>
            <a:endParaRPr lang="zh-CN" altLang="en-US" sz="4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5920353" y="3313263"/>
            <a:ext cx="474764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04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4B47DB7D-4E43-4C6E-B550-68E5721AC2AE}"/>
              </a:ext>
            </a:extLst>
          </p:cNvPr>
          <p:cNvSpPr txBox="1"/>
          <p:nvPr/>
        </p:nvSpPr>
        <p:spPr>
          <a:xfrm>
            <a:off x="5920353" y="3464735"/>
            <a:ext cx="4671068" cy="32553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(1)Tradeoffs</a:t>
            </a:r>
          </a:p>
        </p:txBody>
      </p:sp>
    </p:spTree>
    <p:extLst>
      <p:ext uri="{BB962C8B-B14F-4D97-AF65-F5344CB8AC3E}">
        <p14:creationId xmlns:p14="http://schemas.microsoft.com/office/powerpoint/2010/main" val="130099059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37517CD0-5E1D-4EDE-B0DF-5D871290E4A9}"/>
              </a:ext>
            </a:extLst>
          </p:cNvPr>
          <p:cNvSpPr txBox="1"/>
          <p:nvPr/>
        </p:nvSpPr>
        <p:spPr>
          <a:xfrm>
            <a:off x="11080955" y="30621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>
                <a:latin typeface="+mn-ea"/>
              </a:rPr>
              <a:t>1/5</a:t>
            </a:r>
            <a:endParaRPr lang="zh-CN" altLang="en-US" sz="2400" b="1" spc="300" dirty="0">
              <a:latin typeface="+mn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44AB57F-D672-413B-9C9E-E8B15D346E4D}"/>
              </a:ext>
            </a:extLst>
          </p:cNvPr>
          <p:cNvSpPr txBox="1"/>
          <p:nvPr/>
        </p:nvSpPr>
        <p:spPr>
          <a:xfrm>
            <a:off x="1754753" y="1007837"/>
            <a:ext cx="87073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）论文</a:t>
            </a:r>
            <a:endParaRPr lang="en-US" altLang="zh-CN" dirty="0"/>
          </a:p>
          <a:p>
            <a:r>
              <a:rPr lang="en-US" altLang="zh-CN" dirty="0"/>
              <a:t>         SSD</a:t>
            </a:r>
            <a:r>
              <a:rPr lang="zh-CN" altLang="en-US" dirty="0"/>
              <a:t>可靠性的设计权衡</a:t>
            </a:r>
            <a:endParaRPr lang="en-US" altLang="zh-CN" dirty="0"/>
          </a:p>
          <a:p>
            <a:r>
              <a:rPr lang="en-US" altLang="zh-CN" dirty="0"/>
              <a:t>         Design Tradeoffs for SSD Reliability</a:t>
            </a:r>
          </a:p>
          <a:p>
            <a:r>
              <a:rPr lang="en-US" altLang="zh-CN" dirty="0"/>
              <a:t>         FAST-19  2019.02</a:t>
            </a:r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）主要内容：</a:t>
            </a:r>
            <a:endParaRPr lang="en-US" altLang="zh-CN" dirty="0"/>
          </a:p>
          <a:p>
            <a:r>
              <a:rPr lang="zh-CN" altLang="en-US" dirty="0"/>
              <a:t>         整体可靠性管理方式。 提出了一个适合于所有问题的整体的解决方案（兼顾性能，可靠性和使用寿命等）。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）主要考虑的可靠性问题来源与解决方式。</a:t>
            </a:r>
            <a:endParaRPr lang="en-US" altLang="zh-CN" dirty="0"/>
          </a:p>
          <a:p>
            <a:r>
              <a:rPr lang="zh-CN" altLang="en-US" dirty="0"/>
              <a:t>         问题：</a:t>
            </a:r>
            <a:r>
              <a:rPr lang="en-US" altLang="zh-CN" dirty="0"/>
              <a:t>Wear</a:t>
            </a:r>
            <a:r>
              <a:rPr lang="zh-CN" altLang="en-US" dirty="0"/>
              <a:t>（磨损），</a:t>
            </a:r>
            <a:r>
              <a:rPr lang="en-US" altLang="zh-CN" dirty="0"/>
              <a:t>Retention</a:t>
            </a:r>
            <a:r>
              <a:rPr lang="zh-CN" altLang="en-US" dirty="0"/>
              <a:t>（数据保持），</a:t>
            </a:r>
            <a:r>
              <a:rPr lang="en-US" altLang="zh-CN" dirty="0"/>
              <a:t>Disturbance</a:t>
            </a:r>
            <a:r>
              <a:rPr lang="zh-CN" altLang="en-US" dirty="0"/>
              <a:t>（干扰）。</a:t>
            </a:r>
            <a:endParaRPr lang="en-US" altLang="zh-CN" dirty="0"/>
          </a:p>
          <a:p>
            <a:r>
              <a:rPr lang="zh-CN" altLang="en-US" dirty="0"/>
              <a:t>         方式：</a:t>
            </a:r>
            <a:r>
              <a:rPr lang="en-US" altLang="zh-CN" dirty="0"/>
              <a:t>ECC</a:t>
            </a:r>
            <a:r>
              <a:rPr lang="zh-CN" altLang="en-US" dirty="0"/>
              <a:t>，</a:t>
            </a:r>
            <a:r>
              <a:rPr lang="en-US" altLang="zh-CN" dirty="0"/>
              <a:t>Re-read</a:t>
            </a:r>
            <a:r>
              <a:rPr lang="zh-CN" altLang="en-US" dirty="0"/>
              <a:t>，</a:t>
            </a:r>
            <a:r>
              <a:rPr lang="en-US" altLang="zh-CN" dirty="0"/>
              <a:t>SSD Redundancy </a:t>
            </a:r>
            <a:r>
              <a:rPr lang="zh-CN" altLang="en-US" dirty="0"/>
              <a:t>，</a:t>
            </a:r>
            <a:r>
              <a:rPr lang="en-US" altLang="zh-CN" dirty="0"/>
              <a:t>Background Relocation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）根据原因对</a:t>
            </a:r>
            <a:r>
              <a:rPr lang="en-US" altLang="zh-CN" dirty="0"/>
              <a:t>Raw Bit Error Rate </a:t>
            </a:r>
            <a:r>
              <a:rPr lang="zh-CN" altLang="en-US" dirty="0"/>
              <a:t>建模，衡量各种解决方式。</a:t>
            </a:r>
            <a:endParaRPr lang="en-US" altLang="zh-CN" dirty="0"/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9C2EE24B-43FA-4636-9A0E-FD06B1DF0AA2}"/>
              </a:ext>
            </a:extLst>
          </p:cNvPr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400" b="1" spc="300" dirty="0">
                <a:latin typeface="+mn-ea"/>
              </a:rPr>
              <a:t>论文</a:t>
            </a:r>
            <a:r>
              <a:rPr lang="en-US" altLang="zh-CN" sz="2400" b="1" spc="300" dirty="0">
                <a:latin typeface="+mn-ea"/>
              </a:rPr>
              <a:t>2</a:t>
            </a:r>
            <a:r>
              <a:rPr lang="zh-CN" altLang="en-US" sz="2400" b="1" spc="300" dirty="0">
                <a:latin typeface="+mn-ea"/>
              </a:rPr>
              <a:t>介绍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69983F-1DC8-4E52-B3FE-15062AC26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755" y="4424157"/>
            <a:ext cx="4373320" cy="21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74024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37517CD0-5E1D-4EDE-B0DF-5D871290E4A9}"/>
              </a:ext>
            </a:extLst>
          </p:cNvPr>
          <p:cNvSpPr txBox="1"/>
          <p:nvPr/>
        </p:nvSpPr>
        <p:spPr>
          <a:xfrm>
            <a:off x="11080955" y="30621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>
                <a:latin typeface="+mn-ea"/>
              </a:rPr>
              <a:t>2/5</a:t>
            </a:r>
            <a:endParaRPr lang="zh-CN" altLang="en-US" sz="2400" b="1" spc="300" dirty="0">
              <a:latin typeface="+mn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44AB57F-D672-413B-9C9E-E8B15D346E4D}"/>
              </a:ext>
            </a:extLst>
          </p:cNvPr>
          <p:cNvSpPr txBox="1"/>
          <p:nvPr/>
        </p:nvSpPr>
        <p:spPr>
          <a:xfrm>
            <a:off x="1742337" y="871546"/>
            <a:ext cx="870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）各种可靠性保证算法的代价与主要做法。</a:t>
            </a:r>
            <a:endParaRPr lang="en-US" altLang="zh-CN" dirty="0"/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9C2EE24B-43FA-4636-9A0E-FD06B1DF0AA2}"/>
              </a:ext>
            </a:extLst>
          </p:cNvPr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>
                <a:latin typeface="+mn-ea"/>
              </a:rPr>
              <a:t>Observations</a:t>
            </a:r>
            <a:endParaRPr lang="zh-CN" altLang="en-US" sz="2400" b="1" spc="300" dirty="0">
              <a:latin typeface="+mn-ea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51835F1-75D8-4438-BBFD-5D9F48C01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41" y="4176344"/>
            <a:ext cx="3296738" cy="211933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DF7A9EA-B6E4-4C8C-8F6D-0BBC2766A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348" y="4192489"/>
            <a:ext cx="3321565" cy="211933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5C73C17-D38A-4FBD-B0A1-6BBFD822A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0100" y="4176344"/>
            <a:ext cx="3387117" cy="211934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F72F518-433E-4454-93E1-F216F13363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6206" y="1313324"/>
            <a:ext cx="6676504" cy="2177121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F01FEEE1-EACE-40E9-B0F9-0BCE0623BDEE}"/>
              </a:ext>
            </a:extLst>
          </p:cNvPr>
          <p:cNvSpPr txBox="1"/>
          <p:nvPr/>
        </p:nvSpPr>
        <p:spPr>
          <a:xfrm>
            <a:off x="2300511" y="6277301"/>
            <a:ext cx="139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3x-nm MLC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00F9CA9-ABF2-4922-9807-3A3E326D54F9}"/>
              </a:ext>
            </a:extLst>
          </p:cNvPr>
          <p:cNvSpPr txBox="1"/>
          <p:nvPr/>
        </p:nvSpPr>
        <p:spPr>
          <a:xfrm>
            <a:off x="5553596" y="6272462"/>
            <a:ext cx="139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2y-nm MLC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79F5EF6-136B-49FF-B683-28A795FAC4CD}"/>
              </a:ext>
            </a:extLst>
          </p:cNvPr>
          <p:cNvSpPr txBox="1"/>
          <p:nvPr/>
        </p:nvSpPr>
        <p:spPr>
          <a:xfrm>
            <a:off x="8806681" y="6243294"/>
            <a:ext cx="152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72-layer TLC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177B2CD-270E-453A-ADB7-8A7EACD83EB4}"/>
              </a:ext>
            </a:extLst>
          </p:cNvPr>
          <p:cNvSpPr txBox="1"/>
          <p:nvPr/>
        </p:nvSpPr>
        <p:spPr>
          <a:xfrm>
            <a:off x="1742336" y="3637118"/>
            <a:ext cx="870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）不同颗粒类型下，造成错误的主要原因。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1623001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37517CD0-5E1D-4EDE-B0DF-5D871290E4A9}"/>
              </a:ext>
            </a:extLst>
          </p:cNvPr>
          <p:cNvSpPr txBox="1"/>
          <p:nvPr/>
        </p:nvSpPr>
        <p:spPr>
          <a:xfrm>
            <a:off x="11080955" y="30621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>
                <a:latin typeface="+mn-ea"/>
              </a:rPr>
              <a:t>3/5</a:t>
            </a:r>
            <a:endParaRPr lang="zh-CN" altLang="en-US" sz="2400" b="1" spc="300" dirty="0">
              <a:latin typeface="+mn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44AB57F-D672-413B-9C9E-E8B15D346E4D}"/>
              </a:ext>
            </a:extLst>
          </p:cNvPr>
          <p:cNvSpPr txBox="1"/>
          <p:nvPr/>
        </p:nvSpPr>
        <p:spPr>
          <a:xfrm>
            <a:off x="1742337" y="871546"/>
            <a:ext cx="87073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b="1" dirty="0"/>
              <a:t>ECC</a:t>
            </a:r>
            <a:r>
              <a:rPr lang="zh-CN" altLang="en-US" dirty="0"/>
              <a:t>：性能可预测具有固定时间。</a:t>
            </a:r>
            <a:endParaRPr lang="en-US" altLang="zh-CN" dirty="0"/>
          </a:p>
          <a:p>
            <a:r>
              <a:rPr lang="en-US" altLang="zh-CN" dirty="0"/>
              <a:t>                    </a:t>
            </a:r>
            <a:r>
              <a:rPr lang="zh-CN" altLang="en-US" dirty="0"/>
              <a:t>较弱的</a:t>
            </a:r>
            <a:r>
              <a:rPr lang="en-US" altLang="zh-CN" dirty="0"/>
              <a:t>ECC</a:t>
            </a:r>
            <a:r>
              <a:rPr lang="zh-CN" altLang="en-US" dirty="0"/>
              <a:t>，进行数据重读会引起</a:t>
            </a:r>
            <a:r>
              <a:rPr lang="zh-CN" altLang="en-US" b="1" dirty="0"/>
              <a:t>额外</a:t>
            </a:r>
            <a:r>
              <a:rPr lang="zh-CN" altLang="en-US" dirty="0"/>
              <a:t>的读取</a:t>
            </a:r>
            <a:r>
              <a:rPr lang="zh-CN" altLang="en-US" b="1" dirty="0"/>
              <a:t>干扰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                    磨损更严重时除了降低性能</a:t>
            </a:r>
            <a:r>
              <a:rPr lang="en-US" altLang="zh-CN" dirty="0"/>
              <a:t>,</a:t>
            </a:r>
            <a:r>
              <a:rPr lang="zh-CN" altLang="en-US" dirty="0"/>
              <a:t>还会</a:t>
            </a:r>
            <a:r>
              <a:rPr lang="zh-CN" altLang="en-US" b="1" dirty="0"/>
              <a:t>降低</a:t>
            </a:r>
            <a:r>
              <a:rPr lang="en-US" altLang="zh-CN" dirty="0"/>
              <a:t>ECC</a:t>
            </a:r>
            <a:r>
              <a:rPr lang="zh-CN" altLang="en-US" b="1" dirty="0"/>
              <a:t>校正强度</a:t>
            </a:r>
            <a:r>
              <a:rPr lang="zh-CN" altLang="en-US" dirty="0"/>
              <a:t>较弱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b="1" dirty="0"/>
              <a:t>重读</a:t>
            </a:r>
            <a:r>
              <a:rPr lang="zh-CN" altLang="en-US" dirty="0"/>
              <a:t>：比</a:t>
            </a:r>
            <a:r>
              <a:rPr lang="en-US" altLang="zh-CN" dirty="0"/>
              <a:t>ECC</a:t>
            </a:r>
            <a:r>
              <a:rPr lang="zh-CN" altLang="en-US" dirty="0"/>
              <a:t>更有效，但会加剧延迟。</a:t>
            </a:r>
            <a:endParaRPr lang="en-US" altLang="zh-CN" dirty="0"/>
          </a:p>
          <a:p>
            <a:r>
              <a:rPr lang="en-US" altLang="zh-CN" dirty="0"/>
              <a:t>                    </a:t>
            </a:r>
            <a:r>
              <a:rPr lang="zh-CN" altLang="en-US" dirty="0"/>
              <a:t>但过于频繁的重读反而会产生影响</a:t>
            </a:r>
            <a:endParaRPr lang="en-US" altLang="zh-CN" dirty="0"/>
          </a:p>
          <a:p>
            <a:r>
              <a:rPr lang="en-US" altLang="zh-CN" dirty="0"/>
              <a:t>	      </a:t>
            </a:r>
            <a:r>
              <a:rPr lang="zh-CN" altLang="en-US" dirty="0"/>
              <a:t>高磨损状态下会严重降低性能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en-US" b="1" dirty="0"/>
              <a:t>冗余</a:t>
            </a:r>
            <a:r>
              <a:rPr lang="zh-CN" altLang="en-US" dirty="0"/>
              <a:t>：防止不可恢复错误。但会加重写放大，遇到错误时会加重读放大。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                   </a:t>
            </a:r>
            <a:r>
              <a:rPr lang="zh-CN" altLang="en-US" dirty="0"/>
              <a:t>磨损程度越高性能可靠性下降越快，同时条带越大会越加剧这一趋势。</a:t>
            </a:r>
            <a:endParaRPr lang="en-US" altLang="zh-CN" dirty="0"/>
          </a:p>
          <a:p>
            <a:r>
              <a:rPr lang="en-US" altLang="zh-CN" dirty="0"/>
              <a:t>                    </a:t>
            </a:r>
            <a:r>
              <a:rPr lang="zh-CN" altLang="en-US" dirty="0"/>
              <a:t>一般场景下其开销大于其好处。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zh-CN" altLang="en-US" b="1" dirty="0"/>
              <a:t>重写</a:t>
            </a:r>
            <a:r>
              <a:rPr lang="zh-CN" altLang="en-US" dirty="0"/>
              <a:t>：相比之下更强大，但不能解决所有问题，会增加延迟，增加内部流量。</a:t>
            </a:r>
            <a:endParaRPr lang="en-US" altLang="zh-CN" dirty="0"/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9C2EE24B-43FA-4636-9A0E-FD06B1DF0AA2}"/>
              </a:ext>
            </a:extLst>
          </p:cNvPr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>
                <a:latin typeface="+mn-ea"/>
              </a:rPr>
              <a:t>Observations</a:t>
            </a:r>
            <a:endParaRPr lang="zh-CN" altLang="en-US" sz="2400" b="1" spc="300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606ED4-3393-4E92-B986-75B84DB41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602" y="5282620"/>
            <a:ext cx="3151663" cy="145672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4B00976-FE86-4909-AB47-3E8249BE312E}"/>
              </a:ext>
            </a:extLst>
          </p:cNvPr>
          <p:cNvSpPr txBox="1"/>
          <p:nvPr/>
        </p:nvSpPr>
        <p:spPr>
          <a:xfrm>
            <a:off x="271312" y="4052401"/>
            <a:ext cx="222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3D TLC</a:t>
            </a:r>
            <a:r>
              <a:rPr lang="zh-CN" altLang="en-US" dirty="0"/>
              <a:t>下的测试：</a:t>
            </a:r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99B075F-4F2D-4C0D-AF2A-338BC2DB1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262" y="3733868"/>
            <a:ext cx="3151663" cy="149795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D1F7FF4-8687-4FF6-8193-876403C08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4227" y="3733868"/>
            <a:ext cx="1537680" cy="148778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F2B70512-7536-4304-BA48-8C5552AE829E}"/>
              </a:ext>
            </a:extLst>
          </p:cNvPr>
          <p:cNvSpPr txBox="1"/>
          <p:nvPr/>
        </p:nvSpPr>
        <p:spPr>
          <a:xfrm>
            <a:off x="5436925" y="3960068"/>
            <a:ext cx="1989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相同占比数据对应的误码数量。弱</a:t>
            </a:r>
            <a:r>
              <a:rPr lang="en-US" altLang="zh-CN" dirty="0"/>
              <a:t>ECC</a:t>
            </a:r>
            <a:r>
              <a:rPr lang="zh-CN" altLang="en-US" dirty="0"/>
              <a:t>重读干扰，</a:t>
            </a:r>
            <a:endParaRPr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3388C66-2473-49D7-B2C3-EF3B870331F5}"/>
              </a:ext>
            </a:extLst>
          </p:cNvPr>
          <p:cNvSpPr txBox="1"/>
          <p:nvPr/>
        </p:nvSpPr>
        <p:spPr>
          <a:xfrm>
            <a:off x="5431265" y="5549319"/>
            <a:ext cx="1284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磨损率提高会降低强度</a:t>
            </a:r>
            <a:endParaRPr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3F87B0-F07A-4F9B-BFC6-34B9A6774347}"/>
              </a:ext>
            </a:extLst>
          </p:cNvPr>
          <p:cNvSpPr txBox="1"/>
          <p:nvPr/>
        </p:nvSpPr>
        <p:spPr>
          <a:xfrm>
            <a:off x="11026507" y="5830073"/>
            <a:ext cx="67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重写</a:t>
            </a:r>
            <a:endParaRPr lang="en-US" altLang="zh-CN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76B378C1-0062-4E89-AE84-EC2D902053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4227" y="5270847"/>
            <a:ext cx="3782280" cy="148778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5E3926C8-F666-4136-AB2B-B839C35257D7}"/>
              </a:ext>
            </a:extLst>
          </p:cNvPr>
          <p:cNvSpPr txBox="1"/>
          <p:nvPr/>
        </p:nvSpPr>
        <p:spPr>
          <a:xfrm>
            <a:off x="8848013" y="4240823"/>
            <a:ext cx="67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冗余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4843447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162"/>
            <a:ext cx="12190476" cy="685714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7220305" y="2035293"/>
            <a:ext cx="2396432" cy="584775"/>
            <a:chOff x="6426646" y="1196311"/>
            <a:chExt cx="2396432" cy="584775"/>
          </a:xfrm>
        </p:grpSpPr>
        <p:grpSp>
          <p:nvGrpSpPr>
            <p:cNvPr id="3" name="组合 2"/>
            <p:cNvGrpSpPr/>
            <p:nvPr/>
          </p:nvGrpSpPr>
          <p:grpSpPr>
            <a:xfrm>
              <a:off x="6884727" y="1271088"/>
              <a:ext cx="1938351" cy="457693"/>
              <a:chOff x="1943100" y="3022067"/>
              <a:chExt cx="1938351" cy="45769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943100" y="3022067"/>
                <a:ext cx="19383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600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数据中心与</a:t>
                </a:r>
                <a:r>
                  <a:rPr lang="en-US" altLang="zh-CN" sz="1600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SSD</a:t>
                </a:r>
                <a:endParaRPr lang="zh-CN" altLang="en-US" sz="16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943100" y="3264316"/>
                <a:ext cx="105670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Data center &amp; SSD</a:t>
                </a:r>
                <a:endPara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220305" y="2849605"/>
            <a:ext cx="2396432" cy="584775"/>
            <a:chOff x="6426646" y="1196311"/>
            <a:chExt cx="2396432" cy="584775"/>
          </a:xfrm>
        </p:grpSpPr>
        <p:grpSp>
          <p:nvGrpSpPr>
            <p:cNvPr id="26" name="组合 25"/>
            <p:cNvGrpSpPr/>
            <p:nvPr/>
          </p:nvGrpSpPr>
          <p:grpSpPr>
            <a:xfrm>
              <a:off x="6884727" y="1271088"/>
              <a:ext cx="1938351" cy="457693"/>
              <a:chOff x="1943100" y="3022067"/>
              <a:chExt cx="1938351" cy="457693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1943100" y="3022067"/>
                <a:ext cx="19383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600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SSD</a:t>
                </a:r>
                <a:r>
                  <a:rPr lang="zh-CN" altLang="en-US" sz="1600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可靠性问题</a:t>
                </a: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943100" y="3264316"/>
                <a:ext cx="8643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SSD Reliability</a:t>
                </a:r>
                <a:endPara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220305" y="3663917"/>
            <a:ext cx="3523344" cy="584775"/>
            <a:chOff x="6426646" y="1196311"/>
            <a:chExt cx="3523344" cy="584775"/>
          </a:xfrm>
        </p:grpSpPr>
        <p:grpSp>
          <p:nvGrpSpPr>
            <p:cNvPr id="31" name="组合 30"/>
            <p:cNvGrpSpPr/>
            <p:nvPr/>
          </p:nvGrpSpPr>
          <p:grpSpPr>
            <a:xfrm>
              <a:off x="6884727" y="1271088"/>
              <a:ext cx="3065263" cy="457693"/>
              <a:chOff x="1943100" y="3022067"/>
              <a:chExt cx="3065263" cy="457693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1943100" y="3022067"/>
                <a:ext cx="30652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600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论文</a:t>
                </a:r>
                <a:r>
                  <a:rPr lang="en-US" altLang="zh-CN" sz="1600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</a:t>
                </a:r>
                <a:r>
                  <a:rPr lang="zh-CN" altLang="en-US" sz="1600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：企业</a:t>
                </a:r>
                <a:r>
                  <a:rPr lang="en-US" altLang="zh-CN" sz="1600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SSD</a:t>
                </a:r>
                <a:r>
                  <a:rPr lang="zh-CN" altLang="en-US" sz="1600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错误来源</a:t>
                </a: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943100" y="3264316"/>
                <a:ext cx="139493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SSD in Enterprise Storage</a:t>
                </a:r>
                <a:endPara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220305" y="4478229"/>
            <a:ext cx="2795452" cy="584775"/>
            <a:chOff x="6426646" y="1196311"/>
            <a:chExt cx="2795452" cy="584775"/>
          </a:xfrm>
        </p:grpSpPr>
        <p:grpSp>
          <p:nvGrpSpPr>
            <p:cNvPr id="36" name="组合 35"/>
            <p:cNvGrpSpPr/>
            <p:nvPr/>
          </p:nvGrpSpPr>
          <p:grpSpPr>
            <a:xfrm>
              <a:off x="6884727" y="1271088"/>
              <a:ext cx="2337371" cy="457693"/>
              <a:chOff x="1943100" y="3022067"/>
              <a:chExt cx="2337371" cy="457693"/>
            </a:xfrm>
          </p:grpSpPr>
          <p:sp>
            <p:nvSpPr>
              <p:cNvPr id="38" name="文本框 37"/>
              <p:cNvSpPr txBox="1"/>
              <p:nvPr/>
            </p:nvSpPr>
            <p:spPr>
              <a:xfrm>
                <a:off x="1943100" y="3022067"/>
                <a:ext cx="233737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600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论文</a:t>
                </a:r>
                <a:r>
                  <a:rPr lang="en-US" altLang="zh-CN" sz="1600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zh-CN" altLang="en-US" sz="1600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：</a:t>
                </a:r>
                <a:r>
                  <a:rPr lang="en-US" altLang="zh-CN" sz="1600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Tradeoffs</a:t>
                </a:r>
                <a:endParaRPr lang="zh-CN" altLang="en-US" sz="16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943100" y="3264316"/>
                <a:ext cx="147829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Tradeoffs for SSD Reliability</a:t>
                </a:r>
                <a:endPara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220305" y="5292542"/>
            <a:ext cx="3010767" cy="584775"/>
            <a:chOff x="6426646" y="1196311"/>
            <a:chExt cx="3010767" cy="584775"/>
          </a:xfrm>
        </p:grpSpPr>
        <p:grpSp>
          <p:nvGrpSpPr>
            <p:cNvPr id="41" name="组合 40"/>
            <p:cNvGrpSpPr/>
            <p:nvPr/>
          </p:nvGrpSpPr>
          <p:grpSpPr>
            <a:xfrm>
              <a:off x="6884727" y="1271088"/>
              <a:ext cx="2552686" cy="457693"/>
              <a:chOff x="1943100" y="3022067"/>
              <a:chExt cx="2552686" cy="457693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1943100" y="3022067"/>
                <a:ext cx="25526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600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论文</a:t>
                </a:r>
                <a:r>
                  <a:rPr lang="en-US" altLang="zh-CN" sz="1600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</a:t>
                </a:r>
                <a:r>
                  <a:rPr lang="zh-CN" altLang="en-US" sz="1600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：</a:t>
                </a:r>
                <a:r>
                  <a:rPr lang="en-US" altLang="zh-CN" sz="1600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Heat Watch</a:t>
                </a:r>
                <a:endParaRPr lang="zh-CN" altLang="en-US" sz="16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1943100" y="3264316"/>
                <a:ext cx="72327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Heat Watch</a:t>
                </a:r>
                <a:endPara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42" name="文本框 41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3256517" y="1276037"/>
            <a:ext cx="1824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79979" y="1063284"/>
            <a:ext cx="1587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1C2530"/>
                </a:solidFill>
              </a:rPr>
              <a:t>目 录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144763" y="1255362"/>
            <a:ext cx="0" cy="48223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42337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37517CD0-5E1D-4EDE-B0DF-5D871290E4A9}"/>
              </a:ext>
            </a:extLst>
          </p:cNvPr>
          <p:cNvSpPr txBox="1"/>
          <p:nvPr/>
        </p:nvSpPr>
        <p:spPr>
          <a:xfrm>
            <a:off x="11080955" y="30621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>
                <a:latin typeface="+mn-ea"/>
              </a:rPr>
              <a:t>4/5</a:t>
            </a:r>
            <a:endParaRPr lang="zh-CN" altLang="en-US" sz="2400" b="1" spc="300" dirty="0">
              <a:latin typeface="+mn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44AB57F-D672-413B-9C9E-E8B15D346E4D}"/>
              </a:ext>
            </a:extLst>
          </p:cNvPr>
          <p:cNvSpPr txBox="1"/>
          <p:nvPr/>
        </p:nvSpPr>
        <p:spPr>
          <a:xfrm>
            <a:off x="1754753" y="1007837"/>
            <a:ext cx="87073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）应根据数据特性来结合各种方法，提高可靠性。可分为冷热数据：</a:t>
            </a:r>
            <a:endParaRPr lang="en-US" altLang="zh-CN" dirty="0"/>
          </a:p>
          <a:p>
            <a:r>
              <a:rPr lang="zh-CN" altLang="en-US" b="1" dirty="0"/>
              <a:t>         冷数据：</a:t>
            </a:r>
            <a:r>
              <a:rPr lang="zh-CN" altLang="en-US" dirty="0"/>
              <a:t>使用冗余，减少写放大，同时防止数据保留丢失（</a:t>
            </a:r>
            <a:r>
              <a:rPr lang="en-US" altLang="zh-CN" dirty="0"/>
              <a:t> Retention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/>
              <a:t>         热</a:t>
            </a:r>
            <a:r>
              <a:rPr lang="en-US" altLang="zh-CN" b="1" dirty="0"/>
              <a:t>-</a:t>
            </a:r>
            <a:r>
              <a:rPr lang="zh-CN" altLang="en-US" b="1" dirty="0"/>
              <a:t>读数据</a:t>
            </a:r>
            <a:r>
              <a:rPr lang="zh-CN" altLang="en-US" dirty="0"/>
              <a:t>：需要防止数据的重读带来的干扰错误，可通过</a:t>
            </a:r>
            <a:r>
              <a:rPr lang="en-US" altLang="zh-CN" dirty="0"/>
              <a:t>GC</a:t>
            </a:r>
            <a:r>
              <a:rPr lang="zh-CN" altLang="en-US" dirty="0"/>
              <a:t>来重新放置，但</a:t>
            </a:r>
            <a:r>
              <a:rPr lang="en-US" altLang="zh-CN" dirty="0"/>
              <a:t>	              </a:t>
            </a:r>
            <a:r>
              <a:rPr lang="zh-CN" altLang="en-US" dirty="0"/>
              <a:t>应权衡效用与重新放置的成本。</a:t>
            </a:r>
            <a:endParaRPr lang="en-US" altLang="zh-CN" dirty="0"/>
          </a:p>
          <a:p>
            <a:r>
              <a:rPr lang="zh-CN" altLang="en-US" b="1" dirty="0"/>
              <a:t>         热</a:t>
            </a:r>
            <a:r>
              <a:rPr lang="en-US" altLang="zh-CN" b="1" dirty="0"/>
              <a:t>-</a:t>
            </a:r>
            <a:r>
              <a:rPr lang="zh-CN" altLang="en-US" b="1" dirty="0"/>
              <a:t>写数据</a:t>
            </a:r>
            <a:r>
              <a:rPr lang="zh-CN" altLang="en-US" dirty="0"/>
              <a:t>：不许关注，被可</a:t>
            </a:r>
            <a:r>
              <a:rPr lang="en-US" altLang="zh-CN" dirty="0"/>
              <a:t>SSD</a:t>
            </a:r>
            <a:r>
              <a:rPr lang="zh-CN" altLang="en-US" dirty="0"/>
              <a:t>内部数据更新。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）可利用</a:t>
            </a:r>
            <a:r>
              <a:rPr lang="en-US" altLang="zh-CN" dirty="0"/>
              <a:t>SSD</a:t>
            </a:r>
            <a:r>
              <a:rPr lang="zh-CN" altLang="en-US" dirty="0"/>
              <a:t>现有机制作为冷热数据分类依据：</a:t>
            </a:r>
            <a:endParaRPr lang="en-US" altLang="zh-CN" dirty="0"/>
          </a:p>
          <a:p>
            <a:r>
              <a:rPr lang="zh-CN" altLang="en-US" dirty="0"/>
              <a:t>         </a:t>
            </a:r>
            <a:r>
              <a:rPr lang="zh-CN" altLang="en-US" b="1" dirty="0"/>
              <a:t>热读数据</a:t>
            </a:r>
            <a:r>
              <a:rPr lang="zh-CN" altLang="en-US" dirty="0"/>
              <a:t>：读取洗涤器 </a:t>
            </a:r>
            <a:r>
              <a:rPr lang="en-US" altLang="zh-CN" dirty="0"/>
              <a:t>read scrubber</a:t>
            </a:r>
            <a:r>
              <a:rPr lang="zh-CN" altLang="en-US" dirty="0"/>
              <a:t>（</a:t>
            </a:r>
            <a:r>
              <a:rPr lang="en-US" altLang="zh-CN" dirty="0"/>
              <a:t>RS</a:t>
            </a:r>
            <a:r>
              <a:rPr lang="zh-CN" altLang="en-US" dirty="0"/>
              <a:t>）收集的数据。</a:t>
            </a:r>
            <a:endParaRPr lang="en-US" altLang="zh-CN" dirty="0"/>
          </a:p>
          <a:p>
            <a:r>
              <a:rPr lang="zh-CN" altLang="en-US" dirty="0"/>
              <a:t>         </a:t>
            </a:r>
            <a:r>
              <a:rPr lang="zh-CN" altLang="en-US" b="1" dirty="0"/>
              <a:t>冷数据</a:t>
            </a:r>
            <a:r>
              <a:rPr lang="zh-CN" altLang="en-US" dirty="0"/>
              <a:t>：    </a:t>
            </a:r>
            <a:r>
              <a:rPr lang="en-US" altLang="zh-CN" dirty="0"/>
              <a:t>GC</a:t>
            </a:r>
            <a:r>
              <a:rPr lang="zh-CN" altLang="en-US" dirty="0"/>
              <a:t>选择的剩余数据为冷数据。</a:t>
            </a:r>
            <a:endParaRPr lang="en-US" altLang="zh-CN" dirty="0"/>
          </a:p>
          <a:p>
            <a:r>
              <a:rPr lang="zh-CN" altLang="en-US" dirty="0"/>
              <a:t>         </a:t>
            </a:r>
            <a:r>
              <a:rPr lang="zh-CN" altLang="en-US" b="1" dirty="0"/>
              <a:t>热写数据</a:t>
            </a:r>
            <a:r>
              <a:rPr lang="zh-CN" altLang="en-US" dirty="0"/>
              <a:t>：会自动在</a:t>
            </a:r>
            <a:r>
              <a:rPr lang="en-US" altLang="zh-CN" dirty="0"/>
              <a:t>GC</a:t>
            </a:r>
            <a:r>
              <a:rPr lang="zh-CN" altLang="en-US" dirty="0"/>
              <a:t>和</a:t>
            </a:r>
            <a:r>
              <a:rPr lang="en-US" altLang="zh-CN" dirty="0"/>
              <a:t>RS</a:t>
            </a:r>
            <a:r>
              <a:rPr lang="zh-CN" altLang="en-US" dirty="0"/>
              <a:t>过程中失效。被</a:t>
            </a:r>
            <a:r>
              <a:rPr lang="en-US" altLang="zh-CN" dirty="0"/>
              <a:t>GC</a:t>
            </a:r>
            <a:r>
              <a:rPr lang="zh-CN" altLang="en-US" dirty="0"/>
              <a:t>或者转为冷热数据。</a:t>
            </a:r>
            <a:endParaRPr lang="en-US" altLang="zh-CN" dirty="0"/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9C2EE24B-43FA-4636-9A0E-FD06B1DF0AA2}"/>
              </a:ext>
            </a:extLst>
          </p:cNvPr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>
                <a:latin typeface="+mn-ea"/>
              </a:rPr>
              <a:t>HRM</a:t>
            </a:r>
            <a:r>
              <a:rPr lang="zh-CN" altLang="en-US" sz="2400" b="1" spc="300" dirty="0">
                <a:latin typeface="+mn-ea"/>
              </a:rPr>
              <a:t>方法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7B9FC11-C8D2-4023-B008-7421CFB62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785" y="3955884"/>
            <a:ext cx="3052819" cy="267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46045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37517CD0-5E1D-4EDE-B0DF-5D871290E4A9}"/>
              </a:ext>
            </a:extLst>
          </p:cNvPr>
          <p:cNvSpPr txBox="1"/>
          <p:nvPr/>
        </p:nvSpPr>
        <p:spPr>
          <a:xfrm>
            <a:off x="11080955" y="30621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>
                <a:latin typeface="+mn-ea"/>
              </a:rPr>
              <a:t>5/5</a:t>
            </a:r>
            <a:endParaRPr lang="zh-CN" altLang="en-US" sz="2400" b="1" spc="300" dirty="0">
              <a:latin typeface="+mn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44AB57F-D672-413B-9C9E-E8B15D346E4D}"/>
              </a:ext>
            </a:extLst>
          </p:cNvPr>
          <p:cNvSpPr txBox="1"/>
          <p:nvPr/>
        </p:nvSpPr>
        <p:spPr>
          <a:xfrm>
            <a:off x="1754753" y="1007837"/>
            <a:ext cx="8707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）在之前实验保证了可靠性的前提下，尝试提升性能。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）对 仅使用</a:t>
            </a:r>
            <a:r>
              <a:rPr lang="en-US" altLang="zh-CN" dirty="0"/>
              <a:t>ECC+</a:t>
            </a:r>
            <a:r>
              <a:rPr lang="zh-CN" altLang="en-US" dirty="0"/>
              <a:t>重读，</a:t>
            </a:r>
            <a:r>
              <a:rPr lang="en-US" altLang="zh-CN" dirty="0"/>
              <a:t>Oracle Scrub</a:t>
            </a:r>
            <a:r>
              <a:rPr lang="zh-CN" altLang="en-US" dirty="0"/>
              <a:t>（已知所有数据的错误率），</a:t>
            </a:r>
            <a:r>
              <a:rPr lang="en-US" altLang="zh-CN" dirty="0"/>
              <a:t>HRM</a:t>
            </a:r>
            <a:r>
              <a:rPr lang="zh-CN" altLang="en-US" dirty="0"/>
              <a:t>（本文提出的方法）三种方式在多个数据集进行测试，可看到</a:t>
            </a:r>
            <a:r>
              <a:rPr lang="en-US" altLang="zh-CN" dirty="0"/>
              <a:t>HRM</a:t>
            </a:r>
            <a:r>
              <a:rPr lang="zh-CN" altLang="en-US" dirty="0"/>
              <a:t>在整体响应时间上有一定的提升。</a:t>
            </a:r>
            <a:endParaRPr lang="en-US" altLang="zh-CN" dirty="0"/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9C2EE24B-43FA-4636-9A0E-FD06B1DF0AA2}"/>
              </a:ext>
            </a:extLst>
          </p:cNvPr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400" b="1" spc="300" dirty="0">
                <a:latin typeface="+mn-ea"/>
              </a:rPr>
              <a:t>结果与评估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ECCBA57-3378-4D5E-BC31-777785F63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599" y="2685300"/>
            <a:ext cx="3548666" cy="188026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7B98C24-F734-4812-AAB8-BFDA0BCC7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851" y="2677239"/>
            <a:ext cx="3593460" cy="187718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17BBD1A-59A7-46EE-94CC-A35D85441B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3599" y="4662397"/>
            <a:ext cx="3529927" cy="188026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21ACDEE-5343-443E-9582-37BF97A1E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9851" y="4662397"/>
            <a:ext cx="5120121" cy="130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20666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537693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论文</a:t>
            </a:r>
            <a:r>
              <a:rPr lang="en-US" altLang="zh-CN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Heat Watch</a:t>
            </a:r>
            <a:endParaRPr lang="zh-CN" altLang="en-US" sz="4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5920353" y="3313263"/>
            <a:ext cx="474764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05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13A0E779-36F3-4617-8721-97C81AB444E0}"/>
              </a:ext>
            </a:extLst>
          </p:cNvPr>
          <p:cNvSpPr txBox="1"/>
          <p:nvPr/>
        </p:nvSpPr>
        <p:spPr>
          <a:xfrm>
            <a:off x="5920353" y="3464735"/>
            <a:ext cx="4671068" cy="32553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(1)Heat Watch</a:t>
            </a:r>
          </a:p>
        </p:txBody>
      </p:sp>
    </p:spTree>
    <p:extLst>
      <p:ext uri="{BB962C8B-B14F-4D97-AF65-F5344CB8AC3E}">
        <p14:creationId xmlns:p14="http://schemas.microsoft.com/office/powerpoint/2010/main" val="300748289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37517CD0-5E1D-4EDE-B0DF-5D871290E4A9}"/>
              </a:ext>
            </a:extLst>
          </p:cNvPr>
          <p:cNvSpPr txBox="1"/>
          <p:nvPr/>
        </p:nvSpPr>
        <p:spPr>
          <a:xfrm>
            <a:off x="11080955" y="30621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>
                <a:latin typeface="+mn-ea"/>
              </a:rPr>
              <a:t>1/6</a:t>
            </a:r>
            <a:endParaRPr lang="zh-CN" altLang="en-US" sz="2400" b="1" spc="300" dirty="0">
              <a:latin typeface="+mn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44AB57F-D672-413B-9C9E-E8B15D346E4D}"/>
              </a:ext>
            </a:extLst>
          </p:cNvPr>
          <p:cNvSpPr txBox="1"/>
          <p:nvPr/>
        </p:nvSpPr>
        <p:spPr>
          <a:xfrm>
            <a:off x="1818532" y="1007837"/>
            <a:ext cx="87073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）论文</a:t>
            </a:r>
            <a:endParaRPr lang="en-US" altLang="zh-CN" dirty="0"/>
          </a:p>
          <a:p>
            <a:r>
              <a:rPr lang="zh-CN" altLang="en-US" dirty="0"/>
              <a:t>         通过利用自我恢复和温度意识来提高</a:t>
            </a:r>
            <a:r>
              <a:rPr lang="en-US" altLang="zh-CN" dirty="0"/>
              <a:t>3D NAND</a:t>
            </a:r>
            <a:r>
              <a:rPr lang="zh-CN" altLang="en-US" dirty="0"/>
              <a:t>闪存设备的可靠性</a:t>
            </a:r>
            <a:endParaRPr lang="en-US" altLang="zh-CN" dirty="0"/>
          </a:p>
          <a:p>
            <a:r>
              <a:rPr lang="en-US" altLang="zh-CN" dirty="0"/>
              <a:t>         HeatWatch: Improving 3D NAND Flash Memory Device Reliability by  </a:t>
            </a:r>
          </a:p>
          <a:p>
            <a:r>
              <a:rPr lang="en-US" altLang="zh-CN" dirty="0"/>
              <a:t>         Exploiting  Self-Recovery and Temperature Awareness</a:t>
            </a:r>
          </a:p>
          <a:p>
            <a:r>
              <a:rPr lang="en-US" altLang="zh-CN" dirty="0"/>
              <a:t>         IEEE HPCA</a:t>
            </a:r>
            <a:r>
              <a:rPr lang="zh-CN" altLang="en-US" dirty="0"/>
              <a:t>（</a:t>
            </a:r>
            <a:r>
              <a:rPr lang="en-US" altLang="zh-CN" dirty="0"/>
              <a:t>High Performance Computer Architecture</a:t>
            </a:r>
            <a:r>
              <a:rPr lang="zh-CN" altLang="en-US" dirty="0"/>
              <a:t>）</a:t>
            </a:r>
            <a:r>
              <a:rPr lang="en-US" altLang="zh-CN" dirty="0"/>
              <a:t>2018.03</a:t>
            </a:r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）主要内容：</a:t>
            </a:r>
            <a:endParaRPr lang="en-US" altLang="zh-CN" dirty="0"/>
          </a:p>
          <a:p>
            <a:r>
              <a:rPr lang="zh-CN" altLang="en-US" dirty="0"/>
              <a:t>       </a:t>
            </a:r>
            <a:r>
              <a:rPr lang="en-US" altLang="zh-CN" dirty="0"/>
              <a:t>SSD</a:t>
            </a:r>
            <a:r>
              <a:rPr lang="zh-CN" altLang="en-US" dirty="0"/>
              <a:t>错误</a:t>
            </a:r>
            <a:r>
              <a:rPr lang="zh-CN" altLang="en-US" b="1" dirty="0"/>
              <a:t>自恢复</a:t>
            </a:r>
            <a:r>
              <a:rPr lang="zh-CN" altLang="en-US" dirty="0"/>
              <a:t>，使用温度来</a:t>
            </a:r>
            <a:r>
              <a:rPr lang="zh-CN" altLang="en-US" b="1" dirty="0"/>
              <a:t>调整</a:t>
            </a:r>
            <a:r>
              <a:rPr lang="zh-CN" altLang="en-US" dirty="0"/>
              <a:t>重读的</a:t>
            </a:r>
            <a:r>
              <a:rPr lang="zh-CN" altLang="en-US" b="1" dirty="0"/>
              <a:t>电压</a:t>
            </a:r>
            <a:r>
              <a:rPr lang="zh-CN" altLang="en-US" dirty="0"/>
              <a:t>。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先前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已有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工作研究了平面2D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NAND闪存的自恢复效应，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可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通过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高温来加速自恢复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并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提高闪存寿命，但是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将该方式照搬到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3D NAND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闪存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实验发现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效果并不理想（因为两种闪存结构有很大差异）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      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因此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本文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为3D NAND闪存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提出了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一个新模型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：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HeatWatch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。其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关键思想是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令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读取参考电压适应工作负载的停留时间和当前工作温度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，来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优化读取参考电压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      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最终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本文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证明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了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模型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的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准确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性且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误差仅为4.9％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。使用此机制可将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原始误码率降低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93.5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％，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SSD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整体寿命提高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3.85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倍。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9C2EE24B-43FA-4636-9A0E-FD06B1DF0AA2}"/>
              </a:ext>
            </a:extLst>
          </p:cNvPr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400" b="1" spc="300" dirty="0">
                <a:latin typeface="+mn-ea"/>
              </a:rPr>
              <a:t>论文</a:t>
            </a:r>
            <a:r>
              <a:rPr lang="en-US" altLang="zh-CN" sz="2400" b="1" spc="300" dirty="0">
                <a:latin typeface="+mn-ea"/>
              </a:rPr>
              <a:t>3</a:t>
            </a:r>
            <a:endParaRPr lang="zh-CN" altLang="en-US" sz="2400" b="1" spc="3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6780481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37517CD0-5E1D-4EDE-B0DF-5D871290E4A9}"/>
              </a:ext>
            </a:extLst>
          </p:cNvPr>
          <p:cNvSpPr txBox="1"/>
          <p:nvPr/>
        </p:nvSpPr>
        <p:spPr>
          <a:xfrm>
            <a:off x="11080955" y="30621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>
                <a:latin typeface="+mn-ea"/>
              </a:rPr>
              <a:t>2/6</a:t>
            </a:r>
            <a:endParaRPr lang="zh-CN" altLang="en-US" sz="2400" b="1" spc="300" dirty="0">
              <a:latin typeface="+mn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44AB57F-D672-413B-9C9E-E8B15D346E4D}"/>
              </a:ext>
            </a:extLst>
          </p:cNvPr>
          <p:cNvSpPr txBox="1"/>
          <p:nvPr/>
        </p:nvSpPr>
        <p:spPr>
          <a:xfrm>
            <a:off x="1818532" y="910349"/>
            <a:ext cx="87073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错误原因：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b="1" dirty="0"/>
              <a:t>保留错误</a:t>
            </a:r>
            <a:r>
              <a:rPr lang="zh-CN" altLang="en-US" dirty="0"/>
              <a:t>：</a:t>
            </a:r>
            <a:r>
              <a:rPr lang="zh-CN" altLang="zh-CN" dirty="0"/>
              <a:t>隧道氧化物和电荷陷阱都是不完善的绝缘体</a:t>
            </a:r>
            <a:r>
              <a:rPr lang="zh-CN" altLang="en-US" sz="1800" dirty="0">
                <a:effectLst/>
                <a:latin typeface="LinLibertineT"/>
                <a:ea typeface="等线" panose="02010600030101010101" pitchFamily="2" charset="-122"/>
                <a:cs typeface="Times New Roman" panose="02020603050405020304" pitchFamily="18" charset="0"/>
              </a:rPr>
              <a:t>，所以</a:t>
            </a:r>
            <a:r>
              <a:rPr lang="zh-CN" altLang="en-US" dirty="0"/>
              <a:t>在单元空闲时</a:t>
            </a:r>
            <a:r>
              <a:rPr lang="zh-CN" altLang="zh-CN" dirty="0"/>
              <a:t>电荷既可以通过隧道氧化物层泄漏到衬底，也可以通过电荷陷阱层泄漏到相邻的单元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b="1" dirty="0"/>
              <a:t>写异常错误</a:t>
            </a:r>
            <a:r>
              <a:rPr lang="zh-CN" altLang="en-US" dirty="0"/>
              <a:t>：</a:t>
            </a:r>
            <a:r>
              <a:rPr lang="zh-CN" altLang="zh-CN" dirty="0"/>
              <a:t>同一页中的单元被一起</a:t>
            </a:r>
            <a:r>
              <a:rPr lang="zh-CN" altLang="en-US" dirty="0"/>
              <a:t>写，</a:t>
            </a:r>
            <a:r>
              <a:rPr lang="zh-CN" altLang="zh-CN" dirty="0"/>
              <a:t>每个编程脉冲期间都会注入随机量的电荷</a:t>
            </a:r>
            <a:r>
              <a:rPr lang="zh-CN" altLang="en-US" dirty="0"/>
              <a:t>，</a:t>
            </a:r>
            <a:r>
              <a:rPr lang="zh-CN" altLang="zh-CN" dirty="0"/>
              <a:t>许多因素会增加随机性</a:t>
            </a:r>
            <a:r>
              <a:rPr lang="zh-CN" altLang="en-US" dirty="0"/>
              <a:t>，导致写的数据错误。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en-US" b="1" dirty="0"/>
              <a:t>磨损</a:t>
            </a:r>
            <a:r>
              <a:rPr lang="zh-CN" altLang="en-US" dirty="0"/>
              <a:t>：多次重复擦写，导致磨损，</a:t>
            </a:r>
            <a:r>
              <a:rPr lang="zh-CN" altLang="zh-CN" dirty="0"/>
              <a:t>隧道氧化物上</a:t>
            </a:r>
            <a:r>
              <a:rPr lang="zh-CN" altLang="en-US" dirty="0"/>
              <a:t>会有</a:t>
            </a:r>
            <a:r>
              <a:rPr lang="zh-CN" altLang="zh-CN" dirty="0"/>
              <a:t>电应力</a:t>
            </a:r>
            <a:r>
              <a:rPr lang="zh-CN" altLang="en-US" dirty="0"/>
              <a:t>，大量电子被五一捕获在隧道氧化物内，会导致形成泄露路径，加速电子损耗。同时之后无法完全擦除所有电子，导致之后可能一直出现错误。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已知：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）在</a:t>
            </a:r>
            <a:r>
              <a:rPr lang="en-US" altLang="zh-CN" b="1" dirty="0"/>
              <a:t>Dwell Time</a:t>
            </a:r>
            <a:r>
              <a:rPr lang="zh-CN" altLang="en-US" dirty="0"/>
              <a:t>（相邻擦写操作之间的</a:t>
            </a:r>
            <a:r>
              <a:rPr lang="zh-CN" altLang="en-US" b="1" dirty="0"/>
              <a:t>空闲</a:t>
            </a:r>
            <a:r>
              <a:rPr lang="en-US" altLang="zh-CN" dirty="0"/>
              <a:t>/</a:t>
            </a:r>
            <a:r>
              <a:rPr lang="zh-CN" altLang="en-US" b="1" dirty="0"/>
              <a:t>驻留时间</a:t>
            </a:r>
            <a:r>
              <a:rPr lang="zh-CN" altLang="en-US" dirty="0"/>
              <a:t>）内闪存会通过一种称为自恢复效应的现象自行修复，即异常电荷会自动释放。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NAND</a:t>
            </a:r>
            <a:r>
              <a:rPr lang="zh-CN" altLang="en-US" dirty="0"/>
              <a:t>闪存的较高工作温度可提高电子迁移率，在</a:t>
            </a:r>
            <a:r>
              <a:rPr lang="zh-CN" altLang="en-US" b="1" dirty="0"/>
              <a:t>高温</a:t>
            </a:r>
            <a:r>
              <a:rPr lang="zh-CN" altLang="en-US" dirty="0"/>
              <a:t>下较短的保留时间与在室温下较长的保留时间具有</a:t>
            </a:r>
            <a:r>
              <a:rPr lang="zh-CN" altLang="en-US" b="1" dirty="0"/>
              <a:t>相同</a:t>
            </a:r>
            <a:r>
              <a:rPr lang="zh-CN" altLang="en-US" dirty="0"/>
              <a:t>的保留损失效果。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主要问题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b="1" dirty="0"/>
              <a:t>停留时间</a:t>
            </a:r>
            <a:r>
              <a:rPr lang="zh-CN" altLang="en-US" dirty="0"/>
              <a:t>和自我恢复效应的大小之间有什么关系。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）工作</a:t>
            </a:r>
            <a:r>
              <a:rPr lang="zh-CN" altLang="en-US" b="1" dirty="0"/>
              <a:t>温度</a:t>
            </a:r>
            <a:r>
              <a:rPr lang="zh-CN" altLang="en-US" dirty="0"/>
              <a:t>如何影响保留次数和程序变化错误。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）根据执行的</a:t>
            </a:r>
            <a:r>
              <a:rPr lang="zh-CN" altLang="en-US" b="1" dirty="0"/>
              <a:t>恢复周期数</a:t>
            </a:r>
            <a:r>
              <a:rPr lang="zh-CN" altLang="en-US" dirty="0"/>
              <a:t>，自我恢复的好处如何变化。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9C2EE24B-43FA-4636-9A0E-FD06B1DF0AA2}"/>
              </a:ext>
            </a:extLst>
          </p:cNvPr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400" b="1" spc="300" dirty="0">
                <a:latin typeface="+mn-ea"/>
              </a:rPr>
              <a:t>背景</a:t>
            </a:r>
          </a:p>
        </p:txBody>
      </p:sp>
    </p:spTree>
    <p:extLst>
      <p:ext uri="{BB962C8B-B14F-4D97-AF65-F5344CB8AC3E}">
        <p14:creationId xmlns:p14="http://schemas.microsoft.com/office/powerpoint/2010/main" val="1998010531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37517CD0-5E1D-4EDE-B0DF-5D871290E4A9}"/>
              </a:ext>
            </a:extLst>
          </p:cNvPr>
          <p:cNvSpPr txBox="1"/>
          <p:nvPr/>
        </p:nvSpPr>
        <p:spPr>
          <a:xfrm>
            <a:off x="11080955" y="30621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>
                <a:latin typeface="+mn-ea"/>
              </a:rPr>
              <a:t>3/6</a:t>
            </a:r>
            <a:endParaRPr lang="zh-CN" altLang="en-US" sz="2400" b="1" spc="300" dirty="0">
              <a:latin typeface="+mn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44AB57F-D672-413B-9C9E-E8B15D346E4D}"/>
              </a:ext>
            </a:extLst>
          </p:cNvPr>
          <p:cNvSpPr txBox="1"/>
          <p:nvPr/>
        </p:nvSpPr>
        <p:spPr>
          <a:xfrm>
            <a:off x="1754753" y="1007837"/>
            <a:ext cx="8707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自恢复效应以驻留时间的对数线性</a:t>
            </a:r>
            <a:r>
              <a:rPr lang="zh-CN" altLang="zh-CN" b="1" dirty="0"/>
              <a:t>降低保留丢失速度</a:t>
            </a:r>
            <a:r>
              <a:rPr lang="zh-CN" altLang="zh-CN" dirty="0"/>
              <a:t>，</a:t>
            </a:r>
            <a:r>
              <a:rPr lang="zh-CN" altLang="en-US" dirty="0"/>
              <a:t>但</a:t>
            </a:r>
            <a:r>
              <a:rPr lang="zh-CN" altLang="zh-CN" dirty="0"/>
              <a:t>对</a:t>
            </a:r>
            <a:r>
              <a:rPr lang="zh-CN" altLang="en-US" dirty="0"/>
              <a:t>写异常</a:t>
            </a:r>
            <a:r>
              <a:rPr lang="zh-CN" altLang="zh-CN" dirty="0"/>
              <a:t>几乎</a:t>
            </a:r>
            <a:r>
              <a:rPr lang="zh-CN" altLang="en-US" dirty="0"/>
              <a:t>无</a:t>
            </a:r>
            <a:r>
              <a:rPr lang="zh-CN" altLang="zh-CN" dirty="0"/>
              <a:t>影响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zh-CN" dirty="0"/>
              <a:t>擦除操作后更长的驻留时间可以缓解</a:t>
            </a:r>
            <a:r>
              <a:rPr lang="en-US" altLang="zh-CN" dirty="0"/>
              <a:t>3D NAND</a:t>
            </a:r>
            <a:r>
              <a:rPr lang="zh-CN" altLang="zh-CN" dirty="0"/>
              <a:t>闪存中的保留错误，但不能缓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zh-CN" dirty="0"/>
              <a:t>解</a:t>
            </a:r>
            <a:r>
              <a:rPr lang="zh-CN" altLang="en-US" dirty="0"/>
              <a:t>写异常的</a:t>
            </a:r>
            <a:r>
              <a:rPr lang="zh-CN" altLang="zh-CN" dirty="0"/>
              <a:t>错误</a:t>
            </a:r>
            <a:r>
              <a:rPr lang="zh-CN" altLang="en-US" dirty="0"/>
              <a:t>。</a:t>
            </a:r>
            <a:r>
              <a:rPr lang="zh-CN" altLang="zh-CN" dirty="0"/>
              <a:t>驻留时间较长时，平均阈值电压变化较小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dirty="0"/>
              <a:t>温度效应以超线性速率增加了保</a:t>
            </a:r>
            <a:r>
              <a:rPr lang="zh-CN" altLang="en-US" dirty="0"/>
              <a:t>留损失</a:t>
            </a:r>
            <a:r>
              <a:rPr lang="zh-CN" altLang="zh-CN" dirty="0"/>
              <a:t>速度，并增加了</a:t>
            </a:r>
            <a:r>
              <a:rPr lang="zh-CN" altLang="en-US" dirty="0"/>
              <a:t>写异常偏移量</a:t>
            </a:r>
            <a:r>
              <a:rPr lang="zh-CN" altLang="zh-CN" dirty="0"/>
              <a:t>；</a:t>
            </a:r>
            <a:endParaRPr lang="en-US" altLang="zh-CN" dirty="0"/>
          </a:p>
          <a:p>
            <a:r>
              <a:rPr lang="zh-CN" altLang="en-US" dirty="0"/>
              <a:t>         保存时间短时，温度高会降低写异常引发的错误，但是保存时间长时，温度高反而会加速电子泄露速率。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zh-CN" dirty="0"/>
              <a:t>在</a:t>
            </a:r>
            <a:r>
              <a:rPr lang="en-US" altLang="zh-CN" dirty="0"/>
              <a:t>20</a:t>
            </a:r>
            <a:r>
              <a:rPr lang="zh-CN" altLang="zh-CN" dirty="0"/>
              <a:t>个恢复周期后，由于自我恢复而导致的保留损失速度的降低变得微不足道</a:t>
            </a:r>
            <a:r>
              <a:rPr lang="zh-CN" altLang="en-US" sz="1800" kern="100" dirty="0">
                <a:effectLst/>
                <a:latin typeface="LinLibertineT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9C2EE24B-43FA-4636-9A0E-FD06B1DF0AA2}"/>
              </a:ext>
            </a:extLst>
          </p:cNvPr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400" b="1" spc="300" dirty="0">
                <a:latin typeface="+mn-ea"/>
              </a:rPr>
              <a:t>主要观察结论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4D925A-49E8-4077-8A88-F56C86F68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655" y="3144354"/>
            <a:ext cx="3414589" cy="161145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C8E03F5-5EF0-4DAB-90B5-A62F99724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004" y="3144354"/>
            <a:ext cx="2304564" cy="161319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07F296C-B150-409D-A1AC-C5D27DC2B6C8}"/>
              </a:ext>
            </a:extLst>
          </p:cNvPr>
          <p:cNvSpPr txBox="1"/>
          <p:nvPr/>
        </p:nvSpPr>
        <p:spPr>
          <a:xfrm>
            <a:off x="785389" y="4747476"/>
            <a:ext cx="3999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不同</a:t>
            </a:r>
            <a:r>
              <a:rPr lang="en-US" altLang="zh-CN" sz="1400" dirty="0" err="1"/>
              <a:t>DwellT</a:t>
            </a:r>
            <a:r>
              <a:rPr lang="zh-CN" altLang="en-US" sz="1400" dirty="0"/>
              <a:t>驻留时间下</a:t>
            </a:r>
            <a:r>
              <a:rPr lang="en-US" altLang="zh-CN" sz="1400" dirty="0"/>
              <a:t>RT</a:t>
            </a:r>
            <a:r>
              <a:rPr lang="zh-CN" altLang="en-US" sz="1400" dirty="0"/>
              <a:t>保存时间与误码率关系</a:t>
            </a:r>
            <a:endParaRPr lang="en-US" altLang="zh-CN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7014DC4-5C4C-492A-A1AD-9F2B0FD2FED1}"/>
              </a:ext>
            </a:extLst>
          </p:cNvPr>
          <p:cNvSpPr txBox="1"/>
          <p:nvPr/>
        </p:nvSpPr>
        <p:spPr>
          <a:xfrm>
            <a:off x="4677004" y="4755813"/>
            <a:ext cx="2537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驻留时间越长，电压偏移越小</a:t>
            </a:r>
            <a:endParaRPr lang="en-US" altLang="zh-CN" sz="1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DF7C562-198E-441A-85EF-88D6E3624B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4212" y="3144353"/>
            <a:ext cx="3414589" cy="159301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1B86BB2-E1F9-43C5-86FC-9A921444D8C0}"/>
              </a:ext>
            </a:extLst>
          </p:cNvPr>
          <p:cNvSpPr txBox="1"/>
          <p:nvPr/>
        </p:nvSpPr>
        <p:spPr>
          <a:xfrm>
            <a:off x="7532369" y="4755812"/>
            <a:ext cx="2929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驻留时间与保存损失和写偏移关系</a:t>
            </a:r>
            <a:endParaRPr lang="en-US" altLang="zh-CN" sz="14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C4C27B8-2542-44BB-AAD6-AB52BA889A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3955" y="5110473"/>
            <a:ext cx="3093110" cy="140656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CBC1AC42-24A9-4E47-B112-A357DA96EB40}"/>
              </a:ext>
            </a:extLst>
          </p:cNvPr>
          <p:cNvSpPr txBox="1"/>
          <p:nvPr/>
        </p:nvSpPr>
        <p:spPr>
          <a:xfrm>
            <a:off x="8521193" y="6501868"/>
            <a:ext cx="285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恢复周期增加保留损失速度降低</a:t>
            </a:r>
            <a:endParaRPr lang="en-US" altLang="zh-CN" sz="14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6552929-A2F0-4EA7-83D7-CE360AFBF9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655" y="5073990"/>
            <a:ext cx="3414589" cy="147155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2CD3F299-FE46-4934-9C01-8CE0B1C0EC3B}"/>
              </a:ext>
            </a:extLst>
          </p:cNvPr>
          <p:cNvSpPr txBox="1"/>
          <p:nvPr/>
        </p:nvSpPr>
        <p:spPr>
          <a:xfrm>
            <a:off x="2312718" y="6543632"/>
            <a:ext cx="989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温度影响</a:t>
            </a:r>
            <a:endParaRPr lang="en-US" altLang="zh-CN" sz="1400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646AFB4-6357-4B7A-AF65-1B061C2519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6510" y="5110473"/>
            <a:ext cx="3504179" cy="131588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C6FA7C4-68F0-490C-93C8-166FBDCC6BC1}"/>
              </a:ext>
            </a:extLst>
          </p:cNvPr>
          <p:cNvSpPr txBox="1"/>
          <p:nvPr/>
        </p:nvSpPr>
        <p:spPr>
          <a:xfrm>
            <a:off x="5350399" y="6389743"/>
            <a:ext cx="2563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写温度更高，电压重叠更小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612413597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37517CD0-5E1D-4EDE-B0DF-5D871290E4A9}"/>
              </a:ext>
            </a:extLst>
          </p:cNvPr>
          <p:cNvSpPr txBox="1"/>
          <p:nvPr/>
        </p:nvSpPr>
        <p:spPr>
          <a:xfrm>
            <a:off x="11080955" y="30621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>
                <a:latin typeface="+mn-ea"/>
              </a:rPr>
              <a:t>4/6</a:t>
            </a:r>
            <a:endParaRPr lang="zh-CN" altLang="en-US" sz="2400" b="1" spc="300" dirty="0">
              <a:latin typeface="+mn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44AB57F-D672-413B-9C9E-E8B15D346E4D}"/>
              </a:ext>
            </a:extLst>
          </p:cNvPr>
          <p:cNvSpPr txBox="1"/>
          <p:nvPr/>
        </p:nvSpPr>
        <p:spPr>
          <a:xfrm>
            <a:off x="1742335" y="3057489"/>
            <a:ext cx="8707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）</a:t>
            </a:r>
            <a:r>
              <a:rPr lang="en-US" altLang="zh-CN" dirty="0">
                <a:latin typeface="+mn-ea"/>
              </a:rPr>
              <a:t>RDTM </a:t>
            </a:r>
            <a:r>
              <a:rPr lang="zh-CN" altLang="en-US" dirty="0">
                <a:latin typeface="+mn-ea"/>
              </a:rPr>
              <a:t>保留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停留组件</a:t>
            </a:r>
            <a:r>
              <a:rPr lang="zh-CN" altLang="en-US" dirty="0"/>
              <a:t>：计算</a:t>
            </a:r>
            <a:r>
              <a:rPr lang="en-US" altLang="zh-CN" dirty="0"/>
              <a:t>AF</a:t>
            </a:r>
            <a:r>
              <a:rPr lang="zh-CN" altLang="en-US" dirty="0"/>
              <a:t>调节参数，同时将任何温度下保留时间缩放为室温下有效时间。</a:t>
            </a:r>
            <a:endParaRPr lang="en-US" altLang="zh-CN" dirty="0">
              <a:latin typeface="+mn-ea"/>
            </a:endParaRP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9C2EE24B-43FA-4636-9A0E-FD06B1DF0AA2}"/>
              </a:ext>
            </a:extLst>
          </p:cNvPr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400" b="1" spc="300" dirty="0">
                <a:latin typeface="+mn-ea"/>
              </a:rPr>
              <a:t>构建自恢复模型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AA2FF83E-5F7D-499C-B766-F1CDFBC0D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614" y="1333298"/>
            <a:ext cx="3719161" cy="55310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B2DAC0C-3531-4C7C-BA9F-9C889E905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963" y="2395362"/>
            <a:ext cx="5348391" cy="57049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27D286A-0CD5-4098-A8F7-29F3E7F78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6174" y="3757410"/>
            <a:ext cx="4372987" cy="892089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B5558688-F62B-4DFD-80F1-A6EE5DBE00D0}"/>
              </a:ext>
            </a:extLst>
          </p:cNvPr>
          <p:cNvSpPr txBox="1"/>
          <p:nvPr/>
        </p:nvSpPr>
        <p:spPr>
          <a:xfrm>
            <a:off x="1742328" y="4781753"/>
            <a:ext cx="870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SRRM</a:t>
            </a:r>
            <a:r>
              <a:rPr lang="zh-CN" altLang="en-US" dirty="0"/>
              <a:t>自恢复和保留组件：预测阈值电压偏移在和由保留损失引起的</a:t>
            </a:r>
            <a:r>
              <a:rPr lang="en-US" altLang="zh-CN" dirty="0"/>
              <a:t>RBER</a:t>
            </a:r>
            <a:r>
              <a:rPr lang="zh-CN" altLang="en-US" dirty="0"/>
              <a:t>变化</a:t>
            </a:r>
            <a:endParaRPr lang="en-US" altLang="zh-CN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4B60EA3-80B8-4346-B376-29DF086F510A}"/>
              </a:ext>
            </a:extLst>
          </p:cNvPr>
          <p:cNvSpPr txBox="1"/>
          <p:nvPr/>
        </p:nvSpPr>
        <p:spPr>
          <a:xfrm>
            <a:off x="1742329" y="1992409"/>
            <a:ext cx="870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PVM</a:t>
            </a:r>
            <a:r>
              <a:rPr lang="zh-CN" altLang="en-US" dirty="0"/>
              <a:t>写异常组件：数据写入后立即预测阈值电压和</a:t>
            </a:r>
            <a:r>
              <a:rPr lang="en-US" altLang="zh-CN" dirty="0"/>
              <a:t>Y0</a:t>
            </a:r>
            <a:r>
              <a:rPr lang="zh-CN" altLang="en-US" dirty="0"/>
              <a:t>初始电压，</a:t>
            </a:r>
            <a:endParaRPr lang="en-US" altLang="zh-CN" dirty="0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511624C2-265A-420F-AC32-30FDF41129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8877" y="3748434"/>
            <a:ext cx="2692484" cy="89208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1B851F9-8B36-42E1-A931-8609DC8DB1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5197" y="5167622"/>
            <a:ext cx="4509922" cy="75422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395F0F6-CB98-426F-BA6C-C155AEEC865E}"/>
              </a:ext>
            </a:extLst>
          </p:cNvPr>
          <p:cNvSpPr txBox="1"/>
          <p:nvPr/>
        </p:nvSpPr>
        <p:spPr>
          <a:xfrm>
            <a:off x="1754753" y="937323"/>
            <a:ext cx="870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电压调整公式，</a:t>
            </a:r>
            <a:r>
              <a:rPr lang="en-US" altLang="zh-CN" dirty="0"/>
              <a:t>URT</a:t>
            </a:r>
            <a:r>
              <a:rPr lang="zh-CN" altLang="en-US" dirty="0"/>
              <a:t>，统一恢复和温度：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666589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37517CD0-5E1D-4EDE-B0DF-5D871290E4A9}"/>
              </a:ext>
            </a:extLst>
          </p:cNvPr>
          <p:cNvSpPr txBox="1"/>
          <p:nvPr/>
        </p:nvSpPr>
        <p:spPr>
          <a:xfrm>
            <a:off x="11080955" y="30621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>
                <a:latin typeface="+mn-ea"/>
              </a:rPr>
              <a:t>5/6</a:t>
            </a:r>
            <a:endParaRPr lang="zh-CN" altLang="en-US" sz="2400" b="1" spc="300" dirty="0">
              <a:latin typeface="+mn-ea"/>
            </a:endParaRP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9C2EE24B-43FA-4636-9A0E-FD06B1DF0AA2}"/>
              </a:ext>
            </a:extLst>
          </p:cNvPr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400" b="1" spc="300" dirty="0">
                <a:latin typeface="+mn-ea"/>
              </a:rPr>
              <a:t>构建自恢复模型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4B60EA3-80B8-4346-B376-29DF086F510A}"/>
              </a:ext>
            </a:extLst>
          </p:cNvPr>
          <p:cNvSpPr txBox="1"/>
          <p:nvPr/>
        </p:nvSpPr>
        <p:spPr>
          <a:xfrm>
            <a:off x="1742333" y="1119382"/>
            <a:ext cx="87073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Heat Watch</a:t>
            </a:r>
            <a:r>
              <a:rPr lang="zh-CN" altLang="en-US" dirty="0"/>
              <a:t>组成：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）三个跟踪组件：</a:t>
            </a:r>
            <a:r>
              <a:rPr lang="zh-CN" altLang="zh-CN" dirty="0"/>
              <a:t>分别监视和跟踪有效记录</a:t>
            </a:r>
            <a:r>
              <a:rPr lang="en-US" altLang="zh-CN" dirty="0"/>
              <a:t>SSD</a:t>
            </a:r>
            <a:r>
              <a:rPr lang="zh-CN" altLang="zh-CN" dirty="0"/>
              <a:t>温度，停留时间，保留时间和</a:t>
            </a:r>
            <a:r>
              <a:rPr lang="en-US" altLang="zh-CN" dirty="0"/>
              <a:t>P / E</a:t>
            </a:r>
            <a:r>
              <a:rPr lang="zh-CN" altLang="zh-CN" dirty="0"/>
              <a:t>周期数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dirty="0"/>
              <a:t>两个预测组件，它们使用此跟踪信息计算</a:t>
            </a:r>
            <a:r>
              <a:rPr lang="en-US" altLang="zh-CN" dirty="0"/>
              <a:t>URT</a:t>
            </a:r>
            <a:r>
              <a:rPr lang="zh-CN" altLang="zh-CN" dirty="0"/>
              <a:t>模型，以准确预测每次读取操作的最佳读取参考电压。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公式参数来源：</a:t>
            </a:r>
            <a:endParaRPr lang="en-US" altLang="zh-CN" dirty="0"/>
          </a:p>
          <a:p>
            <a:r>
              <a:rPr lang="en-US" altLang="zh-CN" dirty="0"/>
              <a:t>SSD</a:t>
            </a:r>
            <a:r>
              <a:rPr lang="zh-CN" altLang="en-US" dirty="0"/>
              <a:t>温度：温度传感器</a:t>
            </a:r>
            <a:endParaRPr lang="en-US" altLang="zh-CN" dirty="0"/>
          </a:p>
          <a:p>
            <a:r>
              <a:rPr lang="en-US" altLang="zh-CN" dirty="0"/>
              <a:t>P/E Cycle</a:t>
            </a:r>
            <a:r>
              <a:rPr lang="zh-CN" altLang="en-US" dirty="0"/>
              <a:t>：内部已包含</a:t>
            </a:r>
            <a:endParaRPr lang="en-US" altLang="zh-CN" dirty="0"/>
          </a:p>
          <a:p>
            <a:r>
              <a:rPr lang="zh-CN" altLang="en-US" dirty="0"/>
              <a:t>停留时间与保留时间：使用</a:t>
            </a:r>
            <a:r>
              <a:rPr lang="en-US" altLang="zh-CN" dirty="0"/>
              <a:t>SSD</a:t>
            </a:r>
            <a:r>
              <a:rPr lang="zh-CN" altLang="en-US" dirty="0"/>
              <a:t>控制器计算与记录，同时也会考虑最近</a:t>
            </a:r>
            <a:r>
              <a:rPr lang="en-US" altLang="zh-CN" dirty="0"/>
              <a:t>20</a:t>
            </a:r>
            <a:r>
              <a:rPr lang="zh-CN" altLang="en-US" dirty="0"/>
              <a:t>个恢复周期的影响。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模型内部数据占用开销</a:t>
            </a:r>
            <a:endParaRPr lang="en-US" altLang="zh-CN" dirty="0"/>
          </a:p>
          <a:p>
            <a:r>
              <a:rPr lang="zh-CN" altLang="en-US" dirty="0"/>
              <a:t>存储每个闪存块的写温度，停留时间，编程时间。在后台每秒更新。每次读取操作会计算</a:t>
            </a:r>
            <a:r>
              <a:rPr lang="en-US" altLang="zh-CN" dirty="0"/>
              <a:t>URT</a:t>
            </a:r>
            <a:r>
              <a:rPr lang="zh-CN" altLang="en-US" dirty="0"/>
              <a:t>模型。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6104985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37517CD0-5E1D-4EDE-B0DF-5D871290E4A9}"/>
              </a:ext>
            </a:extLst>
          </p:cNvPr>
          <p:cNvSpPr txBox="1"/>
          <p:nvPr/>
        </p:nvSpPr>
        <p:spPr>
          <a:xfrm>
            <a:off x="11080955" y="30621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>
                <a:latin typeface="+mn-ea"/>
              </a:rPr>
              <a:t>6/6</a:t>
            </a:r>
            <a:endParaRPr lang="zh-CN" altLang="en-US" sz="2400" b="1" spc="300" dirty="0">
              <a:latin typeface="+mn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44AB57F-D672-413B-9C9E-E8B15D346E4D}"/>
              </a:ext>
            </a:extLst>
          </p:cNvPr>
          <p:cNvSpPr txBox="1"/>
          <p:nvPr/>
        </p:nvSpPr>
        <p:spPr>
          <a:xfrm>
            <a:off x="1754753" y="1148287"/>
            <a:ext cx="8707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LinLibertineT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LinLibertineT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LinLibertineT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800" dirty="0">
                <a:effectLst/>
                <a:latin typeface="LinLibertineT"/>
                <a:ea typeface="等线" panose="02010600030101010101" pitchFamily="2" charset="-122"/>
                <a:cs typeface="Times New Roman" panose="02020603050405020304" pitchFamily="18" charset="0"/>
              </a:rPr>
              <a:t>通过结合驻留时间和温度信息来预测最佳读取参考电压，</a:t>
            </a:r>
            <a:r>
              <a:rPr lang="en-US" altLang="zh-CN" sz="1800" dirty="0" err="1">
                <a:effectLst/>
                <a:latin typeface="LinLibertineT"/>
                <a:ea typeface="等线" panose="02010600030101010101" pitchFamily="2" charset="-122"/>
                <a:cs typeface="Times New Roman" panose="02020603050405020304" pitchFamily="18" charset="0"/>
              </a:rPr>
              <a:t>HeatWatch</a:t>
            </a:r>
            <a:r>
              <a:rPr lang="zh-CN" altLang="zh-CN" sz="1800" dirty="0">
                <a:effectLst/>
                <a:latin typeface="LinLibertineT"/>
                <a:ea typeface="等线" panose="02010600030101010101" pitchFamily="2" charset="-122"/>
                <a:cs typeface="Times New Roman" panose="02020603050405020304" pitchFamily="18" charset="0"/>
              </a:rPr>
              <a:t>通过最先进的机制提高了</a:t>
            </a:r>
            <a:r>
              <a:rPr lang="en-US" altLang="zh-CN" sz="1800" dirty="0">
                <a:effectLst/>
                <a:latin typeface="LinLibertineT"/>
                <a:ea typeface="等线" panose="02010600030101010101" pitchFamily="2" charset="-122"/>
                <a:cs typeface="Times New Roman" panose="02020603050405020304" pitchFamily="18" charset="0"/>
              </a:rPr>
              <a:t>3D NAND</a:t>
            </a:r>
            <a:r>
              <a:rPr lang="zh-CN" altLang="zh-CN" sz="1800" dirty="0">
                <a:effectLst/>
                <a:latin typeface="LinLibertineT"/>
                <a:ea typeface="等线" panose="02010600030101010101" pitchFamily="2" charset="-122"/>
                <a:cs typeface="Times New Roman" panose="02020603050405020304" pitchFamily="18" charset="0"/>
              </a:rPr>
              <a:t>闪存设备的</a:t>
            </a:r>
            <a:r>
              <a:rPr lang="zh-CN" altLang="en-US" sz="1800" dirty="0">
                <a:effectLst/>
                <a:latin typeface="LinLibertineT"/>
                <a:ea typeface="等线" panose="02010600030101010101" pitchFamily="2" charset="-122"/>
                <a:cs typeface="Times New Roman" panose="02020603050405020304" pitchFamily="18" charset="0"/>
              </a:rPr>
              <a:t>可靠性和</a:t>
            </a:r>
            <a:r>
              <a:rPr lang="zh-CN" altLang="zh-CN" sz="1800" dirty="0">
                <a:effectLst/>
                <a:latin typeface="LinLibertineT"/>
                <a:ea typeface="等线" panose="02010600030101010101" pitchFamily="2" charset="-122"/>
                <a:cs typeface="Times New Roman" panose="02020603050405020304" pitchFamily="18" charset="0"/>
              </a:rPr>
              <a:t>寿命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9C2EE24B-43FA-4636-9A0E-FD06B1DF0AA2}"/>
              </a:ext>
            </a:extLst>
          </p:cNvPr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400" b="1" spc="300" dirty="0">
                <a:latin typeface="+mn-ea"/>
              </a:rPr>
              <a:t>结论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49AD8E-52B5-437F-9758-DA827A099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482" y="2353962"/>
            <a:ext cx="4447619" cy="18190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D4EC5DE-B727-4324-A549-36E7589F9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53961"/>
            <a:ext cx="5004922" cy="181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94228"/>
      </p:ext>
    </p:extLst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77429" y="2401517"/>
            <a:ext cx="4221092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50000"/>
              </a:lnSpc>
            </a:pPr>
            <a:r>
              <a:rPr lang="zh-CN" altLang="en-US" sz="4800" dirty="0">
                <a:solidFill>
                  <a:srgbClr val="191919"/>
                </a:solidFill>
              </a:rPr>
              <a:t>感谢您的聆听  </a:t>
            </a:r>
            <a:endParaRPr lang="en-US" altLang="zh-CN" sz="4800" dirty="0">
              <a:solidFill>
                <a:srgbClr val="191919"/>
              </a:solidFill>
            </a:endParaRPr>
          </a:p>
          <a:p>
            <a:pPr algn="r"/>
            <a:r>
              <a:rPr lang="zh-CN" altLang="en-US" sz="3200" dirty="0">
                <a:solidFill>
                  <a:srgbClr val="191919"/>
                </a:solidFill>
              </a:rPr>
              <a:t>欢迎提问！</a:t>
            </a:r>
          </a:p>
          <a:p>
            <a:pPr algn="r"/>
            <a:endParaRPr lang="zh-CN" altLang="en-US" sz="4000" dirty="0">
              <a:solidFill>
                <a:srgbClr val="191919"/>
              </a:solidFill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7734300" y="4184800"/>
            <a:ext cx="36451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848964" y="4284332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汇报人：任哲旋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2020.12.8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460" y="5853452"/>
            <a:ext cx="2279853" cy="155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23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485975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数据中心与</a:t>
            </a:r>
            <a:r>
              <a:rPr lang="en-US" altLang="zh-CN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SSD</a:t>
            </a:r>
            <a:endParaRPr lang="zh-CN" altLang="en-US" sz="4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20353" y="3464735"/>
            <a:ext cx="4671068" cy="58349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数据中心与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SSD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SSD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原理介绍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5920353" y="3313263"/>
            <a:ext cx="474764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36317" y="1224798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01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150618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37517CD0-5E1D-4EDE-B0DF-5D871290E4A9}"/>
              </a:ext>
            </a:extLst>
          </p:cNvPr>
          <p:cNvSpPr txBox="1"/>
          <p:nvPr/>
        </p:nvSpPr>
        <p:spPr>
          <a:xfrm>
            <a:off x="11080955" y="30621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>
                <a:latin typeface="+mn-ea"/>
              </a:rPr>
              <a:t>1/3</a:t>
            </a:r>
            <a:endParaRPr lang="zh-CN" altLang="en-US" sz="2400" b="1" spc="300" dirty="0">
              <a:latin typeface="+mn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44AB57F-D672-413B-9C9E-E8B15D346E4D}"/>
              </a:ext>
            </a:extLst>
          </p:cNvPr>
          <p:cNvSpPr txBox="1"/>
          <p:nvPr/>
        </p:nvSpPr>
        <p:spPr>
          <a:xfrm>
            <a:off x="1754753" y="1059995"/>
            <a:ext cx="8707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dirty="0"/>
              <a:t>近年来，随着人们对性能的要求不断提高，以及数据量爆炸式的增长，许多企业</a:t>
            </a:r>
            <a:r>
              <a:rPr lang="en-US" altLang="zh-CN" dirty="0"/>
              <a:t>/</a:t>
            </a:r>
            <a:r>
              <a:rPr lang="zh-CN" altLang="en-US" dirty="0"/>
              <a:t>数据中心的存储设备从</a:t>
            </a:r>
            <a:r>
              <a:rPr lang="en-US" altLang="zh-CN" b="1" dirty="0"/>
              <a:t>HDD</a:t>
            </a:r>
            <a:r>
              <a:rPr lang="zh-CN" altLang="en-US" dirty="0"/>
              <a:t>转为了</a:t>
            </a:r>
            <a:r>
              <a:rPr lang="en-US" altLang="zh-CN" b="1" dirty="0"/>
              <a:t>SSD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      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主要因为与</a:t>
            </a:r>
            <a:r>
              <a:rPr lang="en-US" altLang="zh-CN" dirty="0"/>
              <a:t>HDD</a:t>
            </a:r>
            <a:r>
              <a:rPr lang="zh-CN" altLang="en-US" dirty="0"/>
              <a:t>相比</a:t>
            </a:r>
            <a:r>
              <a:rPr lang="en-US" altLang="zh-CN" dirty="0"/>
              <a:t>SSD</a:t>
            </a:r>
            <a:r>
              <a:rPr lang="zh-CN" altLang="en-US" dirty="0"/>
              <a:t>具有多方面</a:t>
            </a:r>
            <a:r>
              <a:rPr lang="zh-CN" altLang="en-US" b="1" dirty="0"/>
              <a:t>优势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9C2EE24B-43FA-4636-9A0E-FD06B1DF0AA2}"/>
              </a:ext>
            </a:extLst>
          </p:cNvPr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400" b="1" spc="300" dirty="0">
                <a:latin typeface="+mn-ea"/>
              </a:rPr>
              <a:t>数据中心与</a:t>
            </a:r>
            <a:r>
              <a:rPr lang="en-US" altLang="zh-CN" sz="2400" b="1" spc="300" dirty="0">
                <a:latin typeface="+mn-ea"/>
              </a:rPr>
              <a:t>SSD</a:t>
            </a:r>
            <a:endParaRPr lang="zh-CN" altLang="en-US" sz="2400" b="1" spc="300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573A0C-43A1-49C1-B6D0-F0F9270CC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550" y="5033071"/>
            <a:ext cx="7257143" cy="14571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B4B7D2-0341-41A4-8E89-874B7FB21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550" y="3818853"/>
            <a:ext cx="7276190" cy="103809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6F09F3A-98B3-469E-82C8-DF37C07B7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2550" y="2897557"/>
            <a:ext cx="7314286" cy="790476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35AB4C9A-F617-4C23-8ECF-1ABFDE2A40E5}"/>
              </a:ext>
            </a:extLst>
          </p:cNvPr>
          <p:cNvGrpSpPr/>
          <p:nvPr/>
        </p:nvGrpSpPr>
        <p:grpSpPr>
          <a:xfrm>
            <a:off x="1107053" y="2900434"/>
            <a:ext cx="2571789" cy="508000"/>
            <a:chOff x="410520" y="4146709"/>
            <a:chExt cx="2472380" cy="508000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1EE5C81C-DA42-448E-B6DC-7AE044B0E58B}"/>
                </a:ext>
              </a:extLst>
            </p:cNvPr>
            <p:cNvGrpSpPr/>
            <p:nvPr/>
          </p:nvGrpSpPr>
          <p:grpSpPr>
            <a:xfrm>
              <a:off x="1058694" y="4146709"/>
              <a:ext cx="1824206" cy="508000"/>
              <a:chOff x="1058694" y="4146709"/>
              <a:chExt cx="1824206" cy="508000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0232581-7371-46F9-B9FB-E1FA8877AA05}"/>
                  </a:ext>
                </a:extLst>
              </p:cNvPr>
              <p:cNvSpPr/>
              <p:nvPr/>
            </p:nvSpPr>
            <p:spPr>
              <a:xfrm>
                <a:off x="1058694" y="4146709"/>
                <a:ext cx="1824206" cy="508000"/>
              </a:xfrm>
              <a:prstGeom prst="rect">
                <a:avLst/>
              </a:prstGeom>
              <a:solidFill>
                <a:srgbClr val="FF3300">
                  <a:alpha val="70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TextBox 19">
                <a:extLst>
                  <a:ext uri="{FF2B5EF4-FFF2-40B4-BE49-F238E27FC236}">
                    <a16:creationId xmlns:a16="http://schemas.microsoft.com/office/drawing/2014/main" id="{2F36C9C1-10DC-4AEB-AE2A-24721C86B324}"/>
                  </a:ext>
                </a:extLst>
              </p:cNvPr>
              <p:cNvSpPr txBox="1"/>
              <p:nvPr/>
            </p:nvSpPr>
            <p:spPr>
              <a:xfrm>
                <a:off x="1177554" y="4200654"/>
                <a:ext cx="16475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ngraversGothic BT" panose="020B0507020203020204" pitchFamily="34" charset="0"/>
                  </a:defRPr>
                </a:lvl1pPr>
              </a:lstStyle>
              <a:p>
                <a:r>
                  <a:rPr lang="zh-CN" altLang="en-US" sz="2000" dirty="0">
                    <a:solidFill>
                      <a:schemeClr val="bg1"/>
                    </a:solidFill>
                    <a:latin typeface="+mn-ea"/>
                  </a:rPr>
                  <a:t>性能</a:t>
                </a:r>
                <a:endParaRPr lang="en-US" sz="20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9F76163D-298F-4150-84D8-538CF8AE6B66}"/>
                </a:ext>
              </a:extLst>
            </p:cNvPr>
            <p:cNvGrpSpPr/>
            <p:nvPr/>
          </p:nvGrpSpPr>
          <p:grpSpPr>
            <a:xfrm>
              <a:off x="410520" y="4146709"/>
              <a:ext cx="648173" cy="508000"/>
              <a:chOff x="410520" y="4146709"/>
              <a:chExt cx="648173" cy="508000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943B1D9-FFC2-4D39-A853-976506DD73EA}"/>
                  </a:ext>
                </a:extLst>
              </p:cNvPr>
              <p:cNvSpPr/>
              <p:nvPr/>
            </p:nvSpPr>
            <p:spPr>
              <a:xfrm>
                <a:off x="410520" y="4146709"/>
                <a:ext cx="648173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TextBox 19">
                <a:extLst>
                  <a:ext uri="{FF2B5EF4-FFF2-40B4-BE49-F238E27FC236}">
                    <a16:creationId xmlns:a16="http://schemas.microsoft.com/office/drawing/2014/main" id="{84325861-6473-44C5-A43D-DCFE054CC6E4}"/>
                  </a:ext>
                </a:extLst>
              </p:cNvPr>
              <p:cNvSpPr txBox="1"/>
              <p:nvPr/>
            </p:nvSpPr>
            <p:spPr>
              <a:xfrm>
                <a:off x="481877" y="4217072"/>
                <a:ext cx="5515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ngraversGothic BT" panose="020B0507020203020204" pitchFamily="34" charset="0"/>
                  </a:defRPr>
                </a:lvl1pPr>
              </a:lstStyle>
              <a:p>
                <a:pPr algn="ctr"/>
                <a:r>
                  <a:rPr lang="en-US" altLang="zh-CN" sz="2000" dirty="0">
                    <a:latin typeface="+mn-lt"/>
                  </a:rPr>
                  <a:t>1</a:t>
                </a:r>
                <a:endParaRPr lang="en-US" sz="2000" dirty="0">
                  <a:latin typeface="+mn-lt"/>
                </a:endParaRPr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6C7B44A-E7E1-4BDF-B0C5-81CC7993D526}"/>
              </a:ext>
            </a:extLst>
          </p:cNvPr>
          <p:cNvGrpSpPr/>
          <p:nvPr/>
        </p:nvGrpSpPr>
        <p:grpSpPr>
          <a:xfrm>
            <a:off x="1107053" y="3518219"/>
            <a:ext cx="2571788" cy="508000"/>
            <a:chOff x="410520" y="4146709"/>
            <a:chExt cx="2472380" cy="50800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7336E71-8DBF-4BD5-9AF6-E88549CA7940}"/>
                </a:ext>
              </a:extLst>
            </p:cNvPr>
            <p:cNvGrpSpPr/>
            <p:nvPr/>
          </p:nvGrpSpPr>
          <p:grpSpPr>
            <a:xfrm>
              <a:off x="1058694" y="4146709"/>
              <a:ext cx="1824206" cy="508000"/>
              <a:chOff x="1058694" y="4146709"/>
              <a:chExt cx="1824206" cy="508000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2148507-3E44-447B-95EF-05F071FA04EF}"/>
                  </a:ext>
                </a:extLst>
              </p:cNvPr>
              <p:cNvSpPr/>
              <p:nvPr/>
            </p:nvSpPr>
            <p:spPr>
              <a:xfrm>
                <a:off x="1058694" y="4146709"/>
                <a:ext cx="1824206" cy="508000"/>
              </a:xfrm>
              <a:prstGeom prst="rect">
                <a:avLst/>
              </a:prstGeom>
              <a:solidFill>
                <a:srgbClr val="FF3300">
                  <a:alpha val="70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TextBox 19">
                <a:extLst>
                  <a:ext uri="{FF2B5EF4-FFF2-40B4-BE49-F238E27FC236}">
                    <a16:creationId xmlns:a16="http://schemas.microsoft.com/office/drawing/2014/main" id="{6E4E2924-083D-443C-A897-612785E67A23}"/>
                  </a:ext>
                </a:extLst>
              </p:cNvPr>
              <p:cNvSpPr txBox="1"/>
              <p:nvPr/>
            </p:nvSpPr>
            <p:spPr>
              <a:xfrm>
                <a:off x="1177554" y="4200654"/>
                <a:ext cx="16475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ngraversGothic BT" panose="020B0507020203020204" pitchFamily="34" charset="0"/>
                  </a:defRPr>
                </a:lvl1pPr>
              </a:lstStyle>
              <a:p>
                <a:r>
                  <a:rPr lang="zh-CN" altLang="en-US" sz="2000" dirty="0">
                    <a:solidFill>
                      <a:schemeClr val="bg1"/>
                    </a:solidFill>
                    <a:latin typeface="+mn-ea"/>
                  </a:rPr>
                  <a:t>功耗</a:t>
                </a:r>
                <a:endParaRPr lang="en-US" sz="20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B4A8CCB-A9D6-4E1D-84B3-8B775A2F69FE}"/>
                </a:ext>
              </a:extLst>
            </p:cNvPr>
            <p:cNvGrpSpPr/>
            <p:nvPr/>
          </p:nvGrpSpPr>
          <p:grpSpPr>
            <a:xfrm>
              <a:off x="410520" y="4146709"/>
              <a:ext cx="648173" cy="508000"/>
              <a:chOff x="410520" y="4146709"/>
              <a:chExt cx="648173" cy="5080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835351E-AFB6-427E-91B5-556EF1089BEA}"/>
                  </a:ext>
                </a:extLst>
              </p:cNvPr>
              <p:cNvSpPr/>
              <p:nvPr/>
            </p:nvSpPr>
            <p:spPr>
              <a:xfrm>
                <a:off x="410520" y="4146709"/>
                <a:ext cx="648173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TextBox 19">
                <a:extLst>
                  <a:ext uri="{FF2B5EF4-FFF2-40B4-BE49-F238E27FC236}">
                    <a16:creationId xmlns:a16="http://schemas.microsoft.com/office/drawing/2014/main" id="{407EA497-073E-4229-A4C0-40473D7393B6}"/>
                  </a:ext>
                </a:extLst>
              </p:cNvPr>
              <p:cNvSpPr txBox="1"/>
              <p:nvPr/>
            </p:nvSpPr>
            <p:spPr>
              <a:xfrm>
                <a:off x="481877" y="4217072"/>
                <a:ext cx="5515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ngraversGothic BT" panose="020B0507020203020204" pitchFamily="34" charset="0"/>
                  </a:defRPr>
                </a:lvl1pPr>
              </a:lstStyle>
              <a:p>
                <a:pPr algn="ctr"/>
                <a:r>
                  <a:rPr lang="en-US" sz="2000" dirty="0">
                    <a:latin typeface="+mn-lt"/>
                  </a:rPr>
                  <a:t>2</a:t>
                </a:r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0F2654D-31AD-4625-9FDD-C9F5442E8F40}"/>
              </a:ext>
            </a:extLst>
          </p:cNvPr>
          <p:cNvGrpSpPr/>
          <p:nvPr/>
        </p:nvGrpSpPr>
        <p:grpSpPr>
          <a:xfrm>
            <a:off x="1107053" y="4136004"/>
            <a:ext cx="2571788" cy="508000"/>
            <a:chOff x="410520" y="4146709"/>
            <a:chExt cx="2472380" cy="508000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2F999C13-D13E-4241-B67D-45CBEEE5C22C}"/>
                </a:ext>
              </a:extLst>
            </p:cNvPr>
            <p:cNvGrpSpPr/>
            <p:nvPr/>
          </p:nvGrpSpPr>
          <p:grpSpPr>
            <a:xfrm>
              <a:off x="1058694" y="4146709"/>
              <a:ext cx="1824206" cy="508000"/>
              <a:chOff x="1058694" y="4146709"/>
              <a:chExt cx="1824206" cy="508000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D4EEACC6-BDC8-4EA0-9BAF-E97901EE937A}"/>
                  </a:ext>
                </a:extLst>
              </p:cNvPr>
              <p:cNvSpPr/>
              <p:nvPr/>
            </p:nvSpPr>
            <p:spPr>
              <a:xfrm>
                <a:off x="1058694" y="4146709"/>
                <a:ext cx="1824206" cy="508000"/>
              </a:xfrm>
              <a:prstGeom prst="rect">
                <a:avLst/>
              </a:prstGeom>
              <a:solidFill>
                <a:srgbClr val="FF3300">
                  <a:alpha val="70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TextBox 19">
                <a:extLst>
                  <a:ext uri="{FF2B5EF4-FFF2-40B4-BE49-F238E27FC236}">
                    <a16:creationId xmlns:a16="http://schemas.microsoft.com/office/drawing/2014/main" id="{C6EB3B1A-27AE-4796-86AF-B308DF38AE87}"/>
                  </a:ext>
                </a:extLst>
              </p:cNvPr>
              <p:cNvSpPr txBox="1"/>
              <p:nvPr/>
            </p:nvSpPr>
            <p:spPr>
              <a:xfrm>
                <a:off x="1177554" y="4200654"/>
                <a:ext cx="16475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ngraversGothic BT" panose="020B0507020203020204" pitchFamily="34" charset="0"/>
                  </a:defRPr>
                </a:lvl1pPr>
              </a:lstStyle>
              <a:p>
                <a:r>
                  <a:rPr lang="zh-CN" altLang="en-US" sz="2000" dirty="0">
                    <a:solidFill>
                      <a:schemeClr val="bg1"/>
                    </a:solidFill>
                    <a:latin typeface="+mn-ea"/>
                  </a:rPr>
                  <a:t>抗震防摔</a:t>
                </a:r>
                <a:endParaRPr lang="en-US" sz="20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3A076D4F-E05B-4DB9-B9DB-1046D60B7E3D}"/>
                </a:ext>
              </a:extLst>
            </p:cNvPr>
            <p:cNvGrpSpPr/>
            <p:nvPr/>
          </p:nvGrpSpPr>
          <p:grpSpPr>
            <a:xfrm>
              <a:off x="410520" y="4146709"/>
              <a:ext cx="648173" cy="508000"/>
              <a:chOff x="410520" y="4146709"/>
              <a:chExt cx="648173" cy="50800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E6E0D93-5353-4CBE-9C26-4EA45AEAF9B3}"/>
                  </a:ext>
                </a:extLst>
              </p:cNvPr>
              <p:cNvSpPr/>
              <p:nvPr/>
            </p:nvSpPr>
            <p:spPr>
              <a:xfrm>
                <a:off x="410520" y="4146709"/>
                <a:ext cx="648173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TextBox 19">
                <a:extLst>
                  <a:ext uri="{FF2B5EF4-FFF2-40B4-BE49-F238E27FC236}">
                    <a16:creationId xmlns:a16="http://schemas.microsoft.com/office/drawing/2014/main" id="{79524C91-4430-47CE-90F4-12B154E71FCF}"/>
                  </a:ext>
                </a:extLst>
              </p:cNvPr>
              <p:cNvSpPr txBox="1"/>
              <p:nvPr/>
            </p:nvSpPr>
            <p:spPr>
              <a:xfrm>
                <a:off x="481877" y="4217072"/>
                <a:ext cx="5515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ngraversGothic BT" panose="020B0507020203020204" pitchFamily="34" charset="0"/>
                  </a:defRPr>
                </a:lvl1pPr>
              </a:lstStyle>
              <a:p>
                <a:pPr algn="ctr"/>
                <a:r>
                  <a:rPr lang="en-US" sz="2000" dirty="0">
                    <a:latin typeface="+mn-lt"/>
                  </a:rPr>
                  <a:t>3</a:t>
                </a:r>
              </a:p>
            </p:txBody>
          </p: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BC1A1A4-DBE8-4942-A4BC-DDC9BD8C7140}"/>
              </a:ext>
            </a:extLst>
          </p:cNvPr>
          <p:cNvGrpSpPr/>
          <p:nvPr/>
        </p:nvGrpSpPr>
        <p:grpSpPr>
          <a:xfrm>
            <a:off x="1107053" y="4753789"/>
            <a:ext cx="2571788" cy="508000"/>
            <a:chOff x="410520" y="4146709"/>
            <a:chExt cx="2472380" cy="508000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415EEBF6-05BB-4403-8E01-73D2EC14C70D}"/>
                </a:ext>
              </a:extLst>
            </p:cNvPr>
            <p:cNvGrpSpPr/>
            <p:nvPr/>
          </p:nvGrpSpPr>
          <p:grpSpPr>
            <a:xfrm>
              <a:off x="1058694" y="4146709"/>
              <a:ext cx="1824206" cy="508000"/>
              <a:chOff x="1058694" y="4146709"/>
              <a:chExt cx="1824206" cy="508000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921A9AB-2E6A-4AC8-A8D6-FFC589C8D8EA}"/>
                  </a:ext>
                </a:extLst>
              </p:cNvPr>
              <p:cNvSpPr/>
              <p:nvPr/>
            </p:nvSpPr>
            <p:spPr>
              <a:xfrm>
                <a:off x="1058694" y="4146709"/>
                <a:ext cx="1824206" cy="508000"/>
              </a:xfrm>
              <a:prstGeom prst="rect">
                <a:avLst/>
              </a:prstGeom>
              <a:solidFill>
                <a:srgbClr val="FF3300">
                  <a:alpha val="70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TextBox 19">
                <a:extLst>
                  <a:ext uri="{FF2B5EF4-FFF2-40B4-BE49-F238E27FC236}">
                    <a16:creationId xmlns:a16="http://schemas.microsoft.com/office/drawing/2014/main" id="{4E242BFA-FF58-4C48-833A-4AC3C01B7F8D}"/>
                  </a:ext>
                </a:extLst>
              </p:cNvPr>
              <p:cNvSpPr txBox="1"/>
              <p:nvPr/>
            </p:nvSpPr>
            <p:spPr>
              <a:xfrm>
                <a:off x="1177554" y="4200654"/>
                <a:ext cx="16475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ngraversGothic BT" panose="020B0507020203020204" pitchFamily="34" charset="0"/>
                  </a:defRPr>
                </a:lvl1pPr>
              </a:lstStyle>
              <a:p>
                <a:r>
                  <a:rPr lang="zh-CN" altLang="en-US" sz="2000" dirty="0">
                    <a:solidFill>
                      <a:schemeClr val="bg1"/>
                    </a:solidFill>
                    <a:latin typeface="+mn-ea"/>
                  </a:rPr>
                  <a:t>无噪声</a:t>
                </a:r>
                <a:endParaRPr lang="en-US" sz="20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CDD29CC0-FDA1-4E95-99BF-2C305C47B869}"/>
                </a:ext>
              </a:extLst>
            </p:cNvPr>
            <p:cNvGrpSpPr/>
            <p:nvPr/>
          </p:nvGrpSpPr>
          <p:grpSpPr>
            <a:xfrm>
              <a:off x="410520" y="4146709"/>
              <a:ext cx="648173" cy="508000"/>
              <a:chOff x="410520" y="4146709"/>
              <a:chExt cx="648173" cy="508000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D7BE5AF7-FE3F-411A-AB05-DF5109744CBB}"/>
                  </a:ext>
                </a:extLst>
              </p:cNvPr>
              <p:cNvSpPr/>
              <p:nvPr/>
            </p:nvSpPr>
            <p:spPr>
              <a:xfrm>
                <a:off x="410520" y="4146709"/>
                <a:ext cx="648173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TextBox 19">
                <a:extLst>
                  <a:ext uri="{FF2B5EF4-FFF2-40B4-BE49-F238E27FC236}">
                    <a16:creationId xmlns:a16="http://schemas.microsoft.com/office/drawing/2014/main" id="{B8624D68-EEB9-40D5-B93E-64E620DE4E40}"/>
                  </a:ext>
                </a:extLst>
              </p:cNvPr>
              <p:cNvSpPr txBox="1"/>
              <p:nvPr/>
            </p:nvSpPr>
            <p:spPr>
              <a:xfrm>
                <a:off x="481877" y="4217072"/>
                <a:ext cx="5515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ngraversGothic BT" panose="020B0507020203020204" pitchFamily="34" charset="0"/>
                  </a:defRPr>
                </a:lvl1pPr>
              </a:lstStyle>
              <a:p>
                <a:pPr algn="ctr"/>
                <a:r>
                  <a:rPr lang="en-US" sz="2000" dirty="0">
                    <a:latin typeface="+mn-lt"/>
                  </a:rPr>
                  <a:t>4</a:t>
                </a:r>
              </a:p>
            </p:txBody>
          </p:sp>
        </p:grp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1A17DF3-01D3-440E-97A0-1B590583D248}"/>
              </a:ext>
            </a:extLst>
          </p:cNvPr>
          <p:cNvGrpSpPr/>
          <p:nvPr/>
        </p:nvGrpSpPr>
        <p:grpSpPr>
          <a:xfrm>
            <a:off x="1107053" y="5371574"/>
            <a:ext cx="2571788" cy="508000"/>
            <a:chOff x="410520" y="4146709"/>
            <a:chExt cx="2472380" cy="508000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840B5F79-3399-4802-8675-AD88A95AED66}"/>
                </a:ext>
              </a:extLst>
            </p:cNvPr>
            <p:cNvGrpSpPr/>
            <p:nvPr/>
          </p:nvGrpSpPr>
          <p:grpSpPr>
            <a:xfrm>
              <a:off x="1058694" y="4146709"/>
              <a:ext cx="1824206" cy="508000"/>
              <a:chOff x="1058694" y="4146709"/>
              <a:chExt cx="1824206" cy="508000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81306987-B5CB-42D4-BF32-DE8EA6577A7B}"/>
                  </a:ext>
                </a:extLst>
              </p:cNvPr>
              <p:cNvSpPr/>
              <p:nvPr/>
            </p:nvSpPr>
            <p:spPr>
              <a:xfrm>
                <a:off x="1058694" y="4146709"/>
                <a:ext cx="1824206" cy="508000"/>
              </a:xfrm>
              <a:prstGeom prst="rect">
                <a:avLst/>
              </a:prstGeom>
              <a:solidFill>
                <a:srgbClr val="FF3300">
                  <a:alpha val="70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TextBox 19">
                <a:extLst>
                  <a:ext uri="{FF2B5EF4-FFF2-40B4-BE49-F238E27FC236}">
                    <a16:creationId xmlns:a16="http://schemas.microsoft.com/office/drawing/2014/main" id="{A8A1D1CB-FA10-492B-BB93-8D0D8263B29C}"/>
                  </a:ext>
                </a:extLst>
              </p:cNvPr>
              <p:cNvSpPr txBox="1"/>
              <p:nvPr/>
            </p:nvSpPr>
            <p:spPr>
              <a:xfrm>
                <a:off x="1177554" y="4200654"/>
                <a:ext cx="16475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ngraversGothic BT" panose="020B0507020203020204" pitchFamily="34" charset="0"/>
                  </a:defRPr>
                </a:lvl1pPr>
              </a:lstStyle>
              <a:p>
                <a:r>
                  <a:rPr lang="zh-CN" altLang="en-US" sz="2000" dirty="0">
                    <a:solidFill>
                      <a:schemeClr val="bg1"/>
                    </a:solidFill>
                    <a:latin typeface="+mn-ea"/>
                  </a:rPr>
                  <a:t>体型小多尺寸</a:t>
                </a:r>
                <a:endParaRPr lang="en-US" sz="20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4B156C42-8055-4588-9062-C06571B503E7}"/>
                </a:ext>
              </a:extLst>
            </p:cNvPr>
            <p:cNvGrpSpPr/>
            <p:nvPr/>
          </p:nvGrpSpPr>
          <p:grpSpPr>
            <a:xfrm>
              <a:off x="410520" y="4146709"/>
              <a:ext cx="648173" cy="508000"/>
              <a:chOff x="410520" y="4146709"/>
              <a:chExt cx="648173" cy="508000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0C43FAC-58C2-486C-9025-0FB323981311}"/>
                  </a:ext>
                </a:extLst>
              </p:cNvPr>
              <p:cNvSpPr/>
              <p:nvPr/>
            </p:nvSpPr>
            <p:spPr>
              <a:xfrm>
                <a:off x="410520" y="4146709"/>
                <a:ext cx="648173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TextBox 19">
                <a:extLst>
                  <a:ext uri="{FF2B5EF4-FFF2-40B4-BE49-F238E27FC236}">
                    <a16:creationId xmlns:a16="http://schemas.microsoft.com/office/drawing/2014/main" id="{1497C4C0-99A3-4A20-BA5C-921E0D61E33F}"/>
                  </a:ext>
                </a:extLst>
              </p:cNvPr>
              <p:cNvSpPr txBox="1"/>
              <p:nvPr/>
            </p:nvSpPr>
            <p:spPr>
              <a:xfrm>
                <a:off x="481877" y="4217072"/>
                <a:ext cx="5515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ngraversGothic BT" panose="020B0507020203020204" pitchFamily="34" charset="0"/>
                  </a:defRPr>
                </a:lvl1pPr>
              </a:lstStyle>
              <a:p>
                <a:pPr algn="ctr"/>
                <a:r>
                  <a:rPr lang="en-US" sz="2000" dirty="0">
                    <a:latin typeface="+mn-lt"/>
                  </a:rPr>
                  <a:t>5</a:t>
                </a:r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596D542-15D8-4BEA-B57F-F6ADEE0DC2C8}"/>
              </a:ext>
            </a:extLst>
          </p:cNvPr>
          <p:cNvGrpSpPr/>
          <p:nvPr/>
        </p:nvGrpSpPr>
        <p:grpSpPr>
          <a:xfrm>
            <a:off x="1107053" y="5988577"/>
            <a:ext cx="2571788" cy="508000"/>
            <a:chOff x="410520" y="4146709"/>
            <a:chExt cx="2472380" cy="508000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C0E25AAC-BF3B-4EB7-A3CC-B5A3D898001A}"/>
                </a:ext>
              </a:extLst>
            </p:cNvPr>
            <p:cNvGrpSpPr/>
            <p:nvPr/>
          </p:nvGrpSpPr>
          <p:grpSpPr>
            <a:xfrm>
              <a:off x="1058694" y="4146709"/>
              <a:ext cx="1824206" cy="508000"/>
              <a:chOff x="1058694" y="4146709"/>
              <a:chExt cx="1824206" cy="508000"/>
            </a:xfrm>
          </p:grpSpPr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0C0CD0F5-7BD8-4C79-9E6D-88158696CB43}"/>
                  </a:ext>
                </a:extLst>
              </p:cNvPr>
              <p:cNvSpPr/>
              <p:nvPr/>
            </p:nvSpPr>
            <p:spPr>
              <a:xfrm>
                <a:off x="1058694" y="4146709"/>
                <a:ext cx="1824206" cy="508000"/>
              </a:xfrm>
              <a:prstGeom prst="rect">
                <a:avLst/>
              </a:prstGeom>
              <a:solidFill>
                <a:srgbClr val="FF3300">
                  <a:alpha val="70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TextBox 19">
                <a:extLst>
                  <a:ext uri="{FF2B5EF4-FFF2-40B4-BE49-F238E27FC236}">
                    <a16:creationId xmlns:a16="http://schemas.microsoft.com/office/drawing/2014/main" id="{3AB2830F-EAA0-4128-9FB7-3BA8C51DBAA5}"/>
                  </a:ext>
                </a:extLst>
              </p:cNvPr>
              <p:cNvSpPr txBox="1"/>
              <p:nvPr/>
            </p:nvSpPr>
            <p:spPr>
              <a:xfrm>
                <a:off x="1177554" y="4200654"/>
                <a:ext cx="16475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ngraversGothic BT" panose="020B0507020203020204" pitchFamily="34" charset="0"/>
                  </a:defRPr>
                </a:lvl1pPr>
              </a:lstStyle>
              <a:p>
                <a:r>
                  <a:rPr lang="zh-CN" altLang="en-US" sz="2000" dirty="0">
                    <a:solidFill>
                      <a:schemeClr val="bg1"/>
                    </a:solidFill>
                    <a:latin typeface="+mn-ea"/>
                  </a:rPr>
                  <a:t>工作温度</a:t>
                </a:r>
                <a:endParaRPr lang="en-US" sz="20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08EE401A-1722-4F72-BF7D-42F4FF875EE5}"/>
                </a:ext>
              </a:extLst>
            </p:cNvPr>
            <p:cNvGrpSpPr/>
            <p:nvPr/>
          </p:nvGrpSpPr>
          <p:grpSpPr>
            <a:xfrm>
              <a:off x="410520" y="4146709"/>
              <a:ext cx="648173" cy="508000"/>
              <a:chOff x="410520" y="4146709"/>
              <a:chExt cx="648173" cy="508000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50C0A520-A614-4799-BA6F-EDCE6AA091FD}"/>
                  </a:ext>
                </a:extLst>
              </p:cNvPr>
              <p:cNvSpPr/>
              <p:nvPr/>
            </p:nvSpPr>
            <p:spPr>
              <a:xfrm>
                <a:off x="410520" y="4146709"/>
                <a:ext cx="648173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TextBox 19">
                <a:extLst>
                  <a:ext uri="{FF2B5EF4-FFF2-40B4-BE49-F238E27FC236}">
                    <a16:creationId xmlns:a16="http://schemas.microsoft.com/office/drawing/2014/main" id="{B259C08A-FC34-405D-9145-27755183A585}"/>
                  </a:ext>
                </a:extLst>
              </p:cNvPr>
              <p:cNvSpPr txBox="1"/>
              <p:nvPr/>
            </p:nvSpPr>
            <p:spPr>
              <a:xfrm>
                <a:off x="481877" y="4217072"/>
                <a:ext cx="5515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ngraversGothic BT" panose="020B0507020203020204" pitchFamily="34" charset="0"/>
                  </a:defRPr>
                </a:lvl1pPr>
              </a:lstStyle>
              <a:p>
                <a:pPr algn="ctr"/>
                <a:r>
                  <a:rPr lang="en-US" sz="2000" dirty="0">
                    <a:latin typeface="+mn-lt"/>
                  </a:rPr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3334851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37517CD0-5E1D-4EDE-B0DF-5D871290E4A9}"/>
              </a:ext>
            </a:extLst>
          </p:cNvPr>
          <p:cNvSpPr txBox="1"/>
          <p:nvPr/>
        </p:nvSpPr>
        <p:spPr>
          <a:xfrm>
            <a:off x="11080955" y="30621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>
                <a:latin typeface="+mn-ea"/>
              </a:rPr>
              <a:t>2/3</a:t>
            </a:r>
            <a:endParaRPr lang="zh-CN" altLang="en-US" sz="2400" b="1" spc="300" dirty="0">
              <a:latin typeface="+mn-ea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CC09408-83E9-4609-B6FB-AFAE1C534C1F}"/>
              </a:ext>
            </a:extLst>
          </p:cNvPr>
          <p:cNvSpPr txBox="1"/>
          <p:nvPr/>
        </p:nvSpPr>
        <p:spPr>
          <a:xfrm>
            <a:off x="1767170" y="3741022"/>
            <a:ext cx="870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主要研究</a:t>
            </a:r>
            <a:r>
              <a:rPr lang="en-US" altLang="zh-CN" b="1" dirty="0"/>
              <a:t>NAND</a:t>
            </a:r>
            <a:r>
              <a:rPr lang="en-US" altLang="zh-CN" dirty="0"/>
              <a:t>-based SSDs </a:t>
            </a:r>
            <a:r>
              <a:rPr lang="zh-CN" altLang="en-US" dirty="0"/>
              <a:t>的可靠性。</a:t>
            </a:r>
            <a:endParaRPr lang="en-US" altLang="zh-CN" dirty="0"/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9C2EE24B-43FA-4636-9A0E-FD06B1DF0AA2}"/>
              </a:ext>
            </a:extLst>
          </p:cNvPr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>
                <a:latin typeface="+mn-ea"/>
              </a:rPr>
              <a:t>SSD</a:t>
            </a:r>
            <a:endParaRPr lang="zh-CN" altLang="en-US" sz="2400" b="1" spc="300" dirty="0">
              <a:latin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284870A-F147-49EB-A888-7DD250159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721" y="4306097"/>
            <a:ext cx="3876190" cy="200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2C70678-7277-401E-85A1-C8EC50FEA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586" y="4306097"/>
            <a:ext cx="4450990" cy="2005731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49E7E7D3-D9AC-4604-B5CF-80D0D94C51B7}"/>
              </a:ext>
            </a:extLst>
          </p:cNvPr>
          <p:cNvSpPr txBox="1"/>
          <p:nvPr/>
        </p:nvSpPr>
        <p:spPr>
          <a:xfrm>
            <a:off x="1754753" y="1060266"/>
            <a:ext cx="870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 SSD</a:t>
            </a:r>
            <a:r>
              <a:rPr lang="zh-CN" altLang="en-US" dirty="0"/>
              <a:t>构成：</a:t>
            </a:r>
            <a:r>
              <a:rPr lang="zh-CN" altLang="en-US" b="1" dirty="0"/>
              <a:t>主控制器</a:t>
            </a:r>
            <a:r>
              <a:rPr lang="zh-CN" altLang="en-US" dirty="0"/>
              <a:t>，</a:t>
            </a:r>
            <a:r>
              <a:rPr lang="zh-CN" altLang="en-US" b="1" dirty="0"/>
              <a:t>存储单元</a:t>
            </a:r>
            <a:r>
              <a:rPr lang="zh-CN" altLang="en-US" dirty="0"/>
              <a:t>，缓存</a:t>
            </a:r>
            <a:r>
              <a:rPr lang="en-US" altLang="zh-CN" dirty="0"/>
              <a:t>(</a:t>
            </a:r>
            <a:r>
              <a:rPr lang="zh-CN" altLang="en-US" dirty="0"/>
              <a:t>可选</a:t>
            </a:r>
            <a:r>
              <a:rPr lang="en-US" altLang="zh-CN" dirty="0"/>
              <a:t>)</a:t>
            </a:r>
            <a:r>
              <a:rPr lang="zh-CN" altLang="en-US" dirty="0"/>
              <a:t>，接口</a:t>
            </a:r>
            <a:r>
              <a:rPr lang="en-US" altLang="zh-CN" dirty="0"/>
              <a:t>(SATA</a:t>
            </a:r>
            <a:r>
              <a:rPr lang="zh-CN" altLang="en-US" dirty="0"/>
              <a:t>，</a:t>
            </a:r>
            <a:r>
              <a:rPr lang="en-US" altLang="zh-CN" dirty="0"/>
              <a:t>SAS, PCIe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7AA19C6C-8B9A-4E77-89C5-50C377DE6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8151" y="1554453"/>
            <a:ext cx="2215698" cy="21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12378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37517CD0-5E1D-4EDE-B0DF-5D871290E4A9}"/>
              </a:ext>
            </a:extLst>
          </p:cNvPr>
          <p:cNvSpPr txBox="1"/>
          <p:nvPr/>
        </p:nvSpPr>
        <p:spPr>
          <a:xfrm>
            <a:off x="11080955" y="30621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>
                <a:latin typeface="+mn-ea"/>
              </a:rPr>
              <a:t>3/3</a:t>
            </a:r>
            <a:endParaRPr lang="zh-CN" altLang="en-US" sz="2400" b="1" spc="300" dirty="0">
              <a:latin typeface="+mn-ea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CC09408-83E9-4609-B6FB-AFAE1C534C1F}"/>
              </a:ext>
            </a:extLst>
          </p:cNvPr>
          <p:cNvSpPr txBox="1"/>
          <p:nvPr/>
        </p:nvSpPr>
        <p:spPr>
          <a:xfrm>
            <a:off x="1742337" y="1179646"/>
            <a:ext cx="8707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b="1" dirty="0"/>
              <a:t>主控</a:t>
            </a:r>
            <a:endParaRPr lang="en-US" altLang="zh-CN" b="1" dirty="0"/>
          </a:p>
          <a:p>
            <a:r>
              <a:rPr lang="en-US" altLang="zh-CN" dirty="0"/>
              <a:t>          </a:t>
            </a:r>
            <a:r>
              <a:rPr lang="en-US" altLang="zh-CN" b="1" dirty="0"/>
              <a:t>FTL</a:t>
            </a:r>
            <a:r>
              <a:rPr lang="zh-CN" altLang="en-US" dirty="0"/>
              <a:t>（闪存转换层）：逻辑数据到闪存空间的映射，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en-US" altLang="zh-CN" b="1" dirty="0"/>
              <a:t>GC</a:t>
            </a:r>
            <a:r>
              <a:rPr lang="zh-CN" altLang="en-US" dirty="0"/>
              <a:t>（垃圾回收）：读写不平衡问题，无法原地直接修改。</a:t>
            </a:r>
            <a:endParaRPr lang="en-US" altLang="zh-CN" dirty="0"/>
          </a:p>
          <a:p>
            <a:r>
              <a:rPr lang="zh-CN" altLang="en-US" dirty="0"/>
              <a:t>          </a:t>
            </a:r>
            <a:r>
              <a:rPr lang="zh-CN" altLang="en-US" b="1" dirty="0"/>
              <a:t>磨损平衡</a:t>
            </a:r>
            <a:r>
              <a:rPr lang="zh-CN" altLang="en-US" dirty="0"/>
              <a:t>：</a:t>
            </a:r>
            <a:r>
              <a:rPr lang="en-US" altLang="zh-CN" dirty="0"/>
              <a:t>P/E Cycle </a:t>
            </a:r>
            <a:r>
              <a:rPr lang="zh-CN" altLang="en-US" dirty="0"/>
              <a:t>次数有限，避免某些</a:t>
            </a:r>
            <a:r>
              <a:rPr lang="en-US" altLang="zh-CN" dirty="0"/>
              <a:t>cell</a:t>
            </a:r>
            <a:r>
              <a:rPr lang="zh-CN" altLang="en-US" dirty="0"/>
              <a:t>先损坏。</a:t>
            </a:r>
            <a:endParaRPr lang="en-US" altLang="zh-CN" dirty="0"/>
          </a:p>
          <a:p>
            <a:r>
              <a:rPr lang="zh-CN" altLang="en-US" dirty="0"/>
              <a:t>          </a:t>
            </a:r>
            <a:r>
              <a:rPr lang="zh-CN" altLang="en-US" b="1" dirty="0"/>
              <a:t>坏块管理</a:t>
            </a:r>
            <a:endParaRPr lang="en-US" altLang="zh-CN" b="1" dirty="0"/>
          </a:p>
          <a:p>
            <a:r>
              <a:rPr lang="zh-CN" altLang="en-US" dirty="0"/>
              <a:t>          </a:t>
            </a:r>
            <a:r>
              <a:rPr lang="zh-CN" altLang="en-US" b="1" dirty="0"/>
              <a:t>多种算法</a:t>
            </a:r>
            <a:r>
              <a:rPr lang="zh-CN" altLang="en-US" dirty="0"/>
              <a:t>：如可靠性相关算法</a:t>
            </a:r>
            <a:endParaRPr lang="en-US" altLang="zh-CN" dirty="0"/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9C2EE24B-43FA-4636-9A0E-FD06B1DF0AA2}"/>
              </a:ext>
            </a:extLst>
          </p:cNvPr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>
                <a:latin typeface="+mn-ea"/>
              </a:rPr>
              <a:t>SSD</a:t>
            </a:r>
            <a:endParaRPr lang="zh-CN" altLang="en-US" sz="2400" b="1" spc="300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DD0E81-E7B8-4C75-9605-648388480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08" y="3420561"/>
            <a:ext cx="6276975" cy="312209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9CF667D-76B2-4EF4-8E62-B37C39923CBD}"/>
              </a:ext>
            </a:extLst>
          </p:cNvPr>
          <p:cNvSpPr txBox="1"/>
          <p:nvPr/>
        </p:nvSpPr>
        <p:spPr>
          <a:xfrm>
            <a:off x="1742334" y="2966960"/>
            <a:ext cx="870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b="1" dirty="0"/>
              <a:t>GC</a:t>
            </a:r>
          </a:p>
        </p:txBody>
      </p:sp>
    </p:spTree>
    <p:extLst>
      <p:ext uri="{BB962C8B-B14F-4D97-AF65-F5344CB8AC3E}">
        <p14:creationId xmlns:p14="http://schemas.microsoft.com/office/powerpoint/2010/main" val="654946742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485975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rgbClr val="191919"/>
                </a:solidFill>
              </a:rPr>
              <a:t>SSD</a:t>
            </a:r>
            <a:r>
              <a:rPr lang="zh-CN" altLang="en-US" sz="4000" b="1" dirty="0">
                <a:solidFill>
                  <a:srgbClr val="191919"/>
                </a:solidFill>
              </a:rPr>
              <a:t>可靠性问题</a:t>
            </a:r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5920353" y="3313263"/>
            <a:ext cx="474764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02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2652B2D6-BF24-4BAC-8377-6D709D4328AA}"/>
              </a:ext>
            </a:extLst>
          </p:cNvPr>
          <p:cNvSpPr txBox="1"/>
          <p:nvPr/>
        </p:nvSpPr>
        <p:spPr>
          <a:xfrm>
            <a:off x="5920353" y="3464735"/>
            <a:ext cx="4671068" cy="8384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）可靠性问题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）主要错误来源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）常用解决方式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3568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37517CD0-5E1D-4EDE-B0DF-5D871290E4A9}"/>
              </a:ext>
            </a:extLst>
          </p:cNvPr>
          <p:cNvSpPr txBox="1"/>
          <p:nvPr/>
        </p:nvSpPr>
        <p:spPr>
          <a:xfrm>
            <a:off x="11080955" y="30621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>
                <a:latin typeface="+mn-ea"/>
              </a:rPr>
              <a:t>1/3</a:t>
            </a:r>
            <a:endParaRPr lang="zh-CN" altLang="en-US" sz="2400" b="1" spc="300" dirty="0">
              <a:latin typeface="+mn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44AB57F-D672-413B-9C9E-E8B15D346E4D}"/>
              </a:ext>
            </a:extLst>
          </p:cNvPr>
          <p:cNvSpPr txBox="1"/>
          <p:nvPr/>
        </p:nvSpPr>
        <p:spPr>
          <a:xfrm>
            <a:off x="1672078" y="3347501"/>
            <a:ext cx="8707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）闪存的特性：随着闪存的使用（不断</a:t>
            </a:r>
            <a:r>
              <a:rPr lang="zh-CN" altLang="en-US" b="1" dirty="0"/>
              <a:t>磨损</a:t>
            </a:r>
            <a:r>
              <a:rPr lang="zh-CN" altLang="en-US" dirty="0"/>
              <a:t>）、数据</a:t>
            </a:r>
            <a:r>
              <a:rPr lang="zh-CN" altLang="en-US" b="1" dirty="0"/>
              <a:t>存储时间变长</a:t>
            </a:r>
            <a:r>
              <a:rPr lang="zh-CN" altLang="en-US" dirty="0"/>
              <a:t>，存储在闪存里面的数据容易发生比特翻转（出现随机性错误）。这个问题随着闪存制程的变小越发严重（</a:t>
            </a:r>
            <a:r>
              <a:rPr lang="zh-CN" altLang="en-US" b="1" dirty="0"/>
              <a:t>密度增加</a:t>
            </a:r>
            <a:r>
              <a:rPr lang="zh-CN" altLang="en-US" dirty="0"/>
              <a:t>）。因此，使用闪存作为存储介质的固态硬盘，需要采用一些数据完整性的技术（可靠性保证算法）来确保用户数据可靠不丢失。</a:t>
            </a:r>
            <a:endParaRPr lang="en-US" altLang="zh-CN" dirty="0"/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9C2EE24B-43FA-4636-9A0E-FD06B1DF0AA2}"/>
              </a:ext>
            </a:extLst>
          </p:cNvPr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>
                <a:latin typeface="+mn-ea"/>
              </a:rPr>
              <a:t>SSD</a:t>
            </a:r>
            <a:r>
              <a:rPr lang="zh-CN" altLang="en-US" sz="2400" b="1" spc="300" dirty="0">
                <a:latin typeface="+mn-ea"/>
              </a:rPr>
              <a:t>可靠性问题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DABB9D3-628F-4D42-867A-0DCBE255F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879" y="1444700"/>
            <a:ext cx="3074610" cy="17527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DF03A02-1CB3-4B75-B818-A6484A993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099" y="1444700"/>
            <a:ext cx="3755657" cy="175264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BEADBE5-CD2F-4CFB-A705-9515446EDEB7}"/>
              </a:ext>
            </a:extLst>
          </p:cNvPr>
          <p:cNvSpPr txBox="1"/>
          <p:nvPr/>
        </p:nvSpPr>
        <p:spPr>
          <a:xfrm>
            <a:off x="1672075" y="997601"/>
            <a:ext cx="870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NAND cell </a:t>
            </a:r>
            <a:r>
              <a:rPr lang="zh-CN" altLang="en-US" dirty="0"/>
              <a:t>结构与数据表示方式。（</a:t>
            </a:r>
            <a:r>
              <a:rPr lang="en-US" altLang="zh-CN" dirty="0"/>
              <a:t>MSB</a:t>
            </a:r>
            <a:r>
              <a:rPr lang="zh-CN" altLang="en-US" dirty="0"/>
              <a:t>：最高有效位，</a:t>
            </a:r>
            <a:r>
              <a:rPr lang="en-US" altLang="zh-CN" dirty="0"/>
              <a:t>LSB</a:t>
            </a:r>
            <a:r>
              <a:rPr lang="zh-CN" altLang="en-US" dirty="0"/>
              <a:t>：最低有效位）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D3176E-B5AA-46BF-907A-AC39297AF5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1923" y="4547828"/>
            <a:ext cx="4096115" cy="21430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26FAD69-8AAA-4E38-972D-E5E23EB668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2075" y="4547828"/>
            <a:ext cx="2259323" cy="159419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7403F31-6C62-4245-B08F-2502911964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7878" y="4547828"/>
            <a:ext cx="2154317" cy="159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57276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37517CD0-5E1D-4EDE-B0DF-5D871290E4A9}"/>
              </a:ext>
            </a:extLst>
          </p:cNvPr>
          <p:cNvSpPr txBox="1"/>
          <p:nvPr/>
        </p:nvSpPr>
        <p:spPr>
          <a:xfrm>
            <a:off x="11080955" y="30621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>
                <a:latin typeface="+mn-ea"/>
              </a:rPr>
              <a:t>2/3</a:t>
            </a:r>
            <a:endParaRPr lang="zh-CN" altLang="en-US" sz="2400" b="1" spc="300" dirty="0">
              <a:latin typeface="+mn-ea"/>
            </a:endParaRP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9C2EE24B-43FA-4636-9A0E-FD06B1DF0AA2}"/>
              </a:ext>
            </a:extLst>
          </p:cNvPr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400" b="1" spc="300" dirty="0">
                <a:latin typeface="+mn-ea"/>
              </a:rPr>
              <a:t>主要错误来源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0E6B8D-EC1B-4795-B278-0296DE70CAA4}"/>
              </a:ext>
            </a:extLst>
          </p:cNvPr>
          <p:cNvSpPr txBox="1"/>
          <p:nvPr/>
        </p:nvSpPr>
        <p:spPr>
          <a:xfrm>
            <a:off x="1754753" y="1007837"/>
            <a:ext cx="87073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b="1" dirty="0"/>
              <a:t>擦写次数过多（磨损）</a:t>
            </a:r>
            <a:endParaRPr lang="en-US" altLang="zh-CN" b="1" dirty="0"/>
          </a:p>
          <a:p>
            <a:r>
              <a:rPr lang="zh-CN" altLang="en-US" dirty="0"/>
              <a:t>         闪存块擦写次数增多，氧化层逐渐老化，电子进出存储单元越来越容易，因此存储在存储单元的电荷容易发生异常，发生</a:t>
            </a:r>
            <a:r>
              <a:rPr lang="en-US" altLang="zh-CN" dirty="0"/>
              <a:t>bit</a:t>
            </a:r>
            <a:r>
              <a:rPr lang="zh-CN" altLang="en-US" dirty="0"/>
              <a:t>翻转，导致数据读错误。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b="1" dirty="0"/>
              <a:t>Data Retention(</a:t>
            </a:r>
            <a:r>
              <a:rPr lang="zh-CN" altLang="en-US" b="1" dirty="0"/>
              <a:t>数据保留损失</a:t>
            </a:r>
            <a:r>
              <a:rPr lang="en-US" altLang="zh-CN" b="1" dirty="0"/>
              <a:t>)</a:t>
            </a:r>
          </a:p>
          <a:p>
            <a:r>
              <a:rPr lang="en-US" altLang="zh-CN" dirty="0"/>
              <a:t>         </a:t>
            </a:r>
            <a:r>
              <a:rPr lang="zh-CN" altLang="en-US" dirty="0"/>
              <a:t>随着时间的推移，存储在存储单元的电子会流失，整个阈值电压分布向左移动，导致读数据的时候发生误判。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en-US" b="1" dirty="0"/>
              <a:t>读干扰</a:t>
            </a:r>
            <a:endParaRPr lang="en-US" altLang="zh-CN" b="1" dirty="0"/>
          </a:p>
          <a:p>
            <a:r>
              <a:rPr lang="zh-CN" altLang="en-US" dirty="0"/>
              <a:t>         读一个</a:t>
            </a:r>
            <a:r>
              <a:rPr lang="en-US" altLang="zh-CN" dirty="0"/>
              <a:t>Wordline</a:t>
            </a:r>
            <a:r>
              <a:rPr lang="zh-CN" altLang="en-US" dirty="0"/>
              <a:t>数据时，需要施加</a:t>
            </a:r>
            <a:r>
              <a:rPr lang="en-US" altLang="zh-CN" dirty="0"/>
              <a:t>Vpass </a:t>
            </a:r>
            <a:r>
              <a:rPr lang="zh-CN" altLang="en-US" dirty="0"/>
              <a:t>电压在其他</a:t>
            </a:r>
            <a:r>
              <a:rPr lang="en-US" altLang="zh-CN" dirty="0"/>
              <a:t>Wordline</a:t>
            </a:r>
            <a:r>
              <a:rPr lang="zh-CN" altLang="en-US" dirty="0"/>
              <a:t>上，导致其他闪存页发生轻微写。如果读的次数过多，轻微写累积起来就会使阈值电压分布发生右移，导致读数据时候发生误判，即读数据错误。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zh-CN" altLang="en-US" b="1" dirty="0"/>
              <a:t>存储单元之间干扰</a:t>
            </a:r>
            <a:endParaRPr lang="en-US" altLang="zh-CN" b="1" dirty="0"/>
          </a:p>
          <a:p>
            <a:r>
              <a:rPr lang="zh-CN" altLang="en-US" dirty="0"/>
              <a:t>         由于存储电子的浮栅极是导体，两个导体之间构成电容，一个存储单元电荷的变化会导致其他存储单元电荷变化（影响最大的是相邻的存储单元）。周围的单元不同状态时，中心单元的阈值电压不一样。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zh-CN" altLang="en-US" b="1" dirty="0"/>
              <a:t>写错误</a:t>
            </a:r>
            <a:r>
              <a:rPr lang="zh-CN" altLang="en-US" dirty="0"/>
              <a:t>（</a:t>
            </a:r>
            <a:r>
              <a:rPr lang="en-US" altLang="zh-CN" dirty="0"/>
              <a:t>cell</a:t>
            </a:r>
            <a:r>
              <a:rPr lang="zh-CN" altLang="en-US" dirty="0"/>
              <a:t>的</a:t>
            </a:r>
            <a:r>
              <a:rPr lang="en-US" altLang="zh-CN" dirty="0"/>
              <a:t>bit </a:t>
            </a:r>
            <a:r>
              <a:rPr lang="zh-CN" altLang="en-US" dirty="0"/>
              <a:t>映射到不同</a:t>
            </a:r>
            <a:r>
              <a:rPr lang="en-US" altLang="zh-CN" dirty="0"/>
              <a:t>page</a:t>
            </a:r>
            <a:r>
              <a:rPr lang="zh-CN" altLang="en-US" dirty="0"/>
              <a:t>，</a:t>
            </a:r>
            <a:r>
              <a:rPr lang="en-US" altLang="zh-CN" dirty="0"/>
              <a:t>LSB-Lower Page</a:t>
            </a:r>
            <a:r>
              <a:rPr lang="zh-CN" altLang="en-US" dirty="0"/>
              <a:t>，</a:t>
            </a:r>
            <a:r>
              <a:rPr lang="en-US" altLang="zh-CN" dirty="0"/>
              <a:t>MSB-Upper Page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         一般发生在</a:t>
            </a:r>
            <a:r>
              <a:rPr lang="en-US" altLang="zh-CN" dirty="0"/>
              <a:t>MLC</a:t>
            </a:r>
            <a:r>
              <a:rPr lang="zh-CN" altLang="en-US" dirty="0"/>
              <a:t>或者</a:t>
            </a:r>
            <a:r>
              <a:rPr lang="en-US" altLang="zh-CN" dirty="0"/>
              <a:t>TLC 2-pass</a:t>
            </a:r>
            <a:r>
              <a:rPr lang="zh-CN" altLang="en-US" dirty="0"/>
              <a:t>（先写</a:t>
            </a:r>
            <a:r>
              <a:rPr lang="en-US" altLang="zh-CN" dirty="0"/>
              <a:t>LP: Lower Page</a:t>
            </a:r>
            <a:r>
              <a:rPr lang="zh-CN" altLang="en-US" dirty="0"/>
              <a:t>，再写</a:t>
            </a:r>
            <a:r>
              <a:rPr lang="en-US" altLang="zh-CN" dirty="0"/>
              <a:t>UP: Upper Page</a:t>
            </a:r>
            <a:r>
              <a:rPr lang="zh-CN" altLang="en-US" dirty="0"/>
              <a:t>）写。写</a:t>
            </a:r>
            <a:r>
              <a:rPr lang="en-US" altLang="zh-CN" dirty="0"/>
              <a:t>UP</a:t>
            </a:r>
            <a:r>
              <a:rPr lang="zh-CN" altLang="en-US" dirty="0"/>
              <a:t>是基于之前</a:t>
            </a:r>
            <a:r>
              <a:rPr lang="en-US" altLang="zh-CN" dirty="0"/>
              <a:t>LP</a:t>
            </a:r>
            <a:r>
              <a:rPr lang="zh-CN" altLang="en-US" dirty="0"/>
              <a:t>的状态，然后再写每个存储单元到目标状态。若写</a:t>
            </a:r>
            <a:r>
              <a:rPr lang="en-US" altLang="zh-CN" dirty="0"/>
              <a:t>UP</a:t>
            </a:r>
            <a:r>
              <a:rPr lang="zh-CN" altLang="en-US" dirty="0"/>
              <a:t>时，</a:t>
            </a:r>
            <a:r>
              <a:rPr lang="en-US" altLang="zh-CN" dirty="0"/>
              <a:t>LP</a:t>
            </a:r>
            <a:r>
              <a:rPr lang="zh-CN" altLang="en-US" dirty="0"/>
              <a:t>数据已出错（写</a:t>
            </a:r>
            <a:r>
              <a:rPr lang="en-US" altLang="zh-CN" dirty="0"/>
              <a:t>UP</a:t>
            </a:r>
            <a:r>
              <a:rPr lang="zh-CN" altLang="en-US" dirty="0"/>
              <a:t>时，</a:t>
            </a:r>
            <a:r>
              <a:rPr lang="en-US" altLang="zh-CN" dirty="0"/>
              <a:t>LP</a:t>
            </a:r>
            <a:r>
              <a:rPr lang="zh-CN" altLang="en-US" dirty="0"/>
              <a:t>不会经过</a:t>
            </a:r>
            <a:r>
              <a:rPr lang="en-US" altLang="zh-CN" dirty="0"/>
              <a:t>ECC</a:t>
            </a:r>
            <a:r>
              <a:rPr lang="zh-CN" altLang="en-US" dirty="0"/>
              <a:t>纠错，写过程发生在闪存内部），就会导致存储单元写到一个不期望的状态，即发生写错误。</a:t>
            </a:r>
            <a:endParaRPr lang="en-US" altLang="zh-CN" dirty="0"/>
          </a:p>
          <a:p>
            <a:r>
              <a:rPr lang="zh-CN" altLang="en-US" dirty="0"/>
              <a:t>       且如果一开始擦除状态不对，还是会发生写错误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1954059"/>
      </p:ext>
    </p:extLst>
  </p:cSld>
  <p:clrMapOvr>
    <a:masterClrMapping/>
  </p:clrMapOvr>
  <p:transition spd="slow">
    <p:push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36328FF-9F7C-4BFF-AD0B-FB33F256EFB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总结模板.pptx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4807</Words>
  <Application>Microsoft Office PowerPoint</Application>
  <PresentationFormat>宽屏</PresentationFormat>
  <Paragraphs>388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-apple-system</vt:lpstr>
      <vt:lpstr>LinLibertineT</vt:lpstr>
      <vt:lpstr>等线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http://www.ypppt.com/</dc:description>
  <cp:lastModifiedBy/>
  <cp:revision>1</cp:revision>
  <dcterms:created xsi:type="dcterms:W3CDTF">2018-09-30T02:58:39Z</dcterms:created>
  <dcterms:modified xsi:type="dcterms:W3CDTF">2020-12-24T08:56:38Z</dcterms:modified>
</cp:coreProperties>
</file>