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3" r:id="rId3"/>
    <p:sldId id="257" r:id="rId4"/>
    <p:sldId id="258" r:id="rId5"/>
    <p:sldId id="274" r:id="rId6"/>
    <p:sldId id="287" r:id="rId7"/>
    <p:sldId id="286" r:id="rId8"/>
    <p:sldId id="288" r:id="rId9"/>
    <p:sldId id="289" r:id="rId10"/>
    <p:sldId id="275" r:id="rId11"/>
    <p:sldId id="290" r:id="rId12"/>
    <p:sldId id="291" r:id="rId13"/>
    <p:sldId id="292" r:id="rId14"/>
    <p:sldId id="293" r:id="rId15"/>
    <p:sldId id="294" r:id="rId16"/>
    <p:sldId id="295" r:id="rId17"/>
    <p:sldId id="301" r:id="rId18"/>
    <p:sldId id="300" r:id="rId19"/>
    <p:sldId id="281" r:id="rId20"/>
    <p:sldId id="296" r:id="rId21"/>
    <p:sldId id="298" r:id="rId22"/>
    <p:sldId id="299" r:id="rId23"/>
    <p:sldId id="302" r:id="rId24"/>
    <p:sldId id="28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66" autoAdjust="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1DAEB-D7F9-49AD-B3A4-0A5A40DE9523}" type="datetimeFigureOut">
              <a:rPr lang="zh-CN" altLang="en-US" smtClean="0"/>
              <a:t>2020/12/25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6AF5E-BAE5-439D-9878-28C9739F41D6}" type="slidenum">
              <a:rPr lang="zh-CN" altLang="en-US" smtClean="0"/>
              <a:t>‹#›</a:t>
            </a:fld>
            <a:endParaRPr lang="zh-CN" altLang="en-US"/>
          </a:p>
        </p:txBody>
      </p:sp>
    </p:spTree>
    <p:extLst>
      <p:ext uri="{BB962C8B-B14F-4D97-AF65-F5344CB8AC3E}">
        <p14:creationId xmlns:p14="http://schemas.microsoft.com/office/powerpoint/2010/main" val="2846888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F81C1-DE3F-4F67-8A6E-F61F1C0352B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3F17496-CFCF-4F5E-BA20-B5433E3518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A40B68-9AE6-4DB3-A36C-E44009E89421}"/>
              </a:ext>
            </a:extLst>
          </p:cNvPr>
          <p:cNvSpPr>
            <a:spLocks noGrp="1"/>
          </p:cNvSpPr>
          <p:nvPr>
            <p:ph type="dt" sz="half" idx="10"/>
          </p:nvPr>
        </p:nvSpPr>
        <p:spPr/>
        <p:txBody>
          <a:bodyPr/>
          <a:lstStyle/>
          <a:p>
            <a:fld id="{85B692DB-497B-47A9-8824-0DBB96141479}" type="datetimeFigureOut">
              <a:rPr lang="zh-CN" altLang="en-US" smtClean="0"/>
              <a:t>2020/12/25</a:t>
            </a:fld>
            <a:endParaRPr lang="zh-CN" altLang="en-US"/>
          </a:p>
        </p:txBody>
      </p:sp>
      <p:sp>
        <p:nvSpPr>
          <p:cNvPr id="5" name="页脚占位符 4">
            <a:extLst>
              <a:ext uri="{FF2B5EF4-FFF2-40B4-BE49-F238E27FC236}">
                <a16:creationId xmlns:a16="http://schemas.microsoft.com/office/drawing/2014/main" id="{8353AEA4-194C-4A37-BEA6-DA5F2993BF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605EEB-86DC-45C8-A832-4996B1701AA0}"/>
              </a:ext>
            </a:extLst>
          </p:cNvPr>
          <p:cNvSpPr>
            <a:spLocks noGrp="1"/>
          </p:cNvSpPr>
          <p:nvPr>
            <p:ph type="sldNum" sz="quarter" idx="12"/>
          </p:nvPr>
        </p:nvSpPr>
        <p:spPr/>
        <p:txBody>
          <a:bodyPr/>
          <a:lstStyle/>
          <a:p>
            <a:fld id="{3DAEACE0-EDA7-4699-BFE2-2C6278BD6297}" type="slidenum">
              <a:rPr lang="zh-CN" altLang="en-US" smtClean="0"/>
              <a:t>‹#›</a:t>
            </a:fld>
            <a:endParaRPr lang="zh-CN" altLang="en-US"/>
          </a:p>
        </p:txBody>
      </p:sp>
    </p:spTree>
    <p:extLst>
      <p:ext uri="{BB962C8B-B14F-4D97-AF65-F5344CB8AC3E}">
        <p14:creationId xmlns:p14="http://schemas.microsoft.com/office/powerpoint/2010/main" val="1370335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AB183-EB96-4B94-A5A0-EE24D387FE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B912655-EB97-4EE9-81A8-EFD637458D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B41C0C-D46F-46A0-AD57-7A5F7C46F16B}"/>
              </a:ext>
            </a:extLst>
          </p:cNvPr>
          <p:cNvSpPr>
            <a:spLocks noGrp="1"/>
          </p:cNvSpPr>
          <p:nvPr>
            <p:ph type="dt" sz="half" idx="10"/>
          </p:nvPr>
        </p:nvSpPr>
        <p:spPr/>
        <p:txBody>
          <a:bodyPr/>
          <a:lstStyle/>
          <a:p>
            <a:fld id="{85B692DB-497B-47A9-8824-0DBB96141479}" type="datetimeFigureOut">
              <a:rPr lang="zh-CN" altLang="en-US" smtClean="0"/>
              <a:t>2020/12/25</a:t>
            </a:fld>
            <a:endParaRPr lang="zh-CN" altLang="en-US"/>
          </a:p>
        </p:txBody>
      </p:sp>
      <p:sp>
        <p:nvSpPr>
          <p:cNvPr id="5" name="页脚占位符 4">
            <a:extLst>
              <a:ext uri="{FF2B5EF4-FFF2-40B4-BE49-F238E27FC236}">
                <a16:creationId xmlns:a16="http://schemas.microsoft.com/office/drawing/2014/main" id="{56CB6C7B-3C39-48F2-A637-B3A17D10B7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D953D2-B418-40DA-A70C-601A8360B53F}"/>
              </a:ext>
            </a:extLst>
          </p:cNvPr>
          <p:cNvSpPr>
            <a:spLocks noGrp="1"/>
          </p:cNvSpPr>
          <p:nvPr>
            <p:ph type="sldNum" sz="quarter" idx="12"/>
          </p:nvPr>
        </p:nvSpPr>
        <p:spPr/>
        <p:txBody>
          <a:bodyPr/>
          <a:lstStyle/>
          <a:p>
            <a:fld id="{3DAEACE0-EDA7-4699-BFE2-2C6278BD6297}" type="slidenum">
              <a:rPr lang="zh-CN" altLang="en-US" smtClean="0"/>
              <a:t>‹#›</a:t>
            </a:fld>
            <a:endParaRPr lang="zh-CN" altLang="en-US"/>
          </a:p>
        </p:txBody>
      </p:sp>
    </p:spTree>
    <p:extLst>
      <p:ext uri="{BB962C8B-B14F-4D97-AF65-F5344CB8AC3E}">
        <p14:creationId xmlns:p14="http://schemas.microsoft.com/office/powerpoint/2010/main" val="2248962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A801FB-F83D-4BB8-AEAF-33E78202D7F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A6B0F4E-5E4F-4D64-A22C-9737DFAD8DC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435CBB-401C-42CB-86CB-35FCDDEF2B1E}"/>
              </a:ext>
            </a:extLst>
          </p:cNvPr>
          <p:cNvSpPr>
            <a:spLocks noGrp="1"/>
          </p:cNvSpPr>
          <p:nvPr>
            <p:ph type="dt" sz="half" idx="10"/>
          </p:nvPr>
        </p:nvSpPr>
        <p:spPr/>
        <p:txBody>
          <a:bodyPr/>
          <a:lstStyle/>
          <a:p>
            <a:fld id="{85B692DB-497B-47A9-8824-0DBB96141479}" type="datetimeFigureOut">
              <a:rPr lang="zh-CN" altLang="en-US" smtClean="0"/>
              <a:t>2020/12/25</a:t>
            </a:fld>
            <a:endParaRPr lang="zh-CN" altLang="en-US"/>
          </a:p>
        </p:txBody>
      </p:sp>
      <p:sp>
        <p:nvSpPr>
          <p:cNvPr id="5" name="页脚占位符 4">
            <a:extLst>
              <a:ext uri="{FF2B5EF4-FFF2-40B4-BE49-F238E27FC236}">
                <a16:creationId xmlns:a16="http://schemas.microsoft.com/office/drawing/2014/main" id="{DF89763A-8395-405B-906F-52EAA70B06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8D3702-FAAB-43C6-BCAF-C8801FBD5A87}"/>
              </a:ext>
            </a:extLst>
          </p:cNvPr>
          <p:cNvSpPr>
            <a:spLocks noGrp="1"/>
          </p:cNvSpPr>
          <p:nvPr>
            <p:ph type="sldNum" sz="quarter" idx="12"/>
          </p:nvPr>
        </p:nvSpPr>
        <p:spPr/>
        <p:txBody>
          <a:bodyPr/>
          <a:lstStyle/>
          <a:p>
            <a:fld id="{3DAEACE0-EDA7-4699-BFE2-2C6278BD6297}" type="slidenum">
              <a:rPr lang="zh-CN" altLang="en-US" smtClean="0"/>
              <a:t>‹#›</a:t>
            </a:fld>
            <a:endParaRPr lang="zh-CN" altLang="en-US"/>
          </a:p>
        </p:txBody>
      </p:sp>
    </p:spTree>
    <p:extLst>
      <p:ext uri="{BB962C8B-B14F-4D97-AF65-F5344CB8AC3E}">
        <p14:creationId xmlns:p14="http://schemas.microsoft.com/office/powerpoint/2010/main" val="889232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C83A0-60A0-446A-9BB8-280450A3F47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B2B9454-4AC4-4FBE-BA00-E00F52FDC3C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38BB52-D139-4E58-B3BB-690A1B2996C9}"/>
              </a:ext>
            </a:extLst>
          </p:cNvPr>
          <p:cNvSpPr>
            <a:spLocks noGrp="1"/>
          </p:cNvSpPr>
          <p:nvPr>
            <p:ph type="dt" sz="half" idx="10"/>
          </p:nvPr>
        </p:nvSpPr>
        <p:spPr/>
        <p:txBody>
          <a:bodyPr/>
          <a:lstStyle/>
          <a:p>
            <a:fld id="{85B692DB-497B-47A9-8824-0DBB96141479}" type="datetimeFigureOut">
              <a:rPr lang="zh-CN" altLang="en-US" smtClean="0"/>
              <a:t>2020/12/25</a:t>
            </a:fld>
            <a:endParaRPr lang="zh-CN" altLang="en-US"/>
          </a:p>
        </p:txBody>
      </p:sp>
      <p:sp>
        <p:nvSpPr>
          <p:cNvPr id="5" name="页脚占位符 4">
            <a:extLst>
              <a:ext uri="{FF2B5EF4-FFF2-40B4-BE49-F238E27FC236}">
                <a16:creationId xmlns:a16="http://schemas.microsoft.com/office/drawing/2014/main" id="{B390A738-2E33-4C62-8F9F-CA22CA864A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7F066B-D9B9-45DB-81BC-5F4F7E77EDA7}"/>
              </a:ext>
            </a:extLst>
          </p:cNvPr>
          <p:cNvSpPr>
            <a:spLocks noGrp="1"/>
          </p:cNvSpPr>
          <p:nvPr>
            <p:ph type="sldNum" sz="quarter" idx="12"/>
          </p:nvPr>
        </p:nvSpPr>
        <p:spPr/>
        <p:txBody>
          <a:bodyPr/>
          <a:lstStyle/>
          <a:p>
            <a:fld id="{3DAEACE0-EDA7-4699-BFE2-2C6278BD6297}" type="slidenum">
              <a:rPr lang="zh-CN" altLang="en-US" smtClean="0"/>
              <a:t>‹#›</a:t>
            </a:fld>
            <a:endParaRPr lang="zh-CN" altLang="en-US"/>
          </a:p>
        </p:txBody>
      </p:sp>
    </p:spTree>
    <p:extLst>
      <p:ext uri="{BB962C8B-B14F-4D97-AF65-F5344CB8AC3E}">
        <p14:creationId xmlns:p14="http://schemas.microsoft.com/office/powerpoint/2010/main" val="329454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29BA8-A131-4DFB-ABF9-F2C64E273D5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B742078-7817-4FA1-8336-11728BB861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F59B524-0DF3-4011-9BB2-FFCACA6997AD}"/>
              </a:ext>
            </a:extLst>
          </p:cNvPr>
          <p:cNvSpPr>
            <a:spLocks noGrp="1"/>
          </p:cNvSpPr>
          <p:nvPr>
            <p:ph type="dt" sz="half" idx="10"/>
          </p:nvPr>
        </p:nvSpPr>
        <p:spPr/>
        <p:txBody>
          <a:bodyPr/>
          <a:lstStyle/>
          <a:p>
            <a:fld id="{85B692DB-497B-47A9-8824-0DBB96141479}" type="datetimeFigureOut">
              <a:rPr lang="zh-CN" altLang="en-US" smtClean="0"/>
              <a:t>2020/12/25</a:t>
            </a:fld>
            <a:endParaRPr lang="zh-CN" altLang="en-US"/>
          </a:p>
        </p:txBody>
      </p:sp>
      <p:sp>
        <p:nvSpPr>
          <p:cNvPr id="5" name="页脚占位符 4">
            <a:extLst>
              <a:ext uri="{FF2B5EF4-FFF2-40B4-BE49-F238E27FC236}">
                <a16:creationId xmlns:a16="http://schemas.microsoft.com/office/drawing/2014/main" id="{0C796B30-B86F-44DA-AA24-72BF668FF7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33F04C-19A6-49A3-97AE-629DA9D69368}"/>
              </a:ext>
            </a:extLst>
          </p:cNvPr>
          <p:cNvSpPr>
            <a:spLocks noGrp="1"/>
          </p:cNvSpPr>
          <p:nvPr>
            <p:ph type="sldNum" sz="quarter" idx="12"/>
          </p:nvPr>
        </p:nvSpPr>
        <p:spPr/>
        <p:txBody>
          <a:bodyPr/>
          <a:lstStyle/>
          <a:p>
            <a:fld id="{3DAEACE0-EDA7-4699-BFE2-2C6278BD6297}" type="slidenum">
              <a:rPr lang="zh-CN" altLang="en-US" smtClean="0"/>
              <a:t>‹#›</a:t>
            </a:fld>
            <a:endParaRPr lang="zh-CN" altLang="en-US"/>
          </a:p>
        </p:txBody>
      </p:sp>
    </p:spTree>
    <p:extLst>
      <p:ext uri="{BB962C8B-B14F-4D97-AF65-F5344CB8AC3E}">
        <p14:creationId xmlns:p14="http://schemas.microsoft.com/office/powerpoint/2010/main" val="235364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578F8-2D16-4706-8653-8F34DFDFC9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C53091-29F0-4EF3-A907-8CB8B8C2AA1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27673EB-A9AB-4795-8885-58B9E190913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94D40F9-88A6-4707-924B-A96EC839BE20}"/>
              </a:ext>
            </a:extLst>
          </p:cNvPr>
          <p:cNvSpPr>
            <a:spLocks noGrp="1"/>
          </p:cNvSpPr>
          <p:nvPr>
            <p:ph type="dt" sz="half" idx="10"/>
          </p:nvPr>
        </p:nvSpPr>
        <p:spPr/>
        <p:txBody>
          <a:bodyPr/>
          <a:lstStyle/>
          <a:p>
            <a:fld id="{85B692DB-497B-47A9-8824-0DBB96141479}" type="datetimeFigureOut">
              <a:rPr lang="zh-CN" altLang="en-US" smtClean="0"/>
              <a:t>2020/12/25</a:t>
            </a:fld>
            <a:endParaRPr lang="zh-CN" altLang="en-US"/>
          </a:p>
        </p:txBody>
      </p:sp>
      <p:sp>
        <p:nvSpPr>
          <p:cNvPr id="6" name="页脚占位符 5">
            <a:extLst>
              <a:ext uri="{FF2B5EF4-FFF2-40B4-BE49-F238E27FC236}">
                <a16:creationId xmlns:a16="http://schemas.microsoft.com/office/drawing/2014/main" id="{A497BE39-B3DA-45DE-8CFC-39A3F3CD6B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7612D1-A779-4CDD-A47C-203BCB4C32ED}"/>
              </a:ext>
            </a:extLst>
          </p:cNvPr>
          <p:cNvSpPr>
            <a:spLocks noGrp="1"/>
          </p:cNvSpPr>
          <p:nvPr>
            <p:ph type="sldNum" sz="quarter" idx="12"/>
          </p:nvPr>
        </p:nvSpPr>
        <p:spPr/>
        <p:txBody>
          <a:bodyPr/>
          <a:lstStyle/>
          <a:p>
            <a:fld id="{3DAEACE0-EDA7-4699-BFE2-2C6278BD6297}" type="slidenum">
              <a:rPr lang="zh-CN" altLang="en-US" smtClean="0"/>
              <a:t>‹#›</a:t>
            </a:fld>
            <a:endParaRPr lang="zh-CN" altLang="en-US"/>
          </a:p>
        </p:txBody>
      </p:sp>
    </p:spTree>
    <p:extLst>
      <p:ext uri="{BB962C8B-B14F-4D97-AF65-F5344CB8AC3E}">
        <p14:creationId xmlns:p14="http://schemas.microsoft.com/office/powerpoint/2010/main" val="1333271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0F515-0EC4-4E43-AE5F-CA057B5F264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20E9C7F-E28C-4AA0-AB08-15DD105A5A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1A20538-6AC4-4D4A-A1A1-D13F5CA179B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A59AC1E-F05C-498E-9A64-BD0CE4BE0E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3CECD47-486A-46E2-B4A7-6DC1388C184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E84392F-0D64-459A-ACCC-78816B3B2CD1}"/>
              </a:ext>
            </a:extLst>
          </p:cNvPr>
          <p:cNvSpPr>
            <a:spLocks noGrp="1"/>
          </p:cNvSpPr>
          <p:nvPr>
            <p:ph type="dt" sz="half" idx="10"/>
          </p:nvPr>
        </p:nvSpPr>
        <p:spPr/>
        <p:txBody>
          <a:bodyPr/>
          <a:lstStyle/>
          <a:p>
            <a:fld id="{85B692DB-497B-47A9-8824-0DBB96141479}" type="datetimeFigureOut">
              <a:rPr lang="zh-CN" altLang="en-US" smtClean="0"/>
              <a:t>2020/12/25</a:t>
            </a:fld>
            <a:endParaRPr lang="zh-CN" altLang="en-US"/>
          </a:p>
        </p:txBody>
      </p:sp>
      <p:sp>
        <p:nvSpPr>
          <p:cNvPr id="8" name="页脚占位符 7">
            <a:extLst>
              <a:ext uri="{FF2B5EF4-FFF2-40B4-BE49-F238E27FC236}">
                <a16:creationId xmlns:a16="http://schemas.microsoft.com/office/drawing/2014/main" id="{E1FA68F1-5E24-4BBA-BB61-31AE69CB511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25DE2E7-728B-4074-AFFD-51827782488E}"/>
              </a:ext>
            </a:extLst>
          </p:cNvPr>
          <p:cNvSpPr>
            <a:spLocks noGrp="1"/>
          </p:cNvSpPr>
          <p:nvPr>
            <p:ph type="sldNum" sz="quarter" idx="12"/>
          </p:nvPr>
        </p:nvSpPr>
        <p:spPr/>
        <p:txBody>
          <a:bodyPr/>
          <a:lstStyle/>
          <a:p>
            <a:fld id="{3DAEACE0-EDA7-4699-BFE2-2C6278BD6297}" type="slidenum">
              <a:rPr lang="zh-CN" altLang="en-US" smtClean="0"/>
              <a:t>‹#›</a:t>
            </a:fld>
            <a:endParaRPr lang="zh-CN" altLang="en-US"/>
          </a:p>
        </p:txBody>
      </p:sp>
    </p:spTree>
    <p:extLst>
      <p:ext uri="{BB962C8B-B14F-4D97-AF65-F5344CB8AC3E}">
        <p14:creationId xmlns:p14="http://schemas.microsoft.com/office/powerpoint/2010/main" val="341668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A50CC-4492-4ACA-B6FA-389D6AA5A19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C51A483-1421-4113-AB9A-AC7E05EE1F4C}"/>
              </a:ext>
            </a:extLst>
          </p:cNvPr>
          <p:cNvSpPr>
            <a:spLocks noGrp="1"/>
          </p:cNvSpPr>
          <p:nvPr>
            <p:ph type="dt" sz="half" idx="10"/>
          </p:nvPr>
        </p:nvSpPr>
        <p:spPr/>
        <p:txBody>
          <a:bodyPr/>
          <a:lstStyle/>
          <a:p>
            <a:fld id="{85B692DB-497B-47A9-8824-0DBB96141479}" type="datetimeFigureOut">
              <a:rPr lang="zh-CN" altLang="en-US" smtClean="0"/>
              <a:t>2020/12/25</a:t>
            </a:fld>
            <a:endParaRPr lang="zh-CN" altLang="en-US"/>
          </a:p>
        </p:txBody>
      </p:sp>
      <p:sp>
        <p:nvSpPr>
          <p:cNvPr id="4" name="页脚占位符 3">
            <a:extLst>
              <a:ext uri="{FF2B5EF4-FFF2-40B4-BE49-F238E27FC236}">
                <a16:creationId xmlns:a16="http://schemas.microsoft.com/office/drawing/2014/main" id="{07E59EE7-CD4D-42E8-BC4A-D6015B6F1FB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CED99ED-3A6C-4763-87F8-DB372C4D8316}"/>
              </a:ext>
            </a:extLst>
          </p:cNvPr>
          <p:cNvSpPr>
            <a:spLocks noGrp="1"/>
          </p:cNvSpPr>
          <p:nvPr>
            <p:ph type="sldNum" sz="quarter" idx="12"/>
          </p:nvPr>
        </p:nvSpPr>
        <p:spPr/>
        <p:txBody>
          <a:bodyPr/>
          <a:lstStyle/>
          <a:p>
            <a:fld id="{3DAEACE0-EDA7-4699-BFE2-2C6278BD6297}" type="slidenum">
              <a:rPr lang="zh-CN" altLang="en-US" smtClean="0"/>
              <a:t>‹#›</a:t>
            </a:fld>
            <a:endParaRPr lang="zh-CN" altLang="en-US"/>
          </a:p>
        </p:txBody>
      </p:sp>
    </p:spTree>
    <p:extLst>
      <p:ext uri="{BB962C8B-B14F-4D97-AF65-F5344CB8AC3E}">
        <p14:creationId xmlns:p14="http://schemas.microsoft.com/office/powerpoint/2010/main" val="339406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5334DE-20B1-4C11-A276-858862B6CABD}"/>
              </a:ext>
            </a:extLst>
          </p:cNvPr>
          <p:cNvSpPr>
            <a:spLocks noGrp="1"/>
          </p:cNvSpPr>
          <p:nvPr>
            <p:ph type="dt" sz="half" idx="10"/>
          </p:nvPr>
        </p:nvSpPr>
        <p:spPr/>
        <p:txBody>
          <a:bodyPr/>
          <a:lstStyle/>
          <a:p>
            <a:fld id="{85B692DB-497B-47A9-8824-0DBB96141479}" type="datetimeFigureOut">
              <a:rPr lang="zh-CN" altLang="en-US" smtClean="0"/>
              <a:t>2020/12/25</a:t>
            </a:fld>
            <a:endParaRPr lang="zh-CN" altLang="en-US"/>
          </a:p>
        </p:txBody>
      </p:sp>
      <p:sp>
        <p:nvSpPr>
          <p:cNvPr id="3" name="页脚占位符 2">
            <a:extLst>
              <a:ext uri="{FF2B5EF4-FFF2-40B4-BE49-F238E27FC236}">
                <a16:creationId xmlns:a16="http://schemas.microsoft.com/office/drawing/2014/main" id="{451AC876-8CCF-461B-B570-C6F08323301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F7EA95C-25BB-41D1-B4EF-BEBB7747E07E}"/>
              </a:ext>
            </a:extLst>
          </p:cNvPr>
          <p:cNvSpPr>
            <a:spLocks noGrp="1"/>
          </p:cNvSpPr>
          <p:nvPr>
            <p:ph type="sldNum" sz="quarter" idx="12"/>
          </p:nvPr>
        </p:nvSpPr>
        <p:spPr/>
        <p:txBody>
          <a:bodyPr/>
          <a:lstStyle/>
          <a:p>
            <a:fld id="{3DAEACE0-EDA7-4699-BFE2-2C6278BD6297}" type="slidenum">
              <a:rPr lang="zh-CN" altLang="en-US" smtClean="0"/>
              <a:t>‹#›</a:t>
            </a:fld>
            <a:endParaRPr lang="zh-CN" altLang="en-US"/>
          </a:p>
        </p:txBody>
      </p:sp>
    </p:spTree>
    <p:extLst>
      <p:ext uri="{BB962C8B-B14F-4D97-AF65-F5344CB8AC3E}">
        <p14:creationId xmlns:p14="http://schemas.microsoft.com/office/powerpoint/2010/main" val="1631460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03E83-AC88-4CFB-9F79-DBA4A75162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5E545DC-1F57-4F2E-9813-16A883971A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3ABA1A0-C30D-4348-9358-66B6CA0C0A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5667F0-24F5-4D63-9D8A-782A12249BED}"/>
              </a:ext>
            </a:extLst>
          </p:cNvPr>
          <p:cNvSpPr>
            <a:spLocks noGrp="1"/>
          </p:cNvSpPr>
          <p:nvPr>
            <p:ph type="dt" sz="half" idx="10"/>
          </p:nvPr>
        </p:nvSpPr>
        <p:spPr/>
        <p:txBody>
          <a:bodyPr/>
          <a:lstStyle/>
          <a:p>
            <a:fld id="{85B692DB-497B-47A9-8824-0DBB96141479}" type="datetimeFigureOut">
              <a:rPr lang="zh-CN" altLang="en-US" smtClean="0"/>
              <a:t>2020/12/25</a:t>
            </a:fld>
            <a:endParaRPr lang="zh-CN" altLang="en-US"/>
          </a:p>
        </p:txBody>
      </p:sp>
      <p:sp>
        <p:nvSpPr>
          <p:cNvPr id="6" name="页脚占位符 5">
            <a:extLst>
              <a:ext uri="{FF2B5EF4-FFF2-40B4-BE49-F238E27FC236}">
                <a16:creationId xmlns:a16="http://schemas.microsoft.com/office/drawing/2014/main" id="{78B57BA3-CA7C-4631-B2F2-9BF51980F3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031F92-F41E-4CB2-AA08-7BF1C8CCF1B1}"/>
              </a:ext>
            </a:extLst>
          </p:cNvPr>
          <p:cNvSpPr>
            <a:spLocks noGrp="1"/>
          </p:cNvSpPr>
          <p:nvPr>
            <p:ph type="sldNum" sz="quarter" idx="12"/>
          </p:nvPr>
        </p:nvSpPr>
        <p:spPr/>
        <p:txBody>
          <a:bodyPr/>
          <a:lstStyle/>
          <a:p>
            <a:fld id="{3DAEACE0-EDA7-4699-BFE2-2C6278BD6297}" type="slidenum">
              <a:rPr lang="zh-CN" altLang="en-US" smtClean="0"/>
              <a:t>‹#›</a:t>
            </a:fld>
            <a:endParaRPr lang="zh-CN" altLang="en-US"/>
          </a:p>
        </p:txBody>
      </p:sp>
    </p:spTree>
    <p:extLst>
      <p:ext uri="{BB962C8B-B14F-4D97-AF65-F5344CB8AC3E}">
        <p14:creationId xmlns:p14="http://schemas.microsoft.com/office/powerpoint/2010/main" val="385782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F299B-431A-4314-90A5-118AABB22F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41948FB-191D-40D9-820E-9B923AB4F3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7B2DB97-C453-41BC-AA6D-3CFFBA994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762BDD-BAF3-40FC-9529-88879F973B78}"/>
              </a:ext>
            </a:extLst>
          </p:cNvPr>
          <p:cNvSpPr>
            <a:spLocks noGrp="1"/>
          </p:cNvSpPr>
          <p:nvPr>
            <p:ph type="dt" sz="half" idx="10"/>
          </p:nvPr>
        </p:nvSpPr>
        <p:spPr/>
        <p:txBody>
          <a:bodyPr/>
          <a:lstStyle/>
          <a:p>
            <a:fld id="{85B692DB-497B-47A9-8824-0DBB96141479}" type="datetimeFigureOut">
              <a:rPr lang="zh-CN" altLang="en-US" smtClean="0"/>
              <a:t>2020/12/25</a:t>
            </a:fld>
            <a:endParaRPr lang="zh-CN" altLang="en-US"/>
          </a:p>
        </p:txBody>
      </p:sp>
      <p:sp>
        <p:nvSpPr>
          <p:cNvPr id="6" name="页脚占位符 5">
            <a:extLst>
              <a:ext uri="{FF2B5EF4-FFF2-40B4-BE49-F238E27FC236}">
                <a16:creationId xmlns:a16="http://schemas.microsoft.com/office/drawing/2014/main" id="{88A4EAFE-CAB8-4281-A3C7-D135E9736D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79A874-16CC-4879-BC64-8B033B52EE4C}"/>
              </a:ext>
            </a:extLst>
          </p:cNvPr>
          <p:cNvSpPr>
            <a:spLocks noGrp="1"/>
          </p:cNvSpPr>
          <p:nvPr>
            <p:ph type="sldNum" sz="quarter" idx="12"/>
          </p:nvPr>
        </p:nvSpPr>
        <p:spPr/>
        <p:txBody>
          <a:bodyPr/>
          <a:lstStyle/>
          <a:p>
            <a:fld id="{3DAEACE0-EDA7-4699-BFE2-2C6278BD6297}" type="slidenum">
              <a:rPr lang="zh-CN" altLang="en-US" smtClean="0"/>
              <a:t>‹#›</a:t>
            </a:fld>
            <a:endParaRPr lang="zh-CN" altLang="en-US"/>
          </a:p>
        </p:txBody>
      </p:sp>
    </p:spTree>
    <p:extLst>
      <p:ext uri="{BB962C8B-B14F-4D97-AF65-F5344CB8AC3E}">
        <p14:creationId xmlns:p14="http://schemas.microsoft.com/office/powerpoint/2010/main" val="143625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374387D-3E3D-406B-B8FE-101C923220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4F946E8-9675-4382-897A-34B0BF9B66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9A97DD-B31B-47DA-ADDA-538ED50794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692DB-497B-47A9-8824-0DBB96141479}" type="datetimeFigureOut">
              <a:rPr lang="zh-CN" altLang="en-US" smtClean="0"/>
              <a:t>2020/12/25</a:t>
            </a:fld>
            <a:endParaRPr lang="zh-CN" altLang="en-US"/>
          </a:p>
        </p:txBody>
      </p:sp>
      <p:sp>
        <p:nvSpPr>
          <p:cNvPr id="5" name="页脚占位符 4">
            <a:extLst>
              <a:ext uri="{FF2B5EF4-FFF2-40B4-BE49-F238E27FC236}">
                <a16:creationId xmlns:a16="http://schemas.microsoft.com/office/drawing/2014/main" id="{4657EC04-30A6-4BB1-B299-116A7398CF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3DDDA30-D1E2-455A-B1D9-D14413F0D8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EACE0-EDA7-4699-BFE2-2C6278BD6297}" type="slidenum">
              <a:rPr lang="zh-CN" altLang="en-US" smtClean="0"/>
              <a:t>‹#›</a:t>
            </a:fld>
            <a:endParaRPr lang="zh-CN" altLang="en-US"/>
          </a:p>
        </p:txBody>
      </p:sp>
    </p:spTree>
    <p:extLst>
      <p:ext uri="{BB962C8B-B14F-4D97-AF65-F5344CB8AC3E}">
        <p14:creationId xmlns:p14="http://schemas.microsoft.com/office/powerpoint/2010/main" val="646393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E0E9D-004E-462E-AA01-151EB0B2CF6F}"/>
              </a:ext>
            </a:extLst>
          </p:cNvPr>
          <p:cNvSpPr>
            <a:spLocks noGrp="1"/>
          </p:cNvSpPr>
          <p:nvPr>
            <p:ph type="ctrTitle"/>
          </p:nvPr>
        </p:nvSpPr>
        <p:spPr/>
        <p:txBody>
          <a:bodyPr/>
          <a:lstStyle/>
          <a:p>
            <a:r>
              <a:rPr lang="zh-CN" altLang="en-US" dirty="0"/>
              <a:t>数据中心技术能耗优化</a:t>
            </a:r>
          </a:p>
        </p:txBody>
      </p:sp>
      <p:sp>
        <p:nvSpPr>
          <p:cNvPr id="3" name="副标题 2">
            <a:extLst>
              <a:ext uri="{FF2B5EF4-FFF2-40B4-BE49-F238E27FC236}">
                <a16:creationId xmlns:a16="http://schemas.microsoft.com/office/drawing/2014/main" id="{05F758CE-5875-4CBE-891B-2E802B2886E6}"/>
              </a:ext>
            </a:extLst>
          </p:cNvPr>
          <p:cNvSpPr>
            <a:spLocks noGrp="1"/>
          </p:cNvSpPr>
          <p:nvPr>
            <p:ph type="subTitle" idx="1"/>
          </p:nvPr>
        </p:nvSpPr>
        <p:spPr/>
        <p:txBody>
          <a:bodyPr/>
          <a:lstStyle/>
          <a:p>
            <a:r>
              <a:rPr lang="en-US" altLang="zh-CN" dirty="0"/>
              <a:t>				M202073564                </a:t>
            </a:r>
            <a:r>
              <a:rPr lang="zh-CN" altLang="en-US" dirty="0"/>
              <a:t>岳跃盟</a:t>
            </a:r>
          </a:p>
        </p:txBody>
      </p:sp>
    </p:spTree>
    <p:extLst>
      <p:ext uri="{BB962C8B-B14F-4D97-AF65-F5344CB8AC3E}">
        <p14:creationId xmlns:p14="http://schemas.microsoft.com/office/powerpoint/2010/main" val="860811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细粒度温水冷却，提高数据中心的经济性</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normAutofit lnSpcReduction="10000"/>
          </a:bodyPr>
          <a:lstStyle/>
          <a:p>
            <a:pPr marL="0" indent="0">
              <a:buNone/>
            </a:pPr>
            <a:endParaRPr lang="en-US" altLang="zh-CN" dirty="0">
              <a:effectLst/>
              <a:latin typeface="Arial" panose="020B0604020202020204" pitchFamily="34" charset="0"/>
            </a:endParaRPr>
          </a:p>
          <a:p>
            <a:pPr marL="0" indent="0">
              <a:buNone/>
            </a:pPr>
            <a:endParaRPr lang="en-US" altLang="zh-CN" dirty="0">
              <a:latin typeface="Arial" panose="020B0604020202020204" pitchFamily="34" charset="0"/>
            </a:endParaRPr>
          </a:p>
          <a:p>
            <a:pPr marL="0" indent="0">
              <a:buNone/>
            </a:pPr>
            <a:endParaRPr lang="en-US" altLang="zh-CN" dirty="0">
              <a:effectLst/>
              <a:latin typeface="Arial" panose="020B0604020202020204" pitchFamily="34" charset="0"/>
            </a:endParaRPr>
          </a:p>
          <a:p>
            <a:pPr marL="0" indent="0">
              <a:buNone/>
            </a:pPr>
            <a:endParaRPr lang="en-US" altLang="zh-CN" dirty="0">
              <a:latin typeface="Arial" panose="020B0604020202020204" pitchFamily="34" charset="0"/>
            </a:endParaRPr>
          </a:p>
          <a:p>
            <a:pPr marL="0" indent="0">
              <a:buNone/>
            </a:pPr>
            <a:endParaRPr lang="en-US" altLang="zh-CN" dirty="0">
              <a:effectLst/>
              <a:latin typeface="Arial" panose="020B0604020202020204" pitchFamily="34" charset="0"/>
            </a:endParaRPr>
          </a:p>
          <a:p>
            <a:pPr marL="0" indent="0">
              <a:buNone/>
            </a:pPr>
            <a:endParaRPr lang="en-US" altLang="zh-CN" dirty="0">
              <a:latin typeface="Arial" panose="020B0604020202020204" pitchFamily="34" charset="0"/>
            </a:endParaRPr>
          </a:p>
          <a:p>
            <a:pPr marL="0" indent="0">
              <a:buNone/>
            </a:pPr>
            <a:endParaRPr lang="en-US" altLang="zh-CN" dirty="0">
              <a:effectLst/>
              <a:latin typeface="Arial" panose="020B0604020202020204" pitchFamily="34" charset="0"/>
            </a:endParaRPr>
          </a:p>
          <a:p>
            <a:pPr marL="0" indent="0">
              <a:buNone/>
            </a:pPr>
            <a:endParaRPr lang="en-US" altLang="zh-CN" dirty="0">
              <a:latin typeface="Arial" panose="020B0604020202020204" pitchFamily="34" charset="0"/>
            </a:endParaRPr>
          </a:p>
          <a:p>
            <a:pPr marL="0" indent="0">
              <a:buNone/>
            </a:pPr>
            <a:r>
              <a:rPr lang="zh-CN" altLang="en-US" dirty="0">
                <a:effectLst/>
                <a:latin typeface="Arial" panose="020B0604020202020204" pitchFamily="34" charset="0"/>
              </a:rPr>
              <a:t>                                 数据中心的水冷架构</a:t>
            </a:r>
            <a:endParaRPr lang="en-US" altLang="zh-CN" dirty="0">
              <a:effectLst/>
              <a:latin typeface="Arial" panose="020B0604020202020204" pitchFamily="34" charset="0"/>
            </a:endParaRPr>
          </a:p>
        </p:txBody>
      </p:sp>
      <p:pic>
        <p:nvPicPr>
          <p:cNvPr id="5" name="图片 4">
            <a:extLst>
              <a:ext uri="{FF2B5EF4-FFF2-40B4-BE49-F238E27FC236}">
                <a16:creationId xmlns:a16="http://schemas.microsoft.com/office/drawing/2014/main" id="{5A0FCC1B-C4BE-476F-ADA2-7A653AECE447}"/>
              </a:ext>
            </a:extLst>
          </p:cNvPr>
          <p:cNvPicPr>
            <a:picLocks noChangeAspect="1"/>
          </p:cNvPicPr>
          <p:nvPr/>
        </p:nvPicPr>
        <p:blipFill>
          <a:blip r:embed="rId2"/>
          <a:stretch>
            <a:fillRect/>
          </a:stretch>
        </p:blipFill>
        <p:spPr>
          <a:xfrm>
            <a:off x="2992609" y="1699971"/>
            <a:ext cx="5210902" cy="3458058"/>
          </a:xfrm>
          <a:prstGeom prst="rect">
            <a:avLst/>
          </a:prstGeom>
        </p:spPr>
      </p:pic>
    </p:spTree>
    <p:extLst>
      <p:ext uri="{BB962C8B-B14F-4D97-AF65-F5344CB8AC3E}">
        <p14:creationId xmlns:p14="http://schemas.microsoft.com/office/powerpoint/2010/main" val="3682544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细粒度温水冷却，提高数据中心的经济性</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lstStyle/>
          <a:p>
            <a:r>
              <a:rPr lang="zh-CN" altLang="en-US" dirty="0">
                <a:effectLst/>
                <a:latin typeface="Arial" panose="020B0604020202020204" pitchFamily="34" charset="0"/>
              </a:rPr>
              <a:t>问题提出</a:t>
            </a:r>
            <a:endParaRPr lang="en-US" altLang="zh-CN" dirty="0">
              <a:effectLst/>
              <a:latin typeface="Arial" panose="020B0604020202020204" pitchFamily="34" charset="0"/>
            </a:endParaRPr>
          </a:p>
          <a:p>
            <a:pPr lvl="1"/>
            <a:r>
              <a:rPr lang="zh-CN" altLang="en-US" dirty="0">
                <a:effectLst/>
                <a:latin typeface="Arial" panose="020B0604020202020204" pitchFamily="34" charset="0"/>
              </a:rPr>
              <a:t>使用温水来冷却服务器被认为是减少冷却能量的有效方法。然而，温水冷却可能会导致冷却失败的风险，并且由于缺乏精细的冷却控制，其能效会受到服务器之间热不平衡的影响。</a:t>
            </a:r>
            <a:endParaRPr lang="en-US" altLang="zh-CN" dirty="0">
              <a:effectLst/>
              <a:latin typeface="Arial" panose="020B0604020202020204" pitchFamily="34" charset="0"/>
            </a:endParaRPr>
          </a:p>
          <a:p>
            <a:r>
              <a:rPr lang="zh-CN" altLang="en-US" dirty="0">
                <a:latin typeface="Arial" panose="020B0604020202020204" pitchFamily="34" charset="0"/>
              </a:rPr>
              <a:t>解决方法</a:t>
            </a:r>
            <a:endParaRPr lang="en-US" altLang="zh-CN" dirty="0">
              <a:latin typeface="Arial" panose="020B0604020202020204" pitchFamily="34" charset="0"/>
            </a:endParaRPr>
          </a:p>
          <a:p>
            <a:pPr lvl="1"/>
            <a:r>
              <a:rPr lang="zh-CN" altLang="en-US" dirty="0">
                <a:effectLst/>
                <a:latin typeface="Arial" panose="020B0604020202020204" pitchFamily="34" charset="0"/>
              </a:rPr>
              <a:t>作者提出了一种混合冷却架构设计，它将热电冷却器结合到水冷却系统中，以细粒度的方式处理冷却不匹配。且开发了温水冷却策略，并根据工作负载的变化设计了自适应冷却控制框架，以使数据中心的水冷系统更加经济。</a:t>
            </a:r>
            <a:endParaRPr lang="en-US" altLang="zh-CN" dirty="0">
              <a:effectLst/>
              <a:latin typeface="Arial" panose="020B0604020202020204" pitchFamily="34" charset="0"/>
            </a:endParaRPr>
          </a:p>
        </p:txBody>
      </p:sp>
    </p:spTree>
    <p:extLst>
      <p:ext uri="{BB962C8B-B14F-4D97-AF65-F5344CB8AC3E}">
        <p14:creationId xmlns:p14="http://schemas.microsoft.com/office/powerpoint/2010/main" val="223184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细粒度温水冷却，提高数据中心的经济性</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lstStyle/>
          <a:p>
            <a:r>
              <a:rPr lang="en-US" altLang="zh-CN" dirty="0">
                <a:effectLst/>
                <a:latin typeface="Arial" panose="020B0604020202020204" pitchFamily="34" charset="0"/>
              </a:rPr>
              <a:t>TEC  </a:t>
            </a:r>
            <a:r>
              <a:rPr lang="zh-CN" altLang="en-US" dirty="0">
                <a:effectLst/>
                <a:latin typeface="Arial" panose="020B0604020202020204" pitchFamily="34" charset="0"/>
              </a:rPr>
              <a:t>热电冷却器</a:t>
            </a:r>
            <a:endParaRPr lang="en-US" altLang="zh-CN" dirty="0">
              <a:effectLst/>
              <a:latin typeface="Arial" panose="020B0604020202020204" pitchFamily="34" charset="0"/>
            </a:endParaRPr>
          </a:p>
          <a:p>
            <a:pPr lvl="1"/>
            <a:r>
              <a:rPr lang="zh-CN" altLang="en-US" dirty="0">
                <a:latin typeface="Arial" panose="020B0604020202020204" pitchFamily="34" charset="0"/>
              </a:rPr>
              <a:t>当向</a:t>
            </a:r>
            <a:r>
              <a:rPr lang="en-US" altLang="zh-CN" dirty="0">
                <a:latin typeface="Arial" panose="020B0604020202020204" pitchFamily="34" charset="0"/>
              </a:rPr>
              <a:t>TEC</a:t>
            </a:r>
            <a:r>
              <a:rPr lang="zh-CN" altLang="en-US" dirty="0">
                <a:latin typeface="Arial" panose="020B0604020202020204" pitchFamily="34" charset="0"/>
              </a:rPr>
              <a:t>施加直流电时，</a:t>
            </a:r>
            <a:endParaRPr lang="en-US" altLang="zh-CN" dirty="0">
              <a:latin typeface="Arial" panose="020B0604020202020204" pitchFamily="34" charset="0"/>
            </a:endParaRPr>
          </a:p>
          <a:p>
            <a:pPr marL="457200" lvl="1" indent="0">
              <a:buNone/>
            </a:pPr>
            <a:r>
              <a:rPr lang="zh-CN" altLang="en-US" dirty="0">
                <a:latin typeface="Arial" panose="020B0604020202020204" pitchFamily="34" charset="0"/>
              </a:rPr>
              <a:t>热量将从一侧转移到另一侧，</a:t>
            </a:r>
            <a:endParaRPr lang="en-US" altLang="zh-CN" dirty="0">
              <a:latin typeface="Arial" panose="020B0604020202020204" pitchFamily="34" charset="0"/>
            </a:endParaRPr>
          </a:p>
          <a:p>
            <a:pPr marL="457200" lvl="1" indent="0">
              <a:buNone/>
            </a:pPr>
            <a:r>
              <a:rPr lang="zh-CN" altLang="en-US" dirty="0">
                <a:latin typeface="Arial" panose="020B0604020202020204" pitchFamily="34" charset="0"/>
              </a:rPr>
              <a:t>产生两个相对的面</a:t>
            </a:r>
            <a:r>
              <a:rPr lang="en-US" altLang="zh-CN" dirty="0">
                <a:latin typeface="Arial" panose="020B0604020202020204" pitchFamily="34" charset="0"/>
              </a:rPr>
              <a:t>:</a:t>
            </a:r>
            <a:r>
              <a:rPr lang="zh-CN" altLang="en-US" dirty="0">
                <a:latin typeface="Arial" panose="020B0604020202020204" pitchFamily="34" charset="0"/>
              </a:rPr>
              <a:t>冷面和热面。</a:t>
            </a:r>
            <a:endParaRPr lang="en-US" altLang="zh-CN" dirty="0">
              <a:latin typeface="Arial" panose="020B0604020202020204" pitchFamily="34" charset="0"/>
            </a:endParaRPr>
          </a:p>
          <a:p>
            <a:pPr marL="457200" lvl="1" indent="0">
              <a:buNone/>
            </a:pPr>
            <a:r>
              <a:rPr lang="zh-CN" altLang="en-US" dirty="0">
                <a:latin typeface="Arial" panose="020B0604020202020204" pitchFamily="34" charset="0"/>
              </a:rPr>
              <a:t>冷端可用于冷却。</a:t>
            </a:r>
            <a:endParaRPr lang="en-US" altLang="zh-CN" dirty="0">
              <a:latin typeface="Arial" panose="020B0604020202020204" pitchFamily="34" charset="0"/>
            </a:endParaRPr>
          </a:p>
        </p:txBody>
      </p:sp>
      <p:pic>
        <p:nvPicPr>
          <p:cNvPr id="5" name="图片 4">
            <a:extLst>
              <a:ext uri="{FF2B5EF4-FFF2-40B4-BE49-F238E27FC236}">
                <a16:creationId xmlns:a16="http://schemas.microsoft.com/office/drawing/2014/main" id="{C67A6815-8765-45CF-BE4A-9ABA3C9F73CC}"/>
              </a:ext>
            </a:extLst>
          </p:cNvPr>
          <p:cNvPicPr>
            <a:picLocks noChangeAspect="1"/>
          </p:cNvPicPr>
          <p:nvPr/>
        </p:nvPicPr>
        <p:blipFill>
          <a:blip r:embed="rId2"/>
          <a:stretch>
            <a:fillRect/>
          </a:stretch>
        </p:blipFill>
        <p:spPr>
          <a:xfrm>
            <a:off x="5793439" y="1976936"/>
            <a:ext cx="5077534" cy="2114845"/>
          </a:xfrm>
          <a:prstGeom prst="rect">
            <a:avLst/>
          </a:prstGeom>
        </p:spPr>
      </p:pic>
    </p:spTree>
    <p:extLst>
      <p:ext uri="{BB962C8B-B14F-4D97-AF65-F5344CB8AC3E}">
        <p14:creationId xmlns:p14="http://schemas.microsoft.com/office/powerpoint/2010/main" val="757936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细粒度温水冷却，提高数据中心的经济性</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lstStyle/>
          <a:p>
            <a:r>
              <a:rPr lang="zh-CN" altLang="en-US" sz="3200" dirty="0">
                <a:effectLst/>
                <a:latin typeface="Arial" panose="020B0604020202020204" pitchFamily="34" charset="0"/>
              </a:rPr>
              <a:t>系统架构</a:t>
            </a:r>
            <a:endParaRPr lang="en-US" altLang="zh-CN" sz="3200" dirty="0">
              <a:effectLst/>
              <a:latin typeface="Arial" panose="020B0604020202020204" pitchFamily="34" charset="0"/>
            </a:endParaRPr>
          </a:p>
          <a:p>
            <a:pPr lvl="1"/>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冷水机组和冷却塔</a:t>
            </a:r>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额外的</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TEC</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模块</a:t>
            </a:r>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控制器（做出冷却</a:t>
            </a:r>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buNone/>
            </a:pP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策略，优化冷却能效）</a:t>
            </a:r>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AC31FAD2-4856-4C8A-B5D4-3BF2759595D2}"/>
              </a:ext>
            </a:extLst>
          </p:cNvPr>
          <p:cNvPicPr>
            <a:picLocks noChangeAspect="1"/>
          </p:cNvPicPr>
          <p:nvPr/>
        </p:nvPicPr>
        <p:blipFill>
          <a:blip r:embed="rId2"/>
          <a:stretch>
            <a:fillRect/>
          </a:stretch>
        </p:blipFill>
        <p:spPr>
          <a:xfrm>
            <a:off x="4533116" y="2006600"/>
            <a:ext cx="5153744" cy="2676899"/>
          </a:xfrm>
          <a:prstGeom prst="rect">
            <a:avLst/>
          </a:prstGeom>
        </p:spPr>
      </p:pic>
    </p:spTree>
    <p:extLst>
      <p:ext uri="{BB962C8B-B14F-4D97-AF65-F5344CB8AC3E}">
        <p14:creationId xmlns:p14="http://schemas.microsoft.com/office/powerpoint/2010/main" val="1591118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细粒度温水冷却，提高数据中心的经济性</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lstStyle/>
          <a:p>
            <a:r>
              <a:rPr lang="zh-CN" altLang="en-US" dirty="0">
                <a:effectLst/>
                <a:latin typeface="Arial" panose="020B0604020202020204" pitchFamily="34" charset="0"/>
              </a:rPr>
              <a:t>自适应混合冷却控制</a:t>
            </a:r>
          </a:p>
          <a:p>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C20A9D17-205F-4028-9C93-C0C6C80DB811}"/>
              </a:ext>
            </a:extLst>
          </p:cNvPr>
          <p:cNvPicPr>
            <a:picLocks noChangeAspect="1"/>
          </p:cNvPicPr>
          <p:nvPr/>
        </p:nvPicPr>
        <p:blipFill>
          <a:blip r:embed="rId2"/>
          <a:stretch>
            <a:fillRect/>
          </a:stretch>
        </p:blipFill>
        <p:spPr>
          <a:xfrm>
            <a:off x="966071" y="2334173"/>
            <a:ext cx="10259857" cy="3515216"/>
          </a:xfrm>
          <a:prstGeom prst="rect">
            <a:avLst/>
          </a:prstGeom>
        </p:spPr>
      </p:pic>
    </p:spTree>
    <p:extLst>
      <p:ext uri="{BB962C8B-B14F-4D97-AF65-F5344CB8AC3E}">
        <p14:creationId xmlns:p14="http://schemas.microsoft.com/office/powerpoint/2010/main" val="3633772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细粒度温水冷却，提高数据中心的经济性</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lstStyle/>
          <a:p>
            <a:r>
              <a:rPr lang="zh-CN" altLang="en-US" dirty="0">
                <a:latin typeface="Arial" panose="020B0604020202020204" pitchFamily="34" charset="0"/>
              </a:rPr>
              <a:t>评估阶段</a:t>
            </a:r>
            <a:endParaRPr lang="en-US" altLang="zh-CN" dirty="0">
              <a:latin typeface="Arial" panose="020B0604020202020204" pitchFamily="34" charset="0"/>
            </a:endParaRPr>
          </a:p>
          <a:p>
            <a:pPr lvl="1"/>
            <a:r>
              <a:rPr lang="zh-CN" altLang="en-US" dirty="0">
                <a:effectLst/>
                <a:latin typeface="Arial" panose="020B0604020202020204" pitchFamily="34" charset="0"/>
              </a:rPr>
              <a:t>三种类型的跟踪（</a:t>
            </a:r>
            <a:r>
              <a:rPr lang="en-US" altLang="zh-CN" dirty="0">
                <a:effectLst/>
                <a:latin typeface="Arial" panose="020B0604020202020204" pitchFamily="34" charset="0"/>
              </a:rPr>
              <a:t>Drastic</a:t>
            </a:r>
            <a:r>
              <a:rPr lang="zh-CN" altLang="en-US" dirty="0">
                <a:effectLst/>
                <a:latin typeface="Arial" panose="020B0604020202020204" pitchFamily="34" charset="0"/>
              </a:rPr>
              <a:t>，</a:t>
            </a:r>
            <a:r>
              <a:rPr lang="en-US" altLang="zh-CN" dirty="0">
                <a:effectLst/>
                <a:latin typeface="Arial" panose="020B0604020202020204" pitchFamily="34" charset="0"/>
              </a:rPr>
              <a:t>Irregular</a:t>
            </a:r>
            <a:r>
              <a:rPr lang="zh-CN" altLang="en-US" dirty="0">
                <a:effectLst/>
                <a:latin typeface="Arial" panose="020B0604020202020204" pitchFamily="34" charset="0"/>
              </a:rPr>
              <a:t>，</a:t>
            </a:r>
            <a:r>
              <a:rPr lang="en-US" altLang="zh-CN" dirty="0">
                <a:effectLst/>
                <a:latin typeface="Arial" panose="020B0604020202020204" pitchFamily="34" charset="0"/>
              </a:rPr>
              <a:t>Common</a:t>
            </a:r>
            <a:r>
              <a:rPr lang="zh-CN" altLang="en-US" dirty="0">
                <a:effectLst/>
                <a:latin typeface="Arial" panose="020B0604020202020204" pitchFamily="34" charset="0"/>
              </a:rPr>
              <a:t>）和三个基线</a:t>
            </a:r>
          </a:p>
          <a:p>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F7DBEF10-F9F9-4BDC-91DD-73942734E379}"/>
              </a:ext>
            </a:extLst>
          </p:cNvPr>
          <p:cNvPicPr>
            <a:picLocks noChangeAspect="1"/>
          </p:cNvPicPr>
          <p:nvPr/>
        </p:nvPicPr>
        <p:blipFill>
          <a:blip r:embed="rId2"/>
          <a:stretch>
            <a:fillRect/>
          </a:stretch>
        </p:blipFill>
        <p:spPr>
          <a:xfrm>
            <a:off x="966071" y="2653306"/>
            <a:ext cx="10259857" cy="2876951"/>
          </a:xfrm>
          <a:prstGeom prst="rect">
            <a:avLst/>
          </a:prstGeom>
        </p:spPr>
      </p:pic>
    </p:spTree>
    <p:extLst>
      <p:ext uri="{BB962C8B-B14F-4D97-AF65-F5344CB8AC3E}">
        <p14:creationId xmlns:p14="http://schemas.microsoft.com/office/powerpoint/2010/main" val="1332154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细粒度温水冷却，提高数据中心的经济性</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lstStyle/>
          <a:p>
            <a:r>
              <a:rPr lang="zh-CN" altLang="en-US" dirty="0">
                <a:latin typeface="Arial" panose="020B0604020202020204" pitchFamily="34" charset="0"/>
              </a:rPr>
              <a:t>评估阶段</a:t>
            </a:r>
            <a:endParaRPr lang="en-US" altLang="zh-CN" dirty="0">
              <a:latin typeface="Arial" panose="020B0604020202020204" pitchFamily="34" charset="0"/>
            </a:endParaRPr>
          </a:p>
          <a:p>
            <a:pPr lvl="1"/>
            <a:r>
              <a:rPr lang="zh-CN" altLang="en-US" dirty="0">
                <a:effectLst/>
                <a:latin typeface="Arial" panose="020B0604020202020204" pitchFamily="34" charset="0"/>
              </a:rPr>
              <a:t>不同策略处理冷却不匹配的能耗</a:t>
            </a:r>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1898382F-372B-430D-9676-9DD643758DF9}"/>
              </a:ext>
            </a:extLst>
          </p:cNvPr>
          <p:cNvPicPr>
            <a:picLocks noChangeAspect="1"/>
          </p:cNvPicPr>
          <p:nvPr/>
        </p:nvPicPr>
        <p:blipFill>
          <a:blip r:embed="rId2"/>
          <a:stretch>
            <a:fillRect/>
          </a:stretch>
        </p:blipFill>
        <p:spPr>
          <a:xfrm>
            <a:off x="6189290" y="2256926"/>
            <a:ext cx="4448796" cy="3086531"/>
          </a:xfrm>
          <a:prstGeom prst="rect">
            <a:avLst/>
          </a:prstGeom>
        </p:spPr>
      </p:pic>
    </p:spTree>
    <p:extLst>
      <p:ext uri="{BB962C8B-B14F-4D97-AF65-F5344CB8AC3E}">
        <p14:creationId xmlns:p14="http://schemas.microsoft.com/office/powerpoint/2010/main" val="2482292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热能发电</a:t>
            </a:r>
            <a:r>
              <a:rPr lang="en-US" altLang="zh-CN" dirty="0">
                <a:effectLst/>
                <a:latin typeface="Arial" panose="020B0604020202020204" pitchFamily="34" charset="0"/>
              </a:rPr>
              <a:t>:</a:t>
            </a:r>
            <a:r>
              <a:rPr lang="zh-CN" altLang="en-US" dirty="0">
                <a:effectLst/>
                <a:latin typeface="Arial" panose="020B0604020202020204" pitchFamily="34" charset="0"/>
              </a:rPr>
              <a:t>温水冷却数据中心的热能收集和回收</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lstStyle/>
          <a:p>
            <a:r>
              <a:rPr lang="zh-CN" altLang="en-US" dirty="0">
                <a:latin typeface="Arial" panose="020B0604020202020204" pitchFamily="34" charset="0"/>
              </a:rPr>
              <a:t>问题提出</a:t>
            </a:r>
            <a:endParaRPr lang="en-US" altLang="zh-CN" dirty="0">
              <a:latin typeface="Arial" panose="020B0604020202020204" pitchFamily="34" charset="0"/>
            </a:endParaRPr>
          </a:p>
          <a:p>
            <a:pPr lvl="1"/>
            <a:r>
              <a:rPr lang="zh-CN" altLang="en-US" dirty="0">
                <a:latin typeface="Arial" panose="020B0604020202020204" pitchFamily="34" charset="0"/>
              </a:rPr>
              <a:t>上文提出的</a:t>
            </a:r>
            <a:r>
              <a:rPr lang="zh-CN" altLang="zh-CN" dirty="0">
                <a:latin typeface="Arial" panose="020B0604020202020204" pitchFamily="34" charset="0"/>
              </a:rPr>
              <a:t>混合水冷系统的服务器组件吸收的热量被直接喷射到水中，而没有被回收，导致能量浪费</a:t>
            </a:r>
            <a:endParaRPr lang="en-US" altLang="zh-CN" dirty="0">
              <a:latin typeface="Arial" panose="020B0604020202020204" pitchFamily="34" charset="0"/>
            </a:endParaRPr>
          </a:p>
          <a:p>
            <a:r>
              <a:rPr lang="zh-CN" altLang="en-US" dirty="0">
                <a:latin typeface="Arial" panose="020B0604020202020204" pitchFamily="34" charset="0"/>
              </a:rPr>
              <a:t>解决办法</a:t>
            </a:r>
            <a:endParaRPr lang="en-US" altLang="zh-CN" dirty="0">
              <a:latin typeface="Arial" panose="020B0604020202020204" pitchFamily="34" charset="0"/>
            </a:endParaRPr>
          </a:p>
          <a:p>
            <a:pPr lvl="1"/>
            <a:r>
              <a:rPr lang="zh-CN" altLang="en-US" dirty="0">
                <a:latin typeface="Arial" panose="020B0604020202020204" pitchFamily="34" charset="0"/>
              </a:rPr>
              <a:t>作者提出热电联产</a:t>
            </a:r>
            <a:r>
              <a:rPr lang="en-US" altLang="zh-CN" dirty="0">
                <a:latin typeface="Arial" panose="020B0604020202020204" pitchFamily="34" charset="0"/>
              </a:rPr>
              <a:t>(H2P)</a:t>
            </a:r>
            <a:r>
              <a:rPr lang="zh-CN" altLang="zh-CN" dirty="0">
                <a:latin typeface="Arial" panose="020B0604020202020204" pitchFamily="34" charset="0"/>
              </a:rPr>
              <a:t>这一经济且能源循环利用的温水冷却架构，热电发电机从</a:t>
            </a:r>
            <a:r>
              <a:rPr lang="en-US" altLang="zh-CN" dirty="0">
                <a:latin typeface="Arial" panose="020B0604020202020204" pitchFamily="34" charset="0"/>
              </a:rPr>
              <a:t>“</a:t>
            </a:r>
            <a:r>
              <a:rPr lang="zh-CN" altLang="zh-CN" dirty="0">
                <a:latin typeface="Arial" panose="020B0604020202020204" pitchFamily="34" charset="0"/>
              </a:rPr>
              <a:t>用过的</a:t>
            </a:r>
            <a:r>
              <a:rPr lang="en-US" altLang="zh-CN" dirty="0">
                <a:latin typeface="Arial" panose="020B0604020202020204" pitchFamily="34" charset="0"/>
              </a:rPr>
              <a:t>”</a:t>
            </a:r>
            <a:r>
              <a:rPr lang="zh-CN" altLang="zh-CN" dirty="0">
                <a:latin typeface="Arial" panose="020B0604020202020204" pitchFamily="34" charset="0"/>
              </a:rPr>
              <a:t>温水中获取热能，并发电供数据中心重复使用。</a:t>
            </a:r>
            <a:endParaRPr lang="en-US" altLang="zh-CN" dirty="0">
              <a:latin typeface="Arial" panose="020B0604020202020204" pitchFamily="34" charset="0"/>
            </a:endParaRPr>
          </a:p>
        </p:txBody>
      </p:sp>
    </p:spTree>
    <p:extLst>
      <p:ext uri="{BB962C8B-B14F-4D97-AF65-F5344CB8AC3E}">
        <p14:creationId xmlns:p14="http://schemas.microsoft.com/office/powerpoint/2010/main" val="632746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热能发电</a:t>
            </a:r>
            <a:r>
              <a:rPr lang="en-US" altLang="zh-CN" dirty="0">
                <a:effectLst/>
                <a:latin typeface="Arial" panose="020B0604020202020204" pitchFamily="34" charset="0"/>
              </a:rPr>
              <a:t>:</a:t>
            </a:r>
            <a:r>
              <a:rPr lang="zh-CN" altLang="en-US" dirty="0">
                <a:effectLst/>
                <a:latin typeface="Arial" panose="020B0604020202020204" pitchFamily="34" charset="0"/>
              </a:rPr>
              <a:t>温水冷却数据中心的热能收集和回收</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lstStyle/>
          <a:p>
            <a:r>
              <a:rPr lang="en-US" altLang="zh-CN" dirty="0">
                <a:effectLst/>
                <a:latin typeface="Arial" panose="020B0604020202020204" pitchFamily="34" charset="0"/>
              </a:rPr>
              <a:t>TEG  </a:t>
            </a:r>
            <a:r>
              <a:rPr lang="zh-CN" altLang="en-US" dirty="0">
                <a:latin typeface="Arial" panose="020B0604020202020204" pitchFamily="34" charset="0"/>
              </a:rPr>
              <a:t>（</a:t>
            </a:r>
            <a:r>
              <a:rPr lang="en-US" altLang="zh-CN" dirty="0">
                <a:effectLst/>
                <a:latin typeface="Arial" panose="020B0604020202020204" pitchFamily="34" charset="0"/>
              </a:rPr>
              <a:t>thermoelectric generator</a:t>
            </a:r>
            <a:r>
              <a:rPr lang="zh-CN" altLang="en-US" dirty="0">
                <a:effectLst/>
                <a:latin typeface="Arial" panose="020B0604020202020204" pitchFamily="34" charset="0"/>
              </a:rPr>
              <a:t>）</a:t>
            </a:r>
            <a:r>
              <a:rPr lang="zh-CN" altLang="zh-CN" sz="2400" dirty="0">
                <a:latin typeface="Arial" panose="020B0604020202020204" pitchFamily="34" charset="0"/>
              </a:rPr>
              <a:t>热电发电机</a:t>
            </a:r>
            <a:endParaRPr lang="en-US" altLang="zh-CN" sz="2400" dirty="0">
              <a:latin typeface="Arial" panose="020B0604020202020204" pitchFamily="34" charset="0"/>
            </a:endParaRPr>
          </a:p>
          <a:p>
            <a:pPr lvl="1"/>
            <a:r>
              <a:rPr lang="zh-CN" altLang="zh-CN" dirty="0">
                <a:latin typeface="Arial" panose="020B0604020202020204" pitchFamily="34" charset="0"/>
              </a:rPr>
              <a:t>将热量转化为电能的装置。</a:t>
            </a:r>
            <a:endParaRPr lang="en-US" altLang="zh-CN" dirty="0">
              <a:latin typeface="Arial" panose="020B0604020202020204" pitchFamily="34" charset="0"/>
            </a:endParaRPr>
          </a:p>
          <a:p>
            <a:pPr marL="457200" lvl="1" indent="0">
              <a:buNone/>
            </a:pPr>
            <a:r>
              <a:rPr lang="zh-CN" altLang="zh-CN" dirty="0">
                <a:latin typeface="Arial" panose="020B0604020202020204" pitchFamily="34" charset="0"/>
              </a:rPr>
              <a:t>它由几对夹在两个陶瓷芯片</a:t>
            </a:r>
            <a:endParaRPr lang="en-US" altLang="zh-CN" dirty="0">
              <a:latin typeface="Arial" panose="020B0604020202020204" pitchFamily="34" charset="0"/>
            </a:endParaRPr>
          </a:p>
          <a:p>
            <a:pPr marL="457200" lvl="1" indent="0">
              <a:buNone/>
            </a:pPr>
            <a:r>
              <a:rPr lang="zh-CN" altLang="zh-CN" dirty="0">
                <a:latin typeface="Arial" panose="020B0604020202020204" pitchFamily="34" charset="0"/>
              </a:rPr>
              <a:t>之间的</a:t>
            </a:r>
            <a:r>
              <a:rPr lang="en-US" altLang="zh-CN" dirty="0">
                <a:latin typeface="Arial" panose="020B0604020202020204" pitchFamily="34" charset="0"/>
              </a:rPr>
              <a:t>n</a:t>
            </a:r>
            <a:r>
              <a:rPr lang="zh-CN" altLang="zh-CN" dirty="0">
                <a:latin typeface="Arial" panose="020B0604020202020204" pitchFamily="34" charset="0"/>
              </a:rPr>
              <a:t>型和</a:t>
            </a:r>
            <a:r>
              <a:rPr lang="en-US" altLang="zh-CN" dirty="0">
                <a:latin typeface="Arial" panose="020B0604020202020204" pitchFamily="34" charset="0"/>
              </a:rPr>
              <a:t>p</a:t>
            </a:r>
            <a:r>
              <a:rPr lang="zh-CN" altLang="zh-CN" dirty="0">
                <a:latin typeface="Arial" panose="020B0604020202020204" pitchFamily="34" charset="0"/>
              </a:rPr>
              <a:t>型半导体组成。</a:t>
            </a:r>
            <a:endParaRPr lang="en-US" altLang="zh-CN" dirty="0">
              <a:latin typeface="Arial" panose="020B0604020202020204" pitchFamily="34" charset="0"/>
            </a:endParaRPr>
          </a:p>
          <a:p>
            <a:pPr marL="457200" lvl="1" indent="0">
              <a:buNone/>
            </a:pPr>
            <a:r>
              <a:rPr lang="zh-CN" altLang="zh-CN" dirty="0">
                <a:latin typeface="Arial" panose="020B0604020202020204" pitchFamily="34" charset="0"/>
              </a:rPr>
              <a:t>当两个芯片之间存在温差时，</a:t>
            </a:r>
            <a:endParaRPr lang="en-US" altLang="zh-CN" dirty="0">
              <a:latin typeface="Arial" panose="020B0604020202020204" pitchFamily="34" charset="0"/>
            </a:endParaRPr>
          </a:p>
          <a:p>
            <a:pPr marL="457200" lvl="1" indent="0">
              <a:buNone/>
            </a:pPr>
            <a:r>
              <a:rPr lang="en-US" altLang="zh-CN" dirty="0">
                <a:latin typeface="Arial" panose="020B0604020202020204" pitchFamily="34" charset="0"/>
              </a:rPr>
              <a:t>TEG</a:t>
            </a:r>
            <a:r>
              <a:rPr lang="zh-CN" altLang="zh-CN" dirty="0">
                <a:latin typeface="Arial" panose="020B0604020202020204" pitchFamily="34" charset="0"/>
              </a:rPr>
              <a:t>产生电压。温差越大，电压越高。</a:t>
            </a:r>
            <a:endParaRPr lang="en-US" altLang="zh-CN" dirty="0">
              <a:latin typeface="Arial" panose="020B0604020202020204" pitchFamily="34" charset="0"/>
            </a:endParaRPr>
          </a:p>
        </p:txBody>
      </p:sp>
      <p:pic>
        <p:nvPicPr>
          <p:cNvPr id="4" name="图片 3">
            <a:extLst>
              <a:ext uri="{FF2B5EF4-FFF2-40B4-BE49-F238E27FC236}">
                <a16:creationId xmlns:a16="http://schemas.microsoft.com/office/drawing/2014/main" id="{0411B7C8-1736-4245-987A-8498F90DFB1F}"/>
              </a:ext>
            </a:extLst>
          </p:cNvPr>
          <p:cNvPicPr/>
          <p:nvPr/>
        </p:nvPicPr>
        <p:blipFill>
          <a:blip r:embed="rId2"/>
          <a:stretch>
            <a:fillRect/>
          </a:stretch>
        </p:blipFill>
        <p:spPr>
          <a:xfrm>
            <a:off x="7710170" y="2759075"/>
            <a:ext cx="2924810" cy="1947545"/>
          </a:xfrm>
          <a:prstGeom prst="rect">
            <a:avLst/>
          </a:prstGeom>
        </p:spPr>
      </p:pic>
    </p:spTree>
    <p:extLst>
      <p:ext uri="{BB962C8B-B14F-4D97-AF65-F5344CB8AC3E}">
        <p14:creationId xmlns:p14="http://schemas.microsoft.com/office/powerpoint/2010/main" val="1443434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热能发电</a:t>
            </a:r>
            <a:r>
              <a:rPr lang="en-US" altLang="zh-CN" dirty="0">
                <a:effectLst/>
                <a:latin typeface="Arial" panose="020B0604020202020204" pitchFamily="34" charset="0"/>
              </a:rPr>
              <a:t>:</a:t>
            </a:r>
            <a:r>
              <a:rPr lang="zh-CN" altLang="en-US" dirty="0">
                <a:effectLst/>
                <a:latin typeface="Arial" panose="020B0604020202020204" pitchFamily="34" charset="0"/>
              </a:rPr>
              <a:t>温水冷却数据中心的热能收集和回收</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lstStyle/>
          <a:p>
            <a:pPr marL="457200" lvl="1" indent="0">
              <a:buNone/>
            </a:pPr>
            <a:endParaRPr lang="en-US" altLang="zh-CN" dirty="0">
              <a:latin typeface="Arial" panose="020B0604020202020204" pitchFamily="34" charset="0"/>
            </a:endParaRPr>
          </a:p>
          <a:p>
            <a:pPr marL="457200" lvl="1" indent="0">
              <a:buNone/>
            </a:pPr>
            <a:r>
              <a:rPr lang="en-US" altLang="zh-CN" dirty="0">
                <a:latin typeface="Arial" panose="020B0604020202020204" pitchFamily="34" charset="0"/>
              </a:rPr>
              <a:t>                                                </a:t>
            </a:r>
          </a:p>
          <a:p>
            <a:pPr marL="457200" lvl="1" indent="0">
              <a:buNone/>
            </a:pPr>
            <a:r>
              <a:rPr lang="en-US" altLang="zh-CN" dirty="0">
                <a:latin typeface="Arial" panose="020B0604020202020204" pitchFamily="34" charset="0"/>
              </a:rPr>
              <a:t>                                                 TEG</a:t>
            </a:r>
          </a:p>
          <a:p>
            <a:pPr marL="457200" lvl="1" indent="0">
              <a:buNone/>
            </a:pPr>
            <a:endParaRPr lang="en-US" altLang="zh-CN" dirty="0">
              <a:latin typeface="Arial" panose="020B0604020202020204" pitchFamily="34" charset="0"/>
            </a:endParaRPr>
          </a:p>
          <a:p>
            <a:pPr marL="457200" lvl="1" indent="0">
              <a:buNone/>
            </a:pPr>
            <a:endParaRPr lang="en-US" altLang="zh-CN" dirty="0">
              <a:latin typeface="Arial" panose="020B0604020202020204" pitchFamily="34" charset="0"/>
            </a:endParaRPr>
          </a:p>
          <a:p>
            <a:pPr marL="457200" lvl="1" indent="0">
              <a:buNone/>
            </a:pPr>
            <a:endParaRPr lang="en-US" altLang="zh-CN" dirty="0">
              <a:latin typeface="Arial" panose="020B0604020202020204" pitchFamily="34" charset="0"/>
            </a:endParaRPr>
          </a:p>
          <a:p>
            <a:pPr marL="457200" lvl="1" indent="0">
              <a:buNone/>
            </a:pPr>
            <a:r>
              <a:rPr lang="zh-CN" altLang="en-US" dirty="0">
                <a:latin typeface="Arial" panose="020B0604020202020204" pitchFamily="34" charset="0"/>
              </a:rPr>
              <a:t>作者</a:t>
            </a:r>
            <a:r>
              <a:rPr lang="zh-CN" altLang="en-US" dirty="0">
                <a:effectLst/>
                <a:latin typeface="Arial" panose="020B0604020202020204" pitchFamily="34" charset="0"/>
              </a:rPr>
              <a:t>提出了热电联产</a:t>
            </a:r>
            <a:r>
              <a:rPr lang="en-US" altLang="zh-CN" dirty="0">
                <a:effectLst/>
                <a:latin typeface="Arial" panose="020B0604020202020204" pitchFamily="34" charset="0"/>
              </a:rPr>
              <a:t>(H2P)</a:t>
            </a:r>
            <a:r>
              <a:rPr lang="zh-CN" altLang="en-US" dirty="0">
                <a:effectLst/>
                <a:latin typeface="Arial" panose="020B0604020202020204" pitchFamily="34" charset="0"/>
              </a:rPr>
              <a:t>，这是一种经济且能源循环利用的温水冷却架构，</a:t>
            </a:r>
            <a:r>
              <a:rPr lang="en-US" altLang="zh-CN" dirty="0">
                <a:effectLst/>
                <a:latin typeface="Arial" panose="020B0604020202020204" pitchFamily="34" charset="0"/>
              </a:rPr>
              <a:t>TEG</a:t>
            </a:r>
            <a:r>
              <a:rPr lang="zh-CN" altLang="en-US" dirty="0">
                <a:effectLst/>
                <a:latin typeface="Arial" panose="020B0604020202020204" pitchFamily="34" charset="0"/>
              </a:rPr>
              <a:t>从“用过的”温水中获取热能，并发电。</a:t>
            </a:r>
            <a:endParaRPr lang="en-US" altLang="zh-CN" dirty="0">
              <a:latin typeface="Arial" panose="020B0604020202020204" pitchFamily="34" charset="0"/>
            </a:endParaRPr>
          </a:p>
        </p:txBody>
      </p:sp>
      <p:sp>
        <p:nvSpPr>
          <p:cNvPr id="5" name="椭圆 4">
            <a:extLst>
              <a:ext uri="{FF2B5EF4-FFF2-40B4-BE49-F238E27FC236}">
                <a16:creationId xmlns:a16="http://schemas.microsoft.com/office/drawing/2014/main" id="{E9D401AB-F14A-4AE9-A6DA-ACDCCA5C1CDD}"/>
              </a:ext>
            </a:extLst>
          </p:cNvPr>
          <p:cNvSpPr/>
          <p:nvPr/>
        </p:nvSpPr>
        <p:spPr>
          <a:xfrm>
            <a:off x="1971675" y="2286000"/>
            <a:ext cx="1828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热能</a:t>
            </a:r>
          </a:p>
        </p:txBody>
      </p:sp>
      <p:sp>
        <p:nvSpPr>
          <p:cNvPr id="6" name="椭圆 5">
            <a:extLst>
              <a:ext uri="{FF2B5EF4-FFF2-40B4-BE49-F238E27FC236}">
                <a16:creationId xmlns:a16="http://schemas.microsoft.com/office/drawing/2014/main" id="{753FAA37-13CD-4313-9F8F-EAC74FB7BA3B}"/>
              </a:ext>
            </a:extLst>
          </p:cNvPr>
          <p:cNvSpPr/>
          <p:nvPr/>
        </p:nvSpPr>
        <p:spPr>
          <a:xfrm>
            <a:off x="8181975" y="2286000"/>
            <a:ext cx="1828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电能</a:t>
            </a:r>
          </a:p>
        </p:txBody>
      </p:sp>
      <p:cxnSp>
        <p:nvCxnSpPr>
          <p:cNvPr id="8" name="直接箭头连接符 7">
            <a:extLst>
              <a:ext uri="{FF2B5EF4-FFF2-40B4-BE49-F238E27FC236}">
                <a16:creationId xmlns:a16="http://schemas.microsoft.com/office/drawing/2014/main" id="{0BBC4750-35DF-411D-BD8E-CB7BFA35BB94}"/>
              </a:ext>
            </a:extLst>
          </p:cNvPr>
          <p:cNvCxnSpPr>
            <a:endCxn id="6" idx="2"/>
          </p:cNvCxnSpPr>
          <p:nvPr/>
        </p:nvCxnSpPr>
        <p:spPr>
          <a:xfrm>
            <a:off x="3800475" y="2857500"/>
            <a:ext cx="43815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0289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7D6457-B593-4520-85C6-F252CB651DAC}"/>
              </a:ext>
            </a:extLst>
          </p:cNvPr>
          <p:cNvSpPr>
            <a:spLocks noGrp="1"/>
          </p:cNvSpPr>
          <p:nvPr>
            <p:ph type="title"/>
          </p:nvPr>
        </p:nvSpPr>
        <p:spPr/>
        <p:txBody>
          <a:bodyPr/>
          <a:lstStyle/>
          <a:p>
            <a:r>
              <a:rPr lang="zh-CN" altLang="en-US" dirty="0"/>
              <a:t>本次要综述的论文</a:t>
            </a:r>
          </a:p>
        </p:txBody>
      </p:sp>
      <p:sp>
        <p:nvSpPr>
          <p:cNvPr id="3" name="内容占位符 2">
            <a:extLst>
              <a:ext uri="{FF2B5EF4-FFF2-40B4-BE49-F238E27FC236}">
                <a16:creationId xmlns:a16="http://schemas.microsoft.com/office/drawing/2014/main" id="{CAB348BC-D3E2-4286-B994-CC4CD8C906E4}"/>
              </a:ext>
            </a:extLst>
          </p:cNvPr>
          <p:cNvSpPr>
            <a:spLocks noGrp="1"/>
          </p:cNvSpPr>
          <p:nvPr>
            <p:ph idx="1"/>
          </p:nvPr>
        </p:nvSpPr>
        <p:spPr/>
        <p:txBody>
          <a:bodyPr/>
          <a:lstStyle/>
          <a:p>
            <a:r>
              <a:rPr lang="en-US" altLang="zh-CN" dirty="0"/>
              <a:t>[1] Virtual Melting Temperature: Managing Server Load to Minimize Cooling Overhead with Phase</a:t>
            </a:r>
          </a:p>
          <a:p>
            <a:r>
              <a:rPr lang="en-US" altLang="zh-CN" dirty="0"/>
              <a:t>[2] Fine-grained Warm Water Cooling for Improving Datacenter</a:t>
            </a:r>
          </a:p>
          <a:p>
            <a:pPr marL="0" indent="0">
              <a:buNone/>
            </a:pPr>
            <a:r>
              <a:rPr lang="en-US" altLang="zh-CN" dirty="0"/>
              <a:t>  Economy</a:t>
            </a:r>
          </a:p>
          <a:p>
            <a:r>
              <a:rPr lang="en-US" altLang="zh-CN" dirty="0"/>
              <a:t>[3] Heat to Power: Thermal Energy Harvesting and Recycling for Warm Water-Cooled Datacenters</a:t>
            </a:r>
          </a:p>
          <a:p>
            <a:endParaRPr lang="zh-CN" altLang="en-US" dirty="0"/>
          </a:p>
        </p:txBody>
      </p:sp>
    </p:spTree>
    <p:extLst>
      <p:ext uri="{BB962C8B-B14F-4D97-AF65-F5344CB8AC3E}">
        <p14:creationId xmlns:p14="http://schemas.microsoft.com/office/powerpoint/2010/main" val="1938829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8"/>
            <a:ext cx="10515600" cy="1042988"/>
          </a:xfrm>
        </p:spPr>
        <p:txBody>
          <a:bodyPr>
            <a:normAutofit fontScale="90000"/>
          </a:bodyPr>
          <a:lstStyle/>
          <a:p>
            <a:r>
              <a:rPr lang="zh-CN" altLang="en-US" dirty="0">
                <a:effectLst/>
                <a:latin typeface="Arial" panose="020B0604020202020204" pitchFamily="34" charset="0"/>
              </a:rPr>
              <a:t>热能发电</a:t>
            </a:r>
            <a:r>
              <a:rPr lang="en-US" altLang="zh-CN" dirty="0">
                <a:effectLst/>
                <a:latin typeface="Arial" panose="020B0604020202020204" pitchFamily="34" charset="0"/>
              </a:rPr>
              <a:t>:</a:t>
            </a:r>
            <a:r>
              <a:rPr lang="zh-CN" altLang="en-US" dirty="0">
                <a:effectLst/>
                <a:latin typeface="Arial" panose="020B0604020202020204" pitchFamily="34" charset="0"/>
              </a:rPr>
              <a:t>温水冷却数据中心的热能收集和回收</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normAutofit/>
          </a:bodyPr>
          <a:lstStyle/>
          <a:p>
            <a:r>
              <a:rPr lang="zh-CN" altLang="zh-CN" kern="100" spc="75" dirty="0">
                <a:effectLst/>
                <a:latin typeface="Arial" panose="020B0604020202020204" pitchFamily="34" charset="0"/>
                <a:ea typeface="宋体" panose="02010600030101010101" pitchFamily="2" charset="-122"/>
                <a:cs typeface="Arial" panose="020B0604020202020204" pitchFamily="34" charset="0"/>
              </a:rPr>
              <a:t>热电</a:t>
            </a:r>
            <a:r>
              <a:rPr lang="en-US" altLang="zh-CN" kern="100" spc="75" dirty="0">
                <a:effectLst/>
                <a:latin typeface="Arial" panose="020B0604020202020204" pitchFamily="34" charset="0"/>
                <a:ea typeface="宋体" panose="02010600030101010101" pitchFamily="2" charset="-122"/>
              </a:rPr>
              <a:t>(H2P)</a:t>
            </a:r>
            <a:r>
              <a:rPr lang="zh-CN" altLang="zh-CN" kern="100" spc="75" dirty="0">
                <a:effectLst/>
                <a:latin typeface="Arial" panose="020B0604020202020204" pitchFamily="34" charset="0"/>
                <a:ea typeface="宋体" panose="02010600030101010101" pitchFamily="2" charset="-122"/>
                <a:cs typeface="Arial" panose="020B0604020202020204" pitchFamily="34" charset="0"/>
              </a:rPr>
              <a:t>系统架构</a:t>
            </a:r>
            <a:endParaRPr lang="en-US" altLang="zh-CN" kern="100" spc="75" dirty="0">
              <a:effectLst/>
              <a:latin typeface="Arial" panose="020B0604020202020204" pitchFamily="34" charset="0"/>
              <a:ea typeface="宋体" panose="02010600030101010101" pitchFamily="2" charset="-122"/>
              <a:cs typeface="Arial" panose="020B0604020202020204" pitchFamily="34" charset="0"/>
            </a:endParaRPr>
          </a:p>
          <a:p>
            <a:endParaRPr lang="en-US" altLang="zh-CN" kern="100" spc="75" dirty="0">
              <a:latin typeface="Arial" panose="020B0604020202020204" pitchFamily="34" charset="0"/>
              <a:ea typeface="宋体" panose="02010600030101010101" pitchFamily="2" charset="-122"/>
              <a:cs typeface="Arial" panose="020B0604020202020204" pitchFamily="34" charset="0"/>
            </a:endParaRPr>
          </a:p>
          <a:p>
            <a:endParaRPr lang="en-US" altLang="zh-CN" kern="100" spc="75" dirty="0">
              <a:effectLst/>
              <a:latin typeface="Arial" panose="020B0604020202020204" pitchFamily="34" charset="0"/>
              <a:ea typeface="宋体" panose="02010600030101010101" pitchFamily="2" charset="-122"/>
              <a:cs typeface="Arial" panose="020B0604020202020204" pitchFamily="34" charset="0"/>
            </a:endParaRPr>
          </a:p>
          <a:p>
            <a:endParaRPr lang="en-US" altLang="zh-CN" kern="100" spc="75" dirty="0">
              <a:latin typeface="Arial" panose="020B0604020202020204" pitchFamily="34" charset="0"/>
              <a:ea typeface="宋体" panose="02010600030101010101" pitchFamily="2" charset="-122"/>
              <a:cs typeface="Arial" panose="020B0604020202020204" pitchFamily="34" charset="0"/>
            </a:endParaRPr>
          </a:p>
          <a:p>
            <a:endParaRPr lang="en-US" altLang="zh-CN" kern="100" spc="75" dirty="0">
              <a:effectLst/>
              <a:latin typeface="Arial" panose="020B0604020202020204" pitchFamily="34" charset="0"/>
              <a:ea typeface="宋体" panose="02010600030101010101" pitchFamily="2" charset="-122"/>
              <a:cs typeface="Arial" panose="020B0604020202020204" pitchFamily="34" charset="0"/>
            </a:endParaRPr>
          </a:p>
          <a:p>
            <a:pPr marL="0" indent="0">
              <a:buNone/>
            </a:pPr>
            <a:endParaRPr lang="en-US" altLang="zh-CN" kern="100" spc="75" dirty="0">
              <a:latin typeface="Arial" panose="020B0604020202020204" pitchFamily="34" charset="0"/>
              <a:ea typeface="宋体" panose="02010600030101010101" pitchFamily="2" charset="-122"/>
              <a:cs typeface="Arial" panose="020B0604020202020204" pitchFamily="34" charset="0"/>
            </a:endParaRPr>
          </a:p>
          <a:p>
            <a:pPr marL="0" indent="0">
              <a:buNone/>
            </a:pPr>
            <a:r>
              <a:rPr lang="en-US" altLang="zh-CN" kern="100" spc="75" dirty="0">
                <a:latin typeface="Arial" panose="020B0604020202020204" pitchFamily="34" charset="0"/>
                <a:ea typeface="宋体" panose="02010600030101010101" pitchFamily="2" charset="-122"/>
                <a:cs typeface="Arial" panose="020B0604020202020204" pitchFamily="34" charset="0"/>
              </a:rPr>
              <a:t>								TEG</a:t>
            </a:r>
            <a:endParaRPr lang="en-US" altLang="zh-CN" kern="100" spc="75" dirty="0">
              <a:effectLst/>
              <a:latin typeface="Arial" panose="020B0604020202020204" pitchFamily="34" charset="0"/>
              <a:ea typeface="宋体" panose="02010600030101010101" pitchFamily="2" charset="-122"/>
              <a:cs typeface="Arial" panose="020B0604020202020204" pitchFamily="34" charset="0"/>
            </a:endParaRPr>
          </a:p>
          <a:p>
            <a:endParaRPr lang="en-US" altLang="zh-CN" dirty="0">
              <a:latin typeface="Arial" panose="020B0604020202020204" pitchFamily="34" charset="0"/>
            </a:endParaRPr>
          </a:p>
        </p:txBody>
      </p:sp>
      <p:pic>
        <p:nvPicPr>
          <p:cNvPr id="5" name="图片 4">
            <a:extLst>
              <a:ext uri="{FF2B5EF4-FFF2-40B4-BE49-F238E27FC236}">
                <a16:creationId xmlns:a16="http://schemas.microsoft.com/office/drawing/2014/main" id="{CF16E3D1-11BA-43BB-8205-70493D985204}"/>
              </a:ext>
            </a:extLst>
          </p:cNvPr>
          <p:cNvPicPr/>
          <p:nvPr/>
        </p:nvPicPr>
        <p:blipFill>
          <a:blip r:embed="rId2"/>
          <a:stretch>
            <a:fillRect/>
          </a:stretch>
        </p:blipFill>
        <p:spPr>
          <a:xfrm>
            <a:off x="461645" y="2602229"/>
            <a:ext cx="4462780" cy="1922145"/>
          </a:xfrm>
          <a:prstGeom prst="rect">
            <a:avLst/>
          </a:prstGeom>
        </p:spPr>
      </p:pic>
      <p:pic>
        <p:nvPicPr>
          <p:cNvPr id="6" name="图片 5">
            <a:extLst>
              <a:ext uri="{FF2B5EF4-FFF2-40B4-BE49-F238E27FC236}">
                <a16:creationId xmlns:a16="http://schemas.microsoft.com/office/drawing/2014/main" id="{88182675-0512-4FD1-8289-0B4B2AA74811}"/>
              </a:ext>
            </a:extLst>
          </p:cNvPr>
          <p:cNvPicPr/>
          <p:nvPr/>
        </p:nvPicPr>
        <p:blipFill>
          <a:blip r:embed="rId3"/>
          <a:stretch>
            <a:fillRect/>
          </a:stretch>
        </p:blipFill>
        <p:spPr>
          <a:xfrm>
            <a:off x="7119620" y="2602229"/>
            <a:ext cx="3262630" cy="1922145"/>
          </a:xfrm>
          <a:prstGeom prst="rect">
            <a:avLst/>
          </a:prstGeom>
        </p:spPr>
      </p:pic>
    </p:spTree>
    <p:extLst>
      <p:ext uri="{BB962C8B-B14F-4D97-AF65-F5344CB8AC3E}">
        <p14:creationId xmlns:p14="http://schemas.microsoft.com/office/powerpoint/2010/main" val="2868329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热能发电</a:t>
            </a:r>
            <a:r>
              <a:rPr lang="en-US" altLang="zh-CN" dirty="0">
                <a:effectLst/>
                <a:latin typeface="Arial" panose="020B0604020202020204" pitchFamily="34" charset="0"/>
              </a:rPr>
              <a:t>:</a:t>
            </a:r>
            <a:r>
              <a:rPr lang="zh-CN" altLang="en-US" dirty="0">
                <a:effectLst/>
                <a:latin typeface="Arial" panose="020B0604020202020204" pitchFamily="34" charset="0"/>
              </a:rPr>
              <a:t>温水冷却数据中心的热能收集和回收</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lstStyle/>
          <a:p>
            <a:r>
              <a:rPr lang="zh-CN" altLang="en-US" dirty="0">
                <a:latin typeface="Arial" panose="020B0604020202020204" pitchFamily="34" charset="0"/>
              </a:rPr>
              <a:t>评估阶段</a:t>
            </a:r>
            <a:endParaRPr lang="en-US" altLang="zh-CN" dirty="0">
              <a:latin typeface="Arial" panose="020B0604020202020204" pitchFamily="34" charset="0"/>
            </a:endParaRPr>
          </a:p>
          <a:p>
            <a:pPr lvl="1"/>
            <a:r>
              <a:rPr lang="zh-CN" altLang="en-US" dirty="0">
                <a:effectLst/>
                <a:latin typeface="Arial" panose="020B0604020202020204" pitchFamily="34" charset="0"/>
              </a:rPr>
              <a:t>三种类型的跟踪（</a:t>
            </a:r>
            <a:r>
              <a:rPr lang="en-US" altLang="zh-CN" dirty="0">
                <a:effectLst/>
                <a:latin typeface="Arial" panose="020B0604020202020204" pitchFamily="34" charset="0"/>
              </a:rPr>
              <a:t>Drastic</a:t>
            </a:r>
            <a:r>
              <a:rPr lang="zh-CN" altLang="en-US" dirty="0">
                <a:effectLst/>
                <a:latin typeface="Arial" panose="020B0604020202020204" pitchFamily="34" charset="0"/>
              </a:rPr>
              <a:t>，</a:t>
            </a:r>
            <a:r>
              <a:rPr lang="en-US" altLang="zh-CN" dirty="0">
                <a:effectLst/>
                <a:latin typeface="Arial" panose="020B0604020202020204" pitchFamily="34" charset="0"/>
              </a:rPr>
              <a:t>Irregular</a:t>
            </a:r>
            <a:r>
              <a:rPr lang="zh-CN" altLang="en-US" dirty="0">
                <a:effectLst/>
                <a:latin typeface="Arial" panose="020B0604020202020204" pitchFamily="34" charset="0"/>
              </a:rPr>
              <a:t>，</a:t>
            </a:r>
            <a:r>
              <a:rPr lang="en-US" altLang="zh-CN" dirty="0">
                <a:effectLst/>
                <a:latin typeface="Arial" panose="020B0604020202020204" pitchFamily="34" charset="0"/>
              </a:rPr>
              <a:t>Common</a:t>
            </a:r>
            <a:r>
              <a:rPr lang="zh-CN" altLang="en-US" dirty="0">
                <a:effectLst/>
                <a:latin typeface="Arial" panose="020B0604020202020204" pitchFamily="34" charset="0"/>
              </a:rPr>
              <a:t>）</a:t>
            </a:r>
          </a:p>
          <a:p>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C8042580-DAFA-44C0-B0B2-772551D464AC}"/>
              </a:ext>
            </a:extLst>
          </p:cNvPr>
          <p:cNvPicPr>
            <a:picLocks noChangeAspect="1"/>
          </p:cNvPicPr>
          <p:nvPr/>
        </p:nvPicPr>
        <p:blipFill>
          <a:blip r:embed="rId2"/>
          <a:stretch>
            <a:fillRect/>
          </a:stretch>
        </p:blipFill>
        <p:spPr>
          <a:xfrm>
            <a:off x="838200" y="2885894"/>
            <a:ext cx="10059804" cy="2591162"/>
          </a:xfrm>
          <a:prstGeom prst="rect">
            <a:avLst/>
          </a:prstGeom>
        </p:spPr>
      </p:pic>
    </p:spTree>
    <p:extLst>
      <p:ext uri="{BB962C8B-B14F-4D97-AF65-F5344CB8AC3E}">
        <p14:creationId xmlns:p14="http://schemas.microsoft.com/office/powerpoint/2010/main" val="1298401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热能发电</a:t>
            </a:r>
            <a:r>
              <a:rPr lang="en-US" altLang="zh-CN" dirty="0">
                <a:effectLst/>
                <a:latin typeface="Arial" panose="020B0604020202020204" pitchFamily="34" charset="0"/>
              </a:rPr>
              <a:t>:</a:t>
            </a:r>
            <a:r>
              <a:rPr lang="zh-CN" altLang="en-US" dirty="0">
                <a:effectLst/>
                <a:latin typeface="Arial" panose="020B0604020202020204" pitchFamily="34" charset="0"/>
              </a:rPr>
              <a:t>温水冷却数据中心的热能收集和回收</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normAutofit lnSpcReduction="10000"/>
          </a:bodyPr>
          <a:lstStyle/>
          <a:p>
            <a:r>
              <a:rPr lang="zh-CN" altLang="en-US" dirty="0">
                <a:latin typeface="Arial" panose="020B0604020202020204" pitchFamily="34" charset="0"/>
              </a:rPr>
              <a:t>评估阶段</a:t>
            </a:r>
            <a:endParaRPr lang="en-US" altLang="zh-CN" dirty="0">
              <a:latin typeface="Arial" panose="020B0604020202020204" pitchFamily="34" charset="0"/>
            </a:endParaRPr>
          </a:p>
          <a:p>
            <a:pPr lvl="1"/>
            <a:endParaRPr lang="en-US" altLang="zh-CN" dirty="0">
              <a:latin typeface="Arial" panose="020B0604020202020204" pitchFamily="34" charset="0"/>
            </a:endParaRPr>
          </a:p>
          <a:p>
            <a:pPr lvl="1"/>
            <a:endParaRPr lang="en-US" altLang="zh-CN" dirty="0">
              <a:latin typeface="Arial" panose="020B0604020202020204" pitchFamily="34" charset="0"/>
            </a:endParaRPr>
          </a:p>
          <a:p>
            <a:pPr lvl="1"/>
            <a:endParaRPr lang="en-US" altLang="zh-CN" dirty="0">
              <a:latin typeface="Arial" panose="020B0604020202020204" pitchFamily="34" charset="0"/>
            </a:endParaRPr>
          </a:p>
          <a:p>
            <a:pPr lvl="1"/>
            <a:endParaRPr lang="en-US" altLang="zh-CN" dirty="0">
              <a:latin typeface="Arial" panose="020B0604020202020204" pitchFamily="34" charset="0"/>
            </a:endParaRPr>
          </a:p>
          <a:p>
            <a:pPr lvl="1"/>
            <a:endParaRPr lang="en-US" altLang="zh-CN" dirty="0">
              <a:latin typeface="Arial" panose="020B0604020202020204" pitchFamily="34" charset="0"/>
            </a:endParaRPr>
          </a:p>
          <a:p>
            <a:pPr lvl="1"/>
            <a:endParaRPr lang="en-US" altLang="zh-CN" dirty="0">
              <a:latin typeface="Arial" panose="020B0604020202020204" pitchFamily="34" charset="0"/>
            </a:endParaRPr>
          </a:p>
          <a:p>
            <a:pPr lvl="1"/>
            <a:endParaRPr lang="en-US" altLang="zh-CN" dirty="0">
              <a:latin typeface="Arial" panose="020B0604020202020204" pitchFamily="34" charset="0"/>
            </a:endParaRPr>
          </a:p>
          <a:p>
            <a:pPr lvl="1"/>
            <a:endParaRPr lang="en-US" altLang="zh-CN" dirty="0">
              <a:latin typeface="Arial" panose="020B0604020202020204" pitchFamily="34" charset="0"/>
            </a:endParaRPr>
          </a:p>
          <a:p>
            <a:pPr marL="457200" lvl="1" indent="0">
              <a:buNone/>
            </a:pPr>
            <a:endParaRPr lang="en-US" altLang="zh-CN" dirty="0">
              <a:latin typeface="Arial" panose="020B0604020202020204" pitchFamily="34" charset="0"/>
            </a:endParaRPr>
          </a:p>
          <a:p>
            <a:pPr marL="457200" lvl="1" indent="0">
              <a:buNone/>
            </a:pPr>
            <a:r>
              <a:rPr lang="en-US" altLang="zh-CN" dirty="0">
                <a:latin typeface="Arial" panose="020B0604020202020204" pitchFamily="34" charset="0"/>
              </a:rPr>
              <a:t>TEG</a:t>
            </a:r>
            <a:r>
              <a:rPr lang="en-US" altLang="zh-CN" dirty="0">
                <a:effectLst/>
                <a:latin typeface="Arial" panose="020B0604020202020204" pitchFamily="34" charset="0"/>
              </a:rPr>
              <a:t>/CPU</a:t>
            </a:r>
            <a:r>
              <a:rPr lang="zh-CN" altLang="en-US" dirty="0">
                <a:effectLst/>
                <a:latin typeface="Arial" panose="020B0604020202020204" pitchFamily="34" charset="0"/>
              </a:rPr>
              <a:t>在三种</a:t>
            </a:r>
            <a:r>
              <a:rPr lang="en-US" altLang="zh-CN" dirty="0">
                <a:effectLst/>
                <a:latin typeface="Arial" panose="020B0604020202020204" pitchFamily="34" charset="0"/>
              </a:rPr>
              <a:t>CPU</a:t>
            </a:r>
            <a:r>
              <a:rPr lang="zh-CN" altLang="en-US" dirty="0">
                <a:effectLst/>
                <a:latin typeface="Arial" panose="020B0604020202020204" pitchFamily="34" charset="0"/>
              </a:rPr>
              <a:t>利用率下的功率复用效率。</a:t>
            </a:r>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7C28616C-5272-4F5B-A2D4-2233621CDD61}"/>
              </a:ext>
            </a:extLst>
          </p:cNvPr>
          <p:cNvPicPr>
            <a:picLocks noChangeAspect="1"/>
          </p:cNvPicPr>
          <p:nvPr/>
        </p:nvPicPr>
        <p:blipFill>
          <a:blip r:embed="rId2"/>
          <a:stretch>
            <a:fillRect/>
          </a:stretch>
        </p:blipFill>
        <p:spPr>
          <a:xfrm>
            <a:off x="3128704" y="1926818"/>
            <a:ext cx="3705742" cy="2924583"/>
          </a:xfrm>
          <a:prstGeom prst="rect">
            <a:avLst/>
          </a:prstGeom>
        </p:spPr>
      </p:pic>
    </p:spTree>
    <p:extLst>
      <p:ext uri="{BB962C8B-B14F-4D97-AF65-F5344CB8AC3E}">
        <p14:creationId xmlns:p14="http://schemas.microsoft.com/office/powerpoint/2010/main" val="1017410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C23823-6283-4D0C-91CB-FACF036E7F97}"/>
              </a:ext>
            </a:extLst>
          </p:cNvPr>
          <p:cNvSpPr>
            <a:spLocks noGrp="1"/>
          </p:cNvSpPr>
          <p:nvPr>
            <p:ph type="title"/>
          </p:nvPr>
        </p:nvSpPr>
        <p:spPr/>
        <p:txBody>
          <a:bodyPr/>
          <a:lstStyle/>
          <a:p>
            <a:r>
              <a:rPr lang="zh-CN" altLang="en-US"/>
              <a:t>总结</a:t>
            </a:r>
          </a:p>
        </p:txBody>
      </p:sp>
      <p:sp>
        <p:nvSpPr>
          <p:cNvPr id="3" name="内容占位符 2">
            <a:extLst>
              <a:ext uri="{FF2B5EF4-FFF2-40B4-BE49-F238E27FC236}">
                <a16:creationId xmlns:a16="http://schemas.microsoft.com/office/drawing/2014/main" id="{6DA21440-BD94-4332-8A2F-18CC2631F4D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7662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2091C-58AB-49C2-9342-B1CF5DFB9790}"/>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965EC73B-35BA-4BA1-A3F3-15F135295883}"/>
              </a:ext>
            </a:extLst>
          </p:cNvPr>
          <p:cNvSpPr>
            <a:spLocks noGrp="1"/>
          </p:cNvSpPr>
          <p:nvPr>
            <p:ph idx="1"/>
          </p:nvPr>
        </p:nvSpPr>
        <p:spPr/>
        <p:txBody>
          <a:bodyPr>
            <a:normAutofit/>
          </a:bodyPr>
          <a:lstStyle/>
          <a:p>
            <a:pPr marL="0" indent="0" algn="ctr">
              <a:buNone/>
            </a:pPr>
            <a:r>
              <a:rPr lang="zh-CN" altLang="en-US" sz="9600" dirty="0"/>
              <a:t>感谢聆听！</a:t>
            </a:r>
            <a:endParaRPr lang="en-US" altLang="zh-CN" sz="9600" dirty="0"/>
          </a:p>
          <a:p>
            <a:pPr marL="0" indent="0" algn="ctr">
              <a:buNone/>
            </a:pPr>
            <a:r>
              <a:rPr lang="en-US" altLang="zh-CN" sz="9600" dirty="0"/>
              <a:t>		              </a:t>
            </a:r>
            <a:r>
              <a:rPr lang="en-US" altLang="zh-CN" sz="2200" dirty="0"/>
              <a:t>Report By </a:t>
            </a:r>
            <a:r>
              <a:rPr lang="zh-CN" altLang="en-US" sz="2200" dirty="0"/>
              <a:t>岳跃盟 </a:t>
            </a:r>
            <a:r>
              <a:rPr lang="en-US" altLang="zh-CN" sz="2200" dirty="0"/>
              <a:t>M202073564</a:t>
            </a:r>
            <a:endParaRPr lang="zh-CN" altLang="en-US" sz="2200" dirty="0"/>
          </a:p>
        </p:txBody>
      </p:sp>
    </p:spTree>
    <p:extLst>
      <p:ext uri="{BB962C8B-B14F-4D97-AF65-F5344CB8AC3E}">
        <p14:creationId xmlns:p14="http://schemas.microsoft.com/office/powerpoint/2010/main" val="69777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5E603-A70E-44D4-88EC-20DE7C31F359}"/>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C306558B-23BD-4D85-A7C0-43DD9EB8F9B6}"/>
              </a:ext>
            </a:extLst>
          </p:cNvPr>
          <p:cNvSpPr>
            <a:spLocks noGrp="1"/>
          </p:cNvSpPr>
          <p:nvPr>
            <p:ph idx="1"/>
          </p:nvPr>
        </p:nvSpPr>
        <p:spPr/>
        <p:txBody>
          <a:bodyPr/>
          <a:lstStyle/>
          <a:p>
            <a:r>
              <a:rPr lang="zh-CN" altLang="en-US" dirty="0"/>
              <a:t>简介</a:t>
            </a:r>
            <a:endParaRPr lang="en-US" altLang="zh-CN" dirty="0"/>
          </a:p>
          <a:p>
            <a:r>
              <a:rPr lang="zh-CN" altLang="en-US" dirty="0">
                <a:effectLst/>
                <a:latin typeface="Arial" panose="020B0604020202020204" pitchFamily="34" charset="0"/>
              </a:rPr>
              <a:t>虚拟熔化温度</a:t>
            </a:r>
            <a:r>
              <a:rPr lang="en-US" altLang="zh-CN" dirty="0">
                <a:effectLst/>
                <a:latin typeface="Arial" panose="020B0604020202020204" pitchFamily="34" charset="0"/>
              </a:rPr>
              <a:t>:</a:t>
            </a:r>
            <a:r>
              <a:rPr lang="zh-CN" altLang="en-US" dirty="0">
                <a:effectLst/>
                <a:latin typeface="Arial" panose="020B0604020202020204" pitchFamily="34" charset="0"/>
              </a:rPr>
              <a:t>管理服务器负载，利用相变材料将冷却开销降至最低</a:t>
            </a:r>
            <a:endParaRPr lang="en-US" altLang="zh-CN" dirty="0">
              <a:effectLst/>
              <a:latin typeface="Arial" panose="020B0604020202020204" pitchFamily="34" charset="0"/>
            </a:endParaRPr>
          </a:p>
          <a:p>
            <a:r>
              <a:rPr lang="zh-CN" altLang="en-US" dirty="0">
                <a:effectLst/>
                <a:latin typeface="Arial" panose="020B0604020202020204" pitchFamily="34" charset="0"/>
              </a:rPr>
              <a:t>细粒度温水冷却，提高数据中心的经济性</a:t>
            </a:r>
            <a:endParaRPr lang="en-US" altLang="zh-CN" dirty="0">
              <a:effectLst/>
              <a:latin typeface="Arial" panose="020B0604020202020204" pitchFamily="34" charset="0"/>
            </a:endParaRPr>
          </a:p>
          <a:p>
            <a:r>
              <a:rPr lang="zh-CN" altLang="en-US" dirty="0">
                <a:effectLst/>
                <a:latin typeface="Arial" panose="020B0604020202020204" pitchFamily="34" charset="0"/>
              </a:rPr>
              <a:t>热能发电</a:t>
            </a:r>
            <a:r>
              <a:rPr lang="en-US" altLang="zh-CN" dirty="0">
                <a:effectLst/>
                <a:latin typeface="Arial" panose="020B0604020202020204" pitchFamily="34" charset="0"/>
              </a:rPr>
              <a:t>:</a:t>
            </a:r>
            <a:r>
              <a:rPr lang="zh-CN" altLang="en-US" dirty="0">
                <a:effectLst/>
                <a:latin typeface="Arial" panose="020B0604020202020204" pitchFamily="34" charset="0"/>
              </a:rPr>
              <a:t>温水冷却数据中心的热能收集和回收</a:t>
            </a:r>
            <a:endParaRPr lang="en-US" altLang="zh-CN" dirty="0">
              <a:effectLst/>
              <a:latin typeface="Arial" panose="020B0604020202020204" pitchFamily="34" charset="0"/>
            </a:endParaRPr>
          </a:p>
          <a:p>
            <a:r>
              <a:rPr lang="zh-CN" altLang="en-US" dirty="0">
                <a:latin typeface="Arial" panose="020B0604020202020204" pitchFamily="34" charset="0"/>
              </a:rPr>
              <a:t>总结</a:t>
            </a:r>
            <a:endParaRPr lang="zh-CN" altLang="en-US" dirty="0">
              <a:effectLst/>
              <a:latin typeface="Arial" panose="020B0604020202020204" pitchFamily="34" charset="0"/>
            </a:endParaRPr>
          </a:p>
        </p:txBody>
      </p:sp>
    </p:spTree>
    <p:extLst>
      <p:ext uri="{BB962C8B-B14F-4D97-AF65-F5344CB8AC3E}">
        <p14:creationId xmlns:p14="http://schemas.microsoft.com/office/powerpoint/2010/main" val="1577540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16FB9-D98C-4DB6-B056-F18645676880}"/>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E86E2D65-A032-423C-8DE3-CC34ABA8743D}"/>
              </a:ext>
            </a:extLst>
          </p:cNvPr>
          <p:cNvSpPr>
            <a:spLocks noGrp="1"/>
          </p:cNvSpPr>
          <p:nvPr>
            <p:ph idx="1"/>
          </p:nvPr>
        </p:nvSpPr>
        <p:spPr/>
        <p:txBody>
          <a:bodyPr>
            <a:normAutofit/>
          </a:bodyPr>
          <a:lstStyle/>
          <a:p>
            <a:pPr>
              <a:tabLst>
                <a:tab pos="226695" algn="l"/>
              </a:tabLst>
            </a:pPr>
            <a:r>
              <a:rPr lang="zh-CN" altLang="zh-CN" dirty="0"/>
              <a:t>规模适中的数据中心，冷却系统的成本每兆瓦临界功率可超过数十万美元。</a:t>
            </a:r>
            <a:endParaRPr lang="en-US" altLang="zh-CN" dirty="0"/>
          </a:p>
          <a:p>
            <a:pPr>
              <a:tabLst>
                <a:tab pos="226695" algn="l"/>
              </a:tabLst>
            </a:pPr>
            <a:r>
              <a:rPr lang="zh-CN" altLang="zh-CN" dirty="0"/>
              <a:t>大型数据中心每年要花费数千万的资本成本和数百万的运营费用来为冷却系统供电和维护。</a:t>
            </a:r>
            <a:endParaRPr lang="en-US" altLang="zh-CN" dirty="0"/>
          </a:p>
          <a:p>
            <a:pPr>
              <a:tabLst>
                <a:tab pos="226695" algn="l"/>
              </a:tabLst>
            </a:pPr>
            <a:r>
              <a:rPr lang="zh-CN" altLang="zh-CN" dirty="0"/>
              <a:t>仅在</a:t>
            </a:r>
            <a:r>
              <a:rPr lang="en-US" altLang="zh-CN" dirty="0"/>
              <a:t>2015</a:t>
            </a:r>
            <a:r>
              <a:rPr lang="zh-CN" altLang="zh-CN" dirty="0"/>
              <a:t>年，数据中心冷却资本支出总额就超过</a:t>
            </a:r>
            <a:r>
              <a:rPr lang="en-US" altLang="zh-CN" dirty="0"/>
              <a:t>25.8</a:t>
            </a:r>
            <a:r>
              <a:rPr lang="zh-CN" altLang="zh-CN" dirty="0"/>
              <a:t>亿美元</a:t>
            </a:r>
            <a:r>
              <a:rPr lang="zh-CN" altLang="en-US" dirty="0"/>
              <a:t>。</a:t>
            </a:r>
            <a:endParaRPr lang="en-US" altLang="zh-CN" dirty="0"/>
          </a:p>
          <a:p>
            <a:pPr>
              <a:tabLst>
                <a:tab pos="226695" algn="l"/>
              </a:tabLst>
            </a:pPr>
            <a:r>
              <a:rPr lang="zh-CN" altLang="zh-CN" dirty="0"/>
              <a:t>预计到</a:t>
            </a:r>
            <a:r>
              <a:rPr lang="en-US" altLang="zh-CN" dirty="0"/>
              <a:t>2023</a:t>
            </a:r>
            <a:r>
              <a:rPr lang="zh-CN" altLang="zh-CN" dirty="0"/>
              <a:t>年将超过</a:t>
            </a:r>
            <a:r>
              <a:rPr lang="en-US" altLang="zh-CN" dirty="0"/>
              <a:t>60</a:t>
            </a:r>
            <a:r>
              <a:rPr lang="zh-CN" altLang="zh-CN" dirty="0"/>
              <a:t>亿美元。</a:t>
            </a:r>
            <a:endParaRPr lang="zh-CN" altLang="en-US" dirty="0"/>
          </a:p>
        </p:txBody>
      </p:sp>
    </p:spTree>
    <p:extLst>
      <p:ext uri="{BB962C8B-B14F-4D97-AF65-F5344CB8AC3E}">
        <p14:creationId xmlns:p14="http://schemas.microsoft.com/office/powerpoint/2010/main" val="1613029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90BAF-D7BD-4C78-9697-917C50F912DE}"/>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虚拟熔化温度</a:t>
            </a:r>
            <a:r>
              <a:rPr lang="en-US" altLang="zh-CN" dirty="0">
                <a:effectLst/>
                <a:latin typeface="Arial" panose="020B0604020202020204" pitchFamily="34" charset="0"/>
              </a:rPr>
              <a:t>:</a:t>
            </a:r>
            <a:r>
              <a:rPr lang="zh-CN" altLang="en-US" dirty="0">
                <a:effectLst/>
                <a:latin typeface="Arial" panose="020B0604020202020204" pitchFamily="34" charset="0"/>
              </a:rPr>
              <a:t>管理服务器负载，利用相变材料将冷却开销降至最低</a:t>
            </a:r>
            <a:br>
              <a:rPr lang="zh-CN" altLang="en-US" dirty="0">
                <a:effectLst/>
                <a:latin typeface="Arial" panose="020B0604020202020204" pitchFamily="34" charset="0"/>
              </a:rPr>
            </a:br>
            <a:endParaRPr lang="en-US" altLang="zh-CN" dirty="0"/>
          </a:p>
        </p:txBody>
      </p:sp>
      <p:sp>
        <p:nvSpPr>
          <p:cNvPr id="3" name="内容占位符 2">
            <a:extLst>
              <a:ext uri="{FF2B5EF4-FFF2-40B4-BE49-F238E27FC236}">
                <a16:creationId xmlns:a16="http://schemas.microsoft.com/office/drawing/2014/main" id="{926055A4-07C4-4FB1-B41C-2FF53C842349}"/>
              </a:ext>
            </a:extLst>
          </p:cNvPr>
          <p:cNvSpPr>
            <a:spLocks noGrp="1"/>
          </p:cNvSpPr>
          <p:nvPr>
            <p:ph idx="1"/>
          </p:nvPr>
        </p:nvSpPr>
        <p:spPr/>
        <p:txBody>
          <a:bodyPr>
            <a:normAutofit/>
          </a:bodyPr>
          <a:lstStyle/>
          <a:p>
            <a:r>
              <a:rPr lang="zh-CN" altLang="en-US" dirty="0"/>
              <a:t>先前问题存在的问题</a:t>
            </a:r>
            <a:endParaRPr lang="en-US" altLang="zh-CN" dirty="0"/>
          </a:p>
          <a:p>
            <a:pPr lvl="1"/>
            <a:r>
              <a:rPr lang="zh-CN" altLang="en-US" dirty="0">
                <a:effectLst/>
                <a:latin typeface="Arial" panose="020B0604020202020204" pitchFamily="34" charset="0"/>
              </a:rPr>
              <a:t>先前的工作建议部署相变材料</a:t>
            </a:r>
            <a:r>
              <a:rPr lang="en-US" altLang="zh-CN" dirty="0">
                <a:effectLst/>
                <a:latin typeface="Arial" panose="020B0604020202020204" pitchFamily="34" charset="0"/>
              </a:rPr>
              <a:t>(PCM)</a:t>
            </a:r>
            <a:r>
              <a:rPr lang="zh-CN" altLang="en-US" dirty="0">
                <a:effectLst/>
                <a:latin typeface="Arial" panose="020B0604020202020204" pitchFamily="34" charset="0"/>
              </a:rPr>
              <a:t>，并使用热时移</a:t>
            </a:r>
            <a:r>
              <a:rPr lang="en-US" altLang="zh-CN" dirty="0">
                <a:effectLst/>
                <a:latin typeface="Arial" panose="020B0604020202020204" pitchFamily="34" charset="0"/>
              </a:rPr>
              <a:t>(TTS)</a:t>
            </a:r>
            <a:r>
              <a:rPr lang="zh-CN" altLang="en-US" dirty="0">
                <a:effectLst/>
                <a:latin typeface="Arial" panose="020B0604020202020204" pitchFamily="34" charset="0"/>
              </a:rPr>
              <a:t>通过在高利用率的高峰时段储存热量并在低利用率的非高峰时段释放热量来重塑数据中心的热负荷，从而使较小的冷却系统能够处理相同的高峰负荷。由</a:t>
            </a:r>
            <a:r>
              <a:rPr lang="en-US" altLang="zh-CN" dirty="0">
                <a:effectLst/>
                <a:latin typeface="Arial" panose="020B0604020202020204" pitchFamily="34" charset="0"/>
              </a:rPr>
              <a:t>TTS</a:t>
            </a:r>
            <a:r>
              <a:rPr lang="zh-CN" altLang="en-US" dirty="0">
                <a:effectLst/>
                <a:latin typeface="Arial" panose="020B0604020202020204" pitchFamily="34" charset="0"/>
              </a:rPr>
              <a:t>实现的峰值冷却负载降低非常有益，但是</a:t>
            </a:r>
            <a:r>
              <a:rPr lang="en-US" altLang="zh-CN" dirty="0">
                <a:effectLst/>
                <a:latin typeface="Arial" panose="020B0604020202020204" pitchFamily="34" charset="0"/>
              </a:rPr>
              <a:t>TTS</a:t>
            </a:r>
            <a:r>
              <a:rPr lang="zh-CN" altLang="en-US" dirty="0">
                <a:effectLst/>
                <a:latin typeface="Arial" panose="020B0604020202020204" pitchFamily="34" charset="0"/>
              </a:rPr>
              <a:t>是一个被动系统，不能处理许多混合工作负载或适应不断变化的负载或环境特征。</a:t>
            </a:r>
            <a:endParaRPr lang="en-US" altLang="zh-CN" dirty="0"/>
          </a:p>
          <a:p>
            <a:r>
              <a:rPr lang="zh-CN" altLang="en-US" dirty="0"/>
              <a:t>解决办法</a:t>
            </a:r>
            <a:endParaRPr lang="en-US" altLang="zh-CN" dirty="0"/>
          </a:p>
          <a:p>
            <a:pPr lvl="1"/>
            <a:r>
              <a:rPr lang="zh-CN" altLang="en-US" dirty="0"/>
              <a:t>作者</a:t>
            </a:r>
            <a:r>
              <a:rPr lang="zh-CN" altLang="en-US" dirty="0">
                <a:effectLst/>
                <a:latin typeface="Arial" panose="020B0604020202020204" pitchFamily="34" charset="0"/>
              </a:rPr>
              <a:t>提出了</a:t>
            </a:r>
            <a:r>
              <a:rPr lang="en-US" altLang="zh-CN" dirty="0">
                <a:effectLst/>
                <a:latin typeface="Arial" panose="020B0604020202020204" pitchFamily="34" charset="0"/>
              </a:rPr>
              <a:t>VMT</a:t>
            </a:r>
            <a:r>
              <a:rPr lang="zh-CN" altLang="en-US" dirty="0">
                <a:effectLst/>
                <a:latin typeface="Arial" panose="020B0604020202020204" pitchFamily="34" charset="0"/>
              </a:rPr>
              <a:t>，一个热感知的工作安排技术，增加了一个积极的，可调的组件，以实现对数据中心热输出的更大控制。</a:t>
            </a:r>
            <a:endParaRPr lang="en-US" altLang="zh-CN" dirty="0"/>
          </a:p>
          <a:p>
            <a:pPr marL="457200" lvl="1" indent="0">
              <a:buNone/>
            </a:pPr>
            <a:endParaRPr lang="zh-CN" altLang="en-US" dirty="0"/>
          </a:p>
        </p:txBody>
      </p:sp>
    </p:spTree>
    <p:extLst>
      <p:ext uri="{BB962C8B-B14F-4D97-AF65-F5344CB8AC3E}">
        <p14:creationId xmlns:p14="http://schemas.microsoft.com/office/powerpoint/2010/main" val="2711577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90BAF-D7BD-4C78-9697-917C50F912DE}"/>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虚拟熔化温度</a:t>
            </a:r>
            <a:r>
              <a:rPr lang="en-US" altLang="zh-CN" dirty="0">
                <a:effectLst/>
                <a:latin typeface="Arial" panose="020B0604020202020204" pitchFamily="34" charset="0"/>
              </a:rPr>
              <a:t>:</a:t>
            </a:r>
            <a:r>
              <a:rPr lang="zh-CN" altLang="en-US" dirty="0">
                <a:effectLst/>
                <a:latin typeface="Arial" panose="020B0604020202020204" pitchFamily="34" charset="0"/>
              </a:rPr>
              <a:t>管理服务器负载，利用相变材料将冷却开销降至最低</a:t>
            </a:r>
            <a:br>
              <a:rPr lang="zh-CN" altLang="en-US" dirty="0">
                <a:effectLst/>
                <a:latin typeface="Arial" panose="020B0604020202020204" pitchFamily="34" charset="0"/>
              </a:rPr>
            </a:br>
            <a:endParaRPr lang="en-US" altLang="zh-CN" dirty="0"/>
          </a:p>
        </p:txBody>
      </p:sp>
      <p:sp>
        <p:nvSpPr>
          <p:cNvPr id="3" name="内容占位符 2">
            <a:extLst>
              <a:ext uri="{FF2B5EF4-FFF2-40B4-BE49-F238E27FC236}">
                <a16:creationId xmlns:a16="http://schemas.microsoft.com/office/drawing/2014/main" id="{926055A4-07C4-4FB1-B41C-2FF53C842349}"/>
              </a:ext>
            </a:extLst>
          </p:cNvPr>
          <p:cNvSpPr>
            <a:spLocks noGrp="1"/>
          </p:cNvSpPr>
          <p:nvPr>
            <p:ph idx="1"/>
          </p:nvPr>
        </p:nvSpPr>
        <p:spPr/>
        <p:txBody>
          <a:bodyPr>
            <a:normAutofit/>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热时移</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(TTS)</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可以在有限的温度范围内运行</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绿色</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，但是许多数据中心工作负载的混合超出了该范围。虚拟熔化温度</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(VMT)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管理工作负载放置，以大大扩展部署相变材料的有用范围</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绿色</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黄色</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p>
          <a:p>
            <a:pPr marL="0" indent="0">
              <a:buNone/>
            </a:pPr>
            <a:endParaRPr lang="en-US" altLang="zh-CN" dirty="0"/>
          </a:p>
        </p:txBody>
      </p:sp>
      <p:pic>
        <p:nvPicPr>
          <p:cNvPr id="5" name="图片 4">
            <a:extLst>
              <a:ext uri="{FF2B5EF4-FFF2-40B4-BE49-F238E27FC236}">
                <a16:creationId xmlns:a16="http://schemas.microsoft.com/office/drawing/2014/main" id="{27C1F3BB-7385-411A-B9FF-E348944A9EA9}"/>
              </a:ext>
            </a:extLst>
          </p:cNvPr>
          <p:cNvPicPr>
            <a:picLocks noChangeAspect="1"/>
          </p:cNvPicPr>
          <p:nvPr/>
        </p:nvPicPr>
        <p:blipFill>
          <a:blip r:embed="rId2"/>
          <a:stretch>
            <a:fillRect/>
          </a:stretch>
        </p:blipFill>
        <p:spPr>
          <a:xfrm>
            <a:off x="3019796" y="1555291"/>
            <a:ext cx="4763165" cy="3296110"/>
          </a:xfrm>
          <a:prstGeom prst="rect">
            <a:avLst/>
          </a:prstGeom>
        </p:spPr>
      </p:pic>
    </p:spTree>
    <p:extLst>
      <p:ext uri="{BB962C8B-B14F-4D97-AF65-F5344CB8AC3E}">
        <p14:creationId xmlns:p14="http://schemas.microsoft.com/office/powerpoint/2010/main" val="386639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66D40-9395-40BE-A931-235D16B22CEE}"/>
              </a:ext>
            </a:extLst>
          </p:cNvPr>
          <p:cNvSpPr>
            <a:spLocks noGrp="1"/>
          </p:cNvSpPr>
          <p:nvPr>
            <p:ph type="title"/>
          </p:nvPr>
        </p:nvSpPr>
        <p:spPr/>
        <p:txBody>
          <a:bodyPr/>
          <a:lstStyle/>
          <a:p>
            <a:r>
              <a:rPr lang="zh-CN" altLang="en-US" dirty="0">
                <a:effectLst/>
                <a:latin typeface="Arial" panose="020B0604020202020204" pitchFamily="34" charset="0"/>
              </a:rPr>
              <a:t>虚拟熔化温度</a:t>
            </a:r>
            <a:r>
              <a:rPr lang="en-US" altLang="zh-CN" dirty="0">
                <a:effectLst/>
                <a:latin typeface="Arial" panose="020B0604020202020204" pitchFamily="34" charset="0"/>
              </a:rPr>
              <a:t>:</a:t>
            </a:r>
            <a:r>
              <a:rPr lang="zh-CN" altLang="en-US" dirty="0">
                <a:effectLst/>
                <a:latin typeface="Arial" panose="020B0604020202020204" pitchFamily="34" charset="0"/>
              </a:rPr>
              <a:t>管理服务器负载，利用相变材料将冷却开销降至最低</a:t>
            </a:r>
            <a:endParaRPr lang="zh-CN" altLang="en-US" dirty="0"/>
          </a:p>
        </p:txBody>
      </p:sp>
      <p:sp>
        <p:nvSpPr>
          <p:cNvPr id="3" name="内容占位符 2">
            <a:extLst>
              <a:ext uri="{FF2B5EF4-FFF2-40B4-BE49-F238E27FC236}">
                <a16:creationId xmlns:a16="http://schemas.microsoft.com/office/drawing/2014/main" id="{1D13DDE4-D54F-49D2-B6E5-D4AAA25EFBE4}"/>
              </a:ext>
            </a:extLst>
          </p:cNvPr>
          <p:cNvSpPr>
            <a:spLocks noGrp="1"/>
          </p:cNvSpPr>
          <p:nvPr>
            <p:ph idx="1"/>
          </p:nvPr>
        </p:nvSpPr>
        <p:spPr/>
        <p:txBody>
          <a:bodyPr>
            <a:normAutofit/>
          </a:bodyPr>
          <a:lstStyle/>
          <a:p>
            <a:pPr>
              <a:tabLst>
                <a:tab pos="226695" algn="l"/>
              </a:tabLst>
            </a:pPr>
            <a:endParaRPr lang="en-US" altLang="zh-CN" dirty="0"/>
          </a:p>
          <a:p>
            <a:pPr>
              <a:tabLst>
                <a:tab pos="226695" algn="l"/>
              </a:tabLs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VMT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积极管理工作负载布局，以控制数据中心内的温度分布，提高部分服务器的温度以融化蜡</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从而储存热量</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同时降低其他服务器的温度以降低整个数据中心的峰值冷却负载。这就产生了一个</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虚拟</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熔化温度，虽然平均温度不能熔化蜡，但是我们可以从储存热量的一部分服务器子集中获取能量去融化它。</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VMT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让系统或操作员主动控制数据中心蜡的熔化和冷却周期。</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tabLst>
                <a:tab pos="226695" algn="l"/>
              </a:tabLst>
            </a:pPr>
            <a:endParaRPr lang="zh-CN" altLang="zh-CN" dirty="0"/>
          </a:p>
        </p:txBody>
      </p:sp>
    </p:spTree>
    <p:extLst>
      <p:ext uri="{BB962C8B-B14F-4D97-AF65-F5344CB8AC3E}">
        <p14:creationId xmlns:p14="http://schemas.microsoft.com/office/powerpoint/2010/main" val="275877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66D40-9395-40BE-A931-235D16B22CEE}"/>
              </a:ext>
            </a:extLst>
          </p:cNvPr>
          <p:cNvSpPr>
            <a:spLocks noGrp="1"/>
          </p:cNvSpPr>
          <p:nvPr>
            <p:ph type="title"/>
          </p:nvPr>
        </p:nvSpPr>
        <p:spPr/>
        <p:txBody>
          <a:bodyPr/>
          <a:lstStyle/>
          <a:p>
            <a:r>
              <a:rPr lang="zh-CN" altLang="en-US" dirty="0">
                <a:effectLst/>
                <a:latin typeface="Arial" panose="020B0604020202020204" pitchFamily="34" charset="0"/>
              </a:rPr>
              <a:t>虚拟熔化温度</a:t>
            </a:r>
            <a:r>
              <a:rPr lang="en-US" altLang="zh-CN" dirty="0">
                <a:effectLst/>
                <a:latin typeface="Arial" panose="020B0604020202020204" pitchFamily="34" charset="0"/>
              </a:rPr>
              <a:t>:</a:t>
            </a:r>
            <a:r>
              <a:rPr lang="zh-CN" altLang="en-US" dirty="0">
                <a:effectLst/>
                <a:latin typeface="Arial" panose="020B0604020202020204" pitchFamily="34" charset="0"/>
              </a:rPr>
              <a:t>管理服务器负载，利用相变材料将冷却开销降至最低</a:t>
            </a:r>
            <a:endParaRPr lang="zh-CN" altLang="en-US" dirty="0"/>
          </a:p>
        </p:txBody>
      </p:sp>
      <p:sp>
        <p:nvSpPr>
          <p:cNvPr id="3" name="内容占位符 2">
            <a:extLst>
              <a:ext uri="{FF2B5EF4-FFF2-40B4-BE49-F238E27FC236}">
                <a16:creationId xmlns:a16="http://schemas.microsoft.com/office/drawing/2014/main" id="{1D13DDE4-D54F-49D2-B6E5-D4AAA25EFBE4}"/>
              </a:ext>
            </a:extLst>
          </p:cNvPr>
          <p:cNvSpPr>
            <a:spLocks noGrp="1"/>
          </p:cNvSpPr>
          <p:nvPr>
            <p:ph idx="1"/>
          </p:nvPr>
        </p:nvSpPr>
        <p:spPr/>
        <p:txBody>
          <a:bodyPr>
            <a:normAutofit/>
          </a:bodyPr>
          <a:lstStyle/>
          <a:p>
            <a:pPr>
              <a:tabLst>
                <a:tab pos="226695" algn="l"/>
              </a:tabLst>
            </a:pPr>
            <a:endParaRPr lang="en-US" altLang="zh-CN" sz="2800" dirty="0"/>
          </a:p>
          <a:p>
            <a:pPr>
              <a:tabLst>
                <a:tab pos="226695" algn="l"/>
              </a:tabLs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VMT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是一种技术，允许数据中心改变数据中心的表观熔化温度来熔化蜡，即使蜡通常不会熔化。</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tabLst>
                <a:tab pos="226695" algn="l"/>
              </a:tabLst>
            </a:pPr>
            <a:endParaRPr lang="en-US" altLang="zh-CN" sz="2800" dirty="0"/>
          </a:p>
          <a:p>
            <a:pPr>
              <a:tabLst>
                <a:tab pos="226695" algn="l"/>
              </a:tabLst>
            </a:pP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作者介绍了两种调度算法来实现虚拟熔化温度</a:t>
            </a:r>
            <a:r>
              <a:rPr lang="en-US" altLang="zh-CN" sz="2800" kern="100" dirty="0">
                <a:effectLst/>
                <a:latin typeface="Times New Roman" panose="02020603050405020304" pitchFamily="18" charset="0"/>
                <a:ea typeface="宋体" panose="02010600030101010101" pitchFamily="2" charset="-122"/>
              </a:rPr>
              <a:t>:</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一种是热感知算法，它根据作业的热属性对作业进行分类和放置；另一种是蜡感知算法，它将作业从完全熔化的服务器上重新分配。</a:t>
            </a:r>
            <a:endPar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tabLst>
                <a:tab pos="226695" algn="l"/>
              </a:tabLst>
            </a:pPr>
            <a:endParaRPr lang="en-US" altLang="zh-CN" sz="2800" dirty="0"/>
          </a:p>
        </p:txBody>
      </p:sp>
    </p:spTree>
    <p:extLst>
      <p:ext uri="{BB962C8B-B14F-4D97-AF65-F5344CB8AC3E}">
        <p14:creationId xmlns:p14="http://schemas.microsoft.com/office/powerpoint/2010/main" val="718640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66D40-9395-40BE-A931-235D16B22CEE}"/>
              </a:ext>
            </a:extLst>
          </p:cNvPr>
          <p:cNvSpPr>
            <a:spLocks noGrp="1"/>
          </p:cNvSpPr>
          <p:nvPr>
            <p:ph type="title"/>
          </p:nvPr>
        </p:nvSpPr>
        <p:spPr/>
        <p:txBody>
          <a:bodyPr/>
          <a:lstStyle/>
          <a:p>
            <a:r>
              <a:rPr lang="zh-CN" altLang="en-US" dirty="0">
                <a:effectLst/>
                <a:latin typeface="Arial" panose="020B0604020202020204" pitchFamily="34" charset="0"/>
              </a:rPr>
              <a:t>虚拟熔化温度</a:t>
            </a:r>
            <a:r>
              <a:rPr lang="en-US" altLang="zh-CN" dirty="0">
                <a:effectLst/>
                <a:latin typeface="Arial" panose="020B0604020202020204" pitchFamily="34" charset="0"/>
              </a:rPr>
              <a:t>:</a:t>
            </a:r>
            <a:r>
              <a:rPr lang="zh-CN" altLang="en-US" dirty="0">
                <a:effectLst/>
                <a:latin typeface="Arial" panose="020B0604020202020204" pitchFamily="34" charset="0"/>
              </a:rPr>
              <a:t>管理服务器负载，利用相变材料将冷却开销降至最低</a:t>
            </a:r>
            <a:endParaRPr lang="zh-CN" altLang="en-US" dirty="0"/>
          </a:p>
        </p:txBody>
      </p:sp>
      <p:sp>
        <p:nvSpPr>
          <p:cNvPr id="3" name="内容占位符 2">
            <a:extLst>
              <a:ext uri="{FF2B5EF4-FFF2-40B4-BE49-F238E27FC236}">
                <a16:creationId xmlns:a16="http://schemas.microsoft.com/office/drawing/2014/main" id="{1D13DDE4-D54F-49D2-B6E5-D4AAA25EFBE4}"/>
              </a:ext>
            </a:extLst>
          </p:cNvPr>
          <p:cNvSpPr>
            <a:spLocks noGrp="1"/>
          </p:cNvSpPr>
          <p:nvPr>
            <p:ph idx="1"/>
          </p:nvPr>
        </p:nvSpPr>
        <p:spPr/>
        <p:txBody>
          <a:bodyPr>
            <a:normAutofit/>
          </a:bodyPr>
          <a:lstStyle/>
          <a:p>
            <a:pPr>
              <a:tabLst>
                <a:tab pos="226695" algn="l"/>
              </a:tabLst>
            </a:pPr>
            <a:r>
              <a:rPr lang="en-US" altLang="zh-CN" sz="2800" dirty="0"/>
              <a:t>VMT with Thermal Aware Job Placement</a:t>
            </a:r>
          </a:p>
          <a:p>
            <a:pPr>
              <a:tabLst>
                <a:tab pos="226695" algn="l"/>
              </a:tabLst>
            </a:pPr>
            <a:endParaRPr lang="en-US" altLang="zh-CN" dirty="0"/>
          </a:p>
          <a:p>
            <a:pPr>
              <a:tabLst>
                <a:tab pos="226695" algn="l"/>
              </a:tabLst>
            </a:pPr>
            <a:endParaRPr lang="en-US" altLang="zh-CN" sz="2800" dirty="0"/>
          </a:p>
          <a:p>
            <a:pPr>
              <a:tabLst>
                <a:tab pos="226695" algn="l"/>
              </a:tabLst>
            </a:pPr>
            <a:endParaRPr lang="en-US" altLang="zh-CN" dirty="0"/>
          </a:p>
          <a:p>
            <a:pPr>
              <a:tabLst>
                <a:tab pos="226695" algn="l"/>
              </a:tabLst>
            </a:pPr>
            <a:endParaRPr lang="en-US" altLang="zh-CN" sz="2800" dirty="0"/>
          </a:p>
          <a:p>
            <a:pPr>
              <a:tabLst>
                <a:tab pos="226695" algn="l"/>
              </a:tabLst>
            </a:pPr>
            <a:r>
              <a:rPr lang="en-US" altLang="zh-CN" sz="2800" dirty="0"/>
              <a:t>VMT with Wax Aware Job Placement</a:t>
            </a:r>
          </a:p>
          <a:p>
            <a:pPr>
              <a:tabLst>
                <a:tab pos="226695" algn="l"/>
              </a:tabLst>
            </a:pPr>
            <a:endParaRPr lang="en-US" altLang="zh-CN" sz="2800" dirty="0"/>
          </a:p>
        </p:txBody>
      </p:sp>
      <p:pic>
        <p:nvPicPr>
          <p:cNvPr id="5" name="图片 4">
            <a:extLst>
              <a:ext uri="{FF2B5EF4-FFF2-40B4-BE49-F238E27FC236}">
                <a16:creationId xmlns:a16="http://schemas.microsoft.com/office/drawing/2014/main" id="{A02DC022-4BFA-4A1B-95F9-200D504E1AA9}"/>
              </a:ext>
            </a:extLst>
          </p:cNvPr>
          <p:cNvPicPr>
            <a:picLocks noChangeAspect="1"/>
          </p:cNvPicPr>
          <p:nvPr/>
        </p:nvPicPr>
        <p:blipFill>
          <a:blip r:embed="rId2"/>
          <a:stretch>
            <a:fillRect/>
          </a:stretch>
        </p:blipFill>
        <p:spPr>
          <a:xfrm>
            <a:off x="7735893" y="1448629"/>
            <a:ext cx="4124901" cy="2276793"/>
          </a:xfrm>
          <a:prstGeom prst="rect">
            <a:avLst/>
          </a:prstGeom>
        </p:spPr>
      </p:pic>
      <p:pic>
        <p:nvPicPr>
          <p:cNvPr id="6" name="图片 5">
            <a:extLst>
              <a:ext uri="{FF2B5EF4-FFF2-40B4-BE49-F238E27FC236}">
                <a16:creationId xmlns:a16="http://schemas.microsoft.com/office/drawing/2014/main" id="{8449629B-F6F5-4F3F-98D0-402EA7A8C31E}"/>
              </a:ext>
            </a:extLst>
          </p:cNvPr>
          <p:cNvPicPr>
            <a:picLocks noChangeAspect="1"/>
          </p:cNvPicPr>
          <p:nvPr/>
        </p:nvPicPr>
        <p:blipFill>
          <a:blip r:embed="rId3"/>
          <a:stretch>
            <a:fillRect/>
          </a:stretch>
        </p:blipFill>
        <p:spPr>
          <a:xfrm>
            <a:off x="7364367" y="4187503"/>
            <a:ext cx="4496427" cy="2305372"/>
          </a:xfrm>
          <a:prstGeom prst="rect">
            <a:avLst/>
          </a:prstGeom>
        </p:spPr>
      </p:pic>
    </p:spTree>
    <p:extLst>
      <p:ext uri="{BB962C8B-B14F-4D97-AF65-F5344CB8AC3E}">
        <p14:creationId xmlns:p14="http://schemas.microsoft.com/office/powerpoint/2010/main" val="29586541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1263</TotalTime>
  <Words>1211</Words>
  <Application>Microsoft Office PowerPoint</Application>
  <PresentationFormat>宽屏</PresentationFormat>
  <Paragraphs>129</Paragraphs>
  <Slides>24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等线</vt:lpstr>
      <vt:lpstr>等线 Light</vt:lpstr>
      <vt:lpstr>Arial</vt:lpstr>
      <vt:lpstr>Times New Roman</vt:lpstr>
      <vt:lpstr>Office 主题​​</vt:lpstr>
      <vt:lpstr>数据中心技术能耗优化</vt:lpstr>
      <vt:lpstr>本次要综述的论文</vt:lpstr>
      <vt:lpstr>目录</vt:lpstr>
      <vt:lpstr>简介</vt:lpstr>
      <vt:lpstr>虚拟熔化温度:管理服务器负载，利用相变材料将冷却开销降至最低 </vt:lpstr>
      <vt:lpstr>虚拟熔化温度:管理服务器负载，利用相变材料将冷却开销降至最低 </vt:lpstr>
      <vt:lpstr>虚拟熔化温度:管理服务器负载，利用相变材料将冷却开销降至最低</vt:lpstr>
      <vt:lpstr>虚拟熔化温度:管理服务器负载，利用相变材料将冷却开销降至最低</vt:lpstr>
      <vt:lpstr>虚拟熔化温度:管理服务器负载，利用相变材料将冷却开销降至最低</vt:lpstr>
      <vt:lpstr>细粒度温水冷却，提高数据中心的经济性  </vt:lpstr>
      <vt:lpstr>细粒度温水冷却，提高数据中心的经济性  </vt:lpstr>
      <vt:lpstr>细粒度温水冷却，提高数据中心的经济性  </vt:lpstr>
      <vt:lpstr>细粒度温水冷却，提高数据中心的经济性  </vt:lpstr>
      <vt:lpstr>细粒度温水冷却，提高数据中心的经济性  </vt:lpstr>
      <vt:lpstr>细粒度温水冷却，提高数据中心的经济性  </vt:lpstr>
      <vt:lpstr>细粒度温水冷却，提高数据中心的经济性  </vt:lpstr>
      <vt:lpstr>热能发电:温水冷却数据中心的热能收集和回收  </vt:lpstr>
      <vt:lpstr>热能发电:温水冷却数据中心的热能收集和回收  </vt:lpstr>
      <vt:lpstr>热能发电:温水冷却数据中心的热能收集和回收  </vt:lpstr>
      <vt:lpstr>热能发电:温水冷却数据中心的热能收集和回收  </vt:lpstr>
      <vt:lpstr>热能发电:温水冷却数据中心的热能收集和回收  </vt:lpstr>
      <vt:lpstr>热能发电:温水冷却数据中心的热能收集和回收  </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数据中心技术能耗优化</dc:title>
  <dc:creator>yue yue</dc:creator>
  <cp:lastModifiedBy>yue yue</cp:lastModifiedBy>
  <cp:revision>296</cp:revision>
  <dcterms:created xsi:type="dcterms:W3CDTF">2020-12-18T06:17:07Z</dcterms:created>
  <dcterms:modified xsi:type="dcterms:W3CDTF">2020-12-25T04:48:12Z</dcterms:modified>
</cp:coreProperties>
</file>