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266" r:id="rId2"/>
    <p:sldId id="661" r:id="rId3"/>
    <p:sldId id="662" r:id="rId4"/>
    <p:sldId id="663" r:id="rId5"/>
    <p:sldId id="664" r:id="rId6"/>
    <p:sldId id="666" r:id="rId7"/>
    <p:sldId id="667" r:id="rId8"/>
    <p:sldId id="668" r:id="rId9"/>
    <p:sldId id="755" r:id="rId10"/>
    <p:sldId id="669" r:id="rId11"/>
    <p:sldId id="670" r:id="rId12"/>
    <p:sldId id="671" r:id="rId13"/>
    <p:sldId id="674" r:id="rId14"/>
    <p:sldId id="675" r:id="rId15"/>
    <p:sldId id="676" r:id="rId16"/>
    <p:sldId id="677" r:id="rId17"/>
    <p:sldId id="678" r:id="rId18"/>
    <p:sldId id="679" r:id="rId19"/>
    <p:sldId id="791" r:id="rId20"/>
    <p:sldId id="680" r:id="rId21"/>
    <p:sldId id="681" r:id="rId22"/>
    <p:sldId id="673" r:id="rId23"/>
    <p:sldId id="682" r:id="rId24"/>
    <p:sldId id="683" r:id="rId25"/>
    <p:sldId id="684" r:id="rId26"/>
    <p:sldId id="685" r:id="rId27"/>
    <p:sldId id="692" r:id="rId28"/>
    <p:sldId id="693" r:id="rId29"/>
    <p:sldId id="694" r:id="rId30"/>
    <p:sldId id="695" r:id="rId31"/>
    <p:sldId id="696" r:id="rId32"/>
    <p:sldId id="697" r:id="rId33"/>
    <p:sldId id="759" r:id="rId34"/>
    <p:sldId id="698" r:id="rId35"/>
    <p:sldId id="701" r:id="rId36"/>
    <p:sldId id="788" r:id="rId37"/>
    <p:sldId id="789" r:id="rId38"/>
    <p:sldId id="790" r:id="rId39"/>
    <p:sldId id="761" r:id="rId40"/>
    <p:sldId id="762" r:id="rId41"/>
    <p:sldId id="760" r:id="rId42"/>
    <p:sldId id="702" r:id="rId43"/>
    <p:sldId id="763" r:id="rId44"/>
    <p:sldId id="706" r:id="rId45"/>
    <p:sldId id="707" r:id="rId46"/>
    <p:sldId id="708" r:id="rId47"/>
    <p:sldId id="709" r:id="rId48"/>
    <p:sldId id="710" r:id="rId49"/>
    <p:sldId id="711" r:id="rId50"/>
    <p:sldId id="712" r:id="rId51"/>
    <p:sldId id="713" r:id="rId52"/>
    <p:sldId id="714" r:id="rId53"/>
    <p:sldId id="715" r:id="rId54"/>
    <p:sldId id="716" r:id="rId55"/>
    <p:sldId id="717" r:id="rId56"/>
    <p:sldId id="764" r:id="rId57"/>
    <p:sldId id="765" r:id="rId58"/>
    <p:sldId id="767" r:id="rId59"/>
    <p:sldId id="768" r:id="rId60"/>
    <p:sldId id="769" r:id="rId61"/>
    <p:sldId id="770" r:id="rId62"/>
    <p:sldId id="771" r:id="rId63"/>
    <p:sldId id="772" r:id="rId64"/>
    <p:sldId id="773" r:id="rId65"/>
    <p:sldId id="774" r:id="rId66"/>
    <p:sldId id="775" r:id="rId67"/>
    <p:sldId id="776" r:id="rId68"/>
    <p:sldId id="777" r:id="rId69"/>
    <p:sldId id="778" r:id="rId70"/>
    <p:sldId id="779" r:id="rId71"/>
    <p:sldId id="780" r:id="rId72"/>
    <p:sldId id="781" r:id="rId73"/>
    <p:sldId id="782" r:id="rId74"/>
    <p:sldId id="783" r:id="rId75"/>
    <p:sldId id="784" r:id="rId76"/>
    <p:sldId id="766" r:id="rId77"/>
    <p:sldId id="757" r:id="rId78"/>
    <p:sldId id="741" r:id="rId79"/>
    <p:sldId id="742" r:id="rId80"/>
    <p:sldId id="743" r:id="rId81"/>
    <p:sldId id="785" r:id="rId82"/>
    <p:sldId id="744" r:id="rId83"/>
    <p:sldId id="745" r:id="rId84"/>
    <p:sldId id="746" r:id="rId85"/>
    <p:sldId id="747" r:id="rId86"/>
    <p:sldId id="786" r:id="rId87"/>
    <p:sldId id="787" r:id="rId88"/>
    <p:sldId id="750" r:id="rId89"/>
    <p:sldId id="754" r:id="rId9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99FF"/>
    <a:srgbClr val="333399"/>
    <a:srgbClr val="FFCC66"/>
    <a:srgbClr val="363080"/>
    <a:srgbClr val="5850A5"/>
    <a:srgbClr val="342F61"/>
    <a:srgbClr val="463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7993" autoAdjust="0"/>
  </p:normalViewPr>
  <p:slideViewPr>
    <p:cSldViewPr>
      <p:cViewPr varScale="1">
        <p:scale>
          <a:sx n="81" d="100"/>
          <a:sy n="81" d="100"/>
        </p:scale>
        <p:origin x="1505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44" y="-77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19181B2-A9C0-4527-9D74-5BF44AB162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79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1D60F3A6-E91A-4943-88A0-73B014D41B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274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171CAB66-02F9-4350-973F-DC3A08AF3A59}" type="slidenum">
              <a:rPr lang="zh-CN" altLang="en-US" smtClean="0"/>
              <a:pPr eaLnBrk="1" hangingPunct="1">
                <a:defRPr/>
              </a:pPr>
              <a:t>1</a:t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介绍课程组的情况：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课程组有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7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位老师。缪老师上钱伟长学院的课，其他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6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个老师分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个大班上课；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6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个中班上机；（我们再分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4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个小班研讨）。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课程组进行了多次讨论，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个组都各有特色，所以我们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个组先按各自的思路开展工作，再进行交流总结。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主讲老师认真规划，准备研讨题目；研讨老师积极参与（每次上课坐第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排）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C03BFA-77FF-45DC-AB3D-4C0B92A5F80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985AB-3AEC-4E9F-975B-23D6BA252211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A9F5A4-14B8-4C08-9931-6C7B3E0391FC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7D9826-B120-4229-8C25-AA329EB7FAB7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740C8-15D0-4A49-BAAE-F08C240A8DDB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B0913E-BF37-4D27-B9F7-B1422EB116AA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2420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175" y="2420938"/>
            <a:ext cx="9147175" cy="215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361950"/>
            <a:ext cx="1277938" cy="16557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20079811">
            <a:off x="617538" y="4149725"/>
            <a:ext cx="1473200" cy="20447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46031" y="296863"/>
            <a:ext cx="6937471" cy="165576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94045" y="3100384"/>
            <a:ext cx="5659515" cy="303057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05588"/>
            <a:ext cx="2895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A53DF86-95E3-4EE8-A96C-88D7377BDE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63707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7077075" y="3902075"/>
            <a:ext cx="1281113" cy="1778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25" y="142830"/>
            <a:ext cx="7754987" cy="838245"/>
          </a:xfrm>
        </p:spPr>
        <p:txBody>
          <a:bodyPr/>
          <a:lstStyle>
            <a:lvl1pPr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484313"/>
            <a:ext cx="5283216" cy="460851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B7D72-3121-4FF5-92D1-C4F8EE9878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05404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9979" y="1384272"/>
            <a:ext cx="7521678" cy="507530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7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93725" y="142830"/>
            <a:ext cx="7754987" cy="838245"/>
          </a:xfrm>
        </p:spPr>
        <p:txBody>
          <a:bodyPr/>
          <a:lstStyle>
            <a:lvl1pPr>
              <a:defRPr sz="3600" b="1">
                <a:solidFill>
                  <a:schemeClr val="tx2">
                    <a:lumMod val="9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72F41-D622-48BB-8B6B-65AC6B3BB8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39556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6492" y="1484313"/>
            <a:ext cx="3749670" cy="4608512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0357" y="1484313"/>
            <a:ext cx="3764015" cy="4608512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93725" y="260350"/>
            <a:ext cx="7754987" cy="720725"/>
          </a:xfrm>
        </p:spPr>
        <p:txBody>
          <a:bodyPr/>
          <a:lstStyle>
            <a:lvl1pPr>
              <a:defRPr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815DE-6A4D-4F92-B75F-1A41DF279C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35990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93725" y="260350"/>
            <a:ext cx="7754987" cy="720725"/>
          </a:xfrm>
        </p:spPr>
        <p:txBody>
          <a:bodyPr/>
          <a:lstStyle>
            <a:lvl1pPr>
              <a:defRPr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519057" y="1384272"/>
            <a:ext cx="3724326" cy="507530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4425948" y="1384272"/>
            <a:ext cx="3724326" cy="507530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07E39-2A61-4330-BC44-27AEC75ED4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36854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 userDrawn="1"/>
        </p:nvSpPr>
        <p:spPr bwMode="auto">
          <a:xfrm>
            <a:off x="993775" y="260350"/>
            <a:ext cx="77549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zh-CN" altLang="en-US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单击此处编辑母版标题样式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79708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8118-D972-47C8-BB3F-8D36514463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95303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1"/>
            <a:ext cx="82296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946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-3175" y="0"/>
            <a:ext cx="9144000" cy="1196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-3175" y="1089025"/>
            <a:ext cx="9147175" cy="215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611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61138"/>
            <a:ext cx="2895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11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656F368-6924-4A16-907D-A5678757BC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5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6.w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6088" y="296863"/>
            <a:ext cx="6937375" cy="1655762"/>
          </a:xfrm>
        </p:spPr>
        <p:txBody>
          <a:bodyPr/>
          <a:lstStyle/>
          <a:p>
            <a:pPr algn="ctr" eaLnBrk="1" hangingPunct="1"/>
            <a:r>
              <a:rPr lang="zh-CN" altLang="en-US" sz="4000" b="1">
                <a:ea typeface="黑体" pitchFamily="49" charset="-122"/>
              </a:rPr>
              <a:t>数据结构</a:t>
            </a:r>
            <a:r>
              <a:rPr lang="en-US" altLang="zh-CN" sz="4000" b="1">
                <a:ea typeface="黑体" pitchFamily="49" charset="-122"/>
              </a:rPr>
              <a:t>—C++</a:t>
            </a:r>
            <a:r>
              <a:rPr lang="zh-CN" altLang="en-US" sz="4000" b="1">
                <a:ea typeface="黑体" pitchFamily="49" charset="-122"/>
              </a:rPr>
              <a:t>实现</a:t>
            </a: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6" y="2744924"/>
            <a:ext cx="16319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: 圆角 3">
            <a:extLst/>
          </p:cNvPr>
          <p:cNvSpPr/>
          <p:nvPr/>
        </p:nvSpPr>
        <p:spPr>
          <a:xfrm>
            <a:off x="3599892" y="4955654"/>
            <a:ext cx="4645025" cy="1335087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陈圣波</a:t>
            </a:r>
            <a:endParaRPr lang="en-US" altLang="zh-CN" sz="240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4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上海大学计算机学院</a:t>
            </a:r>
            <a:endParaRPr lang="en-US" altLang="zh-CN" sz="240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24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schen@shu.edu.cn</a:t>
            </a:r>
            <a:endParaRPr lang="zh-CN" altLang="en-US" sz="240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2"/>
          <p:cNvSpPr>
            <a:spLocks noGrp="1"/>
          </p:cNvSpPr>
          <p:nvPr>
            <p:ph type="body" idx="1"/>
          </p:nvPr>
        </p:nvSpPr>
        <p:spPr>
          <a:xfrm>
            <a:off x="300038" y="1384300"/>
            <a:ext cx="7521575" cy="35210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template &lt;class </a:t>
            </a:r>
            <a:r>
              <a:rPr lang="en-US" altLang="zh-CN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ElemType</a:t>
            </a:r>
            <a:r>
              <a:rPr lang="en-US" altLang="zh-CN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&gt;</a:t>
            </a:r>
            <a:endParaRPr lang="zh-CN" altLang="zh-CN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SeqList</a:t>
            </a:r>
            <a:r>
              <a:rPr lang="en-US" altLang="zh-CN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ElemType</a:t>
            </a:r>
            <a:r>
              <a:rPr lang="en-US" altLang="zh-CN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&gt;::</a:t>
            </a:r>
            <a:r>
              <a:rPr lang="en-US" altLang="zh-CN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SeqList</a:t>
            </a:r>
            <a:r>
              <a:rPr lang="en-US" altLang="zh-CN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(int size)</a:t>
            </a:r>
            <a:endParaRPr lang="zh-CN" altLang="zh-CN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{</a:t>
            </a:r>
            <a:endParaRPr lang="zh-CN" altLang="zh-CN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	</a:t>
            </a:r>
            <a:r>
              <a:rPr lang="en-US" altLang="zh-CN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elems</a:t>
            </a:r>
            <a:r>
              <a:rPr lang="en-US" altLang="zh-CN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=new </a:t>
            </a:r>
            <a:r>
              <a:rPr lang="en-US" altLang="zh-CN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ElemType</a:t>
            </a:r>
            <a:r>
              <a:rPr lang="en-US" altLang="zh-CN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[size];</a:t>
            </a:r>
          </a:p>
          <a:p>
            <a:pPr>
              <a:defRPr/>
            </a:pPr>
            <a:r>
              <a:rPr lang="en-US" altLang="zh-CN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	assert(</a:t>
            </a:r>
            <a:r>
              <a:rPr lang="en-US" altLang="zh-CN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elems</a:t>
            </a:r>
            <a:r>
              <a:rPr lang="en-US" altLang="zh-CN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altLang="zh-CN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	</a:t>
            </a:r>
            <a:r>
              <a:rPr lang="en-US" altLang="zh-CN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maxLength</a:t>
            </a:r>
            <a:r>
              <a:rPr lang="en-US" altLang="zh-CN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=size;</a:t>
            </a:r>
          </a:p>
          <a:p>
            <a:pPr>
              <a:defRPr/>
            </a:pPr>
            <a:r>
              <a:rPr lang="en-US" altLang="zh-CN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	length=0;</a:t>
            </a:r>
          </a:p>
          <a:p>
            <a:pPr>
              <a:defRPr/>
            </a:pPr>
            <a:r>
              <a:rPr lang="en-US" altLang="zh-CN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}</a:t>
            </a:r>
            <a:endParaRPr lang="zh-CN" altLang="zh-CN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</p:txBody>
      </p:sp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/>
              <a:t>（</a:t>
            </a:r>
            <a:r>
              <a:rPr lang="en-US" altLang="zh-CN"/>
              <a:t>1</a:t>
            </a:r>
            <a:r>
              <a:rPr lang="zh-CN" altLang="zh-CN"/>
              <a:t>）构造空顺序表</a:t>
            </a:r>
            <a:endParaRPr lang="zh-CN" altLang="en-US"/>
          </a:p>
        </p:txBody>
      </p:sp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3305175"/>
            <a:ext cx="41592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941888"/>
            <a:ext cx="28813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>
            <a:cxnSpLocks noChangeShapeType="1"/>
          </p:cNvCxnSpPr>
          <p:nvPr/>
        </p:nvCxnSpPr>
        <p:spPr bwMode="auto">
          <a:xfrm>
            <a:off x="4643438" y="4221163"/>
            <a:ext cx="0" cy="792162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73775" y="3981450"/>
            <a:ext cx="865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Size</a:t>
            </a:r>
            <a:endParaRPr lang="zh-CN" alt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92725" y="396875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250825" y="1304925"/>
            <a:ext cx="8556625" cy="50752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v[], int n, int size)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=new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[size];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assert(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              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maxLength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=size;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length=n;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for (int i=0; i &lt; length; i++)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[i]=v[i];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）根据数组内容构造顺序表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2708275"/>
            <a:ext cx="41592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4344988"/>
            <a:ext cx="28797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>
            <a:cxnSpLocks noChangeShapeType="1"/>
          </p:cNvCxnSpPr>
          <p:nvPr/>
        </p:nvCxnSpPr>
        <p:spPr bwMode="auto">
          <a:xfrm>
            <a:off x="5624513" y="3624263"/>
            <a:ext cx="0" cy="792162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054850" y="3384550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Size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72213" y="3371850"/>
            <a:ext cx="68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n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flipH="1">
            <a:off x="5435600" y="4473575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V1</a:t>
            </a: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 flipH="1">
            <a:off x="5940425" y="4473575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V2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921000" y="4989513"/>
            <a:ext cx="2879725" cy="863600"/>
            <a:chOff x="2920757" y="4989636"/>
            <a:chExt cx="2880320" cy="864096"/>
          </a:xfrm>
        </p:grpSpPr>
        <p:pic>
          <p:nvPicPr>
            <p:cNvPr id="20489" name="图片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757" y="4989636"/>
              <a:ext cx="2880320" cy="864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0" name="TextBox 8"/>
            <p:cNvSpPr txBox="1">
              <a:spLocks noChangeArrowheads="1"/>
            </p:cNvSpPr>
            <p:nvPr/>
          </p:nvSpPr>
          <p:spPr bwMode="auto">
            <a:xfrm flipH="1">
              <a:off x="3056553" y="5118016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V1</a:t>
              </a:r>
              <a:endParaRPr lang="zh-CN" altLang="en-US"/>
            </a:p>
          </p:txBody>
        </p:sp>
        <p:sp>
          <p:nvSpPr>
            <p:cNvPr id="20491" name="TextBox 9"/>
            <p:cNvSpPr txBox="1">
              <a:spLocks noChangeArrowheads="1"/>
            </p:cNvSpPr>
            <p:nvPr/>
          </p:nvSpPr>
          <p:spPr bwMode="auto">
            <a:xfrm flipH="1">
              <a:off x="3560609" y="5118016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V2</a:t>
              </a:r>
              <a:endParaRPr lang="zh-CN" altLang="en-US"/>
            </a:p>
          </p:txBody>
        </p:sp>
      </p:grpSp>
      <p:sp>
        <p:nvSpPr>
          <p:cNvPr id="20483" name="内容占位符 2"/>
          <p:cNvSpPr>
            <a:spLocks noGrp="1"/>
          </p:cNvSpPr>
          <p:nvPr>
            <p:ph type="body" idx="1"/>
          </p:nvPr>
        </p:nvSpPr>
        <p:spPr>
          <a:xfrm>
            <a:off x="300038" y="1384300"/>
            <a:ext cx="5135562" cy="218916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&gt;::~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delete []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/>
              <a:t>（</a:t>
            </a:r>
            <a:r>
              <a:rPr lang="en-US" altLang="zh-CN"/>
              <a:t>3</a:t>
            </a:r>
            <a:r>
              <a:rPr lang="zh-CN" altLang="zh-CN"/>
              <a:t>）析构函数</a:t>
            </a:r>
            <a:endParaRPr lang="zh-CN" altLang="en-US"/>
          </a:p>
        </p:txBody>
      </p:sp>
      <p:pic>
        <p:nvPicPr>
          <p:cNvPr id="2048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3354388"/>
            <a:ext cx="41576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86" name="直接箭头连接符 5"/>
          <p:cNvCxnSpPr>
            <a:cxnSpLocks noChangeShapeType="1"/>
          </p:cNvCxnSpPr>
          <p:nvPr/>
        </p:nvCxnSpPr>
        <p:spPr bwMode="auto">
          <a:xfrm>
            <a:off x="3244850" y="4268788"/>
            <a:ext cx="0" cy="792162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4675188" y="4030663"/>
            <a:ext cx="863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Size</a:t>
            </a:r>
            <a:endParaRPr lang="zh-CN" altLang="en-US"/>
          </a:p>
        </p:txBody>
      </p:sp>
      <p:sp>
        <p:nvSpPr>
          <p:cNvPr id="20488" name="TextBox 7"/>
          <p:cNvSpPr txBox="1">
            <a:spLocks noChangeArrowheads="1"/>
          </p:cNvSpPr>
          <p:nvPr/>
        </p:nvSpPr>
        <p:spPr bwMode="auto">
          <a:xfrm>
            <a:off x="3892550" y="4017963"/>
            <a:ext cx="684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n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type="body" idx="1"/>
          </p:nvPr>
        </p:nvSpPr>
        <p:spPr>
          <a:xfrm>
            <a:off x="300038" y="1384300"/>
            <a:ext cx="5243512" cy="218916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&gt;::Clear()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length = 0;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）清空顺序表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3573463"/>
            <a:ext cx="5016500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554413" y="4365625"/>
            <a:ext cx="512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300038" y="1384300"/>
            <a:ext cx="7835900" cy="265747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template &lt;class </a:t>
            </a:r>
            <a:r>
              <a:rPr lang="en-US" altLang="zh-CN" sz="20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ElemType</a:t>
            </a:r>
            <a:r>
              <a:rPr lang="en-US" altLang="zh-CN" sz="20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&gt;</a:t>
            </a:r>
            <a:endParaRPr lang="zh-CN" altLang="zh-CN" sz="2000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void </a:t>
            </a:r>
            <a:r>
              <a:rPr lang="en-US" altLang="zh-CN" sz="20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SqList</a:t>
            </a:r>
            <a:r>
              <a:rPr lang="en-US" altLang="zh-CN" sz="20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sz="20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ElemType</a:t>
            </a:r>
            <a:r>
              <a:rPr lang="en-US" altLang="zh-CN" sz="20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&gt;::Traverse(void (*visit)(const </a:t>
            </a:r>
            <a:r>
              <a:rPr lang="en-US" altLang="zh-CN" sz="20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ElemType</a:t>
            </a:r>
            <a:r>
              <a:rPr lang="en-US" altLang="zh-CN" sz="20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&amp;)) </a:t>
            </a:r>
            <a:r>
              <a:rPr lang="en-US" altLang="zh-CN" sz="20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20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 {</a:t>
            </a:r>
            <a:endParaRPr lang="zh-CN" altLang="zh-CN" sz="2000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	for (int </a:t>
            </a:r>
            <a:r>
              <a:rPr lang="en-US" altLang="zh-CN" sz="20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= 1; </a:t>
            </a:r>
            <a:r>
              <a:rPr lang="en-US" altLang="zh-CN" sz="20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&lt;= length; </a:t>
            </a:r>
            <a:r>
              <a:rPr lang="en-US" altLang="zh-CN" sz="20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++)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		(*visit)(</a:t>
            </a:r>
            <a:r>
              <a:rPr lang="en-US" altLang="zh-CN" sz="20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elems</a:t>
            </a:r>
            <a:r>
              <a:rPr lang="en-US" altLang="zh-CN" sz="20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[i-1]);</a:t>
            </a:r>
            <a:endParaRPr lang="zh-CN" altLang="zh-CN" sz="2000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}</a:t>
            </a:r>
            <a:endParaRPr lang="zh-CN" altLang="zh-CN" sz="2000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CN" altLang="en-US" dirty="0"/>
          </a:p>
        </p:txBody>
      </p:sp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）遍历顺序表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897313"/>
            <a:ext cx="5016500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）定位函数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921125"/>
            <a:ext cx="5016500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8D9C62A-80A0-472D-80A1-29B6FD7E37C0}"/>
              </a:ext>
            </a:extLst>
          </p:cNvPr>
          <p:cNvSpPr/>
          <p:nvPr/>
        </p:nvSpPr>
        <p:spPr>
          <a:xfrm>
            <a:off x="319480" y="1340768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template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SeqList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&gt;::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LocateElem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length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length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）取指定元素的值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090988"/>
            <a:ext cx="4716463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9EED245-DD5D-4BB6-8C61-DEA5F84826F1}"/>
              </a:ext>
            </a:extLst>
          </p:cNvPr>
          <p:cNvSpPr/>
          <p:nvPr/>
        </p:nvSpPr>
        <p:spPr>
          <a:xfrm>
            <a:off x="0" y="1340768"/>
            <a:ext cx="92165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template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Status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SeqList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&gt;::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GetElem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length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NOT_PRESENT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else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ENTRY_FOUND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）修改指定元素的值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090988"/>
            <a:ext cx="4716463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4E063A-9BA5-4B58-AE91-8B5963122525}"/>
              </a:ext>
            </a:extLst>
          </p:cNvPr>
          <p:cNvSpPr/>
          <p:nvPr/>
        </p:nvSpPr>
        <p:spPr>
          <a:xfrm>
            <a:off x="143508" y="1340768"/>
            <a:ext cx="87849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template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Status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SeqList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&gt;::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SetElem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length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RANGE_ERROR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else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SUCCESS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（</a:t>
            </a:r>
            <a:r>
              <a:rPr lang="en-US" altLang="zh-CN" dirty="0"/>
              <a:t>9</a:t>
            </a:r>
            <a:r>
              <a:rPr lang="zh-CN" altLang="zh-CN" dirty="0"/>
              <a:t>）删除指定元素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DED9EC-6D4E-45F6-976C-C762BB78FA21}"/>
              </a:ext>
            </a:extLst>
          </p:cNvPr>
          <p:cNvSpPr/>
          <p:nvPr/>
        </p:nvSpPr>
        <p:spPr>
          <a:xfrm>
            <a:off x="215516" y="1340768"/>
            <a:ext cx="87849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template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Status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SeqList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&gt;::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DeleteElem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length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RANGE_ERROR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else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j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j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length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length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--;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SUCCESS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4437112"/>
            <a:ext cx="6124575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7ECE028-8A3B-498C-B25C-87F61424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9BB068-67D7-48C4-B846-B4BA4F9B4B15}"/>
              </a:ext>
            </a:extLst>
          </p:cNvPr>
          <p:cNvSpPr/>
          <p:nvPr/>
        </p:nvSpPr>
        <p:spPr>
          <a:xfrm>
            <a:off x="287524" y="1443841"/>
            <a:ext cx="81729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template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Status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SeqList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&gt;::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DeleteElem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length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RANGE_ERROR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j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j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length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length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--;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SUCCESS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33466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30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黑体" pitchFamily="49" charset="-122"/>
                <a:ea typeface="黑体" pitchFamily="49" charset="-122"/>
              </a:rPr>
              <a:t>第</a:t>
            </a:r>
            <a:r>
              <a:rPr lang="zh-CN" altLang="zh-CN" sz="480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800">
                <a:latin typeface="黑体" pitchFamily="49" charset="-122"/>
                <a:ea typeface="黑体" pitchFamily="49" charset="-122"/>
              </a:rPr>
              <a:t>章  线 性 表</a:t>
            </a:r>
          </a:p>
        </p:txBody>
      </p:sp>
      <p:sp>
        <p:nvSpPr>
          <p:cNvPr id="2179" name="Rectangle 13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5283200" cy="4608512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zh-CN" sz="3600" b="1" dirty="0">
                <a:latin typeface="黑体" pitchFamily="49" charset="-122"/>
                <a:ea typeface="黑体" pitchFamily="49" charset="-122"/>
              </a:rPr>
              <a:t>线性表的定义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zh-CN" sz="3600" b="1" dirty="0">
                <a:latin typeface="黑体" pitchFamily="49" charset="-122"/>
                <a:ea typeface="黑体" pitchFamily="49" charset="-122"/>
              </a:rPr>
              <a:t>线性表的顺序表示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zh-CN" sz="3600" b="1" dirty="0">
                <a:latin typeface="黑体" pitchFamily="49" charset="-122"/>
                <a:ea typeface="黑体" pitchFamily="49" charset="-122"/>
              </a:rPr>
              <a:t>线性表的链表表示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zh-CN" sz="3600" b="1" dirty="0">
                <a:latin typeface="黑体" pitchFamily="49" charset="-122"/>
                <a:ea typeface="黑体" pitchFamily="49" charset="-122"/>
              </a:rPr>
              <a:t>线性表的应用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0" y="1341438"/>
            <a:ext cx="9144000" cy="52911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(int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(length ==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maxLength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	return OVER_FLOW;	   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 if (i &lt; 1 || i &gt; length + 1)   return RANGE_ERROR;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	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for (int j=length; j &gt;= i; j--)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[j]=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[j - 1];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[i - 1]=e;	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length++;	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     return SUCCESS;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（</a:t>
            </a:r>
            <a:r>
              <a:rPr lang="en-US" altLang="zh-CN" dirty="0"/>
              <a:t>10</a:t>
            </a:r>
            <a:r>
              <a:rPr lang="zh-CN" altLang="zh-CN" dirty="0"/>
              <a:t>）在任意位置插入元素</a:t>
            </a:r>
            <a:endParaRPr lang="zh-CN" altLang="en-US" dirty="0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82862"/>
            <a:ext cx="711200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300038" y="1384300"/>
            <a:ext cx="8556625" cy="50752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(length==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maxLength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return OVER_FLOW;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	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[length]=e;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	length++;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		return SUCCESS;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（</a:t>
            </a:r>
            <a:r>
              <a:rPr lang="en-US" altLang="zh-CN" dirty="0"/>
              <a:t>11</a:t>
            </a:r>
            <a:r>
              <a:rPr lang="zh-CN" altLang="zh-CN" dirty="0"/>
              <a:t>）在表尾插入元素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2"/>
          <p:cNvSpPr>
            <a:spLocks noGrp="1"/>
          </p:cNvSpPr>
          <p:nvPr>
            <p:ph type="body" idx="1"/>
          </p:nvPr>
        </p:nvSpPr>
        <p:spPr>
          <a:xfrm>
            <a:off x="300038" y="1384300"/>
            <a:ext cx="7521575" cy="5075238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IsEmpty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return length == 0;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（</a:t>
            </a:r>
            <a:r>
              <a:rPr lang="en-US" altLang="zh-CN" dirty="0"/>
              <a:t>12</a:t>
            </a:r>
            <a:r>
              <a:rPr lang="zh-CN" altLang="zh-CN" dirty="0"/>
              <a:t>）判断顺序表是否为空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608388"/>
            <a:ext cx="4716462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5075238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dirty="0">
                <a:ea typeface="楷体_GB2312"/>
                <a:cs typeface="楷体_GB2312"/>
              </a:rPr>
              <a:t>举例来看顺序表上的</a:t>
            </a:r>
            <a:r>
              <a:rPr lang="zh-CN" altLang="en-US" sz="2800" dirty="0">
                <a:solidFill>
                  <a:srgbClr val="0000FF"/>
                </a:solidFill>
                <a:ea typeface="楷体_GB2312"/>
                <a:cs typeface="楷体_GB2312"/>
              </a:rPr>
              <a:t>插入</a:t>
            </a:r>
            <a:r>
              <a:rPr lang="zh-CN" altLang="en-US" sz="2800" dirty="0">
                <a:ea typeface="楷体_GB2312"/>
                <a:cs typeface="楷体_GB2312"/>
              </a:rPr>
              <a:t>和</a:t>
            </a:r>
            <a:r>
              <a:rPr lang="zh-CN" altLang="en-US" sz="2800" dirty="0">
                <a:solidFill>
                  <a:srgbClr val="0000FF"/>
                </a:solidFill>
                <a:ea typeface="楷体_GB2312"/>
                <a:cs typeface="楷体_GB2312"/>
              </a:rPr>
              <a:t>删除</a:t>
            </a:r>
            <a:r>
              <a:rPr lang="zh-CN" altLang="en-US" sz="2800" dirty="0">
                <a:ea typeface="楷体_GB2312"/>
                <a:cs typeface="楷体_GB2312"/>
              </a:rPr>
              <a:t>。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    在原来已有</a:t>
            </a:r>
            <a:r>
              <a:rPr lang="en-US" altLang="zh-CN" sz="2800" dirty="0">
                <a:solidFill>
                  <a:srgbClr val="CC0000"/>
                </a:solidFill>
                <a:ea typeface="楷体_GB2312"/>
                <a:cs typeface="楷体_GB2312"/>
              </a:rPr>
              <a:t>7</a:t>
            </a: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个元素的表的第</a:t>
            </a:r>
            <a:r>
              <a:rPr lang="en-US" altLang="zh-CN" sz="2800" dirty="0">
                <a:solidFill>
                  <a:srgbClr val="CC0000"/>
                </a:solidFill>
                <a:ea typeface="楷体_GB2312"/>
                <a:cs typeface="楷体_GB2312"/>
              </a:rPr>
              <a:t>4</a:t>
            </a: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个元素前插入数据元素</a:t>
            </a:r>
            <a:r>
              <a:rPr lang="en-US" altLang="zh-CN" sz="2800" dirty="0">
                <a:solidFill>
                  <a:srgbClr val="CC0000"/>
                </a:solidFill>
                <a:ea typeface="楷体_GB2312"/>
                <a:cs typeface="楷体_GB2312"/>
              </a:rPr>
              <a:t>x=24</a:t>
            </a: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的过程。</a:t>
            </a:r>
            <a:endParaRPr lang="zh-CN" altLang="en-US" sz="2800" dirty="0">
              <a:ea typeface="楷体_GB2312"/>
              <a:cs typeface="楷体_GB2312"/>
            </a:endParaRP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顺序表插入、删除算法的复杂度分析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5300" y="3013075"/>
            <a:ext cx="7772400" cy="2514600"/>
            <a:chOff x="432" y="288"/>
            <a:chExt cx="4896" cy="1584"/>
          </a:xfrm>
        </p:grpSpPr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432" y="288"/>
              <a:ext cx="4896" cy="1584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0726" name="Picture 6" descr="E:\hkmiao\BOOK\数据结构\图\第三章-图\Fig3-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384"/>
              <a:ext cx="4560" cy="1392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 autoUpdateAnimBg="0"/>
      <p:bldP spid="28569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9" descr="E:\hkmiao\BOOK\数据结构\图\第三章-图\Fig3-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31520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81534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1" lang="en-US" altLang="zh-CN" sz="2800">
                <a:latin typeface="Tahoma" pitchFamily="34" charset="0"/>
                <a:ea typeface="楷体_GB2312"/>
                <a:cs typeface="楷体_GB2312"/>
              </a:rPr>
              <a:t>      </a:t>
            </a:r>
            <a:r>
              <a:rPr kumimoji="1" lang="zh-CN" altLang="en-US" sz="2800">
                <a:latin typeface="Tahoma" pitchFamily="34" charset="0"/>
                <a:ea typeface="楷体_GB2312"/>
                <a:cs typeface="楷体_GB2312"/>
              </a:rPr>
              <a:t>图</a:t>
            </a:r>
            <a:r>
              <a:rPr kumimoji="1" lang="en-US" altLang="zh-CN" sz="2800">
                <a:latin typeface="Tahoma" pitchFamily="34" charset="0"/>
                <a:ea typeface="楷体_GB2312"/>
                <a:cs typeface="楷体_GB2312"/>
              </a:rPr>
              <a:t>3-2</a:t>
            </a:r>
            <a:r>
              <a:rPr kumimoji="1" lang="zh-CN" altLang="en-US" sz="2800">
                <a:latin typeface="Tahoma" pitchFamily="34" charset="0"/>
                <a:ea typeface="楷体_GB2312"/>
                <a:cs typeface="楷体_GB2312"/>
              </a:rPr>
              <a:t>是在原来已有</a:t>
            </a:r>
            <a:r>
              <a:rPr kumimoji="1" lang="en-US" altLang="zh-CN" sz="2800">
                <a:latin typeface="Tahoma" pitchFamily="34" charset="0"/>
                <a:ea typeface="楷体_GB2312"/>
                <a:cs typeface="楷体_GB2312"/>
              </a:rPr>
              <a:t>8</a:t>
            </a:r>
            <a:r>
              <a:rPr kumimoji="1" lang="zh-CN" altLang="en-US" sz="2800">
                <a:latin typeface="Tahoma" pitchFamily="34" charset="0"/>
                <a:ea typeface="楷体_GB2312"/>
                <a:cs typeface="楷体_GB2312"/>
              </a:rPr>
              <a:t>个元素的顺序表中删除第</a:t>
            </a:r>
            <a:r>
              <a:rPr kumimoji="1" lang="en-US" altLang="zh-CN" sz="2800">
                <a:latin typeface="Tahoma" pitchFamily="34" charset="0"/>
                <a:ea typeface="楷体_GB2312"/>
                <a:cs typeface="楷体_GB2312"/>
              </a:rPr>
              <a:t>4</a:t>
            </a:r>
            <a:r>
              <a:rPr kumimoji="1" lang="zh-CN" altLang="en-US" sz="2800">
                <a:latin typeface="Tahoma" pitchFamily="34" charset="0"/>
                <a:ea typeface="楷体_GB2312"/>
                <a:cs typeface="楷体_GB2312"/>
              </a:rPr>
              <a:t>个元素的过程。</a:t>
            </a:r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顺序表插入、删除算法的复杂度分析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386762" cy="5075238"/>
          </a:xfrm>
        </p:spPr>
        <p:txBody>
          <a:bodyPr/>
          <a:lstStyle/>
          <a:p>
            <a:pPr marL="457200" indent="-4572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在顺序表中第</a:t>
            </a:r>
            <a:r>
              <a:rPr lang="en-US" altLang="zh-CN" sz="28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个数据元素之前插入一个元素时，需要移动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n-i+1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个元素。若在顺序表的任何位置上插入数据元素的概率相等，即为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1/(n+1)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，则数据元素移动的平均次数为：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顺序表插入、删除算法的复杂度分析</a:t>
            </a:r>
            <a:endParaRPr lang="zh-CN" altLang="en-US" dirty="0"/>
          </a:p>
        </p:txBody>
      </p:sp>
      <p:grpSp>
        <p:nvGrpSpPr>
          <p:cNvPr id="32772" name="Group 6"/>
          <p:cNvGrpSpPr>
            <a:grpSpLocks/>
          </p:cNvGrpSpPr>
          <p:nvPr/>
        </p:nvGrpSpPr>
        <p:grpSpPr bwMode="auto">
          <a:xfrm>
            <a:off x="838200" y="3657600"/>
            <a:ext cx="7848600" cy="1447800"/>
            <a:chOff x="528" y="2304"/>
            <a:chExt cx="4944" cy="912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528" y="2304"/>
              <a:ext cx="4944" cy="912"/>
            </a:xfrm>
            <a:prstGeom prst="rect">
              <a:avLst/>
            </a:prstGeom>
            <a:solidFill>
              <a:srgbClr val="FFFF00"/>
            </a:solidFill>
            <a:ln w="9525">
              <a:pattFill prst="narVert">
                <a:fgClr>
                  <a:srgbClr val="00CC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32774" name="Object 4"/>
            <p:cNvGraphicFramePr>
              <a:graphicFrameLocks noChangeAspect="1"/>
            </p:cNvGraphicFramePr>
            <p:nvPr/>
          </p:nvGraphicFramePr>
          <p:xfrm>
            <a:off x="624" y="2373"/>
            <a:ext cx="4848" cy="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8" name="Equation" r:id="rId3" imgW="2679700" imgH="431800" progId="Equation.3">
                    <p:embed/>
                  </p:oleObj>
                </mc:Choice>
                <mc:Fallback>
                  <p:oleObj name="Equation" r:id="rId3" imgW="26797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373"/>
                          <a:ext cx="4848" cy="8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736012" cy="5075238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    </a:t>
            </a:r>
            <a:r>
              <a:rPr lang="zh-CN" altLang="en-US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在顺序表中删除第</a:t>
            </a:r>
            <a:r>
              <a:rPr lang="en-US" altLang="zh-CN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i</a:t>
            </a:r>
            <a:r>
              <a:rPr lang="zh-CN" altLang="en-US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个数据元素时，需要将删除元素之后的</a:t>
            </a:r>
            <a:r>
              <a:rPr lang="en-US" altLang="zh-CN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n-i</a:t>
            </a:r>
            <a:r>
              <a:rPr lang="zh-CN" altLang="en-US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个数据元素依次向前移动。若在顺序表的任何位置上删除数据元素的概率相等</a:t>
            </a:r>
            <a:r>
              <a:rPr lang="en-US" altLang="zh-CN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(</a:t>
            </a:r>
            <a:r>
              <a:rPr lang="zh-CN" altLang="en-US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为</a:t>
            </a:r>
            <a:r>
              <a:rPr lang="en-US" altLang="zh-CN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1/n)</a:t>
            </a:r>
            <a:r>
              <a:rPr lang="zh-CN" altLang="en-US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，则数据移动的次数平均为：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顺序表插入、删除算法的复杂度分析</a:t>
            </a:r>
            <a:endParaRPr lang="zh-CN" alt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600200" y="3357563"/>
            <a:ext cx="6172200" cy="1524000"/>
            <a:chOff x="1152" y="1872"/>
            <a:chExt cx="3888" cy="960"/>
          </a:xfrm>
        </p:grpSpPr>
        <p:sp>
          <p:nvSpPr>
            <p:cNvPr id="33799" name="Rectangle 5"/>
            <p:cNvSpPr>
              <a:spLocks noChangeArrowheads="1"/>
            </p:cNvSpPr>
            <p:nvPr/>
          </p:nvSpPr>
          <p:spPr bwMode="auto">
            <a:xfrm>
              <a:off x="1152" y="1872"/>
              <a:ext cx="3888" cy="96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00" name="Object 4"/>
            <p:cNvGraphicFramePr>
              <a:graphicFrameLocks noChangeAspect="1"/>
            </p:cNvGraphicFramePr>
            <p:nvPr/>
          </p:nvGraphicFramePr>
          <p:xfrm>
            <a:off x="1392" y="1920"/>
            <a:ext cx="3312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4" name="Equation" r:id="rId3" imgW="1397000" imgH="431800" progId="Equation.3">
                    <p:embed/>
                  </p:oleObj>
                </mc:Choice>
                <mc:Fallback>
                  <p:oleObj name="Equation" r:id="rId3" imgW="13970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920"/>
                          <a:ext cx="3312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685800" y="43434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503238" y="5157788"/>
            <a:ext cx="8183562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       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因此，顺序表中插入和删除一个数据元素的时间复杂度为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O(n)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autoUpdateAnimBg="0"/>
      <p:bldP spid="28877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736458" cy="5075238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lang="zh-CN" altLang="en-US" sz="2800" dirty="0">
                <a:ea typeface="楷体_GB2312"/>
                <a:cs typeface="楷体_GB2312"/>
              </a:rPr>
              <a:t>在链表存储方式中，用结点存储线性表数据元素。结点通常有一个</a:t>
            </a:r>
            <a:r>
              <a:rPr lang="zh-CN" altLang="en-US" sz="2800" dirty="0">
                <a:solidFill>
                  <a:srgbClr val="0000FF"/>
                </a:solidFill>
                <a:ea typeface="楷体_GB2312"/>
                <a:cs typeface="楷体_GB2312"/>
              </a:rPr>
              <a:t>数据域</a:t>
            </a:r>
            <a:r>
              <a:rPr lang="zh-CN" altLang="en-US" sz="2800" dirty="0">
                <a:ea typeface="楷体_GB2312"/>
                <a:cs typeface="楷体_GB2312"/>
              </a:rPr>
              <a:t>，另外还有一个或一个以上的</a:t>
            </a:r>
            <a:r>
              <a:rPr lang="zh-CN" altLang="en-US" sz="2800" dirty="0">
                <a:solidFill>
                  <a:srgbClr val="0000FF"/>
                </a:solidFill>
                <a:ea typeface="楷体_GB2312"/>
                <a:cs typeface="楷体_GB2312"/>
              </a:rPr>
              <a:t>指针域</a:t>
            </a:r>
            <a:r>
              <a:rPr lang="zh-CN" altLang="en-US" sz="2800" dirty="0">
                <a:ea typeface="楷体_GB2312"/>
                <a:cs typeface="楷体_GB2312"/>
              </a:rPr>
              <a:t>。元素之间的关系通过指针来表示。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3.3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线性表的链表表示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375650" cy="26924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单链表的结构</a:t>
            </a:r>
            <a:endParaRPr lang="zh-CN" altLang="en-US" sz="2800" b="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采用链接存储方式存储的线性表称为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线性链表</a:t>
            </a:r>
            <a:r>
              <a:rPr lang="zh-CN" altLang="en-US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，又称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单链表</a:t>
            </a:r>
            <a:r>
              <a:rPr lang="en-US" altLang="zh-CN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(linked list)</a:t>
            </a:r>
            <a:r>
              <a:rPr lang="zh-CN" altLang="en-US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，或简称为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链表</a:t>
            </a:r>
            <a:r>
              <a:rPr lang="zh-CN" altLang="en-US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。在单链表中，每一个数据元素占用一个结点。如图</a:t>
            </a:r>
            <a:r>
              <a:rPr lang="en-US" altLang="zh-CN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3-5</a:t>
            </a:r>
            <a:r>
              <a:rPr lang="zh-CN" altLang="en-US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所示。一个结点由两个域组成，一个域存放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数据元素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data</a:t>
            </a:r>
            <a:r>
              <a:rPr lang="zh-CN" altLang="en-US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，一个域存放指向该链表中下一个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结点的指针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next</a:t>
            </a:r>
            <a:r>
              <a:rPr lang="zh-CN" altLang="en-US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，它给出下一个结点的开始存储地址。</a:t>
            </a: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92275" y="4041775"/>
            <a:ext cx="5334000" cy="1905000"/>
            <a:chOff x="1440" y="2784"/>
            <a:chExt cx="3360" cy="1200"/>
          </a:xfrm>
        </p:grpSpPr>
        <p:sp>
          <p:nvSpPr>
            <p:cNvPr id="35845" name="Rectangle 6"/>
            <p:cNvSpPr>
              <a:spLocks noChangeArrowheads="1"/>
            </p:cNvSpPr>
            <p:nvPr/>
          </p:nvSpPr>
          <p:spPr bwMode="auto">
            <a:xfrm>
              <a:off x="1440" y="2784"/>
              <a:ext cx="3360" cy="1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5846" name="Picture 5" descr="E:\hkmiao\BOOK\数据结构\第三章-图\Fig3-5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928"/>
              <a:ext cx="2976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 autoUpdateAnimBg="0"/>
      <p:bldP spid="32973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267700" cy="5075238"/>
          </a:xfrm>
        </p:spPr>
        <p:txBody>
          <a:bodyPr>
            <a:normAutofit/>
          </a:bodyPr>
          <a:lstStyle/>
          <a:p>
            <a:pPr algn="just" eaLnBrk="1" fontAlgn="auto" hangingPunct="1">
              <a:lnSpc>
                <a:spcPct val="105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在单链表的表尾结点中，指针域为空以“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”表示之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algn="just" eaLnBrk="1" fontAlgn="auto" hangingPunct="1">
              <a:lnSpc>
                <a:spcPct val="105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设线性表存有某系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99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级学生的学号如下：</a:t>
            </a:r>
          </a:p>
          <a:p>
            <a:pPr algn="just" eaLnBrk="1" fontAlgn="auto" hangingPunct="1">
              <a:lnSpc>
                <a:spcPct val="105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(99101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99104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99110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99201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99208)</a:t>
            </a:r>
          </a:p>
          <a:p>
            <a:pPr algn="just" eaLnBrk="1" fontAlgn="auto" hangingPunct="1">
              <a:lnSpc>
                <a:spcPct val="105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可用如图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3-6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所示的单链表表示。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</a:t>
            </a:r>
            <a:endParaRPr lang="zh-CN" alt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31800" y="3771900"/>
            <a:ext cx="7391400" cy="2209800"/>
            <a:chOff x="672" y="1680"/>
            <a:chExt cx="4656" cy="1392"/>
          </a:xfrm>
        </p:grpSpPr>
        <p:sp>
          <p:nvSpPr>
            <p:cNvPr id="36869" name="Rectangle 7"/>
            <p:cNvSpPr>
              <a:spLocks noChangeArrowheads="1"/>
            </p:cNvSpPr>
            <p:nvPr/>
          </p:nvSpPr>
          <p:spPr bwMode="auto">
            <a:xfrm>
              <a:off x="672" y="1680"/>
              <a:ext cx="4656" cy="13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6870" name="Picture 6" descr="E:\hkmiao\BOOK\数据结构\第三章-图\Fig3-6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" y="1824"/>
              <a:ext cx="441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448675" cy="50752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线性表</a:t>
            </a:r>
            <a:r>
              <a:rPr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(linear-list)</a:t>
            </a:r>
            <a:r>
              <a:rPr lang="zh-CN" altLang="en-US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是最常用最简单的一种数据结构。一个线性表是</a:t>
            </a:r>
            <a:r>
              <a:rPr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 (n≥0)</a:t>
            </a:r>
            <a:r>
              <a:rPr lang="zh-CN" altLang="en-US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个相同类型数据元素的有限序列。记为：</a:t>
            </a:r>
            <a:r>
              <a:rPr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L= (a</a:t>
            </a:r>
            <a:r>
              <a:rPr lang="en-US" altLang="zh-CN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a</a:t>
            </a:r>
            <a:r>
              <a:rPr lang="en-US" altLang="zh-CN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… , a</a:t>
            </a:r>
            <a:r>
              <a:rPr lang="en-US" altLang="zh-CN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其中，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表名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是第一个数据元素（也简称为首元素），无前驱，只有一个后继；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是最后一个数据元素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即第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个数据元素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，只有一个前驱，无后继。其余的每个数据元素</a:t>
            </a:r>
            <a:r>
              <a:rPr lang="en-US" altLang="zh-CN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baseline="-300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(i=2,3, … ,n-1)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都只有一个前驱，且只有一个后继。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 (i=1,2, … ,n)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称为表中元素序号。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是数据元素的个数，也称为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表的长度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，若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n=0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称作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空表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线性表的定义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  <p:bldP spid="23040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带头结点的单链表</a:t>
            </a:r>
          </a:p>
        </p:txBody>
      </p:sp>
      <p:grpSp>
        <p:nvGrpSpPr>
          <p:cNvPr id="37891" name="组合 3"/>
          <p:cNvGrpSpPr>
            <a:grpSpLocks/>
          </p:cNvGrpSpPr>
          <p:nvPr/>
        </p:nvGrpSpPr>
        <p:grpSpPr bwMode="auto">
          <a:xfrm>
            <a:off x="647700" y="1989138"/>
            <a:ext cx="7766050" cy="2376487"/>
            <a:chOff x="838200" y="1916832"/>
            <a:chExt cx="7766248" cy="2376264"/>
          </a:xfrm>
        </p:grpSpPr>
        <p:sp>
          <p:nvSpPr>
            <p:cNvPr id="37892" name="Rectangle 5"/>
            <p:cNvSpPr>
              <a:spLocks noChangeArrowheads="1"/>
            </p:cNvSpPr>
            <p:nvPr/>
          </p:nvSpPr>
          <p:spPr bwMode="auto">
            <a:xfrm>
              <a:off x="838200" y="1916832"/>
              <a:ext cx="7766248" cy="2376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7894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87459" y="2204142"/>
              <a:ext cx="7058205" cy="1761960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593137" cy="1252538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  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 =1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即</a:t>
            </a:r>
            <a:r>
              <a:rPr lang="en-US" altLang="zh-CN" sz="28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800" baseline="-300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baseline="-30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是链表中第一个结点中的数据，则新结点</a:t>
            </a:r>
            <a:r>
              <a:rPr lang="en-US" altLang="zh-CN" sz="28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newnode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应插入在第一个结点之前。</a:t>
            </a:r>
            <a:endParaRPr lang="en-US" altLang="zh-CN" sz="2800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单链表的插入</a:t>
            </a:r>
            <a:endParaRPr lang="zh-CN" alt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1038" y="2549525"/>
            <a:ext cx="7235825" cy="3140075"/>
            <a:chOff x="528" y="1920"/>
            <a:chExt cx="4896" cy="2208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528" y="1920"/>
              <a:ext cx="4896" cy="2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8918" name="Picture 4" descr="E:\hkmiao\BOOK\数据结构\第三章-图\Fig3-8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016"/>
              <a:ext cx="4608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448675" cy="5075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0" dirty="0">
                <a:latin typeface="宋体" pitchFamily="2" charset="-122"/>
              </a:rPr>
              <a:t>  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1&lt;</a:t>
            </a:r>
            <a:r>
              <a:rPr lang="en-US" altLang="zh-CN" sz="2800" b="0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i≤n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，即</a:t>
            </a:r>
            <a:r>
              <a:rPr lang="en-US" altLang="zh-CN" sz="2800" b="0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800" b="0" baseline="-30000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b="0" baseline="-300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不是链表中第一个结点中的数据，则新结点</a:t>
            </a:r>
            <a:r>
              <a:rPr lang="en-US" altLang="zh-CN" sz="2800" b="0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newnode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插入在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800" b="0" baseline="-300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i-1 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与</a:t>
            </a:r>
            <a:r>
              <a:rPr lang="en-US" altLang="zh-CN" sz="2800" b="0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800" b="0" baseline="-30000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b="0" baseline="-300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之间。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单链表的插入</a:t>
            </a:r>
            <a:endParaRPr lang="zh-CN" altLang="en-US" dirty="0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295400" y="3138488"/>
            <a:ext cx="6705600" cy="1752600"/>
            <a:chOff x="960" y="912"/>
            <a:chExt cx="4224" cy="1104"/>
          </a:xfrm>
        </p:grpSpPr>
        <p:sp>
          <p:nvSpPr>
            <p:cNvPr id="39942" name="Rectangle 8"/>
            <p:cNvSpPr>
              <a:spLocks noChangeArrowheads="1"/>
            </p:cNvSpPr>
            <p:nvPr/>
          </p:nvSpPr>
          <p:spPr bwMode="auto">
            <a:xfrm>
              <a:off x="960" y="912"/>
              <a:ext cx="4224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9943" name="Picture 7" descr="E:\hkmiao\BOOK\数据结构\第三章-图\Fig3-9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008"/>
              <a:ext cx="4032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685800" y="3068638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autoUpdateAnimBg="0"/>
      <p:bldP spid="31745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单链表的插入</a:t>
            </a:r>
            <a:endParaRPr lang="zh-CN" altLang="en-US" dirty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295400" y="2708275"/>
            <a:ext cx="6705600" cy="1676400"/>
            <a:chOff x="912" y="2928"/>
            <a:chExt cx="4224" cy="1056"/>
          </a:xfrm>
        </p:grpSpPr>
        <p:sp>
          <p:nvSpPr>
            <p:cNvPr id="40965" name="Rectangle 9"/>
            <p:cNvSpPr>
              <a:spLocks noChangeArrowheads="1"/>
            </p:cNvSpPr>
            <p:nvPr/>
          </p:nvSpPr>
          <p:spPr bwMode="auto">
            <a:xfrm>
              <a:off x="912" y="2928"/>
              <a:ext cx="4224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0966" name="Picture 6" descr="E:\hkmiao\BOOK\数据结构\第三章-图\Fig3-10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3024"/>
              <a:ext cx="4032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376238" y="1341438"/>
            <a:ext cx="8077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(3)</a:t>
            </a:r>
            <a:r>
              <a:rPr kumimoji="1" lang="en-US" altLang="zh-CN" sz="2800"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1" lang="zh-CN" altLang="en-US" sz="2800">
                <a:latin typeface="Times New Roman" pitchFamily="18" charset="0"/>
                <a:ea typeface="楷体_GB2312"/>
                <a:cs typeface="楷体_GB2312"/>
              </a:rPr>
              <a:t>若</a:t>
            </a:r>
            <a:r>
              <a:rPr kumimoji="1" lang="en-US" altLang="zh-CN" sz="2800">
                <a:latin typeface="Times New Roman" pitchFamily="18" charset="0"/>
                <a:ea typeface="楷体_GB2312"/>
                <a:cs typeface="楷体_GB2312"/>
              </a:rPr>
              <a:t>i = n+1</a:t>
            </a:r>
            <a:r>
              <a:rPr kumimoji="1" lang="zh-CN" altLang="en-US" sz="2800">
                <a:latin typeface="Times New Roman" pitchFamily="18" charset="0"/>
                <a:ea typeface="楷体_GB2312"/>
                <a:cs typeface="楷体_GB2312"/>
              </a:rPr>
              <a:t>，即在线性表的表尾后插入新结点</a:t>
            </a:r>
            <a:r>
              <a:rPr kumimoji="1" lang="en-US" altLang="zh-CN" sz="2800">
                <a:latin typeface="Times New Roman" pitchFamily="18" charset="0"/>
                <a:ea typeface="楷体_GB2312"/>
                <a:cs typeface="楷体_GB2312"/>
              </a:rPr>
              <a:t>newnode</a:t>
            </a:r>
            <a:r>
              <a:rPr kumimoji="1" lang="zh-CN" altLang="en-US" sz="2800">
                <a:latin typeface="Times New Roman" pitchFamily="18" charset="0"/>
                <a:ea typeface="楷体_GB2312"/>
                <a:cs typeface="楷体_GB2312"/>
              </a:rPr>
              <a:t>，相当于表尾追加</a:t>
            </a:r>
            <a:r>
              <a:rPr kumimoji="1" lang="en-US" altLang="zh-CN" sz="2800">
                <a:latin typeface="Times New Roman" pitchFamily="18" charset="0"/>
                <a:ea typeface="楷体_GB2312"/>
                <a:cs typeface="楷体_GB2312"/>
              </a:rPr>
              <a:t>newnode</a:t>
            </a:r>
            <a:r>
              <a:rPr kumimoji="1" lang="zh-CN" altLang="en-US" sz="2800">
                <a:latin typeface="Times New Roman" pitchFamily="18" charset="0"/>
                <a:ea typeface="楷体_GB2312"/>
                <a:cs typeface="楷体_GB2312"/>
              </a:rPr>
              <a:t>。</a:t>
            </a:r>
            <a:endParaRPr kumimoji="1" lang="zh-CN" altLang="en-US" sz="2800"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232775" cy="8921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不带头结点的单链表的删除</a:t>
            </a:r>
            <a:r>
              <a:rPr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删除链表中第</a:t>
            </a:r>
            <a:r>
              <a:rPr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个结点。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单链表的删除</a:t>
            </a:r>
            <a:endParaRPr lang="zh-CN" altLang="en-US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73150" y="2492375"/>
            <a:ext cx="6477000" cy="2133600"/>
            <a:chOff x="768" y="864"/>
            <a:chExt cx="4080" cy="1344"/>
          </a:xfrm>
        </p:grpSpPr>
        <p:sp>
          <p:nvSpPr>
            <p:cNvPr id="41989" name="Rectangle 6"/>
            <p:cNvSpPr>
              <a:spLocks noChangeArrowheads="1"/>
            </p:cNvSpPr>
            <p:nvPr/>
          </p:nvSpPr>
          <p:spPr bwMode="auto">
            <a:xfrm>
              <a:off x="768" y="864"/>
              <a:ext cx="4080" cy="1344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1990" name="Picture 4" descr="E:\hkmiao\BOOK\数据结构\第三章-图\Fig3-1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912"/>
              <a:ext cx="388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单链表中结点的类模板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1A68BD-5501-4A6B-92B1-577F5961FE81}"/>
              </a:ext>
            </a:extLst>
          </p:cNvPr>
          <p:cNvSpPr/>
          <p:nvPr/>
        </p:nvSpPr>
        <p:spPr>
          <a:xfrm>
            <a:off x="467544" y="1340768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template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Node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Node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next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Node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Node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Node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link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NULL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0D45CDF-F490-4D26-A40A-9C6D1C06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406461-49D1-4AC2-984F-6B4533576BB5}"/>
              </a:ext>
            </a:extLst>
          </p:cNvPr>
          <p:cNvSpPr/>
          <p:nvPr/>
        </p:nvSpPr>
        <p:spPr>
          <a:xfrm>
            <a:off x="989602" y="1304764"/>
            <a:ext cx="7164796" cy="2862322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template</a:t>
            </a:r>
            <a:r>
              <a:rPr lang="en-US" altLang="zh-CN" dirty="0">
                <a:solidFill>
                  <a:srgbClr val="383A4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&lt;</a:t>
            </a:r>
            <a:r>
              <a:rPr lang="en-US" altLang="zh-CN" dirty="0" err="1">
                <a:solidFill>
                  <a:srgbClr val="A626A4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typename</a:t>
            </a:r>
            <a:r>
              <a:rPr lang="en-US" altLang="zh-CN" dirty="0">
                <a:solidFill>
                  <a:srgbClr val="383A4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T&gt;</a:t>
            </a:r>
          </a:p>
          <a:p>
            <a:r>
              <a:rPr lang="en-US" altLang="zh-CN" dirty="0">
                <a:solidFill>
                  <a:srgbClr val="A626A4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class</a:t>
            </a:r>
            <a:r>
              <a:rPr lang="en-US" altLang="zh-CN" dirty="0">
                <a:solidFill>
                  <a:srgbClr val="383A4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C1840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Node</a:t>
            </a:r>
            <a:endParaRPr lang="en-US" altLang="zh-CN" dirty="0">
              <a:solidFill>
                <a:srgbClr val="383A42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A626A4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public</a:t>
            </a:r>
            <a:r>
              <a:rPr lang="en-US" altLang="zh-CN" dirty="0">
                <a:solidFill>
                  <a:srgbClr val="383A4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383A4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Node&lt;T&gt; *next; </a:t>
            </a:r>
            <a:r>
              <a:rPr lang="en-US" altLang="zh-CN" i="1" dirty="0">
                <a:solidFill>
                  <a:srgbClr val="A0A1A7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</a:t>
            </a:r>
            <a:r>
              <a:rPr lang="zh-CN" altLang="en-US" i="1" dirty="0">
                <a:solidFill>
                  <a:srgbClr val="A0A1A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指向后继结点的指针</a:t>
            </a:r>
            <a:endParaRPr lang="zh-CN" altLang="en-US" dirty="0">
              <a:solidFill>
                <a:srgbClr val="383A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 data; </a:t>
            </a:r>
            <a:r>
              <a:rPr lang="en-US" altLang="zh-CN" i="1" dirty="0">
                <a:solidFill>
                  <a:srgbClr val="A0A1A7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</a:t>
            </a:r>
            <a:r>
              <a:rPr lang="zh-CN" altLang="en-US" i="1" dirty="0">
                <a:solidFill>
                  <a:srgbClr val="A0A1A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数据域</a:t>
            </a:r>
            <a:endParaRPr lang="zh-CN" altLang="en-US" dirty="0">
              <a:solidFill>
                <a:srgbClr val="383A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Node();</a:t>
            </a:r>
          </a:p>
          <a:p>
            <a:r>
              <a:rPr lang="en-US" altLang="zh-CN" dirty="0">
                <a:solidFill>
                  <a:srgbClr val="383A4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Node(</a:t>
            </a:r>
            <a:r>
              <a:rPr lang="en-US" altLang="zh-CN" dirty="0">
                <a:solidFill>
                  <a:srgbClr val="A626A4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383A4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T &amp;data, Node&lt;T&gt; *next = </a:t>
            </a:r>
            <a:r>
              <a:rPr lang="en-US" altLang="zh-CN" dirty="0">
                <a:solidFill>
                  <a:srgbClr val="98680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383A4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 </a:t>
            </a:r>
            <a:r>
              <a:rPr lang="en-US" altLang="zh-CN" i="1" dirty="0">
                <a:solidFill>
                  <a:srgbClr val="A0A1A7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</a:t>
            </a:r>
            <a:r>
              <a:rPr lang="zh-CN" altLang="en-US" i="1" dirty="0">
                <a:solidFill>
                  <a:srgbClr val="A0A1A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构造函数</a:t>
            </a:r>
            <a:endParaRPr lang="zh-CN" altLang="en-US" dirty="0">
              <a:solidFill>
                <a:srgbClr val="383A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~Node(); </a:t>
            </a:r>
            <a:r>
              <a:rPr lang="en-US" altLang="zh-CN" i="1" dirty="0">
                <a:solidFill>
                  <a:srgbClr val="A0A1A7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</a:t>
            </a:r>
            <a:r>
              <a:rPr lang="zh-CN" altLang="en-US" i="1" dirty="0">
                <a:solidFill>
                  <a:srgbClr val="A0A1A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析构函数</a:t>
            </a:r>
            <a:endParaRPr lang="zh-CN" altLang="en-US" dirty="0">
              <a:solidFill>
                <a:srgbClr val="383A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};</a:t>
            </a:r>
            <a:endParaRPr lang="en-US" altLang="zh-CN" i="0" u="none" strike="noStrike" dirty="0">
              <a:solidFill>
                <a:srgbClr val="383A42"/>
              </a:solidFill>
              <a:effectLst/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7211C-F227-4EC0-8C5A-F2C6EBA8D62B}"/>
              </a:ext>
            </a:extLst>
          </p:cNvPr>
          <p:cNvSpPr/>
          <p:nvPr/>
        </p:nvSpPr>
        <p:spPr>
          <a:xfrm>
            <a:off x="251520" y="4167086"/>
            <a:ext cx="53645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Font typeface="+mj-lt"/>
              <a:buAutoNum type="arabicPeriod"/>
            </a:pPr>
            <a:endParaRPr lang="en-US" altLang="zh-CN" dirty="0">
              <a:solidFill>
                <a:srgbClr val="383A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altLang="zh-CN" dirty="0">
                <a:solidFill>
                  <a:srgbClr val="383A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A626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dirty="0">
                <a:solidFill>
                  <a:srgbClr val="383A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T&gt;</a:t>
            </a:r>
          </a:p>
          <a:p>
            <a:r>
              <a:rPr lang="en-US" altLang="zh-CN" dirty="0">
                <a:solidFill>
                  <a:srgbClr val="383A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Node&lt;T&gt;::Node(</a:t>
            </a:r>
            <a:r>
              <a:rPr lang="en-US" altLang="zh-CN" dirty="0">
                <a:solidFill>
                  <a:srgbClr val="A626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dirty="0">
                <a:solidFill>
                  <a:srgbClr val="383A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T&amp; data, Node&lt;T&gt;* next = </a:t>
            </a:r>
            <a:r>
              <a:rPr lang="en-US" altLang="zh-CN" dirty="0">
                <a:solidFill>
                  <a:srgbClr val="9868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383A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altLang="zh-CN" dirty="0">
                <a:solidFill>
                  <a:srgbClr val="383A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 :data(data),next(next)</a:t>
            </a:r>
          </a:p>
          <a:p>
            <a:r>
              <a:rPr lang="en-US" altLang="zh-CN" dirty="0">
                <a:solidFill>
                  <a:srgbClr val="383A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solidFill>
                  <a:srgbClr val="383A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US" altLang="zh-CN" i="1" dirty="0">
                <a:solidFill>
                  <a:srgbClr val="A0A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//Operation</a:t>
            </a:r>
            <a:endParaRPr lang="en-US" altLang="zh-CN" dirty="0">
              <a:solidFill>
                <a:srgbClr val="383A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dirty="0">
              <a:solidFill>
                <a:srgbClr val="383A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F2E402-EAFC-419E-AD93-4BBC88008F96}"/>
              </a:ext>
            </a:extLst>
          </p:cNvPr>
          <p:cNvSpPr/>
          <p:nvPr/>
        </p:nvSpPr>
        <p:spPr>
          <a:xfrm>
            <a:off x="5749470" y="4167086"/>
            <a:ext cx="29930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template</a:t>
            </a:r>
            <a:r>
              <a:rPr lang="en-US" altLang="zh-CN" dirty="0">
                <a:solidFill>
                  <a:srgbClr val="383A4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CN" dirty="0" err="1">
                <a:solidFill>
                  <a:srgbClr val="A626A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typename</a:t>
            </a:r>
            <a:r>
              <a:rPr lang="en-US" altLang="zh-CN" dirty="0">
                <a:solidFill>
                  <a:srgbClr val="383A4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T&gt;</a:t>
            </a:r>
          </a:p>
          <a:p>
            <a:r>
              <a:rPr lang="en-US" altLang="zh-CN" dirty="0">
                <a:solidFill>
                  <a:srgbClr val="383A4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Node&lt;T&gt;::Node()</a:t>
            </a:r>
          </a:p>
          <a:p>
            <a:r>
              <a:rPr lang="en-US" altLang="zh-CN" dirty="0">
                <a:solidFill>
                  <a:srgbClr val="383A4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r>
              <a:rPr lang="en-US" altLang="zh-CN" dirty="0">
                <a:solidFill>
                  <a:srgbClr val="383A4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r>
              <a:rPr lang="en-US" altLang="zh-CN" dirty="0">
                <a:solidFill>
                  <a:srgbClr val="A626A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template</a:t>
            </a:r>
            <a:r>
              <a:rPr lang="en-US" altLang="zh-CN" dirty="0">
                <a:solidFill>
                  <a:srgbClr val="383A4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CN" dirty="0" err="1">
                <a:solidFill>
                  <a:srgbClr val="A626A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typename</a:t>
            </a:r>
            <a:r>
              <a:rPr lang="en-US" altLang="zh-CN" dirty="0">
                <a:solidFill>
                  <a:srgbClr val="383A4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T&gt;</a:t>
            </a:r>
          </a:p>
          <a:p>
            <a:r>
              <a:rPr lang="en-US" altLang="zh-CN" dirty="0">
                <a:solidFill>
                  <a:srgbClr val="383A4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Node&lt;T&gt;::~Node()</a:t>
            </a:r>
          </a:p>
          <a:p>
            <a:r>
              <a:rPr lang="en-US" altLang="zh-CN" dirty="0">
                <a:solidFill>
                  <a:srgbClr val="383A4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r>
              <a:rPr lang="en-US" altLang="zh-CN" dirty="0">
                <a:solidFill>
                  <a:srgbClr val="383A4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40182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267A88D-C3B1-4141-BFC6-26ADFD7C9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516" y="1340768"/>
            <a:ext cx="7521678" cy="604568"/>
          </a:xfrm>
        </p:spPr>
        <p:txBody>
          <a:bodyPr/>
          <a:lstStyle/>
          <a:p>
            <a:r>
              <a:rPr lang="zh-CN" altLang="en-US" b="0" dirty="0"/>
              <a:t>那么如何用模板参数</a:t>
            </a:r>
            <a:r>
              <a:rPr lang="en-US" altLang="zh-CN" b="0" dirty="0"/>
              <a:t>/</a:t>
            </a:r>
            <a:r>
              <a:rPr lang="zh-CN" altLang="en-US" b="0" dirty="0"/>
              <a:t>类型信息进行</a:t>
            </a:r>
            <a:r>
              <a:rPr lang="en-US" altLang="zh-CN" b="0" dirty="0"/>
              <a:t>new</a:t>
            </a:r>
            <a:r>
              <a:rPr lang="zh-CN" altLang="en-US" b="0" dirty="0"/>
              <a:t>运算呢？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0B5B17-8CE6-45DB-8377-BDF5AECBE07F}"/>
              </a:ext>
            </a:extLst>
          </p:cNvPr>
          <p:cNvSpPr/>
          <p:nvPr/>
        </p:nvSpPr>
        <p:spPr>
          <a:xfrm>
            <a:off x="211749" y="194533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83A42"/>
                </a:solidFill>
                <a:latin typeface="&amp;quot"/>
              </a:rPr>
              <a:t>Node&lt;</a:t>
            </a:r>
            <a:r>
              <a:rPr lang="en-US" altLang="zh-CN" dirty="0">
                <a:solidFill>
                  <a:srgbClr val="A626A4"/>
                </a:solidFill>
                <a:latin typeface="&amp;quot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&gt;* tem = </a:t>
            </a:r>
            <a:r>
              <a:rPr lang="en-US" altLang="zh-CN" dirty="0">
                <a:solidFill>
                  <a:srgbClr val="A626A4"/>
                </a:solidFill>
                <a:latin typeface="&amp;quot"/>
              </a:rPr>
              <a:t>new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 Node&lt;</a:t>
            </a:r>
            <a:r>
              <a:rPr lang="en-US" altLang="zh-CN" dirty="0">
                <a:solidFill>
                  <a:srgbClr val="A626A4"/>
                </a:solidFill>
                <a:latin typeface="&amp;quot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&gt;(</a:t>
            </a:r>
            <a:r>
              <a:rPr lang="en-US" altLang="zh-CN" dirty="0">
                <a:solidFill>
                  <a:srgbClr val="986801"/>
                </a:solidFill>
                <a:latin typeface="&amp;quot"/>
              </a:rPr>
              <a:t>12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,</a:t>
            </a:r>
            <a:r>
              <a:rPr lang="en-US" altLang="zh-CN" dirty="0">
                <a:solidFill>
                  <a:srgbClr val="0184BB"/>
                </a:solidFill>
                <a:latin typeface="&amp;quot"/>
              </a:rPr>
              <a:t>NULL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); </a:t>
            </a:r>
            <a:r>
              <a:rPr lang="en-US" altLang="zh-CN" i="1" dirty="0">
                <a:solidFill>
                  <a:srgbClr val="A0A1A7"/>
                </a:solidFill>
                <a:latin typeface="&amp;quot"/>
              </a:rPr>
              <a:t>//</a:t>
            </a:r>
            <a:r>
              <a:rPr lang="zh-CN" altLang="en-US" i="1" dirty="0">
                <a:solidFill>
                  <a:srgbClr val="A0A1A7"/>
                </a:solidFill>
                <a:latin typeface="&amp;quot"/>
              </a:rPr>
              <a:t>用带类型信息的模板进行</a:t>
            </a:r>
            <a:r>
              <a:rPr lang="en-US" altLang="zh-CN" i="1" dirty="0">
                <a:solidFill>
                  <a:srgbClr val="A0A1A7"/>
                </a:solidFill>
                <a:latin typeface="&amp;quot"/>
              </a:rPr>
              <a:t>new</a:t>
            </a:r>
            <a:r>
              <a:rPr lang="zh-CN" altLang="en-US" i="1" dirty="0">
                <a:solidFill>
                  <a:srgbClr val="A0A1A7"/>
                </a:solidFill>
                <a:latin typeface="&amp;quot"/>
              </a:rPr>
              <a:t>运算</a:t>
            </a:r>
            <a:endParaRPr lang="zh-CN" altLang="en-US" dirty="0">
              <a:solidFill>
                <a:srgbClr val="383A42"/>
              </a:solidFill>
              <a:latin typeface="&amp;quot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&amp;quot"/>
              </a:rPr>
              <a:t>Node&lt;T&gt;* </a:t>
            </a:r>
            <a:r>
              <a:rPr lang="en-US" altLang="zh-CN" dirty="0" err="1">
                <a:solidFill>
                  <a:srgbClr val="383A42"/>
                </a:solidFill>
                <a:latin typeface="&amp;quot"/>
              </a:rPr>
              <a:t>tempNode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 = </a:t>
            </a:r>
            <a:r>
              <a:rPr lang="en-US" altLang="zh-CN" dirty="0">
                <a:solidFill>
                  <a:srgbClr val="A626A4"/>
                </a:solidFill>
                <a:latin typeface="&amp;quot"/>
              </a:rPr>
              <a:t>new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 Node&lt;T&gt;(</a:t>
            </a:r>
            <a:r>
              <a:rPr lang="en-US" altLang="zh-CN" dirty="0" err="1">
                <a:solidFill>
                  <a:srgbClr val="383A42"/>
                </a:solidFill>
                <a:latin typeface="&amp;quot"/>
              </a:rPr>
              <a:t>item,</a:t>
            </a:r>
            <a:r>
              <a:rPr lang="en-US" altLang="zh-CN" dirty="0" err="1">
                <a:solidFill>
                  <a:srgbClr val="0184BB"/>
                </a:solidFill>
                <a:latin typeface="&amp;quot"/>
              </a:rPr>
              <a:t>NULL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); </a:t>
            </a:r>
            <a:r>
              <a:rPr lang="en-US" altLang="zh-CN" i="1" dirty="0">
                <a:solidFill>
                  <a:srgbClr val="A0A1A7"/>
                </a:solidFill>
                <a:latin typeface="&amp;quot"/>
              </a:rPr>
              <a:t>//</a:t>
            </a:r>
            <a:r>
              <a:rPr lang="zh-CN" altLang="en-US" i="1" dirty="0">
                <a:solidFill>
                  <a:srgbClr val="A0A1A7"/>
                </a:solidFill>
                <a:latin typeface="&amp;quot"/>
              </a:rPr>
              <a:t>用模板参数进行</a:t>
            </a:r>
            <a:r>
              <a:rPr lang="en-US" altLang="zh-CN" i="1" dirty="0">
                <a:solidFill>
                  <a:srgbClr val="A0A1A7"/>
                </a:solidFill>
                <a:latin typeface="&amp;quot"/>
              </a:rPr>
              <a:t>new</a:t>
            </a:r>
            <a:r>
              <a:rPr lang="zh-CN" altLang="en-US" i="1" dirty="0">
                <a:solidFill>
                  <a:srgbClr val="A0A1A7"/>
                </a:solidFill>
                <a:latin typeface="&amp;quot"/>
              </a:rPr>
              <a:t>运算</a:t>
            </a:r>
            <a:endParaRPr lang="zh-CN" altLang="en-US" b="0" i="0" u="none" strike="noStrike" dirty="0">
              <a:solidFill>
                <a:srgbClr val="383A42"/>
              </a:solidFill>
              <a:effectLst/>
              <a:latin typeface="&amp;quot"/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8F54692-5927-4913-9366-3F627B864C5A}"/>
              </a:ext>
            </a:extLst>
          </p:cNvPr>
          <p:cNvSpPr txBox="1">
            <a:spLocks/>
          </p:cNvSpPr>
          <p:nvPr/>
        </p:nvSpPr>
        <p:spPr bwMode="auto">
          <a:xfrm>
            <a:off x="395536" y="3573016"/>
            <a:ext cx="7521678" cy="604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tx1">
                    <a:lumMod val="75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bg1"/>
                </a:solidFill>
                <a:latin typeface="+mn-lt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cs typeface="+mn-cs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cs typeface="+mn-cs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cs typeface="+mn-cs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cs typeface="+mn-cs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r>
              <a:rPr lang="zh-CN" altLang="en-US" b="0" kern="0" dirty="0"/>
              <a:t>用构造函数构造对象：</a:t>
            </a:r>
            <a:endParaRPr lang="zh-CN" altLang="en-US" kern="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2FC719-FF01-4CA6-88A7-DF369E8B5457}"/>
              </a:ext>
            </a:extLst>
          </p:cNvPr>
          <p:cNvSpPr/>
          <p:nvPr/>
        </p:nvSpPr>
        <p:spPr>
          <a:xfrm>
            <a:off x="524614" y="4257092"/>
            <a:ext cx="2848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83A42"/>
                </a:solidFill>
                <a:latin typeface="&amp;quot"/>
              </a:rPr>
              <a:t>Node&lt;</a:t>
            </a:r>
            <a:r>
              <a:rPr lang="en-US" altLang="zh-CN" dirty="0">
                <a:solidFill>
                  <a:srgbClr val="A626A4"/>
                </a:solidFill>
                <a:latin typeface="&amp;quot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&gt; </a:t>
            </a:r>
            <a:r>
              <a:rPr lang="en-US" altLang="zh-CN" dirty="0">
                <a:solidFill>
                  <a:srgbClr val="4078F2"/>
                </a:solidFill>
                <a:latin typeface="&amp;quot"/>
              </a:rPr>
              <a:t>nodes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&amp;quot"/>
              </a:rPr>
              <a:t>12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,</a:t>
            </a:r>
            <a:r>
              <a:rPr lang="en-US" altLang="zh-CN" dirty="0">
                <a:solidFill>
                  <a:srgbClr val="0184BB"/>
                </a:solidFill>
                <a:latin typeface="&amp;quot"/>
              </a:rPr>
              <a:t>NULL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)</a:t>
            </a:r>
            <a:r>
              <a:rPr lang="en-US" altLang="zh-CN" dirty="0">
                <a:solidFill>
                  <a:srgbClr val="383A42"/>
                </a:solidFill>
                <a:latin typeface="Source Code Pro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171030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B1954CD-CDD6-4A79-A85B-C45B16B66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524" y="1340768"/>
            <a:ext cx="3623949" cy="460552"/>
          </a:xfrm>
        </p:spPr>
        <p:txBody>
          <a:bodyPr/>
          <a:lstStyle/>
          <a:p>
            <a:r>
              <a:rPr lang="zh-CN" altLang="en-US" dirty="0"/>
              <a:t>普通类模板：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7EC01B-6BA6-4BFC-AC6F-7FE855EE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B7B5C7-DFE8-44E8-AF3F-A5253CA67983}"/>
              </a:ext>
            </a:extLst>
          </p:cNvPr>
          <p:cNvSpPr/>
          <p:nvPr/>
        </p:nvSpPr>
        <p:spPr>
          <a:xfrm>
            <a:off x="209289" y="1840373"/>
            <a:ext cx="39964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&amp;quot"/>
              </a:rPr>
              <a:t>template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&lt;</a:t>
            </a:r>
            <a:r>
              <a:rPr lang="en-US" altLang="zh-CN" dirty="0" err="1">
                <a:solidFill>
                  <a:srgbClr val="A626A4"/>
                </a:solidFill>
                <a:latin typeface="&amp;quot"/>
              </a:rPr>
              <a:t>typename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 T&gt;</a:t>
            </a:r>
          </a:p>
          <a:p>
            <a:r>
              <a:rPr lang="en-US" altLang="zh-CN" dirty="0">
                <a:solidFill>
                  <a:srgbClr val="A626A4"/>
                </a:solidFill>
                <a:latin typeface="&amp;quot"/>
              </a:rPr>
              <a:t>class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 </a:t>
            </a:r>
            <a:r>
              <a:rPr lang="en-US" altLang="zh-CN" dirty="0">
                <a:solidFill>
                  <a:srgbClr val="C18401"/>
                </a:solidFill>
                <a:latin typeface="&amp;quot"/>
              </a:rPr>
              <a:t>LinkedList</a:t>
            </a:r>
            <a:endParaRPr lang="en-US" altLang="zh-CN" dirty="0">
              <a:solidFill>
                <a:srgbClr val="383A42"/>
              </a:solidFill>
              <a:latin typeface="&amp;quot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&amp;quot"/>
              </a:rPr>
              <a:t>{</a:t>
            </a:r>
          </a:p>
          <a:p>
            <a:r>
              <a:rPr lang="en-US" altLang="zh-CN" dirty="0">
                <a:solidFill>
                  <a:srgbClr val="A626A4"/>
                </a:solidFill>
                <a:latin typeface="&amp;quot"/>
              </a:rPr>
              <a:t>private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:</a:t>
            </a:r>
          </a:p>
          <a:p>
            <a:r>
              <a:rPr lang="en-US" altLang="zh-CN" dirty="0">
                <a:solidFill>
                  <a:srgbClr val="A626A4"/>
                </a:solidFill>
                <a:latin typeface="&amp;quot"/>
              </a:rPr>
              <a:t>public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:</a:t>
            </a:r>
          </a:p>
          <a:p>
            <a:r>
              <a:rPr lang="en-US" altLang="zh-CN" dirty="0">
                <a:solidFill>
                  <a:srgbClr val="383A42"/>
                </a:solidFill>
                <a:latin typeface="&amp;quot"/>
              </a:rPr>
              <a:t>LinkedList();  </a:t>
            </a:r>
          </a:p>
          <a:p>
            <a:r>
              <a:rPr lang="en-US" altLang="zh-CN" dirty="0">
                <a:solidFill>
                  <a:srgbClr val="383A42"/>
                </a:solidFill>
                <a:latin typeface="&amp;quot"/>
              </a:rPr>
              <a:t>    LinkedList(</a:t>
            </a:r>
            <a:r>
              <a:rPr lang="en-US" altLang="zh-CN" dirty="0">
                <a:solidFill>
                  <a:srgbClr val="A626A4"/>
                </a:solidFill>
                <a:latin typeface="&amp;quot"/>
              </a:rPr>
              <a:t>const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 LinkedList&lt;T&gt;&amp; L);   </a:t>
            </a:r>
          </a:p>
          <a:p>
            <a:r>
              <a:rPr lang="en-US" altLang="zh-CN" dirty="0">
                <a:solidFill>
                  <a:srgbClr val="383A42"/>
                </a:solidFill>
                <a:latin typeface="&amp;quot"/>
              </a:rPr>
              <a:t>    ~LinkedList();</a:t>
            </a:r>
          </a:p>
          <a:p>
            <a:r>
              <a:rPr lang="en-US" altLang="zh-CN" dirty="0">
                <a:solidFill>
                  <a:srgbClr val="383A42"/>
                </a:solidFill>
                <a:latin typeface="&amp;quot"/>
              </a:rPr>
              <a:t>}</a:t>
            </a:r>
          </a:p>
          <a:p>
            <a:r>
              <a:rPr lang="en-US" altLang="zh-CN" dirty="0">
                <a:solidFill>
                  <a:srgbClr val="A626A4"/>
                </a:solidFill>
                <a:latin typeface="&amp;quot"/>
              </a:rPr>
              <a:t>template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&lt;</a:t>
            </a:r>
            <a:r>
              <a:rPr lang="en-US" altLang="zh-CN" dirty="0" err="1">
                <a:solidFill>
                  <a:srgbClr val="A626A4"/>
                </a:solidFill>
                <a:latin typeface="&amp;quot"/>
              </a:rPr>
              <a:t>typename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 T&gt;</a:t>
            </a:r>
          </a:p>
          <a:p>
            <a:r>
              <a:rPr lang="en-US" altLang="zh-CN" dirty="0">
                <a:solidFill>
                  <a:srgbClr val="383A42"/>
                </a:solidFill>
                <a:latin typeface="&amp;quot"/>
              </a:rPr>
              <a:t>Node&lt;T&gt; * LinkedList&lt;T&gt;::LinkedList()</a:t>
            </a:r>
          </a:p>
          <a:p>
            <a:r>
              <a:rPr lang="en-US" altLang="zh-CN" dirty="0">
                <a:solidFill>
                  <a:srgbClr val="383A42"/>
                </a:solidFill>
                <a:latin typeface="&amp;quot"/>
              </a:rPr>
              <a:t>{</a:t>
            </a:r>
          </a:p>
          <a:p>
            <a:r>
              <a:rPr lang="en-US" altLang="zh-CN" dirty="0">
                <a:solidFill>
                  <a:srgbClr val="383A42"/>
                </a:solidFill>
                <a:latin typeface="&amp;quot"/>
              </a:rPr>
              <a:t>}</a:t>
            </a:r>
            <a:endParaRPr lang="en-US" altLang="zh-CN" b="0" i="0" u="none" strike="noStrike" dirty="0">
              <a:solidFill>
                <a:srgbClr val="383A42"/>
              </a:solidFill>
              <a:effectLst/>
              <a:latin typeface="&amp;quo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7E14D6-EFCE-4AEB-9A1E-88CF8A5B7E06}"/>
              </a:ext>
            </a:extLst>
          </p:cNvPr>
          <p:cNvSpPr/>
          <p:nvPr/>
        </p:nvSpPr>
        <p:spPr>
          <a:xfrm>
            <a:off x="3990209" y="144848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&amp;quot"/>
              </a:rPr>
              <a:t>template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&lt;</a:t>
            </a:r>
            <a:r>
              <a:rPr lang="en-US" altLang="zh-CN" dirty="0" err="1">
                <a:solidFill>
                  <a:srgbClr val="A626A4"/>
                </a:solidFill>
                <a:latin typeface="&amp;quot"/>
              </a:rPr>
              <a:t>typename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 T&gt;</a:t>
            </a:r>
          </a:p>
          <a:p>
            <a:r>
              <a:rPr lang="en-US" altLang="zh-CN" dirty="0">
                <a:solidFill>
                  <a:srgbClr val="383A42"/>
                </a:solidFill>
                <a:latin typeface="&amp;quot"/>
              </a:rPr>
              <a:t>Node&lt;T&gt; * LinkedList&lt;T&gt;::LinkedList(LinkedList&lt;T&gt;&amp; L)</a:t>
            </a:r>
          </a:p>
          <a:p>
            <a:r>
              <a:rPr lang="en-US" altLang="zh-CN" dirty="0">
                <a:solidFill>
                  <a:srgbClr val="383A42"/>
                </a:solidFill>
                <a:latin typeface="&amp;quot"/>
              </a:rPr>
              <a:t>{</a:t>
            </a:r>
          </a:p>
          <a:p>
            <a:r>
              <a:rPr lang="en-US" altLang="zh-CN" i="1" dirty="0">
                <a:solidFill>
                  <a:srgbClr val="A0A1A7"/>
                </a:solidFill>
                <a:latin typeface="&amp;quot"/>
              </a:rPr>
              <a:t>//operation here</a:t>
            </a:r>
            <a:endParaRPr lang="en-US" altLang="zh-CN" dirty="0">
              <a:solidFill>
                <a:srgbClr val="383A42"/>
              </a:solidFill>
              <a:latin typeface="&amp;quot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&amp;quot"/>
              </a:rPr>
              <a:t>}</a:t>
            </a:r>
            <a:endParaRPr lang="en-US" altLang="zh-CN" b="0" i="0" u="none" strike="noStrike" dirty="0">
              <a:solidFill>
                <a:srgbClr val="383A42"/>
              </a:solidFill>
              <a:effectLst/>
              <a:latin typeface="&amp;quot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52FC9711-E691-4BCA-BC14-48DBEF4DB83E}"/>
              </a:ext>
            </a:extLst>
          </p:cNvPr>
          <p:cNvSpPr txBox="1">
            <a:spLocks/>
          </p:cNvSpPr>
          <p:nvPr/>
        </p:nvSpPr>
        <p:spPr bwMode="auto">
          <a:xfrm>
            <a:off x="3990209" y="3320988"/>
            <a:ext cx="4572000" cy="46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tx1">
                    <a:lumMod val="75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bg1"/>
                </a:solidFill>
                <a:latin typeface="+mn-lt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cs typeface="+mn-cs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cs typeface="+mn-cs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cs typeface="+mn-cs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cs typeface="+mn-cs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r>
              <a:rPr lang="zh-CN" altLang="en-US" kern="0" dirty="0"/>
              <a:t>那么类模板如何用 模板参数</a:t>
            </a:r>
            <a:r>
              <a:rPr lang="en-US" altLang="zh-CN" kern="0" dirty="0"/>
              <a:t>/</a:t>
            </a:r>
            <a:r>
              <a:rPr lang="zh-CN" altLang="en-US" kern="0" dirty="0"/>
              <a:t>类型信息 进行</a:t>
            </a:r>
            <a:r>
              <a:rPr lang="en-US" altLang="zh-CN" kern="0" dirty="0"/>
              <a:t>new</a:t>
            </a:r>
            <a:r>
              <a:rPr lang="zh-CN" altLang="en-US" kern="0" dirty="0"/>
              <a:t>运算呢？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D5374F-0E09-4B92-92EA-9854D8D5F35B}"/>
              </a:ext>
            </a:extLst>
          </p:cNvPr>
          <p:cNvSpPr/>
          <p:nvPr/>
        </p:nvSpPr>
        <p:spPr>
          <a:xfrm>
            <a:off x="3911473" y="4301650"/>
            <a:ext cx="51420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83A42"/>
                </a:solidFill>
                <a:latin typeface="&amp;quot"/>
              </a:rPr>
              <a:t>LinkedList&lt;T&gt; *temp = </a:t>
            </a:r>
            <a:r>
              <a:rPr lang="en-US" altLang="zh-CN" dirty="0">
                <a:solidFill>
                  <a:srgbClr val="A626A4"/>
                </a:solidFill>
                <a:latin typeface="&amp;quot"/>
              </a:rPr>
              <a:t>new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 LinkedList&lt;T&gt;(); </a:t>
            </a:r>
            <a:r>
              <a:rPr lang="en-US" altLang="zh-CN" i="1" dirty="0">
                <a:solidFill>
                  <a:srgbClr val="A0A1A7"/>
                </a:solidFill>
                <a:latin typeface="&amp;quot"/>
              </a:rPr>
              <a:t>//</a:t>
            </a:r>
            <a:r>
              <a:rPr lang="zh-CN" altLang="en-US" i="1" dirty="0">
                <a:solidFill>
                  <a:srgbClr val="A0A1A7"/>
                </a:solidFill>
                <a:latin typeface="&amp;quot"/>
              </a:rPr>
              <a:t>用模板参数进行</a:t>
            </a:r>
            <a:r>
              <a:rPr lang="en-US" altLang="zh-CN" i="1" dirty="0">
                <a:solidFill>
                  <a:srgbClr val="A0A1A7"/>
                </a:solidFill>
                <a:latin typeface="&amp;quot"/>
              </a:rPr>
              <a:t>new</a:t>
            </a:r>
            <a:r>
              <a:rPr lang="zh-CN" altLang="en-US" i="1" dirty="0">
                <a:solidFill>
                  <a:srgbClr val="A0A1A7"/>
                </a:solidFill>
                <a:latin typeface="&amp;quot"/>
              </a:rPr>
              <a:t>运算</a:t>
            </a:r>
            <a:endParaRPr lang="zh-CN" altLang="en-US" dirty="0">
              <a:solidFill>
                <a:srgbClr val="383A42"/>
              </a:solidFill>
              <a:latin typeface="&amp;quot"/>
            </a:endParaRPr>
          </a:p>
          <a:p>
            <a:r>
              <a:rPr lang="en-US" altLang="zh-CN" dirty="0">
                <a:solidFill>
                  <a:srgbClr val="383A42"/>
                </a:solidFill>
                <a:latin typeface="&amp;quot"/>
              </a:rPr>
              <a:t>LinkedList&lt;</a:t>
            </a:r>
            <a:r>
              <a:rPr lang="en-US" altLang="zh-CN" dirty="0">
                <a:solidFill>
                  <a:srgbClr val="A626A4"/>
                </a:solidFill>
                <a:latin typeface="&amp;quot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&gt; *</a:t>
            </a:r>
            <a:r>
              <a:rPr lang="en-US" altLang="zh-CN" dirty="0" err="1">
                <a:solidFill>
                  <a:srgbClr val="383A42"/>
                </a:solidFill>
                <a:latin typeface="&amp;quot"/>
              </a:rPr>
              <a:t>Tmep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 = </a:t>
            </a:r>
            <a:r>
              <a:rPr lang="en-US" altLang="zh-CN" dirty="0">
                <a:solidFill>
                  <a:srgbClr val="A626A4"/>
                </a:solidFill>
                <a:latin typeface="&amp;quot"/>
              </a:rPr>
              <a:t>new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 LinkedList&lt;</a:t>
            </a:r>
            <a:r>
              <a:rPr lang="en-US" altLang="zh-CN" dirty="0">
                <a:solidFill>
                  <a:srgbClr val="A626A4"/>
                </a:solidFill>
                <a:latin typeface="&amp;quot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&gt;(); </a:t>
            </a:r>
            <a:r>
              <a:rPr lang="en-US" altLang="zh-CN" i="1" dirty="0">
                <a:solidFill>
                  <a:srgbClr val="A0A1A7"/>
                </a:solidFill>
                <a:latin typeface="&amp;quot"/>
              </a:rPr>
              <a:t>//</a:t>
            </a:r>
            <a:r>
              <a:rPr lang="zh-CN" altLang="en-US" i="1" dirty="0">
                <a:solidFill>
                  <a:srgbClr val="A0A1A7"/>
                </a:solidFill>
                <a:latin typeface="&amp;quot"/>
              </a:rPr>
              <a:t>用带类型信息的模板进行</a:t>
            </a:r>
            <a:r>
              <a:rPr lang="en-US" altLang="zh-CN" i="1" dirty="0">
                <a:solidFill>
                  <a:srgbClr val="A0A1A7"/>
                </a:solidFill>
                <a:latin typeface="&amp;quot"/>
              </a:rPr>
              <a:t>new</a:t>
            </a:r>
            <a:r>
              <a:rPr lang="zh-CN" altLang="en-US" i="1" dirty="0">
                <a:solidFill>
                  <a:srgbClr val="A0A1A7"/>
                </a:solidFill>
                <a:latin typeface="&amp;quot"/>
              </a:rPr>
              <a:t>运算</a:t>
            </a:r>
            <a:endParaRPr lang="zh-CN" altLang="en-US" b="0" i="0" u="none" strike="noStrike" dirty="0">
              <a:solidFill>
                <a:srgbClr val="383A42"/>
              </a:solidFill>
              <a:effectLst/>
              <a:latin typeface="&amp;quot"/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4E01A398-6711-4912-9CA5-FC5FFB3462C5}"/>
              </a:ext>
            </a:extLst>
          </p:cNvPr>
          <p:cNvSpPr txBox="1">
            <a:spLocks/>
          </p:cNvSpPr>
          <p:nvPr/>
        </p:nvSpPr>
        <p:spPr bwMode="auto">
          <a:xfrm>
            <a:off x="262713" y="5733256"/>
            <a:ext cx="3623949" cy="46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tx1">
                    <a:lumMod val="75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bg1"/>
                </a:solidFill>
                <a:latin typeface="+mn-lt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cs typeface="+mn-cs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cs typeface="+mn-cs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cs typeface="+mn-cs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cs typeface="+mn-cs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r>
              <a:rPr lang="zh-CN" altLang="en-US" kern="0"/>
              <a:t>普通类模板：</a:t>
            </a:r>
            <a:endParaRPr lang="zh-CN" altLang="en-US" kern="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168E9A-109A-4D91-9093-14094C9CD2A8}"/>
              </a:ext>
            </a:extLst>
          </p:cNvPr>
          <p:cNvSpPr/>
          <p:nvPr/>
        </p:nvSpPr>
        <p:spPr>
          <a:xfrm>
            <a:off x="2099498" y="6022089"/>
            <a:ext cx="304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83A42"/>
                </a:solidFill>
                <a:latin typeface="&amp;quot"/>
              </a:rPr>
              <a:t>LinkedList&lt;</a:t>
            </a:r>
            <a:r>
              <a:rPr lang="en-US" altLang="zh-CN" dirty="0">
                <a:solidFill>
                  <a:srgbClr val="A626A4"/>
                </a:solidFill>
                <a:latin typeface="&amp;quot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&gt; lists;</a:t>
            </a:r>
          </a:p>
          <a:p>
            <a:r>
              <a:rPr lang="en-US" altLang="zh-CN" dirty="0">
                <a:solidFill>
                  <a:srgbClr val="383A42"/>
                </a:solidFill>
                <a:latin typeface="&amp;quot"/>
              </a:rPr>
              <a:t>LinkedList&lt;</a:t>
            </a:r>
            <a:r>
              <a:rPr lang="en-US" altLang="zh-CN" dirty="0">
                <a:solidFill>
                  <a:srgbClr val="A626A4"/>
                </a:solidFill>
                <a:latin typeface="&amp;quot"/>
              </a:rPr>
              <a:t>int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&gt; </a:t>
            </a:r>
            <a:r>
              <a:rPr lang="en-US" altLang="zh-CN" dirty="0">
                <a:solidFill>
                  <a:srgbClr val="4078F2"/>
                </a:solidFill>
                <a:latin typeface="&amp;quot"/>
              </a:rPr>
              <a:t>list</a:t>
            </a:r>
            <a:r>
              <a:rPr lang="en-US" altLang="zh-CN" dirty="0">
                <a:solidFill>
                  <a:srgbClr val="383A42"/>
                </a:solidFill>
                <a:latin typeface="&amp;quot"/>
              </a:rPr>
              <a:t>(lists); </a:t>
            </a:r>
            <a:endParaRPr lang="en-US" altLang="zh-CN" b="0" i="0" u="none" strike="noStrike" dirty="0">
              <a:solidFill>
                <a:srgbClr val="383A42"/>
              </a:solidFill>
              <a:effectLst/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1843857032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单链表中结点的类模板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F293F9-85CC-4991-B4E5-CB88D1D1BF7D}"/>
              </a:ext>
            </a:extLst>
          </p:cNvPr>
          <p:cNvSpPr/>
          <p:nvPr/>
        </p:nvSpPr>
        <p:spPr>
          <a:xfrm>
            <a:off x="935596" y="1592796"/>
            <a:ext cx="65887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template</a:t>
            </a:r>
            <a:r>
              <a:rPr lang="en-US" altLang="zh-CN" sz="28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2800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CN" sz="2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sz="28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Node</a:t>
            </a:r>
            <a:r>
              <a:rPr lang="en-US" altLang="zh-CN" sz="28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28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sz="28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&gt;::</a:t>
            </a:r>
            <a:r>
              <a:rPr lang="en-US" altLang="zh-CN" sz="2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Node</a:t>
            </a:r>
            <a:r>
              <a:rPr lang="en-US" altLang="zh-CN" sz="28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next</a:t>
            </a:r>
            <a:r>
              <a:rPr lang="en-US" altLang="zh-CN" sz="28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8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NULL</a:t>
            </a:r>
            <a:r>
              <a:rPr lang="en-US" altLang="zh-CN" sz="28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线性表的例子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609600" y="1447800"/>
            <a:ext cx="8153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66700" algn="just">
              <a:buFont typeface="Wingdings" pitchFamily="2" charset="2"/>
              <a:buChar char="Ø"/>
            </a:pPr>
            <a:r>
              <a:rPr lang="zh-CN" altLang="en-US" sz="2800" dirty="0">
                <a:latin typeface="Times New Roman" pitchFamily="18" charset="0"/>
                <a:ea typeface="楷体_GB2312"/>
                <a:cs typeface="楷体_GB2312"/>
              </a:rPr>
              <a:t>某班级学生的数据库课程的成绩：</a:t>
            </a:r>
          </a:p>
          <a:p>
            <a:pPr indent="266700" algn="just" eaLnBrk="0" hangingPunct="0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/>
                <a:cs typeface="楷体_GB2312"/>
              </a:rPr>
              <a:t>(72</a:t>
            </a:r>
            <a:r>
              <a:rPr lang="zh-CN" altLang="en-US" dirty="0">
                <a:latin typeface="Times New Roman" pitchFamily="18" charset="0"/>
                <a:ea typeface="楷体_GB2312"/>
                <a:cs typeface="楷体_GB2312"/>
              </a:rPr>
              <a:t>，</a:t>
            </a:r>
            <a:r>
              <a:rPr lang="en-US" altLang="zh-CN" dirty="0">
                <a:latin typeface="Times New Roman" pitchFamily="18" charset="0"/>
                <a:ea typeface="楷体_GB2312"/>
                <a:cs typeface="楷体_GB2312"/>
              </a:rPr>
              <a:t>65</a:t>
            </a:r>
            <a:r>
              <a:rPr lang="zh-CN" altLang="en-US" dirty="0">
                <a:latin typeface="Times New Roman" pitchFamily="18" charset="0"/>
                <a:ea typeface="楷体_GB2312"/>
                <a:cs typeface="楷体_GB2312"/>
              </a:rPr>
              <a:t>，</a:t>
            </a:r>
            <a:r>
              <a:rPr lang="en-US" altLang="zh-CN" dirty="0">
                <a:latin typeface="Times New Roman" pitchFamily="18" charset="0"/>
                <a:ea typeface="楷体_GB2312"/>
                <a:cs typeface="楷体_GB2312"/>
              </a:rPr>
              <a:t>83</a:t>
            </a:r>
            <a:r>
              <a:rPr lang="zh-CN" altLang="en-US" dirty="0">
                <a:latin typeface="Times New Roman" pitchFamily="18" charset="0"/>
                <a:ea typeface="楷体_GB2312"/>
                <a:cs typeface="楷体_GB2312"/>
              </a:rPr>
              <a:t>，</a:t>
            </a:r>
            <a:r>
              <a:rPr lang="en-US" altLang="zh-CN" dirty="0">
                <a:latin typeface="Times New Roman" pitchFamily="18" charset="0"/>
                <a:ea typeface="楷体_GB2312"/>
                <a:cs typeface="楷体_GB2312"/>
              </a:rPr>
              <a:t>94</a:t>
            </a:r>
            <a:r>
              <a:rPr lang="zh-CN" altLang="en-US" dirty="0">
                <a:latin typeface="Times New Roman" pitchFamily="18" charset="0"/>
                <a:ea typeface="楷体_GB2312"/>
                <a:cs typeface="楷体_GB2312"/>
              </a:rPr>
              <a:t>，</a:t>
            </a:r>
            <a:r>
              <a:rPr lang="en-US" altLang="zh-CN" dirty="0">
                <a:latin typeface="Times New Roman" pitchFamily="18" charset="0"/>
                <a:ea typeface="楷体_GB2312"/>
                <a:cs typeface="楷体_GB2312"/>
              </a:rPr>
              <a:t>87</a:t>
            </a:r>
            <a:r>
              <a:rPr lang="zh-CN" altLang="en-US" dirty="0">
                <a:latin typeface="Times New Roman" pitchFamily="18" charset="0"/>
                <a:ea typeface="楷体_GB2312"/>
                <a:cs typeface="楷体_GB2312"/>
              </a:rPr>
              <a:t>，</a:t>
            </a:r>
            <a:r>
              <a:rPr lang="en-US" altLang="zh-CN" dirty="0">
                <a:latin typeface="Times New Roman" pitchFamily="18" charset="0"/>
                <a:ea typeface="楷体_GB2312"/>
                <a:cs typeface="楷体_GB2312"/>
              </a:rPr>
              <a:t>98</a:t>
            </a:r>
            <a:r>
              <a:rPr lang="zh-CN" altLang="en-US" dirty="0">
                <a:latin typeface="Times New Roman" pitchFamily="18" charset="0"/>
                <a:ea typeface="楷体_GB2312"/>
                <a:cs typeface="楷体_GB2312"/>
              </a:rPr>
              <a:t>，</a:t>
            </a:r>
            <a:r>
              <a:rPr lang="en-US" altLang="zh-CN" dirty="0">
                <a:latin typeface="Times New Roman" pitchFamily="18" charset="0"/>
                <a:ea typeface="楷体_GB2312"/>
                <a:cs typeface="楷体_GB2312"/>
              </a:rPr>
              <a:t>57)</a:t>
            </a:r>
          </a:p>
          <a:p>
            <a:pPr indent="266700" algn="just" eaLnBrk="0" hangingPunct="0">
              <a:buFont typeface="Wingdings" pitchFamily="2" charset="2"/>
              <a:buChar char="Ø"/>
            </a:pP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 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某车间职工的编号：</a:t>
            </a:r>
          </a:p>
          <a:p>
            <a:pPr indent="266700" algn="just" eaLnBrk="0" hangingPunct="0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(“0108”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， “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0110”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， “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0122”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"0132"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，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"0718")</a:t>
            </a:r>
          </a:p>
          <a:p>
            <a:pPr indent="266700" algn="just" eaLnBrk="0" hangingPunct="0">
              <a:lnSpc>
                <a:spcPct val="11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zh-CN" sz="2800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     </a:t>
            </a:r>
            <a:r>
              <a:rPr lang="zh-CN" altLang="en-US" sz="2800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在复杂的线性表中，一个数据元素可能是由若干个</a:t>
            </a:r>
            <a:r>
              <a:rPr lang="zh-CN" altLang="en-US" sz="2800" b="1" dirty="0">
                <a:solidFill>
                  <a:srgbClr val="6600CC"/>
                </a:solidFill>
                <a:latin typeface="Times New Roman" pitchFamily="18" charset="0"/>
                <a:ea typeface="楷体_GB2312"/>
                <a:cs typeface="楷体_GB2312"/>
              </a:rPr>
              <a:t>数据项</a:t>
            </a:r>
            <a:r>
              <a:rPr lang="zh-CN" altLang="en-US" sz="2800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组成的。</a:t>
            </a:r>
          </a:p>
          <a:p>
            <a:pPr indent="266700" algn="just" eaLnBrk="0" hangingPunct="0">
              <a:lnSpc>
                <a:spcPct val="110000"/>
              </a:lnSpc>
            </a:pPr>
            <a:r>
              <a:rPr lang="zh-CN" altLang="en-US" dirty="0">
                <a:latin typeface="Times New Roman" pitchFamily="18" charset="0"/>
                <a:ea typeface="楷体_GB2312"/>
                <a:cs typeface="楷体_GB2312"/>
              </a:rPr>
              <a:t>例如在例</a:t>
            </a:r>
            <a:r>
              <a:rPr lang="en-US" altLang="zh-CN" dirty="0">
                <a:latin typeface="Times New Roman" pitchFamily="18" charset="0"/>
                <a:ea typeface="楷体_GB2312"/>
                <a:cs typeface="楷体_GB2312"/>
              </a:rPr>
              <a:t>1-1</a:t>
            </a:r>
            <a:r>
              <a:rPr lang="zh-CN" altLang="en-US" dirty="0">
                <a:latin typeface="Times New Roman" pitchFamily="18" charset="0"/>
                <a:ea typeface="楷体_GB2312"/>
                <a:cs typeface="楷体_GB2312"/>
              </a:rPr>
              <a:t>给出的“人事登记表”中，每一个职工的信息就是一个数据元素，它是由“编号”、“姓名”、“性别”、“出生日期”、“婚否”和“基本工资”六个数据项组成的。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1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1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1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1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1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单链表中结点的类模板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A675D0-81E2-4CC6-8F12-853BD8294D98}"/>
              </a:ext>
            </a:extLst>
          </p:cNvPr>
          <p:cNvSpPr/>
          <p:nvPr/>
        </p:nvSpPr>
        <p:spPr>
          <a:xfrm>
            <a:off x="431540" y="1628800"/>
            <a:ext cx="8569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template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2000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Node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&gt;::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Node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Node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link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data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next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link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484430" cy="28733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protected: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*head;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int length;				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单链表的类模板</a:t>
            </a:r>
            <a:endParaRPr lang="zh-CN" altLang="en-US" dirty="0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57675"/>
            <a:ext cx="53086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556625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public: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v[], int n);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virtual ~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int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GetLength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IsEmpty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void Clear();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void Traverse(void (*Visit)(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&amp;))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int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LocateElem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单链表的类模板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267700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(int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(int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(int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 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&amp;la);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&amp;operator =(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 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 &amp;la);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单链表的类模板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head=new 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assert(head); 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length=0;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）无参数的构造函数</a:t>
            </a:r>
            <a:endParaRPr lang="zh-CN" altLang="en-US" dirty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184650"/>
            <a:ext cx="4319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304212" cy="53213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v[], int n) 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p=head=new 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assert(head);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for (int i=0; i &lt; n; i++)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p-&gt;next=new 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&gt;(v[i], NULL);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assert(p-&gt;next); 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p=p-&gt;next;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length=n;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）根据数组内容构造链表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4761148"/>
            <a:ext cx="53086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276542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&gt;::~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Clear();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delete head;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）析构函数</a:t>
            </a:r>
            <a:endParaRPr lang="zh-CN" altLang="en-US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4149725"/>
            <a:ext cx="53086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4149725"/>
            <a:ext cx="46482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5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32" y="4149080"/>
            <a:ext cx="4519612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14325" y="1333500"/>
            <a:ext cx="82296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ElemType&gt;</a:t>
            </a:r>
            <a:endParaRPr lang="zh-CN" altLang="zh-CN" sz="2400"/>
          </a:p>
          <a:p>
            <a:r>
              <a:rPr lang="en-US" altLang="zh-CN" sz="2400" b="1"/>
              <a:t>void</a:t>
            </a:r>
            <a:r>
              <a:rPr lang="en-US" altLang="zh-CN" sz="2400"/>
              <a:t> linkList&lt;ElemType&gt;::Clear()</a:t>
            </a:r>
            <a:endParaRPr lang="zh-CN" altLang="zh-CN" sz="2400"/>
          </a:p>
          <a:p>
            <a:r>
              <a:rPr lang="en-US" altLang="zh-CN" sz="2400"/>
              <a:t>{</a:t>
            </a:r>
            <a:endParaRPr lang="zh-CN" altLang="zh-CN" sz="2400"/>
          </a:p>
          <a:p>
            <a:r>
              <a:rPr lang="en-US" altLang="zh-CN" sz="2400"/>
              <a:t>    Node&lt;ElemType&gt; *p=head-&gt;next;</a:t>
            </a:r>
            <a:endParaRPr lang="zh-CN" altLang="zh-CN" sz="2400"/>
          </a:p>
          <a:p>
            <a:r>
              <a:rPr lang="en-US" altLang="zh-CN" sz="2400"/>
              <a:t>    </a:t>
            </a:r>
            <a:r>
              <a:rPr lang="en-US" altLang="zh-CN" sz="2400" b="1"/>
              <a:t>while</a:t>
            </a:r>
            <a:r>
              <a:rPr lang="en-US" altLang="zh-CN" sz="2400"/>
              <a:t> (p != NULL) {</a:t>
            </a:r>
            <a:endParaRPr lang="zh-CN" altLang="zh-CN" sz="2400"/>
          </a:p>
          <a:p>
            <a:r>
              <a:rPr lang="en-US" altLang="zh-CN" sz="2400"/>
              <a:t>	head-&gt;next=p-&gt;next;</a:t>
            </a:r>
            <a:endParaRPr lang="zh-CN" altLang="zh-CN" sz="2400"/>
          </a:p>
          <a:p>
            <a:r>
              <a:rPr lang="en-US" altLang="zh-CN" sz="2400"/>
              <a:t>        	</a:t>
            </a:r>
            <a:r>
              <a:rPr lang="en-US" altLang="zh-CN" sz="2400" b="1"/>
              <a:t>delete</a:t>
            </a:r>
            <a:r>
              <a:rPr lang="en-US" altLang="zh-CN" sz="2400"/>
              <a:t> p; </a:t>
            </a:r>
          </a:p>
          <a:p>
            <a:r>
              <a:rPr lang="en-US" altLang="zh-CN" sz="2400"/>
              <a:t>	p=head-&gt;next;</a:t>
            </a:r>
            <a:endParaRPr lang="zh-CN" altLang="zh-CN" sz="2400"/>
          </a:p>
          <a:p>
            <a:r>
              <a:rPr lang="en-US" altLang="zh-CN" sz="2400"/>
              <a:t>     }</a:t>
            </a:r>
            <a:endParaRPr lang="zh-CN" altLang="zh-CN" sz="2400"/>
          </a:p>
          <a:p>
            <a:r>
              <a:rPr lang="en-US" altLang="zh-CN" sz="2400"/>
              <a:t>    length=0;</a:t>
            </a:r>
            <a:endParaRPr lang="zh-CN" altLang="zh-CN" sz="2400"/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）清空单链表</a:t>
            </a:r>
            <a:endParaRPr lang="zh-CN" alt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370388"/>
            <a:ext cx="53086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76" y="4370388"/>
            <a:ext cx="46482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&gt;::Traverse(void (*Visit)(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&amp;))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*p=head-&gt;next;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while (p != NULL)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(*Visit)(p-&gt;data);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p=p-&gt;next;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）遍历链表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4138" y="1384300"/>
            <a:ext cx="8843962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LocateElem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*p=head-&gt;next;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int count=1;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while (p != NULL &amp;&amp; p-&gt;data != e)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count++;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p=p-&gt;next;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return (p != NULL) ? count : 0;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）元素定位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4014788"/>
            <a:ext cx="3421063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5075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楷体_GB2312"/>
                <a:cs typeface="楷体_GB2312"/>
              </a:rPr>
              <a:t>(1) </a:t>
            </a:r>
            <a:r>
              <a:rPr lang="zh-CN" altLang="en-US" sz="2800" dirty="0">
                <a:ea typeface="楷体_GB2312"/>
                <a:cs typeface="楷体_GB2312"/>
              </a:rPr>
              <a:t>初始化</a:t>
            </a:r>
            <a:endParaRPr lang="en-US" altLang="zh-CN" sz="2800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CC0000"/>
                </a:solidFill>
                <a:ea typeface="楷体_GB2312"/>
                <a:cs typeface="楷体_GB2312"/>
              </a:rPr>
              <a:t>(2) </a:t>
            </a: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求长度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ea typeface="楷体_GB2312"/>
                <a:cs typeface="楷体_GB2312"/>
              </a:rPr>
              <a:t>(3) </a:t>
            </a:r>
            <a:r>
              <a:rPr lang="zh-CN" altLang="en-US" sz="2800" dirty="0">
                <a:ea typeface="楷体_GB2312"/>
                <a:cs typeface="楷体_GB2312"/>
              </a:rPr>
              <a:t>取</a:t>
            </a:r>
            <a:r>
              <a:rPr lang="zh-CN" altLang="zh-CN" sz="2800" dirty="0">
                <a:ea typeface="楷体_GB2312"/>
                <a:cs typeface="楷体_GB2312"/>
              </a:rPr>
              <a:t>指定</a:t>
            </a:r>
            <a:r>
              <a:rPr lang="zh-CN" altLang="en-US" sz="2800" dirty="0">
                <a:ea typeface="楷体_GB2312"/>
                <a:cs typeface="楷体_GB2312"/>
              </a:rPr>
              <a:t>位置</a:t>
            </a:r>
            <a:r>
              <a:rPr lang="zh-CN" altLang="zh-CN" sz="2800" dirty="0">
                <a:ea typeface="楷体_GB2312"/>
                <a:cs typeface="楷体_GB2312"/>
              </a:rPr>
              <a:t>的</a:t>
            </a:r>
            <a:r>
              <a:rPr lang="zh-CN" altLang="en-US" sz="2800" dirty="0">
                <a:ea typeface="楷体_GB2312"/>
                <a:cs typeface="楷体_GB2312"/>
              </a:rPr>
              <a:t>元素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CC0000"/>
                </a:solidFill>
                <a:ea typeface="楷体_GB2312"/>
                <a:cs typeface="楷体_GB2312"/>
              </a:rPr>
              <a:t>(4) </a:t>
            </a:r>
            <a:r>
              <a:rPr lang="zh-CN" altLang="zh-CN" sz="2800" dirty="0">
                <a:solidFill>
                  <a:srgbClr val="CC0000"/>
                </a:solidFill>
                <a:ea typeface="楷体_GB2312"/>
                <a:cs typeface="楷体_GB2312"/>
              </a:rPr>
              <a:t>元素</a:t>
            </a: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定位</a:t>
            </a:r>
            <a:endParaRPr lang="en-US" altLang="zh-CN" sz="2800" dirty="0">
              <a:solidFill>
                <a:srgbClr val="CC0000"/>
              </a:solidFill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ea typeface="楷体_GB2312"/>
                <a:cs typeface="楷体_GB2312"/>
              </a:rPr>
              <a:t>(5) </a:t>
            </a:r>
            <a:r>
              <a:rPr lang="zh-CN" altLang="zh-CN" sz="2800" dirty="0">
                <a:ea typeface="楷体_GB2312"/>
                <a:cs typeface="楷体_GB2312"/>
              </a:rPr>
              <a:t>修改指定元素的值</a:t>
            </a:r>
            <a:endParaRPr lang="en-US" altLang="zh-CN" sz="2800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CC0000"/>
                </a:solidFill>
                <a:ea typeface="楷体_GB2312"/>
                <a:cs typeface="楷体_GB2312"/>
              </a:rPr>
              <a:t>(6) </a:t>
            </a: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插入元素</a:t>
            </a:r>
            <a:endParaRPr lang="en-US" altLang="zh-CN" sz="2800" dirty="0">
              <a:solidFill>
                <a:srgbClr val="CC0000"/>
              </a:solidFill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ea typeface="楷体_GB2312"/>
                <a:cs typeface="楷体_GB2312"/>
              </a:rPr>
              <a:t>(7) </a:t>
            </a:r>
            <a:r>
              <a:rPr lang="zh-CN" altLang="en-US" sz="2800" dirty="0">
                <a:ea typeface="楷体_GB2312"/>
                <a:cs typeface="楷体_GB2312"/>
              </a:rPr>
              <a:t>删除元素</a:t>
            </a:r>
            <a:endParaRPr lang="en-US" altLang="zh-CN" sz="2800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CC0000"/>
                </a:solidFill>
                <a:ea typeface="楷体_GB2312"/>
                <a:cs typeface="楷体_GB2312"/>
              </a:rPr>
              <a:t>(8) </a:t>
            </a: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判是否为空表</a:t>
            </a:r>
            <a:endParaRPr lang="en-US" altLang="zh-CN" sz="2800" dirty="0">
              <a:solidFill>
                <a:srgbClr val="CC0000"/>
              </a:solidFill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ea typeface="楷体_GB2312"/>
                <a:cs typeface="楷体_GB2312"/>
              </a:rPr>
              <a:t>(9)</a:t>
            </a:r>
            <a:r>
              <a:rPr lang="en-US" altLang="zh-CN" sz="2800" dirty="0">
                <a:latin typeface="Times New Roman" pitchFamily="18" charset="0"/>
                <a:ea typeface="楷体_GB2312"/>
                <a:cs typeface="楷体_GB2312"/>
              </a:rPr>
              <a:t>  </a:t>
            </a:r>
            <a:r>
              <a:rPr lang="zh-CN" altLang="en-US" sz="2800" dirty="0">
                <a:ea typeface="楷体_GB2312"/>
                <a:cs typeface="楷体_GB2312"/>
              </a:rPr>
              <a:t>表清空</a:t>
            </a:r>
            <a:endParaRPr lang="en-US" altLang="zh-CN" sz="2800" dirty="0">
              <a:ea typeface="楷体_GB2312"/>
              <a:cs typeface="楷体_GB2312"/>
            </a:endParaRPr>
          </a:p>
          <a:p>
            <a:pPr marL="574675" indent="-376238" algn="just" eaLnBrk="1" hangingPunct="1">
              <a:lnSpc>
                <a:spcPct val="105000"/>
              </a:lnSpc>
              <a:spcBef>
                <a:spcPct val="50000"/>
              </a:spcBef>
              <a:spcAft>
                <a:spcPct val="50000"/>
              </a:spcAft>
              <a:defRPr/>
            </a:pPr>
            <a:endParaRPr lang="zh-CN" altLang="en-US" sz="2800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dirty="0">
              <a:solidFill>
                <a:srgbClr val="CC0000"/>
              </a:solidFill>
              <a:ea typeface="楷体_GB2312"/>
              <a:cs typeface="楷体_GB2312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线性表的基本操作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3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3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3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3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3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3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3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3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3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3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）取指定元素的值</a:t>
            </a:r>
            <a:endParaRPr lang="zh-CN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851" y="4833156"/>
            <a:ext cx="4458027" cy="16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17F41B6-C676-4986-A9A4-370E1CC07FA5}"/>
              </a:ext>
            </a:extLst>
          </p:cNvPr>
          <p:cNvSpPr/>
          <p:nvPr/>
        </p:nvSpPr>
        <p:spPr>
          <a:xfrm>
            <a:off x="124731" y="1340768"/>
            <a:ext cx="879536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template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Status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LinkList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&gt;::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GetElem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length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RANGE_ERROR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Node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head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next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count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count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count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count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p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next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data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ENTRY_FOUND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1438" y="1304925"/>
            <a:ext cx="8964612" cy="57610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(int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(i &lt; 1 || i &gt; length)	  return RANGE_ERROR;  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	{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*p=head-&gt;next;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int count;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for (count=1; count &lt; i; count++)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		p=p-&gt;next;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p-&gt;data=e;	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return SUCCESS;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）修改指定元素的值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441825"/>
            <a:ext cx="341947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5900" y="1268413"/>
            <a:ext cx="8843963" cy="4897437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(int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if (i &lt; 1 || i &gt; length)   return RANGE_ERROR;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else  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*p=head, *q;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int count;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for (count=1; count &lt; i; count++)	p=p-&gt;next;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q=p-&gt;next;	p-&gt;next=q-&gt;next; 	e=q-&gt;data;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length--; 	delete q;	return SUCCESS;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9</a:t>
            </a:r>
            <a:r>
              <a:rPr lang="zh-CN" altLang="zh-CN" dirty="0"/>
              <a:t>）删除指定元素</a:t>
            </a:r>
            <a:endParaRPr lang="zh-CN" altLang="en-US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5265738"/>
            <a:ext cx="3421062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-36513" y="1304925"/>
            <a:ext cx="9288463" cy="54006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(int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if (i &lt; 1 || i &gt; length+1)   return RANGE_ERROR;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else	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*p=head, *q;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int count;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for (count=1; count &lt; i; count++)	p=p-&gt;next;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q=new 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&gt;(e, p-&gt;next);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	assert(q);  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p-&gt;next=q;	length++; return SUCCESS;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10</a:t>
            </a:r>
            <a:r>
              <a:rPr lang="zh-CN" altLang="zh-CN" dirty="0"/>
              <a:t>）在任意位置插入元素</a:t>
            </a:r>
            <a:endParaRPr lang="zh-CN" altLang="en-US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708275"/>
            <a:ext cx="3421062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388" y="1304925"/>
            <a:ext cx="8593137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*p, *q;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q=new 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&gt;(e, NULL);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assert(q);         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for (p=head; p-&gt;next != NULL; p=p-&gt;next) 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p-&gt;next=q;   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length++;			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return SUCCESS;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11</a:t>
            </a:r>
            <a:r>
              <a:rPr lang="zh-CN" altLang="zh-CN" dirty="0"/>
              <a:t>）在表尾插入元素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049838"/>
            <a:ext cx="3419475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不带头结点</a:t>
            </a:r>
            <a:r>
              <a:rPr lang="zh-CN" altLang="en-US" dirty="0"/>
              <a:t>的</a:t>
            </a:r>
            <a:r>
              <a:rPr lang="zh-CN" altLang="zh-CN" dirty="0"/>
              <a:t>单循环链表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003550"/>
            <a:ext cx="761841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551" name="组合 65550"/>
          <p:cNvGrpSpPr>
            <a:grpSpLocks/>
          </p:cNvGrpSpPr>
          <p:nvPr/>
        </p:nvGrpSpPr>
        <p:grpSpPr bwMode="auto">
          <a:xfrm>
            <a:off x="2592388" y="3003550"/>
            <a:ext cx="4932362" cy="523875"/>
            <a:chOff x="2591780" y="3003701"/>
            <a:chExt cx="4932548" cy="523810"/>
          </a:xfrm>
        </p:grpSpPr>
        <p:cxnSp>
          <p:nvCxnSpPr>
            <p:cNvPr id="60422" name="直接连接符 27"/>
            <p:cNvCxnSpPr>
              <a:cxnSpLocks noChangeShapeType="1"/>
            </p:cNvCxnSpPr>
            <p:nvPr/>
          </p:nvCxnSpPr>
          <p:spPr bwMode="auto">
            <a:xfrm flipV="1">
              <a:off x="7524328" y="3003701"/>
              <a:ext cx="0" cy="523810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23" name="直接连接符 65547"/>
            <p:cNvCxnSpPr>
              <a:cxnSpLocks noChangeShapeType="1"/>
            </p:cNvCxnSpPr>
            <p:nvPr/>
          </p:nvCxnSpPr>
          <p:spPr bwMode="auto">
            <a:xfrm flipH="1">
              <a:off x="2591780" y="3003701"/>
              <a:ext cx="4932548" cy="0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24" name="直接箭头连接符 65549"/>
            <p:cNvCxnSpPr>
              <a:cxnSpLocks noChangeShapeType="1"/>
            </p:cNvCxnSpPr>
            <p:nvPr/>
          </p:nvCxnSpPr>
          <p:spPr bwMode="auto">
            <a:xfrm>
              <a:off x="2591780" y="3003701"/>
              <a:ext cx="0" cy="353291"/>
            </a:xfrm>
            <a:prstGeom prst="straightConnector1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带头结点</a:t>
            </a:r>
            <a:r>
              <a:rPr lang="zh-CN" altLang="en-US" dirty="0"/>
              <a:t>的</a:t>
            </a:r>
            <a:r>
              <a:rPr lang="zh-CN" altLang="zh-CN" dirty="0"/>
              <a:t>单循环链表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16113"/>
            <a:ext cx="8097837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752850"/>
            <a:ext cx="27813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双向循环链表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11275"/>
            <a:ext cx="3370262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235325"/>
            <a:ext cx="670083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双向循环链表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中结点的类模板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9976C3-92DB-4E61-A5F2-BF71C64D76FE}"/>
              </a:ext>
            </a:extLst>
          </p:cNvPr>
          <p:cNvSpPr/>
          <p:nvPr/>
        </p:nvSpPr>
        <p:spPr>
          <a:xfrm>
            <a:off x="305401" y="1772816"/>
            <a:ext cx="8533197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template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DblNode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data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DblNode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prior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DblNode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next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DblNode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DblNode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DblNode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priorlink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NULL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DblNode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ElemType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nextlink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NULL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485187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prior=NULL;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next=NULL;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双向循环链表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中结点的类模板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628446" cy="5075238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800" dirty="0">
                <a:ea typeface="楷体_GB2312"/>
                <a:cs typeface="楷体_GB2312"/>
              </a:rPr>
              <a:t>线性表的顺序存储方式是：</a:t>
            </a: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用一组连续的有限空间依次存储线性表中的数据元素，简称为顺序表。</a:t>
            </a:r>
            <a:endParaRPr lang="en-US" altLang="zh-CN" sz="2800" dirty="0">
              <a:solidFill>
                <a:srgbClr val="CC0000"/>
              </a:solidFill>
              <a:ea typeface="楷体_GB2312"/>
              <a:cs typeface="楷体_GB231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q"/>
              <a:defRPr/>
            </a:pPr>
            <a:endParaRPr lang="zh-CN" altLang="en-US" sz="2800" dirty="0">
              <a:solidFill>
                <a:srgbClr val="CC0000"/>
              </a:solidFill>
              <a:ea typeface="楷体_GB2312"/>
              <a:cs typeface="楷体_GB231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0000FF"/>
                </a:solidFill>
                <a:ea typeface="楷体_GB2312"/>
                <a:cs typeface="楷体_GB2312"/>
              </a:rPr>
              <a:t>顺序表的特点是：</a:t>
            </a:r>
          </a:p>
          <a:p>
            <a:pPr marL="457200" indent="-457200" eaLnBrk="1" hangingPunct="1">
              <a:buClr>
                <a:srgbClr val="CC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0" dirty="0">
                <a:solidFill>
                  <a:srgbClr val="CC0000"/>
                </a:solidFill>
                <a:ea typeface="楷体_GB2312"/>
                <a:cs typeface="楷体_GB2312"/>
              </a:rPr>
              <a:t>一块地址连续的空间存放线性表中的数据元素。</a:t>
            </a:r>
          </a:p>
          <a:p>
            <a:pPr marL="457200" indent="-457200" eaLnBrk="1" hangingPunct="1">
              <a:buClr>
                <a:srgbClr val="008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0" dirty="0">
                <a:solidFill>
                  <a:srgbClr val="000000"/>
                </a:solidFill>
                <a:ea typeface="楷体_GB2312"/>
                <a:cs typeface="楷体_GB2312"/>
              </a:rPr>
              <a:t>任意两个逻辑上相邻的数据元素在物理上也必然相邻。</a:t>
            </a:r>
          </a:p>
          <a:p>
            <a:pPr marL="457200" indent="-457200" eaLnBrk="1" hangingPunct="1">
              <a:buClr>
                <a:srgbClr val="CC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0" dirty="0">
                <a:solidFill>
                  <a:srgbClr val="CC0000"/>
                </a:solidFill>
                <a:ea typeface="楷体_GB2312"/>
                <a:cs typeface="楷体_GB2312"/>
              </a:rPr>
              <a:t>顺序表可以随机访问。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3.2  </a:t>
            </a:r>
            <a:r>
              <a:rPr lang="zh-CN" altLang="en-US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线性表的顺序表示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autoUpdateAnimBg="0"/>
      <p:bldP spid="281602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701087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e,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priorlink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nextlink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data=e;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prior=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priorlink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next=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nextlink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双向循环链表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中结点的类模板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28733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protected: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*head;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int length;		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双向循环链表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的类模板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221163"/>
            <a:ext cx="4732337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556625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public: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/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	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v[], int n);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virtual ~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	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GetLength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		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IsEmpty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void Clear();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void Traverse(void (*Visit)(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&amp;))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		int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LocateElem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双向循环链表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的类模板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267700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(int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(int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(int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	  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&amp;la); 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&amp;operator =(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	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&amp;la);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双向循环链表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的类模板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head=new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assert(head);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head-&gt;prior=head-&gt;next=head; 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length=0;	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）无参数的构造函数</a:t>
            </a:r>
            <a:endParaRPr lang="zh-CN" altLang="en-US" dirty="0"/>
          </a:p>
        </p:txBody>
      </p:sp>
      <p:pic>
        <p:nvPicPr>
          <p:cNvPr id="120834" name="Picture 2" descr="3-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473575"/>
            <a:ext cx="37258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304212" cy="53213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v[], int n)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p=head=new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assert(head);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for (int i=0; i &lt; n; i++)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	p-&gt;next=new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&gt;(v[i], p);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	p=p-&gt;next;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length=n;	head-&gt;prior=p; 	p-&gt;next=head;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）根据数组内容构造链表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449388"/>
            <a:ext cx="4732337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276542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&gt;::~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Clear();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delete head;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）析构函数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005263"/>
            <a:ext cx="4732337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14325" y="1333500"/>
            <a:ext cx="8229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ElemType&gt;</a:t>
            </a:r>
            <a:endParaRPr lang="zh-CN" altLang="zh-CN" sz="2400"/>
          </a:p>
          <a:p>
            <a:r>
              <a:rPr lang="en-US" altLang="zh-CN" sz="2400" b="1"/>
              <a:t>void DblLinkList&lt;ElemType&gt;::Clear()</a:t>
            </a:r>
            <a:endParaRPr lang="zh-CN" altLang="zh-CN" sz="2400" b="1"/>
          </a:p>
          <a:p>
            <a:r>
              <a:rPr lang="en-US" altLang="zh-CN" sz="2400" b="1"/>
              <a:t>{</a:t>
            </a:r>
            <a:endParaRPr lang="zh-CN" altLang="zh-CN" sz="2400" b="1"/>
          </a:p>
          <a:p>
            <a:r>
              <a:rPr lang="en-US" altLang="zh-CN" sz="2400" b="1"/>
              <a:t>	ElemType tmpElem;	</a:t>
            </a:r>
          </a:p>
          <a:p>
            <a:r>
              <a:rPr lang="en-US" altLang="zh-CN" sz="2400" b="1"/>
              <a:t>	while (length &gt; 0)</a:t>
            </a:r>
          </a:p>
          <a:p>
            <a:r>
              <a:rPr lang="en-US" altLang="zh-CN" sz="2400" b="1"/>
              <a:t>		DeleteElem(1, tmpElem);</a:t>
            </a:r>
            <a:endParaRPr lang="zh-CN" altLang="zh-CN" sz="2400" b="1"/>
          </a:p>
          <a:p>
            <a:r>
              <a:rPr lang="en-US" altLang="zh-CN" sz="2400" b="1"/>
              <a:t>}</a:t>
            </a:r>
            <a:endParaRPr lang="zh-CN" altLang="zh-CN" sz="2400" b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）清空单链表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005263"/>
            <a:ext cx="4732337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359251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&gt;::Traverse(void (*Visit)(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&amp;))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for (p=head-&gt;next; </a:t>
            </a: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 != head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p=p-&gt;next)			(*Visit)(p-&gt;data);		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）遍历链表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437063"/>
            <a:ext cx="4732337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4138" y="1304925"/>
            <a:ext cx="9059862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LocateElem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*p=head-&gt;next;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int count=1;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while (</a:t>
            </a: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 != head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&amp;&amp; p-&gt;data != e)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	count++;	p=p-&gt;next;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(p != head)   return count;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else        	return 0;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）元素定位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01108"/>
            <a:ext cx="3800475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顺序表的类定义与实现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496888" y="1304925"/>
            <a:ext cx="59467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1"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ElemType</a:t>
            </a:r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1" lang="zh-CN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1" lang="zh-CN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1" lang="zh-CN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1"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length;				</a:t>
            </a:r>
            <a:r>
              <a:rPr kumimoji="1"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  <a:r>
              <a:rPr kumimoji="1"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ElemType</a:t>
            </a:r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1"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zh-CN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3983038"/>
            <a:ext cx="5016500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1438" y="1295400"/>
            <a:ext cx="9072562" cy="56261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(int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{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*p=head-&gt;next;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int count;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(i &lt; 1 || i &gt; length)	 return NOT_PRESENT;	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	{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for (count=1; count &lt; i; count++)	p=p-&gt;next;	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e=p-&gt;data;	return ENTRY_FOUND;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）取指定元素的值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845050"/>
            <a:ext cx="3800475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1304925"/>
            <a:ext cx="9251950" cy="437991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(int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 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*p=head-&gt;next;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int count;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(i &lt; 1 || i &gt; length)	return RANGE_ERROR;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	{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for (count=1; count &lt; i; count++)	p=p-&gt;next;			p-&gt;data=e;	return SUCCESS;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）修改指定元素的值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845050"/>
            <a:ext cx="3800475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5900" y="1268413"/>
            <a:ext cx="8928100" cy="529272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(int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 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*p=head-&gt;next;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int count;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(i &lt; 1 || i &gt; length)	 return RANGE_ERROR;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	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for (count=1; count &lt; i; count++)   p=p-&gt;next;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p-&gt;prior-&gt;next=p-&gt;next;  p-&gt;next-&gt;prior=p-&gt;prior;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e=p-&gt;data;  length--;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delete p;   return SUCCESS;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9</a:t>
            </a:r>
            <a:r>
              <a:rPr lang="zh-CN" altLang="zh-CN" dirty="0"/>
              <a:t>）删除指定元素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23963" y="1341438"/>
          <a:ext cx="54292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3" name="BMP 图像" r:id="rId3" imgW="3619814" imgH="952583" progId="Paint.Picture">
                  <p:embed/>
                </p:oleObj>
              </mc:Choice>
              <mc:Fallback>
                <p:oleObj name="BMP 图像" r:id="rId3" imgW="3619814" imgH="952583" progId="Paint.Picture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1341438"/>
                        <a:ext cx="542925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-36513" y="1304925"/>
            <a:ext cx="9288463" cy="54006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(int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{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*p=head-&gt;next, *q;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int count;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(i &lt; 1 || i &gt; length + 1)	return RANGE_ERROR;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	{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for (count=1; count &lt; i; count++) p=p-&gt;next;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q=new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&gt;(e, p-&gt;prior, p);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p-&gt;prior-&gt;next=q;   p-&gt;prior=q;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length++;  return SUCCESS;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10</a:t>
            </a:r>
            <a:r>
              <a:rPr lang="zh-CN" altLang="zh-CN" dirty="0"/>
              <a:t>）在任意位置插入元素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11300" y="1376363"/>
          <a:ext cx="5429250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7" name="BMP 图像" r:id="rId3" imgW="3619814" imgH="1333333" progId="Paint.Picture">
                  <p:embed/>
                </p:oleObj>
              </mc:Choice>
              <mc:Fallback>
                <p:oleObj name="BMP 图像" r:id="rId3" imgW="3619814" imgH="1333333" progId="Paint.Picture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376363"/>
                        <a:ext cx="5429250" cy="19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388" y="1304925"/>
            <a:ext cx="8964612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p=new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&gt;(e, head-&gt;prior, head);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head-&gt;prior-&gt;next=p;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head-&gt;prior=p;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length++;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return SUCCESS;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11</a:t>
            </a:r>
            <a:r>
              <a:rPr lang="zh-CN" altLang="zh-CN" dirty="0"/>
              <a:t>）在表尾插入元素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静态链表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808163"/>
            <a:ext cx="7326312" cy="348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1500" y="1384300"/>
            <a:ext cx="8964996" cy="507523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CC0000"/>
                </a:solidFill>
                <a:ea typeface="楷体_GB2312"/>
                <a:cs typeface="楷体_GB2312"/>
              </a:rPr>
              <a:t>例</a:t>
            </a:r>
            <a:r>
              <a:rPr lang="en-US" altLang="zh-CN" dirty="0">
                <a:solidFill>
                  <a:srgbClr val="CC0000"/>
                </a:solidFill>
                <a:ea typeface="楷体_GB2312"/>
                <a:cs typeface="楷体_GB2312"/>
              </a:rPr>
              <a:t>3-1</a:t>
            </a:r>
            <a:r>
              <a:rPr lang="zh-CN" altLang="zh-CN" dirty="0"/>
              <a:t>利用顺序表表示集合，并求两个集合的交。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数据结构：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可以考虑利用两个顺序表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la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分别表示两个集合。</a:t>
            </a:r>
            <a:endParaRPr lang="en-US" altLang="zh-CN" dirty="0">
              <a:latin typeface="仿宋" pitchFamily="49" charset="-122"/>
              <a:ea typeface="仿宋" pitchFamily="49" charset="-122"/>
            </a:endParaRPr>
          </a:p>
          <a:p>
            <a:pPr>
              <a:defRPr/>
            </a:pPr>
            <a:endParaRPr lang="zh-CN" altLang="zh-CN" dirty="0">
              <a:latin typeface="仿宋" pitchFamily="49" charset="-122"/>
              <a:ea typeface="仿宋" pitchFamily="49" charset="-122"/>
            </a:endParaRPr>
          </a:p>
          <a:p>
            <a:pPr>
              <a:defRPr/>
            </a:pPr>
            <a:r>
              <a:rPr lang="zh-CN" altLang="zh-CN" dirty="0"/>
              <a:t>算法思想：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为了简化算法实现，先定义两个数组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存放两个集合的元素，再利用这两个数组初始化构造两个顺序表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la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，定义一个空的顺序表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lc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以存放两个集合交的结果。通过一个循环，依次取出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la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中的每一个元素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 e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，再用定位函数确定元素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e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是否在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中。如果元素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e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在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中（定位函数返回序号大于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0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），则把它插入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lc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中。算法最后再分别遍历三个顺序表，输出三个集合的内容。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3.4  </a:t>
            </a:r>
            <a:r>
              <a:rPr lang="zh-CN" altLang="zh-CN" dirty="0"/>
              <a:t>线性表的应用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求两个集合的交集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1304764"/>
            <a:ext cx="878446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kern="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zh-CN" altLang="en-US" sz="20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zh-CN" altLang="en-US" sz="20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kern="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[]={</a:t>
            </a:r>
            <a:r>
              <a:rPr lang="en-US" kern="0" dirty="0">
                <a:solidFill>
                  <a:srgbClr val="808080"/>
                </a:solidFill>
                <a:latin typeface="Courier New" panose="02070309020205020404" pitchFamily="49" charset="0"/>
              </a:rPr>
              <a:t>'A'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urier New" panose="02070309020205020404" pitchFamily="49" charset="0"/>
              </a:rPr>
              <a:t>'C'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urier New" panose="02070309020205020404" pitchFamily="49" charset="0"/>
              </a:rPr>
              <a:t>'G'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urier New" panose="02070309020205020404" pitchFamily="49" charset="0"/>
              </a:rPr>
              <a:t>'I'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},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[]={</a:t>
            </a:r>
            <a:r>
              <a:rPr lang="en-US" kern="0" dirty="0">
                <a:solidFill>
                  <a:srgbClr val="808080"/>
                </a:solidFill>
                <a:latin typeface="Courier New" panose="02070309020205020404" pitchFamily="49" charset="0"/>
              </a:rPr>
              <a:t>'A'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urier New" panose="02070309020205020404" pitchFamily="49" charset="0"/>
              </a:rPr>
              <a:t>'B'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urier New" panose="02070309020205020404" pitchFamily="49" charset="0"/>
              </a:rPr>
              <a:t>'C'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urier New" panose="02070309020205020404" pitchFamily="49" charset="0"/>
              </a:rPr>
              <a:t>'D'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urier New" panose="02070309020205020404" pitchFamily="49" charset="0"/>
              </a:rPr>
              <a:t>'H'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urier New" panose="02070309020205020404" pitchFamily="49" charset="0"/>
              </a:rPr>
              <a:t>'I'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urier New" panose="02070309020205020404" pitchFamily="49" charset="0"/>
              </a:rPr>
              <a:t>'J'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},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e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zh-CN" altLang="en-US" sz="20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SeqList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kern="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la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lb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lc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kern="0" dirty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zh-CN" altLang="en-US" sz="20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kern="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kern="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</a:t>
            </a:r>
            <a:r>
              <a:rPr lang="en-US" b="1" kern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GetLength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endParaRPr lang="zh-CN" altLang="en-US" sz="20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zh-CN" altLang="en-US" sz="20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</a:t>
            </a:r>
            <a:r>
              <a:rPr lang="en-US" b="1" kern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GetElem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e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zh-CN" altLang="en-US" sz="20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lb</a:t>
            </a:r>
            <a:r>
              <a:rPr lang="en-US" b="1" kern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LocateElem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endParaRPr lang="zh-CN" altLang="en-US" sz="20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lc</a:t>
            </a:r>
            <a:r>
              <a:rPr lang="en-US" b="1" kern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InsertElem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zh-CN" altLang="en-US" sz="20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zh-CN" altLang="en-US" sz="20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集合</a:t>
            </a:r>
            <a:r>
              <a:rPr lang="en-US" kern="0" dirty="0">
                <a:solidFill>
                  <a:srgbClr val="808080"/>
                </a:solidFill>
                <a:latin typeface="Courier New" panose="02070309020205020404" pitchFamily="49" charset="0"/>
              </a:rPr>
              <a:t>A:"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</a:t>
            </a:r>
            <a:r>
              <a:rPr lang="en-US" b="1" kern="0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Traverse</a:t>
            </a:r>
            <a:r>
              <a:rPr lang="en-US" b="1" kern="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zh-CN" altLang="en-US" sz="20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集合</a:t>
            </a:r>
            <a:r>
              <a:rPr lang="en-US" kern="0" dirty="0">
                <a:solidFill>
                  <a:srgbClr val="808080"/>
                </a:solidFill>
                <a:latin typeface="Courier New" panose="02070309020205020404" pitchFamily="49" charset="0"/>
              </a:rPr>
              <a:t>B:"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lb</a:t>
            </a:r>
            <a:r>
              <a:rPr lang="en-US" b="1" kern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Traverse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zh-CN" altLang="en-US" sz="20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集合</a:t>
            </a:r>
            <a:r>
              <a:rPr lang="en-US" kern="0" dirty="0">
                <a:solidFill>
                  <a:srgbClr val="808080"/>
                </a:solidFill>
                <a:latin typeface="Courier New" panose="02070309020205020404" pitchFamily="49" charset="0"/>
              </a:rPr>
              <a:t>C:"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lc</a:t>
            </a:r>
            <a:r>
              <a:rPr lang="en-US" b="1" kern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Traverse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zh-CN" altLang="en-US" sz="20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system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kern="0" dirty="0">
                <a:solidFill>
                  <a:srgbClr val="808080"/>
                </a:solidFill>
                <a:latin typeface="Courier New" panose="02070309020205020404" pitchFamily="49" charset="0"/>
              </a:rPr>
              <a:t>"PAUSE"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endParaRPr lang="zh-CN" altLang="en-US" sz="20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kern="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zh-CN" altLang="en-US" sz="20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zh-CN" altLang="en-US" sz="20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556438" cy="507523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3-2 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一元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多项式表示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5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一般情况下的多项式可写成：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b="0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b="0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b="0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其中</a:t>
            </a:r>
            <a:r>
              <a:rPr lang="en-US" altLang="zh-CN" b="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b="0" baseline="-300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是非零系数，指数</a:t>
            </a:r>
            <a:r>
              <a:rPr lang="en-US" altLang="zh-CN" b="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b="0" baseline="-300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是非负整数，且</a:t>
            </a:r>
            <a:r>
              <a:rPr lang="en-US" altLang="zh-CN" b="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b="0" baseline="-300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zh-CN" altLang="en-US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＞</a:t>
            </a:r>
            <a:r>
              <a:rPr lang="en-US" altLang="zh-CN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b="0" baseline="-30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m-1</a:t>
            </a:r>
            <a:r>
              <a:rPr lang="zh-CN" altLang="en-US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＞</a:t>
            </a:r>
            <a:r>
              <a:rPr lang="en-US" altLang="zh-CN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…</a:t>
            </a:r>
            <a:r>
              <a:rPr lang="zh-CN" altLang="en-US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＞</a:t>
            </a:r>
            <a:r>
              <a:rPr lang="en-US" altLang="zh-CN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b="0" baseline="-30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lang="zh-CN" altLang="en-US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＞</a:t>
            </a:r>
            <a:r>
              <a:rPr lang="en-US" altLang="zh-CN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b="0" baseline="-30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≥0</a:t>
            </a:r>
            <a:r>
              <a:rPr lang="zh-CN" altLang="en-US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。若用一个长度为</a:t>
            </a:r>
            <a:r>
              <a:rPr lang="en-US" altLang="zh-CN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zh-CN" altLang="en-US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且每个元素有两个数据项的线性表</a:t>
            </a:r>
          </a:p>
          <a:p>
            <a:pPr algn="just" eaLnBrk="1" hangingPunct="1">
              <a:lnSpc>
                <a:spcPct val="90000"/>
              </a:lnSpc>
              <a:spcBef>
                <a:spcPct val="75000"/>
              </a:spcBef>
              <a:spcAft>
                <a:spcPct val="75000"/>
              </a:spcAft>
              <a:buFont typeface="Wingdings" pitchFamily="2" charset="2"/>
              <a:buNone/>
              <a:defRPr/>
            </a:pPr>
            <a:r>
              <a:rPr lang="zh-CN" altLang="en-US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((a</a:t>
            </a:r>
            <a:r>
              <a:rPr lang="en-US" altLang="zh-CN" b="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b="0" baseline="-30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…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(a</a:t>
            </a:r>
            <a:r>
              <a:rPr lang="en-US" altLang="zh-CN" b="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b="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(a</a:t>
            </a:r>
            <a:r>
              <a:rPr lang="en-US" altLang="zh-CN" b="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b="0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))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便可唯一确定多项式</a:t>
            </a:r>
            <a:r>
              <a:rPr lang="en-US" altLang="zh-CN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A(x)</a:t>
            </a:r>
            <a:r>
              <a:rPr lang="zh-CN" altLang="en-US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。对此线性表可以有两种存储结构</a:t>
            </a:r>
            <a:r>
              <a:rPr lang="en-US" altLang="zh-CN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lang="zh-CN" altLang="en-US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其一是顺序存储结构；其二是链表存储结构。</a:t>
            </a: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一元多项式表示和相关运算的实现</a:t>
            </a:r>
            <a:endParaRPr lang="zh-CN" altLang="en-US" dirty="0">
              <a:ea typeface="华文新魏" pitchFamily="2" charset="-122"/>
            </a:endParaRPr>
          </a:p>
        </p:txBody>
      </p:sp>
      <p:graphicFrame>
        <p:nvGraphicFramePr>
          <p:cNvPr id="414720" name="Object 0"/>
          <p:cNvGraphicFramePr>
            <a:graphicFrameLocks noChangeAspect="1"/>
          </p:cNvGraphicFramePr>
          <p:nvPr/>
        </p:nvGraphicFramePr>
        <p:xfrm>
          <a:off x="1835150" y="2384425"/>
          <a:ext cx="533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6" name="Equation" r:id="rId3" imgW="1942257" imgH="266584" progId="Equation.3">
                  <p:embed/>
                </p:oleObj>
              </mc:Choice>
              <mc:Fallback>
                <p:oleObj name="Equation" r:id="rId3" imgW="1942257" imgH="266584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384425"/>
                        <a:ext cx="533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struct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数据成员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double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coef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			//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系数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int 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expn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				//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指数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构造函数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;			//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无参构造函数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(double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cf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int en); 	//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有参构造函数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项的定义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628446" cy="5075238"/>
          </a:xfrm>
        </p:spPr>
        <p:txBody>
          <a:bodyPr/>
          <a:lstStyle/>
          <a:p>
            <a:pPr>
              <a:defRPr/>
            </a:pP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public:</a:t>
            </a:r>
            <a:endParaRPr lang="zh-CN" altLang="zh-CN" sz="1800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SeqList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(int size=DEFAULT_SIZE);</a:t>
            </a:r>
          </a:p>
          <a:p>
            <a:pPr>
              <a:defRPr/>
            </a:pP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SeqList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ElemType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v[], int n, int size=DEFAULT_SIZE);</a:t>
            </a:r>
            <a:endParaRPr lang="zh-CN" altLang="zh-CN" sz="1800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   virtual ~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SeqList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();	</a:t>
            </a:r>
            <a:endParaRPr lang="zh-CN" altLang="zh-CN" sz="1800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   int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GetLength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()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;</a:t>
            </a:r>
            <a:endParaRPr lang="zh-CN" altLang="zh-CN" sz="1800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bool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IsEmpty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()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;	</a:t>
            </a:r>
            <a:endParaRPr lang="zh-CN" altLang="zh-CN" sz="1800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   void Clear();		</a:t>
            </a:r>
            <a:endParaRPr lang="zh-CN" altLang="zh-CN" sz="1800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   void Traverse(void (*Visit)(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ElemType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&amp;))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   int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LocateElem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ElemType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&amp;e);</a:t>
            </a:r>
            <a:endParaRPr lang="zh-CN" altLang="zh-CN" sz="1800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</p:txBody>
      </p:sp>
      <p:sp>
        <p:nvSpPr>
          <p:cNvPr id="16387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r>
              <a:rPr lang="zh-CN" altLang="en-US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顺序表的类定义与实现</a:t>
            </a:r>
          </a:p>
        </p:txBody>
      </p:sp>
    </p:spTree>
  </p:cSld>
  <p:clrMapOvr>
    <a:masterClrMapping/>
  </p:clrMapOvr>
  <p:transition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Polynomial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protected: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public: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Polynomial(){};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~Polynomial(){};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int Length()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IsZero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void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SetZero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8150225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用单链表表示一元多项式的类模板定义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7950" y="1384300"/>
            <a:ext cx="9036050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void Display();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void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&amp;item);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Polynomial operator +(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Polynomial &amp;p)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Polynomial operator -(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Polynomial &amp;p)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Polynomial operator *(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Polynomial &amp;p)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Polynomial(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Polynomial &amp;copy);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Polynomial(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&amp;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copyLinkList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Polynomial &amp;operator =(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Polynomial &amp;copy);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Polynomial &amp;operator =(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&amp;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copyLinkList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8150225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用单链表表示一元多项式的类模板定义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3775" y="142875"/>
            <a:ext cx="8150225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用单链表表示一元多项式的类模板定义</a:t>
            </a:r>
            <a:endParaRPr lang="zh-CN" altLang="en-US" dirty="0"/>
          </a:p>
        </p:txBody>
      </p:sp>
      <p:graphicFrame>
        <p:nvGraphicFramePr>
          <p:cNvPr id="88067" name="对象 4"/>
          <p:cNvGraphicFramePr>
            <a:graphicFrameLocks noChangeAspect="1"/>
          </p:cNvGraphicFramePr>
          <p:nvPr/>
        </p:nvGraphicFramePr>
        <p:xfrm>
          <a:off x="900113" y="1700213"/>
          <a:ext cx="3467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2" name="公式" r:id="rId3" imgW="1155700" imgH="203200" progId="Equation.3">
                  <p:embed/>
                </p:oleObj>
              </mc:Choice>
              <mc:Fallback>
                <p:oleObj name="公式" r:id="rId3" imgW="1155700" imgH="2032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00213"/>
                        <a:ext cx="3467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068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3028950"/>
            <a:ext cx="823118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7504" y="1376772"/>
            <a:ext cx="8964612" cy="5075238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数据结构：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当上面的多项式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相加时，设置两个链表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la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分别存放两个多项式的二元组线性表，并设结果多项式链表为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lc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。</a:t>
            </a:r>
            <a:endParaRPr lang="en-US" altLang="zh-CN" dirty="0">
              <a:latin typeface="仿宋" pitchFamily="49" charset="-122"/>
              <a:ea typeface="仿宋" pitchFamily="49" charset="-122"/>
            </a:endParaRPr>
          </a:p>
          <a:p>
            <a:pPr>
              <a:defRPr/>
            </a:pPr>
            <a:r>
              <a:rPr lang="zh-CN" altLang="zh-CN" dirty="0"/>
              <a:t>算法</a:t>
            </a:r>
            <a:r>
              <a:rPr lang="zh-CN" altLang="en-US" dirty="0"/>
              <a:t>思想：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开始时先从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la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两个链表取第一个元素（即多项式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的第一项的系数和指数），进行步骤一。</a:t>
            </a:r>
          </a:p>
          <a:p>
            <a:pPr>
              <a:defRPr/>
            </a:pPr>
            <a:r>
              <a:rPr lang="zh-CN" altLang="zh-CN" dirty="0">
                <a:latin typeface="黑体" pitchFamily="49" charset="-122"/>
                <a:ea typeface="黑体" pitchFamily="49" charset="-122"/>
              </a:rPr>
              <a:t>步骤一：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当两个链表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la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都能取到元素时，比较检测结点的指数域；否则进行步骤二。</a:t>
            </a:r>
            <a:endParaRPr lang="en-US" altLang="zh-CN" dirty="0">
              <a:latin typeface="仿宋" pitchFamily="49" charset="-122"/>
              <a:ea typeface="仿宋" pitchFamily="49" charset="-122"/>
            </a:endParaRPr>
          </a:p>
          <a:p>
            <a:pPr>
              <a:defRPr/>
            </a:pPr>
            <a:r>
              <a:rPr lang="zh-CN" altLang="zh-CN" dirty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）指数不等：指数大者插入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lc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链表，且在指数大的链表中取下一个元素；</a:t>
            </a:r>
          </a:p>
          <a:p>
            <a:pPr>
              <a:defRPr/>
            </a:pPr>
            <a:r>
              <a:rPr lang="zh-CN" altLang="zh-CN" dirty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）指数相等：对应项系数相加。若相加结果不为零，则结果插入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lc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链表中；且在两个链表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la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中分别取下一个元素。</a:t>
            </a:r>
          </a:p>
          <a:p>
            <a:pPr>
              <a:defRPr/>
            </a:pPr>
            <a:r>
              <a:rPr lang="zh-CN" altLang="zh-CN" dirty="0">
                <a:latin typeface="黑体" pitchFamily="49" charset="-122"/>
                <a:ea typeface="黑体" pitchFamily="49" charset="-122"/>
              </a:rPr>
              <a:t>步骤二：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把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la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或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链表中剩余部分加入到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lc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链表中。</a:t>
            </a:r>
          </a:p>
          <a:p>
            <a:pPr>
              <a:defRPr/>
            </a:pPr>
            <a:endParaRPr lang="zh-CN" altLang="zh-CN" sz="28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多项式相加运算的实现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 autoUpdateAnimBg="0"/>
      <p:bldP spid="382978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多项式相加运算的实现</a:t>
            </a:r>
            <a:endParaRPr lang="zh-CN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90116" name="对象 5"/>
          <p:cNvGraphicFramePr>
            <a:graphicFrameLocks noChangeAspect="1"/>
          </p:cNvGraphicFramePr>
          <p:nvPr/>
        </p:nvGraphicFramePr>
        <p:xfrm>
          <a:off x="650875" y="1412875"/>
          <a:ext cx="3467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7" name="公式" r:id="rId3" imgW="1155700" imgH="203200" progId="Equation.3">
                  <p:embed/>
                </p:oleObj>
              </mc:Choice>
              <mc:Fallback>
                <p:oleObj name="公式" r:id="rId3" imgW="1155700" imgH="203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1412875"/>
                        <a:ext cx="3467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90118" name="对象 7"/>
          <p:cNvGraphicFramePr>
            <a:graphicFrameLocks noChangeAspect="1"/>
          </p:cNvGraphicFramePr>
          <p:nvPr/>
        </p:nvGraphicFramePr>
        <p:xfrm>
          <a:off x="5148263" y="1376363"/>
          <a:ext cx="36560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8" name="公式" r:id="rId5" imgW="1218671" imgH="203112" progId="Equation.3">
                  <p:embed/>
                </p:oleObj>
              </mc:Choice>
              <mc:Fallback>
                <p:oleObj name="公式" r:id="rId5" imgW="1218671" imgH="203112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376363"/>
                        <a:ext cx="36560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4076701"/>
            <a:ext cx="6770688" cy="75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76474"/>
            <a:ext cx="6927850" cy="154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7950" y="1384300"/>
            <a:ext cx="8928100" cy="427672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Polynomial Polynomial::operator +(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Polynomial &amp;p)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la=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lb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p.polyList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int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aPos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=1,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bPos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=1;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aStatus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bStatus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aStatus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la.GetElem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aPos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bStatus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lb.GetElem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bPos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多项式相加运算的实现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31800" y="1341438"/>
            <a:ext cx="9036050" cy="5508625"/>
          </a:xfrm>
        </p:spPr>
        <p:txBody>
          <a:bodyPr/>
          <a:lstStyle/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while 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aStatus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== ENTRY_FOUND  &amp;&amp;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bStatus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== ENTRY_FOUND )	{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if 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aItem.expn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&gt;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bItem.expn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{</a:t>
            </a: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lc.InsertElem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aStatus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la.GetElem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aPos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++,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}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else if 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aItem.expn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bItem.expn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{</a:t>
            </a: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lc.InsertElem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bItem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bStatus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lb.GetElem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bPos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++,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bItem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}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else {</a:t>
            </a: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sumItem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aItem.coef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+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bItem.coef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aItem.expn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sumItem.coef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!= 0)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lc.InsertElem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sumItem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	</a:t>
            </a: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aStatus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la.GetElem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aPos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++,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bStatus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lb.GetElem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bPos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++,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bItem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}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多项式相加运算的实现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2413" y="1233488"/>
            <a:ext cx="6948487" cy="4824412"/>
          </a:xfrm>
        </p:spPr>
        <p:txBody>
          <a:bodyPr/>
          <a:lstStyle/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while (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aStatus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== ENTRY_FOUND) {	</a:t>
            </a: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lc.InsertElem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	</a:t>
            </a: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aStatus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la.GetElem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aPos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++, 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while (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bStatus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== ENTRY_FOUND) {</a:t>
            </a: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lc.InsertElem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bItem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	</a:t>
            </a: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bStatus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lb.GetElem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bPos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++, 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bItem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Polynomial fc;	</a:t>
            </a: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fc.polyList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zh-CN" altLang="zh-CN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return fc;</a:t>
            </a:r>
            <a:endParaRPr lang="zh-CN" altLang="zh-CN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多项式相加运算的实现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700454" cy="2404740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设两个多项式链表的长度分别为</a:t>
            </a:r>
            <a:r>
              <a:rPr lang="en-US" altLang="zh-CN" b="0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zh-CN" altLang="en-US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和</a:t>
            </a:r>
            <a:r>
              <a:rPr lang="en-US" altLang="zh-CN" b="0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zh-CN" altLang="en-US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，则总的比较指数的次数为</a:t>
            </a:r>
            <a:r>
              <a:rPr lang="en-US" altLang="zh-CN" b="0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</a:t>
            </a:r>
            <a:r>
              <a:rPr lang="en-US" altLang="zh-CN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b="0" i="1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en-US" altLang="zh-CN" b="0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</a:t>
            </a:r>
            <a:r>
              <a:rPr lang="en-US" altLang="zh-CN" b="0" i="1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。对于多项式的减法、乘法也可以类似地定义。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多项式相加运算的实现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A60D10-C0DD-4E99-A276-BD2E26A3AB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20788"/>
            <a:ext cx="6440941" cy="4278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5516" y="1384300"/>
            <a:ext cx="8533197" cy="5075238"/>
          </a:xfrm>
        </p:spPr>
        <p:txBody>
          <a:bodyPr/>
          <a:lstStyle/>
          <a:p>
            <a:pPr>
              <a:defRPr/>
            </a:pP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   Status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GetElem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(int i,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ElemType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&amp;e)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;	</a:t>
            </a:r>
            <a:endParaRPr lang="zh-CN" altLang="zh-CN" sz="1800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   Status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SetElem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i,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ElemType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&amp;e);	</a:t>
            </a:r>
            <a:endParaRPr lang="zh-CN" altLang="zh-CN" sz="1800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   Status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DeleteElem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(int i,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ElemType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&amp;e);  </a:t>
            </a:r>
            <a:endParaRPr lang="zh-CN" altLang="zh-CN" sz="1800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   Status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InsertElem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(int i,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ElemType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&amp;e); </a:t>
            </a:r>
            <a:endParaRPr lang="zh-CN" altLang="zh-CN" sz="1800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   Status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InsertElem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ElemType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&amp;e);  </a:t>
            </a:r>
            <a:endParaRPr lang="zh-CN" altLang="zh-CN" sz="1800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SeqList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SeqList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ElemType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&gt; &amp;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sa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SeqList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ElemType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&gt; &amp;operator =(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SeqList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ElemType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&gt;</a:t>
            </a:r>
          </a:p>
          <a:p>
            <a:pPr>
              <a:defRPr/>
            </a:pP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           &amp;</a:t>
            </a:r>
            <a:r>
              <a:rPr lang="en-US" altLang="zh-CN" sz="1800" dirty="0" err="1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sa</a:t>
            </a: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);</a:t>
            </a:r>
            <a:endParaRPr lang="zh-CN" altLang="zh-CN" sz="1800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1800" dirty="0">
                <a:latin typeface="Courier New" panose="02070309020205020404" pitchFamily="49" charset="0"/>
                <a:ea typeface="Arial Unicode MS" pitchFamily="34" charset="-122"/>
                <a:cs typeface="Courier New" panose="02070309020205020404" pitchFamily="49" charset="0"/>
              </a:rPr>
              <a:t>};</a:t>
            </a:r>
            <a:endParaRPr lang="zh-CN" altLang="zh-CN" sz="1800" dirty="0">
              <a:latin typeface="Courier New" panose="02070309020205020404" pitchFamily="49" charset="0"/>
              <a:ea typeface="Arial Unicode MS" pitchFamily="34" charset="-122"/>
              <a:cs typeface="Courier New" panose="02070309020205020404" pitchFamily="49" charset="0"/>
            </a:endParaRPr>
          </a:p>
        </p:txBody>
      </p:sp>
      <p:sp>
        <p:nvSpPr>
          <p:cNvPr id="17411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r>
              <a:rPr lang="zh-CN" altLang="en-US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顺序表的类定义与实现</a:t>
            </a: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3366"/>
      </a:dk1>
      <a:lt1>
        <a:srgbClr val="6698CC"/>
      </a:lt1>
      <a:dk2>
        <a:srgbClr val="FFFFFF"/>
      </a:dk2>
      <a:lt2>
        <a:srgbClr val="B3CCE6"/>
      </a:lt2>
      <a:accent1>
        <a:srgbClr val="336599"/>
      </a:accent1>
      <a:accent2>
        <a:srgbClr val="2E4C6B"/>
      </a:accent2>
      <a:accent3>
        <a:srgbClr val="B8CAE2"/>
      </a:accent3>
      <a:accent4>
        <a:srgbClr val="002A56"/>
      </a:accent4>
      <a:accent5>
        <a:srgbClr val="ADB8CA"/>
      </a:accent5>
      <a:accent6>
        <a:srgbClr val="294460"/>
      </a:accent6>
      <a:hlink>
        <a:srgbClr val="0B54A3"/>
      </a:hlink>
      <a:folHlink>
        <a:srgbClr val="0B73E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9ADEDC"/>
        </a:accent1>
        <a:accent2>
          <a:srgbClr val="45A3A1"/>
        </a:accent2>
        <a:accent3>
          <a:srgbClr val="ADBABA"/>
        </a:accent3>
        <a:accent4>
          <a:srgbClr val="DADADA"/>
        </a:accent4>
        <a:accent5>
          <a:srgbClr val="CAECEB"/>
        </a:accent5>
        <a:accent6>
          <a:srgbClr val="3E9391"/>
        </a:accent6>
        <a:hlink>
          <a:srgbClr val="45A3A1"/>
        </a:hlink>
        <a:folHlink>
          <a:srgbClr val="9ADE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6698CC"/>
        </a:lt1>
        <a:dk2>
          <a:srgbClr val="FFFFFF"/>
        </a:dk2>
        <a:lt2>
          <a:srgbClr val="B3CCE6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002A56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7962</TotalTime>
  <Words>3128</Words>
  <Application>Microsoft Office PowerPoint</Application>
  <PresentationFormat>全屏显示(4:3)</PresentationFormat>
  <Paragraphs>759</Paragraphs>
  <Slides>89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89</vt:i4>
      </vt:variant>
    </vt:vector>
  </HeadingPairs>
  <TitlesOfParts>
    <vt:vector size="111" baseType="lpstr">
      <vt:lpstr>&amp;quot</vt:lpstr>
      <vt:lpstr>Arial Unicode MS</vt:lpstr>
      <vt:lpstr>Source Code Pro</vt:lpstr>
      <vt:lpstr>等线</vt:lpstr>
      <vt:lpstr>仿宋</vt:lpstr>
      <vt:lpstr>黑体</vt:lpstr>
      <vt:lpstr>华文新魏</vt:lpstr>
      <vt:lpstr>楷体_GB2312</vt:lpstr>
      <vt:lpstr>宋体</vt:lpstr>
      <vt:lpstr>微软雅黑</vt:lpstr>
      <vt:lpstr>Arial</vt:lpstr>
      <vt:lpstr>Cambria Math</vt:lpstr>
      <vt:lpstr>Courier New</vt:lpstr>
      <vt:lpstr>Symbol</vt:lpstr>
      <vt:lpstr>Tahoma</vt:lpstr>
      <vt:lpstr>Times New Roman</vt:lpstr>
      <vt:lpstr>Wingdings</vt:lpstr>
      <vt:lpstr>Wingdings 2</vt:lpstr>
      <vt:lpstr>Default Design</vt:lpstr>
      <vt:lpstr>Equation</vt:lpstr>
      <vt:lpstr>BMP 图像</vt:lpstr>
      <vt:lpstr>公式</vt:lpstr>
      <vt:lpstr>数据结构—C++实现</vt:lpstr>
      <vt:lpstr>第3章  线 性 表</vt:lpstr>
      <vt:lpstr>3.1线性表的定义</vt:lpstr>
      <vt:lpstr>线性表的例子</vt:lpstr>
      <vt:lpstr>线性表的基本操作</vt:lpstr>
      <vt:lpstr>3.2  线性表的顺序表示</vt:lpstr>
      <vt:lpstr>顺序表的类定义与实现</vt:lpstr>
      <vt:lpstr>顺序表的类定义与实现</vt:lpstr>
      <vt:lpstr>顺序表的类定义与实现</vt:lpstr>
      <vt:lpstr>（1）构造空顺序表</vt:lpstr>
      <vt:lpstr>（2）根据数组内容构造顺序表</vt:lpstr>
      <vt:lpstr>（3）析构函数</vt:lpstr>
      <vt:lpstr>（4）清空顺序表</vt:lpstr>
      <vt:lpstr>（5）遍历顺序表</vt:lpstr>
      <vt:lpstr>（6）定位函数</vt:lpstr>
      <vt:lpstr>（7）取指定元素的值</vt:lpstr>
      <vt:lpstr>（8）修改指定元素的值</vt:lpstr>
      <vt:lpstr>（9）删除指定元素</vt:lpstr>
      <vt:lpstr>PowerPoint 演示文稿</vt:lpstr>
      <vt:lpstr>（10）在任意位置插入元素</vt:lpstr>
      <vt:lpstr>（11）在表尾插入元素</vt:lpstr>
      <vt:lpstr>（12）判断顺序表是否为空</vt:lpstr>
      <vt:lpstr> 顺序表插入、删除算法的复杂度分析</vt:lpstr>
      <vt:lpstr>顺序表插入、删除算法的复杂度分析</vt:lpstr>
      <vt:lpstr>顺序表插入、删除算法的复杂度分析</vt:lpstr>
      <vt:lpstr>顺序表插入、删除算法的复杂度分析</vt:lpstr>
      <vt:lpstr>3.3 线性表的链表表示</vt:lpstr>
      <vt:lpstr>单链表</vt:lpstr>
      <vt:lpstr>单链表</vt:lpstr>
      <vt:lpstr>带头结点的单链表</vt:lpstr>
      <vt:lpstr>单链表的插入</vt:lpstr>
      <vt:lpstr>单链表的插入</vt:lpstr>
      <vt:lpstr>单链表的插入</vt:lpstr>
      <vt:lpstr>单链表的删除</vt:lpstr>
      <vt:lpstr>单链表中结点的类模板</vt:lpstr>
      <vt:lpstr>PowerPoint 演示文稿</vt:lpstr>
      <vt:lpstr>PowerPoint 演示文稿</vt:lpstr>
      <vt:lpstr>PowerPoint 演示文稿</vt:lpstr>
      <vt:lpstr>单链表中结点的类模板</vt:lpstr>
      <vt:lpstr>单链表中结点的类模板</vt:lpstr>
      <vt:lpstr>单链表的类模板</vt:lpstr>
      <vt:lpstr>单链表的类模板</vt:lpstr>
      <vt:lpstr>单链表的类模板</vt:lpstr>
      <vt:lpstr>（1）无参数的构造函数</vt:lpstr>
      <vt:lpstr>（2）根据数组内容构造链表</vt:lpstr>
      <vt:lpstr>（3）析构函数</vt:lpstr>
      <vt:lpstr>（4）清空单链表</vt:lpstr>
      <vt:lpstr>（5）遍历链表</vt:lpstr>
      <vt:lpstr>（6）元素定位</vt:lpstr>
      <vt:lpstr>（7）取指定元素的值</vt:lpstr>
      <vt:lpstr>（8）修改指定元素的值</vt:lpstr>
      <vt:lpstr>（9）删除指定元素</vt:lpstr>
      <vt:lpstr>（10）在任意位置插入元素</vt:lpstr>
      <vt:lpstr>（11）在表尾插入元素</vt:lpstr>
      <vt:lpstr>不带头结点的单循环链表</vt:lpstr>
      <vt:lpstr>带头结点的单循环链表</vt:lpstr>
      <vt:lpstr>双向循环链表</vt:lpstr>
      <vt:lpstr>双向循环链表中结点的类模板</vt:lpstr>
      <vt:lpstr>双向循环链表中结点的类模板</vt:lpstr>
      <vt:lpstr>双向循环链表中结点的类模板</vt:lpstr>
      <vt:lpstr>双向循环链表的类模板</vt:lpstr>
      <vt:lpstr>双向循环链表的类模板</vt:lpstr>
      <vt:lpstr>双向循环链表的类模板</vt:lpstr>
      <vt:lpstr>（1）无参数的构造函数</vt:lpstr>
      <vt:lpstr>（2）根据数组内容构造链表</vt:lpstr>
      <vt:lpstr>（3）析构函数</vt:lpstr>
      <vt:lpstr>（4）清空单链表</vt:lpstr>
      <vt:lpstr>（5）遍历链表</vt:lpstr>
      <vt:lpstr>（6）元素定位</vt:lpstr>
      <vt:lpstr>（7）取指定元素的值</vt:lpstr>
      <vt:lpstr>（8）修改指定元素的值</vt:lpstr>
      <vt:lpstr>（9）删除指定元素</vt:lpstr>
      <vt:lpstr>（10）在任意位置插入元素</vt:lpstr>
      <vt:lpstr>（11）在表尾插入元素</vt:lpstr>
      <vt:lpstr>静态链表</vt:lpstr>
      <vt:lpstr>3.4  线性表的应用</vt:lpstr>
      <vt:lpstr>求两个集合的交集</vt:lpstr>
      <vt:lpstr>一元多项式表示和相关运算的实现</vt:lpstr>
      <vt:lpstr>项的定义</vt:lpstr>
      <vt:lpstr>用单链表表示一元多项式的类模板定义</vt:lpstr>
      <vt:lpstr>用单链表表示一元多项式的类模板定义</vt:lpstr>
      <vt:lpstr>用单链表表示一元多项式的类模板定义</vt:lpstr>
      <vt:lpstr>多项式相加运算的实现</vt:lpstr>
      <vt:lpstr>多项式相加运算的实现</vt:lpstr>
      <vt:lpstr>多项式相加运算的实现</vt:lpstr>
      <vt:lpstr>多项式相加运算的实现</vt:lpstr>
      <vt:lpstr>多项式相加运算的实现</vt:lpstr>
      <vt:lpstr>多项式相加运算的实现</vt:lpstr>
      <vt:lpstr>PowerPoint 演示文稿</vt:lpstr>
    </vt:vector>
  </TitlesOfParts>
  <Company>Presentation Helper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menus</dc:title>
  <dc:creator>schen</dc:creator>
  <cp:lastModifiedBy>Administrator</cp:lastModifiedBy>
  <cp:revision>507</cp:revision>
  <dcterms:created xsi:type="dcterms:W3CDTF">2005-03-15T10:04:38Z</dcterms:created>
  <dcterms:modified xsi:type="dcterms:W3CDTF">2020-12-14T13:03:41Z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www.presentationhelper.co.uk</vt:lpwstr>
  </property>
</Properties>
</file>