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6">
  <p:sldMasterIdLst>
    <p:sldMasterId id="2147483700" r:id="rId1"/>
  </p:sldMasterIdLst>
  <p:notesMasterIdLst>
    <p:notesMasterId r:id="rId34"/>
  </p:notesMasterIdLst>
  <p:sldIdLst>
    <p:sldId id="758" r:id="rId2"/>
    <p:sldId id="273" r:id="rId3"/>
    <p:sldId id="779" r:id="rId4"/>
    <p:sldId id="764" r:id="rId5"/>
    <p:sldId id="776" r:id="rId6"/>
    <p:sldId id="777" r:id="rId7"/>
    <p:sldId id="778" r:id="rId8"/>
    <p:sldId id="784" r:id="rId9"/>
    <p:sldId id="797" r:id="rId10"/>
    <p:sldId id="786" r:id="rId11"/>
    <p:sldId id="790" r:id="rId12"/>
    <p:sldId id="799" r:id="rId13"/>
    <p:sldId id="785" r:id="rId14"/>
    <p:sldId id="788" r:id="rId15"/>
    <p:sldId id="798" r:id="rId16"/>
    <p:sldId id="789" r:id="rId17"/>
    <p:sldId id="787" r:id="rId18"/>
    <p:sldId id="759" r:id="rId19"/>
    <p:sldId id="763" r:id="rId20"/>
    <p:sldId id="772" r:id="rId21"/>
    <p:sldId id="773" r:id="rId22"/>
    <p:sldId id="761" r:id="rId23"/>
    <p:sldId id="762" r:id="rId24"/>
    <p:sldId id="775" r:id="rId25"/>
    <p:sldId id="780" r:id="rId26"/>
    <p:sldId id="781" r:id="rId27"/>
    <p:sldId id="782" r:id="rId28"/>
    <p:sldId id="792" r:id="rId29"/>
    <p:sldId id="791" r:id="rId30"/>
    <p:sldId id="794" r:id="rId31"/>
    <p:sldId id="795" r:id="rId32"/>
    <p:sldId id="796" r:id="rId3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35" autoAdjust="0"/>
    <p:restoredTop sz="81065" autoAdjust="0"/>
  </p:normalViewPr>
  <p:slideViewPr>
    <p:cSldViewPr snapToGrid="0" showGuides="1">
      <p:cViewPr varScale="1">
        <p:scale>
          <a:sx n="146" d="100"/>
          <a:sy n="146" d="100"/>
        </p:scale>
        <p:origin x="114" y="10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notesViewPr>
    <p:cSldViewPr snapToGrid="0">
      <p:cViewPr>
        <p:scale>
          <a:sx n="75" d="100"/>
          <a:sy n="75" d="100"/>
        </p:scale>
        <p:origin x="-4008" y="-3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6/9/2021</a:t>
            </a:fld>
            <a:endParaRPr lang="es-E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s-E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s-ES" b="0" dirty="0"/>
              <a:t>Cisco Networking Academy Program</a:t>
            </a:r>
          </a:p>
          <a:p>
            <a:pPr>
              <a:buFontTx/>
              <a:buNone/>
            </a:pPr>
            <a:r>
              <a:rPr lang="es-ES" b="0" dirty="0"/>
              <a:t>Introducción a Networks v6.0</a:t>
            </a:r>
          </a:p>
          <a:p>
            <a:pPr>
              <a:buFontTx/>
              <a:buNone/>
            </a:pPr>
            <a:r>
              <a:rPr lang="es-ES" sz="1200" b="0" dirty="0"/>
              <a:t>Capítulo 1: Introducción a redes</a:t>
            </a:r>
            <a:endParaRPr lang="es-ES" b="0" dirty="0"/>
          </a:p>
          <a:p>
            <a:endParaRPr lang="es-E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s-ES" dirty="0"/>
          </a:p>
        </p:txBody>
      </p:sp>
    </p:spTree>
    <p:extLst>
      <p:ext uri="{BB962C8B-B14F-4D97-AF65-F5344CB8AC3E}">
        <p14:creationId xmlns:p14="http://schemas.microsoft.com/office/powerpoint/2010/main" val="14968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Multi_Slide">
    <p:spTree>
      <p:nvGrpSpPr>
        <p:cNvPr id="1" name=""/>
        <p:cNvGrpSpPr/>
        <p:nvPr/>
      </p:nvGrpSpPr>
      <p:grpSpPr>
        <a:xfrm>
          <a:off x="0" y="0"/>
          <a:ext cx="0" cy="0"/>
          <a:chOff x="0" y="0"/>
          <a:chExt cx="0" cy="0"/>
        </a:xfrm>
      </p:grpSpPr>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
        <p:nvSpPr>
          <p:cNvPr id="3" name="Marcador de texto 2">
            <a:extLst>
              <a:ext uri="{FF2B5EF4-FFF2-40B4-BE49-F238E27FC236}">
                <a16:creationId xmlns:a16="http://schemas.microsoft.com/office/drawing/2014/main" id="{77EB75D4-11CF-49A5-9320-90217337D8B9}"/>
              </a:ext>
            </a:extLst>
          </p:cNvPr>
          <p:cNvSpPr>
            <a:spLocks noGrp="1"/>
          </p:cNvSpPr>
          <p:nvPr>
            <p:ph type="body" sz="quarter" idx="10"/>
          </p:nvPr>
        </p:nvSpPr>
        <p:spPr>
          <a:xfrm>
            <a:off x="437766" y="1328737"/>
            <a:ext cx="8345488" cy="2455863"/>
          </a:xfrm>
          <a:prstGeom prst="rect">
            <a:avLst/>
          </a:prstGeom>
        </p:spPr>
        <p:txBody>
          <a:bodyPr/>
          <a:lstStyle>
            <a:lvl1pPr marL="0" indent="0">
              <a:buNone/>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01618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Slide-animated gradient">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s-E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37766" y="3067050"/>
            <a:ext cx="8217284" cy="1863408"/>
          </a:xfrm>
          <a:prstGeom prst="rect">
            <a:avLst/>
          </a:prstGeom>
          <a:solidFill>
            <a:schemeClr val="bg1"/>
          </a:solidFill>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
        <p:nvSpPr>
          <p:cNvPr id="3" name="Marcador de texto 2">
            <a:extLst>
              <a:ext uri="{FF2B5EF4-FFF2-40B4-BE49-F238E27FC236}">
                <a16:creationId xmlns:a16="http://schemas.microsoft.com/office/drawing/2014/main" id="{77EB75D4-11CF-49A5-9320-90217337D8B9}"/>
              </a:ext>
            </a:extLst>
          </p:cNvPr>
          <p:cNvSpPr>
            <a:spLocks noGrp="1"/>
          </p:cNvSpPr>
          <p:nvPr>
            <p:ph type="body" sz="quarter" idx="10"/>
          </p:nvPr>
        </p:nvSpPr>
        <p:spPr>
          <a:xfrm>
            <a:off x="437766" y="1328737"/>
            <a:ext cx="8345488" cy="1598613"/>
          </a:xfrm>
          <a:prstGeom prst="rect">
            <a:avLst/>
          </a:prstGeom>
        </p:spPr>
        <p:txBody>
          <a:bodyPr/>
          <a:lstStyle>
            <a:lvl1pPr marL="0" indent="0">
              <a:buNone/>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
        <p:nvSpPr>
          <p:cNvPr id="3" name="2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473490" y="4887381"/>
            <a:ext cx="310148" cy="154518"/>
          </a:xfrm>
          <a:prstGeom prst="rect">
            <a:avLst/>
          </a:prstGeom>
          <a:noFill/>
          <a:ln w="9525" algn="ctr">
            <a:noFill/>
            <a:miter lim="800000"/>
            <a:headEnd/>
            <a:tailEnd/>
          </a:ln>
          <a:effectLst/>
        </p:spPr>
        <p:txBody>
          <a:bodyPr wrap="square" lIns="61586" tIns="30792" rIns="61586" bIns="30792" anchor="b">
            <a:spAutoFit/>
          </a:bodyPr>
          <a:lstStyle/>
          <a:p>
            <a:pPr algn="r" defTabSz="610744" fontAlgn="auto">
              <a:spcBef>
                <a:spcPts val="0"/>
              </a:spcBef>
              <a:spcAft>
                <a:spcPts val="0"/>
              </a:spcAft>
              <a:defRPr/>
            </a:pPr>
            <a:fld id="{6A1E46DC-7EF6-4EA2-B285-14272867D133}" type="slidenum">
              <a:rPr lang="en-US" sz="600" baseline="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s-ES" sz="600" baseline="0" dirty="0">
              <a:solidFill>
                <a:schemeClr val="accent5">
                  <a:lumMod val="50000"/>
                </a:schemeClr>
              </a:solidFill>
              <a:latin typeface="+mn-lt"/>
              <a:ea typeface="+mn-ea"/>
              <a:cs typeface="CiscoSans Thin"/>
            </a:endParaRPr>
          </a:p>
        </p:txBody>
      </p:sp>
      <p:sp>
        <p:nvSpPr>
          <p:cNvPr id="2" name="Marcador de número de diapositiva 1">
            <a:extLst>
              <a:ext uri="{FF2B5EF4-FFF2-40B4-BE49-F238E27FC236}">
                <a16:creationId xmlns:a16="http://schemas.microsoft.com/office/drawing/2014/main" id="{DB232F36-4411-40A0-A6DA-F641FAA7C627}"/>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705A7F-4F95-4554-B709-F3916FF756F3}"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4017" r:id="rId1"/>
    <p:sldLayoutId id="2147483962"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1.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4950" y="1794566"/>
            <a:ext cx="7741082" cy="644730"/>
          </a:xfrm>
        </p:spPr>
        <p:txBody>
          <a:bodyPr/>
          <a:lstStyle/>
          <a:p>
            <a:r>
              <a:rPr lang="es-ES" altLang="es-ES" dirty="0"/>
              <a:t>Tecnología de Computadores</a:t>
            </a:r>
            <a:br>
              <a:rPr lang="es-ES" altLang="es-ES" dirty="0"/>
            </a:br>
            <a:endParaRPr lang="es-ES" dirty="0"/>
          </a:p>
        </p:txBody>
      </p:sp>
      <p:sp>
        <p:nvSpPr>
          <p:cNvPr id="4" name="Text Box 2"/>
          <p:cNvSpPr txBox="1">
            <a:spLocks noChangeArrowheads="1"/>
          </p:cNvSpPr>
          <p:nvPr/>
        </p:nvSpPr>
        <p:spPr bwMode="auto">
          <a:xfrm>
            <a:off x="336550" y="2313675"/>
            <a:ext cx="6946900" cy="112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Microsoft YaHei" charset="-122"/>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charset="0"/>
                <a:ea typeface="Microsoft YaHei" charset="-122"/>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Microsoft YaHei" charset="-122"/>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charset="0"/>
                <a:ea typeface="Microsoft YaHei" charset="-122"/>
              </a:defRPr>
            </a:lvl9pPr>
          </a:lstStyle>
          <a:p>
            <a:pPr eaLnBrk="1" hangingPunct="1">
              <a:spcBef>
                <a:spcPts val="850"/>
              </a:spcBef>
              <a:buSzPct val="75000"/>
            </a:pPr>
            <a:r>
              <a:rPr lang="es-ES" sz="3400" dirty="0">
                <a:solidFill>
                  <a:srgbClr val="898989"/>
                </a:solidFill>
              </a:rPr>
              <a:t>Tema 5: Puertas Lógicas - TTL</a:t>
            </a:r>
            <a:endParaRPr lang="es-ES" altLang="es-ES" sz="3400" dirty="0">
              <a:solidFill>
                <a:srgbClr val="898989"/>
              </a:solidFill>
            </a:endParaRPr>
          </a:p>
        </p:txBody>
      </p:sp>
    </p:spTree>
    <p:extLst>
      <p:ext uri="{BB962C8B-B14F-4D97-AF65-F5344CB8AC3E}">
        <p14:creationId xmlns:p14="http://schemas.microsoft.com/office/powerpoint/2010/main" val="178293801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p:txBody>
          <a:bodyPr/>
          <a:lstStyle/>
          <a:p>
            <a:r>
              <a:rPr lang="es-ES" dirty="0"/>
              <a:t>NAND - RTL</a:t>
            </a:r>
          </a:p>
        </p:txBody>
      </p:sp>
      <p:sp>
        <p:nvSpPr>
          <p:cNvPr id="4" name="Marcador de texto 3">
            <a:extLst>
              <a:ext uri="{FF2B5EF4-FFF2-40B4-BE49-F238E27FC236}">
                <a16:creationId xmlns:a16="http://schemas.microsoft.com/office/drawing/2014/main" id="{E45CA45A-1F71-4CE3-83A2-55B828A71FBB}"/>
              </a:ext>
            </a:extLst>
          </p:cNvPr>
          <p:cNvSpPr>
            <a:spLocks noGrp="1"/>
          </p:cNvSpPr>
          <p:nvPr>
            <p:ph type="body" sz="quarter" idx="10"/>
          </p:nvPr>
        </p:nvSpPr>
        <p:spPr>
          <a:xfrm>
            <a:off x="437765" y="1209468"/>
            <a:ext cx="4955870" cy="2455863"/>
          </a:xfrm>
        </p:spPr>
        <p:txBody>
          <a:bodyPr/>
          <a:lstStyle/>
          <a:p>
            <a:pPr algn="just"/>
            <a:r>
              <a:rPr lang="es-ES" sz="1400" dirty="0"/>
              <a:t>Si A=B=1, T</a:t>
            </a:r>
            <a:r>
              <a:rPr lang="es-ES" sz="1400" baseline="-25000" dirty="0"/>
              <a:t>A</a:t>
            </a:r>
            <a:r>
              <a:rPr lang="es-ES" sz="1400" dirty="0"/>
              <a:t> y T</a:t>
            </a:r>
            <a:r>
              <a:rPr lang="es-ES" sz="1400" baseline="-25000" dirty="0"/>
              <a:t>B</a:t>
            </a:r>
            <a:r>
              <a:rPr lang="es-ES" sz="1400" dirty="0"/>
              <a:t> conducen, por lo que V</a:t>
            </a:r>
            <a:r>
              <a:rPr lang="es-ES" sz="1400" baseline="-25000" dirty="0"/>
              <a:t>CE1</a:t>
            </a:r>
            <a:r>
              <a:rPr lang="es-ES" sz="1400" dirty="0"/>
              <a:t>=0.2 y  V</a:t>
            </a:r>
            <a:r>
              <a:rPr lang="es-ES" sz="1400" baseline="-25000" dirty="0"/>
              <a:t>CE2</a:t>
            </a:r>
            <a:r>
              <a:rPr lang="es-ES" sz="1400" dirty="0"/>
              <a:t>=0.2.  Así V</a:t>
            </a:r>
            <a:r>
              <a:rPr lang="es-ES" sz="1400" baseline="-25000" dirty="0"/>
              <a:t>0</a:t>
            </a:r>
            <a:r>
              <a:rPr lang="es-ES" sz="1400" dirty="0"/>
              <a:t> = 0,4 v, “0” a la salida. </a:t>
            </a:r>
          </a:p>
          <a:p>
            <a:pPr algn="just"/>
            <a:r>
              <a:rPr lang="es-ES" sz="1400" dirty="0"/>
              <a:t>Si A=0 y/o B=0,  al menos un transistor estará en corte, por lo que I</a:t>
            </a:r>
            <a:r>
              <a:rPr lang="es-ES" sz="1400" baseline="-25000" dirty="0"/>
              <a:t>C</a:t>
            </a:r>
            <a:r>
              <a:rPr lang="es-ES" sz="1400" dirty="0"/>
              <a:t>=0 mA, V</a:t>
            </a:r>
            <a:r>
              <a:rPr lang="es-ES" sz="1400" baseline="-25000" dirty="0"/>
              <a:t>RC</a:t>
            </a:r>
            <a:r>
              <a:rPr lang="es-ES" sz="1400" dirty="0"/>
              <a:t>=0 v y, por tanto, V</a:t>
            </a:r>
            <a:r>
              <a:rPr lang="es-ES" sz="1400" baseline="-25000" dirty="0"/>
              <a:t>0 </a:t>
            </a:r>
            <a:r>
              <a:rPr lang="es-ES" sz="1400" dirty="0"/>
              <a:t>=V</a:t>
            </a:r>
            <a:r>
              <a:rPr lang="es-ES" sz="1400" baseline="-25000" dirty="0"/>
              <a:t>CE</a:t>
            </a:r>
            <a:r>
              <a:rPr lang="es-ES" sz="1400" dirty="0"/>
              <a:t>=5V, “1” a la salida. </a:t>
            </a:r>
          </a:p>
          <a:p>
            <a:pPr algn="just"/>
            <a:r>
              <a:rPr lang="es-ES" sz="1400" dirty="0"/>
              <a:t>Puerta lógica NAND.</a:t>
            </a:r>
          </a:p>
        </p:txBody>
      </p:sp>
      <p:pic>
        <p:nvPicPr>
          <p:cNvPr id="7" name="Picture 2">
            <a:extLst>
              <a:ext uri="{FF2B5EF4-FFF2-40B4-BE49-F238E27FC236}">
                <a16:creationId xmlns:a16="http://schemas.microsoft.com/office/drawing/2014/main" id="{272F36BC-3B81-4D45-B667-46D1542A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74" y="2894684"/>
            <a:ext cx="33909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5EF32B7-84F8-4682-BDCA-AC223679BAAB}"/>
              </a:ext>
            </a:extLst>
          </p:cNvPr>
          <p:cNvPicPr>
            <a:picLocks noChangeAspect="1"/>
          </p:cNvPicPr>
          <p:nvPr/>
        </p:nvPicPr>
        <p:blipFill>
          <a:blip r:embed="rId3"/>
          <a:stretch>
            <a:fillRect/>
          </a:stretch>
        </p:blipFill>
        <p:spPr>
          <a:xfrm>
            <a:off x="5812563" y="1209468"/>
            <a:ext cx="2600325" cy="3009900"/>
          </a:xfrm>
          <a:prstGeom prst="rect">
            <a:avLst/>
          </a:prstGeom>
        </p:spPr>
      </p:pic>
    </p:spTree>
    <p:extLst>
      <p:ext uri="{BB962C8B-B14F-4D97-AF65-F5344CB8AC3E}">
        <p14:creationId xmlns:p14="http://schemas.microsoft.com/office/powerpoint/2010/main" val="306595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a:xfrm>
            <a:off x="311632" y="187915"/>
            <a:ext cx="8345488" cy="731837"/>
          </a:xfrm>
        </p:spPr>
        <p:txBody>
          <a:bodyPr/>
          <a:lstStyle/>
          <a:p>
            <a:r>
              <a:rPr lang="es-ES" dirty="0"/>
              <a:t>NOR - RTL</a:t>
            </a:r>
          </a:p>
        </p:txBody>
      </p:sp>
      <p:pic>
        <p:nvPicPr>
          <p:cNvPr id="8" name="Picture 4">
            <a:extLst>
              <a:ext uri="{FF2B5EF4-FFF2-40B4-BE49-F238E27FC236}">
                <a16:creationId xmlns:a16="http://schemas.microsoft.com/office/drawing/2014/main" id="{3B0FB1E8-EF7B-462D-AF24-27BD7136E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29" y="2424147"/>
            <a:ext cx="3286125" cy="1314450"/>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texto 3">
            <a:extLst>
              <a:ext uri="{FF2B5EF4-FFF2-40B4-BE49-F238E27FC236}">
                <a16:creationId xmlns:a16="http://schemas.microsoft.com/office/drawing/2014/main" id="{26F1E8F7-78C9-491A-A18D-1F60589F7DB9}"/>
              </a:ext>
            </a:extLst>
          </p:cNvPr>
          <p:cNvSpPr>
            <a:spLocks noGrp="1"/>
          </p:cNvSpPr>
          <p:nvPr>
            <p:ph type="body" sz="quarter" idx="10"/>
          </p:nvPr>
        </p:nvSpPr>
        <p:spPr>
          <a:xfrm>
            <a:off x="311632" y="1070320"/>
            <a:ext cx="7871585" cy="2455863"/>
          </a:xfrm>
        </p:spPr>
        <p:txBody>
          <a:bodyPr/>
          <a:lstStyle/>
          <a:p>
            <a:pPr algn="just"/>
            <a:r>
              <a:rPr lang="es-ES" sz="1400" dirty="0"/>
              <a:t>Si A =1 y/o B=1, TA y/o TB conducen (saturación), por lo que V</a:t>
            </a:r>
            <a:r>
              <a:rPr lang="es-ES" sz="1400" baseline="-25000" dirty="0"/>
              <a:t>CE</a:t>
            </a:r>
            <a:r>
              <a:rPr lang="es-ES" sz="1400" dirty="0"/>
              <a:t>=0,2 v, V</a:t>
            </a:r>
            <a:r>
              <a:rPr lang="es-ES" sz="1400" baseline="-25000" dirty="0"/>
              <a:t>0</a:t>
            </a:r>
            <a:r>
              <a:rPr lang="es-ES" sz="1400" dirty="0"/>
              <a:t> = V</a:t>
            </a:r>
            <a:r>
              <a:rPr lang="es-ES" sz="1400" baseline="-25000" dirty="0"/>
              <a:t>CE</a:t>
            </a:r>
            <a:r>
              <a:rPr lang="es-ES" sz="1400" dirty="0"/>
              <a:t> “0”. </a:t>
            </a:r>
          </a:p>
          <a:p>
            <a:pPr algn="just"/>
            <a:r>
              <a:rPr lang="es-ES" sz="1400" dirty="0"/>
              <a:t>Si A=0 y B=0, los transistores estarán en  corte, por lo que V</a:t>
            </a:r>
            <a:r>
              <a:rPr lang="es-ES" sz="1400" baseline="-25000" dirty="0"/>
              <a:t>0 =‘</a:t>
            </a:r>
            <a:r>
              <a:rPr lang="es-ES" sz="1400" dirty="0"/>
              <a:t>V</a:t>
            </a:r>
            <a:r>
              <a:rPr lang="es-ES" sz="1400" baseline="-25000" dirty="0"/>
              <a:t>CE</a:t>
            </a:r>
            <a:r>
              <a:rPr lang="es-ES" sz="1400" dirty="0"/>
              <a:t>=5V nivel 1 a la salida. </a:t>
            </a:r>
          </a:p>
          <a:p>
            <a:pPr algn="just"/>
            <a:r>
              <a:rPr lang="es-ES" sz="1400" dirty="0"/>
              <a:t>Puerta lógica NOR</a:t>
            </a:r>
          </a:p>
        </p:txBody>
      </p:sp>
      <p:pic>
        <p:nvPicPr>
          <p:cNvPr id="10" name="Imagen 9">
            <a:extLst>
              <a:ext uri="{FF2B5EF4-FFF2-40B4-BE49-F238E27FC236}">
                <a16:creationId xmlns:a16="http://schemas.microsoft.com/office/drawing/2014/main" id="{AC1BE984-F22E-4B22-B464-D0E9E380E6EF}"/>
              </a:ext>
            </a:extLst>
          </p:cNvPr>
          <p:cNvPicPr>
            <a:picLocks noChangeAspect="1"/>
          </p:cNvPicPr>
          <p:nvPr/>
        </p:nvPicPr>
        <p:blipFill>
          <a:blip r:embed="rId3"/>
          <a:stretch>
            <a:fillRect/>
          </a:stretch>
        </p:blipFill>
        <p:spPr>
          <a:xfrm>
            <a:off x="5538651" y="1838360"/>
            <a:ext cx="2158366" cy="2969614"/>
          </a:xfrm>
          <a:prstGeom prst="rect">
            <a:avLst/>
          </a:prstGeom>
        </p:spPr>
      </p:pic>
    </p:spTree>
    <p:extLst>
      <p:ext uri="{BB962C8B-B14F-4D97-AF65-F5344CB8AC3E}">
        <p14:creationId xmlns:p14="http://schemas.microsoft.com/office/powerpoint/2010/main" val="38457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a:xfrm>
            <a:off x="311632" y="187915"/>
            <a:ext cx="8345488" cy="731837"/>
          </a:xfrm>
        </p:spPr>
        <p:txBody>
          <a:bodyPr/>
          <a:lstStyle/>
          <a:p>
            <a:r>
              <a:rPr lang="es-ES" dirty="0"/>
              <a:t>NOR - RTL</a:t>
            </a:r>
          </a:p>
        </p:txBody>
      </p:sp>
      <p:sp>
        <p:nvSpPr>
          <p:cNvPr id="9" name="Marcador de texto 3">
            <a:extLst>
              <a:ext uri="{FF2B5EF4-FFF2-40B4-BE49-F238E27FC236}">
                <a16:creationId xmlns:a16="http://schemas.microsoft.com/office/drawing/2014/main" id="{26F1E8F7-78C9-491A-A18D-1F60589F7DB9}"/>
              </a:ext>
            </a:extLst>
          </p:cNvPr>
          <p:cNvSpPr>
            <a:spLocks noGrp="1"/>
          </p:cNvSpPr>
          <p:nvPr>
            <p:ph type="body" sz="quarter" idx="10"/>
          </p:nvPr>
        </p:nvSpPr>
        <p:spPr>
          <a:xfrm>
            <a:off x="311632" y="1070320"/>
            <a:ext cx="7871585" cy="2455863"/>
          </a:xfrm>
        </p:spPr>
        <p:txBody>
          <a:bodyPr/>
          <a:lstStyle/>
          <a:p>
            <a:pPr algn="just"/>
            <a:r>
              <a:rPr lang="es-ES" sz="1400" dirty="0"/>
              <a:t>Ejemplo con tres entradas</a:t>
            </a:r>
          </a:p>
        </p:txBody>
      </p:sp>
      <p:pic>
        <p:nvPicPr>
          <p:cNvPr id="4" name="Imagen 3">
            <a:extLst>
              <a:ext uri="{FF2B5EF4-FFF2-40B4-BE49-F238E27FC236}">
                <a16:creationId xmlns:a16="http://schemas.microsoft.com/office/drawing/2014/main" id="{C5207686-286B-4FF7-B000-2A64EC638EE7}"/>
              </a:ext>
            </a:extLst>
          </p:cNvPr>
          <p:cNvPicPr>
            <a:picLocks noChangeAspect="1"/>
          </p:cNvPicPr>
          <p:nvPr/>
        </p:nvPicPr>
        <p:blipFill>
          <a:blip r:embed="rId2"/>
          <a:stretch>
            <a:fillRect/>
          </a:stretch>
        </p:blipFill>
        <p:spPr>
          <a:xfrm>
            <a:off x="3321158" y="1410788"/>
            <a:ext cx="3334367" cy="3059440"/>
          </a:xfrm>
          <a:prstGeom prst="rect">
            <a:avLst/>
          </a:prstGeom>
        </p:spPr>
      </p:pic>
    </p:spTree>
    <p:extLst>
      <p:ext uri="{BB962C8B-B14F-4D97-AF65-F5344CB8AC3E}">
        <p14:creationId xmlns:p14="http://schemas.microsoft.com/office/powerpoint/2010/main" val="257983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8">
            <a:extLst>
              <a:ext uri="{FF2B5EF4-FFF2-40B4-BE49-F238E27FC236}">
                <a16:creationId xmlns:a16="http://schemas.microsoft.com/office/drawing/2014/main" id="{0546C79C-5F7C-4D22-9EBE-39160D00EFFD}"/>
              </a:ext>
            </a:extLst>
          </p:cNvPr>
          <p:cNvSpPr>
            <a:spLocks noGrp="1"/>
          </p:cNvSpPr>
          <p:nvPr>
            <p:ph type="ctrTitle"/>
          </p:nvPr>
        </p:nvSpPr>
        <p:spPr>
          <a:xfrm>
            <a:off x="368629" y="72533"/>
            <a:ext cx="7597775" cy="2568575"/>
          </a:xfrm>
        </p:spPr>
        <p:txBody>
          <a:bodyPr/>
          <a:lstStyle/>
          <a:p>
            <a:r>
              <a:rPr lang="es-ES" dirty="0"/>
              <a:t>DTL</a:t>
            </a:r>
          </a:p>
        </p:txBody>
      </p:sp>
    </p:spTree>
    <p:extLst>
      <p:ext uri="{BB962C8B-B14F-4D97-AF65-F5344CB8AC3E}">
        <p14:creationId xmlns:p14="http://schemas.microsoft.com/office/powerpoint/2010/main" val="62194152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p:txBody>
          <a:bodyPr/>
          <a:lstStyle/>
          <a:p>
            <a:r>
              <a:rPr lang="es-ES" dirty="0"/>
              <a:t>NOT - DTL</a:t>
            </a:r>
          </a:p>
        </p:txBody>
      </p:sp>
      <p:sp>
        <p:nvSpPr>
          <p:cNvPr id="8" name="Marcador de texto 3">
            <a:extLst>
              <a:ext uri="{FF2B5EF4-FFF2-40B4-BE49-F238E27FC236}">
                <a16:creationId xmlns:a16="http://schemas.microsoft.com/office/drawing/2014/main" id="{7B072DFC-BA5E-4EB7-8965-2BCB88E7D0B8}"/>
              </a:ext>
            </a:extLst>
          </p:cNvPr>
          <p:cNvSpPr txBox="1">
            <a:spLocks/>
          </p:cNvSpPr>
          <p:nvPr/>
        </p:nvSpPr>
        <p:spPr>
          <a:xfrm>
            <a:off x="437766" y="1079500"/>
            <a:ext cx="4714237" cy="2455863"/>
          </a:xfrm>
          <a:prstGeom prst="rect">
            <a:avLst/>
          </a:prstGeom>
        </p:spPr>
        <p:txBody>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500"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s-ES" sz="1600" dirty="0"/>
              <a:t>Si A =1, D1 OFF, Q1 conduce, por lo que V</a:t>
            </a:r>
            <a:r>
              <a:rPr lang="es-ES" sz="1600" baseline="-25000" dirty="0"/>
              <a:t>CE</a:t>
            </a:r>
            <a:r>
              <a:rPr lang="es-ES" sz="1600" dirty="0"/>
              <a:t>=0,2 v, V</a:t>
            </a:r>
            <a:r>
              <a:rPr lang="es-ES" sz="1600" baseline="-25000" dirty="0"/>
              <a:t>0</a:t>
            </a:r>
            <a:r>
              <a:rPr lang="es-ES" sz="1600" dirty="0"/>
              <a:t> = V</a:t>
            </a:r>
            <a:r>
              <a:rPr lang="es-ES" sz="1600" baseline="-25000" dirty="0"/>
              <a:t>CE</a:t>
            </a:r>
            <a:r>
              <a:rPr lang="es-ES" sz="1600" dirty="0"/>
              <a:t>= 0,2 v, “0” a la salida. </a:t>
            </a:r>
          </a:p>
          <a:p>
            <a:pPr algn="just"/>
            <a:r>
              <a:rPr lang="es-ES" sz="1600" dirty="0"/>
              <a:t>Si A=0, D1 ON y Q1 estará en  corte, por lo que I</a:t>
            </a:r>
            <a:r>
              <a:rPr lang="es-ES" sz="1600" baseline="-25000" dirty="0"/>
              <a:t>C</a:t>
            </a:r>
            <a:r>
              <a:rPr lang="es-ES" sz="1600" dirty="0"/>
              <a:t>=0 mA, V</a:t>
            </a:r>
            <a:r>
              <a:rPr lang="es-ES" sz="1600" baseline="-25000" dirty="0"/>
              <a:t>R2</a:t>
            </a:r>
            <a:r>
              <a:rPr lang="es-ES" sz="1600" dirty="0"/>
              <a:t>=0 v y, por tanto, V</a:t>
            </a:r>
            <a:r>
              <a:rPr lang="es-ES" sz="1600" baseline="-25000" dirty="0"/>
              <a:t>0 </a:t>
            </a:r>
            <a:r>
              <a:rPr lang="es-ES" sz="1600" dirty="0"/>
              <a:t>= V</a:t>
            </a:r>
            <a:r>
              <a:rPr lang="es-ES" sz="1600" baseline="-25000" dirty="0"/>
              <a:t>CE</a:t>
            </a:r>
            <a:r>
              <a:rPr lang="es-ES" sz="1600" dirty="0"/>
              <a:t>= 5 v, “1” a la salida. </a:t>
            </a:r>
          </a:p>
          <a:p>
            <a:endParaRPr lang="es-ES" dirty="0"/>
          </a:p>
        </p:txBody>
      </p:sp>
      <p:pic>
        <p:nvPicPr>
          <p:cNvPr id="9" name="Picture 12">
            <a:extLst>
              <a:ext uri="{FF2B5EF4-FFF2-40B4-BE49-F238E27FC236}">
                <a16:creationId xmlns:a16="http://schemas.microsoft.com/office/drawing/2014/main" id="{3400D4BA-A4EC-4A51-8AA3-6029B539F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14" y="2919482"/>
            <a:ext cx="34290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0B36D1-7954-492F-969D-7D5DB4A97528}"/>
              </a:ext>
            </a:extLst>
          </p:cNvPr>
          <p:cNvPicPr>
            <a:picLocks noChangeAspect="1"/>
          </p:cNvPicPr>
          <p:nvPr/>
        </p:nvPicPr>
        <p:blipFill>
          <a:blip r:embed="rId3"/>
          <a:stretch>
            <a:fillRect/>
          </a:stretch>
        </p:blipFill>
        <p:spPr>
          <a:xfrm>
            <a:off x="5423451" y="2014616"/>
            <a:ext cx="3128149" cy="2200105"/>
          </a:xfrm>
          <a:prstGeom prst="rect">
            <a:avLst/>
          </a:prstGeom>
        </p:spPr>
      </p:pic>
    </p:spTree>
    <p:extLst>
      <p:ext uri="{BB962C8B-B14F-4D97-AF65-F5344CB8AC3E}">
        <p14:creationId xmlns:p14="http://schemas.microsoft.com/office/powerpoint/2010/main" val="14856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p:txBody>
          <a:bodyPr/>
          <a:lstStyle/>
          <a:p>
            <a:r>
              <a:rPr lang="es-ES" dirty="0"/>
              <a:t>NAND - DTL</a:t>
            </a:r>
          </a:p>
        </p:txBody>
      </p:sp>
      <p:pic>
        <p:nvPicPr>
          <p:cNvPr id="5" name="Imagen 4">
            <a:extLst>
              <a:ext uri="{FF2B5EF4-FFF2-40B4-BE49-F238E27FC236}">
                <a16:creationId xmlns:a16="http://schemas.microsoft.com/office/drawing/2014/main" id="{DD8E997D-B187-403B-9F7F-F4F752A27F3D}"/>
              </a:ext>
            </a:extLst>
          </p:cNvPr>
          <p:cNvPicPr>
            <a:picLocks noChangeAspect="1"/>
          </p:cNvPicPr>
          <p:nvPr/>
        </p:nvPicPr>
        <p:blipFill>
          <a:blip r:embed="rId2"/>
          <a:stretch>
            <a:fillRect/>
          </a:stretch>
        </p:blipFill>
        <p:spPr>
          <a:xfrm>
            <a:off x="4113766" y="1041187"/>
            <a:ext cx="4447140" cy="3030963"/>
          </a:xfrm>
          <a:prstGeom prst="rect">
            <a:avLst/>
          </a:prstGeom>
        </p:spPr>
      </p:pic>
      <p:sp>
        <p:nvSpPr>
          <p:cNvPr id="6" name="Marcador de texto 3">
            <a:extLst>
              <a:ext uri="{FF2B5EF4-FFF2-40B4-BE49-F238E27FC236}">
                <a16:creationId xmlns:a16="http://schemas.microsoft.com/office/drawing/2014/main" id="{D0BFA96E-4CEF-4267-869C-1E650E920397}"/>
              </a:ext>
            </a:extLst>
          </p:cNvPr>
          <p:cNvSpPr>
            <a:spLocks noGrp="1"/>
          </p:cNvSpPr>
          <p:nvPr>
            <p:ph type="body" sz="quarter" idx="10"/>
          </p:nvPr>
        </p:nvSpPr>
        <p:spPr>
          <a:xfrm>
            <a:off x="438150" y="1328738"/>
            <a:ext cx="3385102" cy="2455862"/>
          </a:xfrm>
        </p:spPr>
        <p:txBody>
          <a:bodyPr/>
          <a:lstStyle/>
          <a:p>
            <a:pPr algn="just"/>
            <a:r>
              <a:rPr lang="es-ES" sz="1400" dirty="0"/>
              <a:t>Si A = B =1, D1 y D2 OFF, entonces</a:t>
            </a:r>
          </a:p>
          <a:p>
            <a:pPr algn="just"/>
            <a:r>
              <a:rPr lang="es-ES" sz="1400" dirty="0"/>
              <a:t>D3 y D4 ON, Q1 conduce, por lo que V</a:t>
            </a:r>
            <a:r>
              <a:rPr lang="es-ES" sz="1400" baseline="-25000" dirty="0"/>
              <a:t>CE</a:t>
            </a:r>
            <a:r>
              <a:rPr lang="es-ES" sz="1400" dirty="0"/>
              <a:t>=0,2 v, V</a:t>
            </a:r>
            <a:r>
              <a:rPr lang="es-ES" sz="1400" baseline="-25000" dirty="0"/>
              <a:t>0</a:t>
            </a:r>
            <a:r>
              <a:rPr lang="es-ES" sz="1400" dirty="0"/>
              <a:t> = V</a:t>
            </a:r>
            <a:r>
              <a:rPr lang="es-ES" sz="1400" baseline="-25000" dirty="0"/>
              <a:t>CE</a:t>
            </a:r>
            <a:r>
              <a:rPr lang="es-ES" sz="1400" dirty="0"/>
              <a:t> “0”. </a:t>
            </a:r>
          </a:p>
          <a:p>
            <a:pPr algn="just"/>
            <a:r>
              <a:rPr lang="es-ES" sz="1400" dirty="0"/>
              <a:t>Si A=0 y/o B=0, D1 ON y/o D2 ON y el transistor estará en  corte, por lo que I</a:t>
            </a:r>
            <a:r>
              <a:rPr lang="es-ES" sz="1400" baseline="-25000" dirty="0"/>
              <a:t>C</a:t>
            </a:r>
            <a:r>
              <a:rPr lang="es-ES" sz="1400" dirty="0"/>
              <a:t>=0 mA, V</a:t>
            </a:r>
            <a:r>
              <a:rPr lang="es-ES" sz="1400" baseline="-25000" dirty="0"/>
              <a:t>RC</a:t>
            </a:r>
            <a:r>
              <a:rPr lang="es-ES" sz="1400" dirty="0"/>
              <a:t>=0 v y, por tanto, V</a:t>
            </a:r>
            <a:r>
              <a:rPr lang="es-ES" sz="1400" baseline="-25000" dirty="0"/>
              <a:t>0 =‘</a:t>
            </a:r>
            <a:r>
              <a:rPr lang="es-ES" sz="1400" dirty="0"/>
              <a:t>V</a:t>
            </a:r>
            <a:r>
              <a:rPr lang="es-ES" sz="1400" baseline="-25000" dirty="0"/>
              <a:t>CE</a:t>
            </a:r>
            <a:r>
              <a:rPr lang="es-ES" sz="1400" dirty="0"/>
              <a:t>=5V nivel 1 a la salida. </a:t>
            </a:r>
          </a:p>
          <a:p>
            <a:pPr algn="just"/>
            <a:r>
              <a:rPr lang="es-ES" sz="1400" dirty="0"/>
              <a:t>Puerta lógica NAND.</a:t>
            </a:r>
          </a:p>
        </p:txBody>
      </p:sp>
      <p:pic>
        <p:nvPicPr>
          <p:cNvPr id="7" name="Picture 2">
            <a:extLst>
              <a:ext uri="{FF2B5EF4-FFF2-40B4-BE49-F238E27FC236}">
                <a16:creationId xmlns:a16="http://schemas.microsoft.com/office/drawing/2014/main" id="{8E9398BA-EC38-4229-BF15-ECD97AF6D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352" y="3440112"/>
            <a:ext cx="33909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95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CE6799B-EB8A-4F1B-9A86-AC7FE0EBAB4F}"/>
              </a:ext>
            </a:extLst>
          </p:cNvPr>
          <p:cNvSpPr>
            <a:spLocks noGrp="1"/>
          </p:cNvSpPr>
          <p:nvPr>
            <p:ph type="title"/>
          </p:nvPr>
        </p:nvSpPr>
        <p:spPr>
          <a:xfrm>
            <a:off x="331511" y="263324"/>
            <a:ext cx="8345488" cy="731837"/>
          </a:xfrm>
        </p:spPr>
        <p:txBody>
          <a:bodyPr/>
          <a:lstStyle/>
          <a:p>
            <a:r>
              <a:rPr lang="es-ES" dirty="0"/>
              <a:t>NOR DTL</a:t>
            </a:r>
          </a:p>
        </p:txBody>
      </p:sp>
      <p:pic>
        <p:nvPicPr>
          <p:cNvPr id="5" name="Imagen 4">
            <a:extLst>
              <a:ext uri="{FF2B5EF4-FFF2-40B4-BE49-F238E27FC236}">
                <a16:creationId xmlns:a16="http://schemas.microsoft.com/office/drawing/2014/main" id="{1739A6AF-3059-424B-8914-E8330F55D1B9}"/>
              </a:ext>
            </a:extLst>
          </p:cNvPr>
          <p:cNvPicPr>
            <a:picLocks noChangeAspect="1"/>
          </p:cNvPicPr>
          <p:nvPr/>
        </p:nvPicPr>
        <p:blipFill>
          <a:blip r:embed="rId2"/>
          <a:stretch>
            <a:fillRect/>
          </a:stretch>
        </p:blipFill>
        <p:spPr>
          <a:xfrm>
            <a:off x="4279210" y="1182963"/>
            <a:ext cx="4426640" cy="3155875"/>
          </a:xfrm>
          <a:prstGeom prst="rect">
            <a:avLst/>
          </a:prstGeom>
        </p:spPr>
      </p:pic>
      <p:sp>
        <p:nvSpPr>
          <p:cNvPr id="6" name="Marcador de texto 3">
            <a:extLst>
              <a:ext uri="{FF2B5EF4-FFF2-40B4-BE49-F238E27FC236}">
                <a16:creationId xmlns:a16="http://schemas.microsoft.com/office/drawing/2014/main" id="{1639499B-ED0E-498F-9743-81F796315048}"/>
              </a:ext>
            </a:extLst>
          </p:cNvPr>
          <p:cNvSpPr>
            <a:spLocks noGrp="1"/>
          </p:cNvSpPr>
          <p:nvPr>
            <p:ph type="body" sz="quarter" idx="10"/>
          </p:nvPr>
        </p:nvSpPr>
        <p:spPr>
          <a:xfrm>
            <a:off x="279124" y="1073150"/>
            <a:ext cx="4054337" cy="2455862"/>
          </a:xfrm>
        </p:spPr>
        <p:txBody>
          <a:bodyPr/>
          <a:lstStyle/>
          <a:p>
            <a:pPr algn="just"/>
            <a:r>
              <a:rPr lang="es-ES" sz="1400" dirty="0"/>
              <a:t>Si A = B =0, D1 y D2 OFF, entonces D3 y D4 OFF, Q1 estará en  corte, por lo que I</a:t>
            </a:r>
            <a:r>
              <a:rPr lang="es-ES" sz="1400" baseline="-25000" dirty="0"/>
              <a:t>C</a:t>
            </a:r>
            <a:r>
              <a:rPr lang="es-ES" sz="1400" dirty="0"/>
              <a:t>=0 mA, V</a:t>
            </a:r>
            <a:r>
              <a:rPr lang="es-ES" sz="1400" baseline="-25000" dirty="0"/>
              <a:t>RC</a:t>
            </a:r>
            <a:r>
              <a:rPr lang="es-ES" sz="1400" dirty="0"/>
              <a:t>=0 v y, por tanto, V</a:t>
            </a:r>
            <a:r>
              <a:rPr lang="es-ES" sz="1400" baseline="-25000" dirty="0"/>
              <a:t>0 =‘</a:t>
            </a:r>
            <a:r>
              <a:rPr lang="es-ES" sz="1400" dirty="0"/>
              <a:t>V</a:t>
            </a:r>
            <a:r>
              <a:rPr lang="es-ES" sz="1400" baseline="-25000" dirty="0"/>
              <a:t>CE</a:t>
            </a:r>
            <a:r>
              <a:rPr lang="es-ES" sz="1400" dirty="0"/>
              <a:t>=5V nivel 1 a la salida. </a:t>
            </a:r>
          </a:p>
          <a:p>
            <a:pPr algn="just"/>
            <a:r>
              <a:rPr lang="es-ES" sz="1400" dirty="0"/>
              <a:t>Pero si A=0 y/o B=0, D1 ON y/o D2 ON y D3, D4 y el transistor conducirán. Por lo que V</a:t>
            </a:r>
            <a:r>
              <a:rPr lang="es-ES" sz="1400" baseline="-25000" dirty="0"/>
              <a:t>CE</a:t>
            </a:r>
            <a:r>
              <a:rPr lang="es-ES" sz="1400" dirty="0"/>
              <a:t>=0,2 v, V</a:t>
            </a:r>
            <a:r>
              <a:rPr lang="es-ES" sz="1400" baseline="-25000" dirty="0"/>
              <a:t>0</a:t>
            </a:r>
            <a:r>
              <a:rPr lang="es-ES" sz="1400" dirty="0"/>
              <a:t> = V</a:t>
            </a:r>
            <a:r>
              <a:rPr lang="es-ES" sz="1400" baseline="-25000" dirty="0"/>
              <a:t>CE</a:t>
            </a:r>
            <a:r>
              <a:rPr lang="es-ES" sz="1400" dirty="0"/>
              <a:t> “0”. </a:t>
            </a:r>
          </a:p>
          <a:p>
            <a:pPr algn="just"/>
            <a:r>
              <a:rPr lang="es-ES" sz="1400" dirty="0"/>
              <a:t>Puerta lógica NOR.</a:t>
            </a:r>
          </a:p>
        </p:txBody>
      </p:sp>
      <p:pic>
        <p:nvPicPr>
          <p:cNvPr id="7" name="Picture 4">
            <a:extLst>
              <a:ext uri="{FF2B5EF4-FFF2-40B4-BE49-F238E27FC236}">
                <a16:creationId xmlns:a16="http://schemas.microsoft.com/office/drawing/2014/main" id="{D2ECAB28-128D-4C31-B660-60D49816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11" y="3276700"/>
            <a:ext cx="32861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96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8">
            <a:extLst>
              <a:ext uri="{FF2B5EF4-FFF2-40B4-BE49-F238E27FC236}">
                <a16:creationId xmlns:a16="http://schemas.microsoft.com/office/drawing/2014/main" id="{0546C79C-5F7C-4D22-9EBE-39160D00EFFD}"/>
              </a:ext>
            </a:extLst>
          </p:cNvPr>
          <p:cNvSpPr>
            <a:spLocks noGrp="1"/>
          </p:cNvSpPr>
          <p:nvPr>
            <p:ph type="ctrTitle"/>
          </p:nvPr>
        </p:nvSpPr>
        <p:spPr>
          <a:xfrm>
            <a:off x="368629" y="72533"/>
            <a:ext cx="7597775" cy="2568575"/>
          </a:xfrm>
        </p:spPr>
        <p:txBody>
          <a:bodyPr/>
          <a:lstStyle/>
          <a:p>
            <a:r>
              <a:rPr lang="es-ES" dirty="0"/>
              <a:t>TTL</a:t>
            </a:r>
          </a:p>
        </p:txBody>
      </p:sp>
    </p:spTree>
    <p:extLst>
      <p:ext uri="{BB962C8B-B14F-4D97-AF65-F5344CB8AC3E}">
        <p14:creationId xmlns:p14="http://schemas.microsoft.com/office/powerpoint/2010/main" val="273987983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07359645-D7E7-4D40-850E-58842BE257E5}"/>
              </a:ext>
            </a:extLst>
          </p:cNvPr>
          <p:cNvSpPr>
            <a:spLocks noGrp="1"/>
          </p:cNvSpPr>
          <p:nvPr>
            <p:ph type="title"/>
          </p:nvPr>
        </p:nvSpPr>
        <p:spPr>
          <a:xfrm>
            <a:off x="298618" y="0"/>
            <a:ext cx="8345488" cy="731837"/>
          </a:xfrm>
        </p:spPr>
        <p:txBody>
          <a:bodyPr/>
          <a:lstStyle/>
          <a:p>
            <a:r>
              <a:rPr lang="es-ES" dirty="0"/>
              <a:t>TTL – Lógica Transistor </a:t>
            </a:r>
            <a:r>
              <a:rPr lang="es-ES" dirty="0" err="1"/>
              <a:t>Transistor</a:t>
            </a:r>
            <a:endParaRPr lang="es-ES" dirty="0"/>
          </a:p>
        </p:txBody>
      </p:sp>
      <p:sp>
        <p:nvSpPr>
          <p:cNvPr id="10" name="Marcador de texto 9">
            <a:extLst>
              <a:ext uri="{FF2B5EF4-FFF2-40B4-BE49-F238E27FC236}">
                <a16:creationId xmlns:a16="http://schemas.microsoft.com/office/drawing/2014/main" id="{4F497E9E-3692-496A-A526-F03A42642F08}"/>
              </a:ext>
            </a:extLst>
          </p:cNvPr>
          <p:cNvSpPr>
            <a:spLocks noGrp="1"/>
          </p:cNvSpPr>
          <p:nvPr>
            <p:ph type="body" sz="quarter" idx="10"/>
          </p:nvPr>
        </p:nvSpPr>
        <p:spPr>
          <a:xfrm>
            <a:off x="399256" y="752024"/>
            <a:ext cx="8345488" cy="2455863"/>
          </a:xfrm>
        </p:spPr>
        <p:txBody>
          <a:bodyPr/>
          <a:lstStyle/>
          <a:p>
            <a:pPr algn="just" fontAlgn="base"/>
            <a:r>
              <a:rPr lang="es-ES" b="0" i="0" dirty="0">
                <a:solidFill>
                  <a:srgbClr val="444444"/>
                </a:solidFill>
                <a:effectLst/>
                <a:latin typeface="arial" panose="020B0604020202020204" pitchFamily="34" charset="0"/>
              </a:rPr>
              <a:t>TTL (Transistor </a:t>
            </a:r>
            <a:r>
              <a:rPr lang="es-ES" b="0" i="0" dirty="0" err="1">
                <a:solidFill>
                  <a:srgbClr val="444444"/>
                </a:solidFill>
                <a:effectLst/>
                <a:latin typeface="arial" panose="020B0604020202020204" pitchFamily="34" charset="0"/>
              </a:rPr>
              <a:t>Transistor</a:t>
            </a:r>
            <a:r>
              <a:rPr lang="es-ES" b="0" i="0" dirty="0">
                <a:solidFill>
                  <a:srgbClr val="444444"/>
                </a:solidFill>
                <a:effectLst/>
                <a:latin typeface="arial" panose="020B0604020202020204" pitchFamily="34" charset="0"/>
              </a:rPr>
              <a:t> </a:t>
            </a:r>
            <a:r>
              <a:rPr lang="es-ES" b="0" i="0" dirty="0" err="1">
                <a:solidFill>
                  <a:srgbClr val="444444"/>
                </a:solidFill>
                <a:effectLst/>
                <a:latin typeface="arial" panose="020B0604020202020204" pitchFamily="34" charset="0"/>
              </a:rPr>
              <a:t>Logic</a:t>
            </a:r>
            <a:r>
              <a:rPr lang="es-ES" b="0" i="0" dirty="0">
                <a:solidFill>
                  <a:srgbClr val="444444"/>
                </a:solidFill>
                <a:effectLst/>
                <a:latin typeface="arial" panose="020B0604020202020204" pitchFamily="34" charset="0"/>
              </a:rPr>
              <a:t>), es la familia lógica más popular por su bajo costo, buena velocidad y bajo consumo.</a:t>
            </a:r>
          </a:p>
          <a:p>
            <a:pPr algn="just" fontAlgn="base"/>
            <a:r>
              <a:rPr lang="es-ES" b="0" i="0" dirty="0">
                <a:solidFill>
                  <a:srgbClr val="444444"/>
                </a:solidFill>
                <a:effectLst/>
                <a:latin typeface="arial" panose="020B0604020202020204" pitchFamily="34" charset="0"/>
              </a:rPr>
              <a:t>A los integrados de la familia TTL debemos suministrarles una tensión de 5 V (entre 4,5 y 5,5 volts), son los conocidos como “niveles TTL”</a:t>
            </a:r>
          </a:p>
          <a:p>
            <a:pPr algn="just"/>
            <a:endParaRPr lang="es-ES" dirty="0"/>
          </a:p>
        </p:txBody>
      </p:sp>
      <p:sp>
        <p:nvSpPr>
          <p:cNvPr id="14" name="CuadroTexto 13">
            <a:extLst>
              <a:ext uri="{FF2B5EF4-FFF2-40B4-BE49-F238E27FC236}">
                <a16:creationId xmlns:a16="http://schemas.microsoft.com/office/drawing/2014/main" id="{8AA22753-6D9A-4655-BA40-5A815EA0FF15}"/>
              </a:ext>
            </a:extLst>
          </p:cNvPr>
          <p:cNvSpPr txBox="1"/>
          <p:nvPr/>
        </p:nvSpPr>
        <p:spPr>
          <a:xfrm>
            <a:off x="399256" y="3275476"/>
            <a:ext cx="7944234" cy="1477328"/>
          </a:xfrm>
          <a:prstGeom prst="rect">
            <a:avLst/>
          </a:prstGeom>
          <a:noFill/>
        </p:spPr>
        <p:txBody>
          <a:bodyPr wrap="square">
            <a:spAutoFit/>
          </a:bodyPr>
          <a:lstStyle/>
          <a:p>
            <a:pPr algn="just"/>
            <a:r>
              <a:rPr lang="es-ES" sz="1500" dirty="0">
                <a:solidFill>
                  <a:srgbClr val="444444"/>
                </a:solidFill>
                <a:latin typeface="arial" panose="020B0604020202020204" pitchFamily="34" charset="0"/>
                <a:ea typeface="ＭＳ Ｐゴシック" charset="0"/>
              </a:rPr>
              <a:t>Aplicaciones:</a:t>
            </a:r>
          </a:p>
          <a:p>
            <a:pPr marL="342900" indent="-342900" algn="just">
              <a:buFont typeface="+mj-lt"/>
              <a:buAutoNum type="arabicPeriod"/>
            </a:pPr>
            <a:r>
              <a:rPr lang="es-ES" sz="1500" dirty="0">
                <a:solidFill>
                  <a:srgbClr val="444444"/>
                </a:solidFill>
                <a:latin typeface="arial" panose="020B0604020202020204" pitchFamily="34" charset="0"/>
                <a:ea typeface="ＭＳ Ｐゴシック" charset="0"/>
              </a:rPr>
              <a:t>Microprocesadores, como el 8X300, de </a:t>
            </a:r>
            <a:r>
              <a:rPr lang="es-ES" sz="1500" dirty="0" err="1">
                <a:solidFill>
                  <a:srgbClr val="444444"/>
                </a:solidFill>
                <a:latin typeface="arial" panose="020B0604020202020204" pitchFamily="34" charset="0"/>
                <a:ea typeface="ＭＳ Ｐゴシック" charset="0"/>
              </a:rPr>
              <a:t>Signetics</a:t>
            </a:r>
            <a:r>
              <a:rPr lang="es-ES" sz="1500" dirty="0">
                <a:solidFill>
                  <a:srgbClr val="444444"/>
                </a:solidFill>
                <a:latin typeface="arial" panose="020B0604020202020204" pitchFamily="34" charset="0"/>
                <a:ea typeface="ＭＳ Ｐゴシック" charset="0"/>
              </a:rPr>
              <a:t>, la familia 2900 de AMD y otros.</a:t>
            </a:r>
          </a:p>
          <a:p>
            <a:pPr marL="342900" indent="-342900" algn="just">
              <a:buFont typeface="+mj-lt"/>
              <a:buAutoNum type="arabicPeriod"/>
            </a:pPr>
            <a:r>
              <a:rPr lang="es-ES" sz="1500" dirty="0">
                <a:solidFill>
                  <a:srgbClr val="444444"/>
                </a:solidFill>
                <a:latin typeface="arial" panose="020B0604020202020204" pitchFamily="34" charset="0"/>
                <a:ea typeface="ＭＳ Ｐゴシック" charset="0"/>
              </a:rPr>
              <a:t>Memorias</a:t>
            </a:r>
          </a:p>
          <a:p>
            <a:pPr marL="342900" indent="-342900" algn="just">
              <a:buFont typeface="+mj-lt"/>
              <a:buAutoNum type="arabicPeriod"/>
            </a:pPr>
            <a:r>
              <a:rPr lang="es-ES" sz="1500" dirty="0">
                <a:solidFill>
                  <a:srgbClr val="444444"/>
                </a:solidFill>
                <a:latin typeface="arial" panose="020B0604020202020204" pitchFamily="34" charset="0"/>
                <a:ea typeface="ＭＳ Ｐゴシック" charset="0"/>
              </a:rPr>
              <a:t>Circuitos digitales: contadores, biestables, registros de desplazamiento, etc.</a:t>
            </a:r>
          </a:p>
          <a:p>
            <a:pPr marL="342900" indent="-342900" algn="just">
              <a:buFont typeface="+mj-lt"/>
              <a:buAutoNum type="arabicPeriod"/>
            </a:pPr>
            <a:r>
              <a:rPr lang="es-ES" sz="1500" dirty="0">
                <a:solidFill>
                  <a:srgbClr val="444444"/>
                </a:solidFill>
                <a:latin typeface="arial" panose="020B0604020202020204" pitchFamily="34" charset="0"/>
                <a:ea typeface="ＭＳ Ｐゴシック" charset="0"/>
              </a:rPr>
              <a:t>PAL (arreglo lógico programable), para el diseño matrices decodificadoras.</a:t>
            </a:r>
          </a:p>
          <a:p>
            <a:pPr marL="342900" indent="-342900" algn="just">
              <a:buFont typeface="+mj-lt"/>
              <a:buAutoNum type="arabicPeriod"/>
            </a:pPr>
            <a:r>
              <a:rPr lang="es-ES" sz="1500" dirty="0">
                <a:solidFill>
                  <a:srgbClr val="444444"/>
                </a:solidFill>
                <a:latin typeface="arial" panose="020B0604020202020204" pitchFamily="34" charset="0"/>
                <a:ea typeface="ＭＳ Ｐゴシック" charset="0"/>
              </a:rPr>
              <a:t>Fuentes de alimentación</a:t>
            </a:r>
          </a:p>
        </p:txBody>
      </p:sp>
      <p:pic>
        <p:nvPicPr>
          <p:cNvPr id="15" name="Imagen 14">
            <a:extLst>
              <a:ext uri="{FF2B5EF4-FFF2-40B4-BE49-F238E27FC236}">
                <a16:creationId xmlns:a16="http://schemas.microsoft.com/office/drawing/2014/main" id="{77A34914-926D-4690-AA24-949C851B04FA}"/>
              </a:ext>
            </a:extLst>
          </p:cNvPr>
          <p:cNvPicPr>
            <a:picLocks noChangeAspect="1"/>
          </p:cNvPicPr>
          <p:nvPr/>
        </p:nvPicPr>
        <p:blipFill>
          <a:blip r:embed="rId2"/>
          <a:stretch>
            <a:fillRect/>
          </a:stretch>
        </p:blipFill>
        <p:spPr>
          <a:xfrm>
            <a:off x="3003886" y="1938391"/>
            <a:ext cx="2464129" cy="1588397"/>
          </a:xfrm>
          <a:prstGeom prst="rect">
            <a:avLst/>
          </a:prstGeom>
        </p:spPr>
      </p:pic>
    </p:spTree>
    <p:extLst>
      <p:ext uri="{BB962C8B-B14F-4D97-AF65-F5344CB8AC3E}">
        <p14:creationId xmlns:p14="http://schemas.microsoft.com/office/powerpoint/2010/main" val="292826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D466BA-9E66-4DF0-BECD-7590F24067CB}"/>
              </a:ext>
            </a:extLst>
          </p:cNvPr>
          <p:cNvSpPr>
            <a:spLocks noGrp="1"/>
          </p:cNvSpPr>
          <p:nvPr>
            <p:ph type="title"/>
          </p:nvPr>
        </p:nvSpPr>
        <p:spPr>
          <a:xfrm>
            <a:off x="0" y="-26436"/>
            <a:ext cx="8345488" cy="731837"/>
          </a:xfrm>
        </p:spPr>
        <p:txBody>
          <a:bodyPr/>
          <a:lstStyle/>
          <a:p>
            <a:r>
              <a:rPr lang="es-ES" dirty="0"/>
              <a:t>NOT -TTL</a:t>
            </a:r>
          </a:p>
        </p:txBody>
      </p:sp>
      <p:sp>
        <p:nvSpPr>
          <p:cNvPr id="8" name="Marcador de texto 7">
            <a:extLst>
              <a:ext uri="{FF2B5EF4-FFF2-40B4-BE49-F238E27FC236}">
                <a16:creationId xmlns:a16="http://schemas.microsoft.com/office/drawing/2014/main" id="{43B1B109-F976-4583-941E-27DDBCE3DF56}"/>
              </a:ext>
            </a:extLst>
          </p:cNvPr>
          <p:cNvSpPr>
            <a:spLocks noGrp="1"/>
          </p:cNvSpPr>
          <p:nvPr>
            <p:ph type="body" sz="quarter" idx="10"/>
          </p:nvPr>
        </p:nvSpPr>
        <p:spPr>
          <a:xfrm>
            <a:off x="130686" y="705401"/>
            <a:ext cx="5887639" cy="3916293"/>
          </a:xfrm>
        </p:spPr>
        <p:txBody>
          <a:bodyPr/>
          <a:lstStyle/>
          <a:p>
            <a:pPr algn="just"/>
            <a:r>
              <a:rPr lang="es-ES" sz="1100" dirty="0"/>
              <a:t>La resistencias del circuito tienen los valores adecuados para que los transistores en conducción permanezcan saturados para una tensión de alimentación entre 5V ± 0,25 V.</a:t>
            </a:r>
          </a:p>
          <a:p>
            <a:pPr algn="just"/>
            <a:r>
              <a:rPr lang="es-ES" sz="1100" dirty="0"/>
              <a:t>Cuando la entrada (e) está a un nivel bajo (≤ 0,8V), Q1 tiene la unión B-E directamente polarizada, conduce. La conexión del colector de Q1 a la base de Q2 no permite la circulación de corriente (a excepción de alguna corriente de fuga que circule por la base de Q2) forzando la saturación de Q1 y el corte de Q2. El corte de Q2 provoca el corte de Q4 al mismo tiempo que habilita la conducción de Q3 y del diodo D hacia (s). </a:t>
            </a:r>
          </a:p>
          <a:p>
            <a:pPr algn="just"/>
            <a:r>
              <a:rPr lang="es-ES" sz="1100" dirty="0"/>
              <a:t>Cualquier valor de tensión en la entrada por encima de 2,4V eleva el potencial del emisor de Q1 por encima del potencial de su colector forzando su funcionamiento en zona activa inversa y permitiendo la polarización directa de las uniones base – emisor de Q2 y Q4.</a:t>
            </a:r>
          </a:p>
          <a:p>
            <a:pPr algn="just"/>
            <a:r>
              <a:rPr lang="es-ES" sz="1100" dirty="0"/>
              <a:t>Estos dos últimos transistores entran en saturación, por lo que la tensión C-E de Q2 (0,2 v) no alcanza para polarizar en directa la unión base emisor de Q3 y el diodo D. El corte de Q3 aísla la salida (s) de VCC, mientras que la conducción de Q4 la conecta a masa a través de un camino de baja impedancia forzando un estado bajo (0,2 v) . </a:t>
            </a:r>
          </a:p>
        </p:txBody>
      </p:sp>
      <p:pic>
        <p:nvPicPr>
          <p:cNvPr id="10" name="Imagen 9">
            <a:extLst>
              <a:ext uri="{FF2B5EF4-FFF2-40B4-BE49-F238E27FC236}">
                <a16:creationId xmlns:a16="http://schemas.microsoft.com/office/drawing/2014/main" id="{D1EFD06E-3940-4725-A3BC-D71B1E462FFD}"/>
              </a:ext>
            </a:extLst>
          </p:cNvPr>
          <p:cNvPicPr>
            <a:picLocks noChangeAspect="1"/>
          </p:cNvPicPr>
          <p:nvPr/>
        </p:nvPicPr>
        <p:blipFill>
          <a:blip r:embed="rId2"/>
          <a:stretch>
            <a:fillRect/>
          </a:stretch>
        </p:blipFill>
        <p:spPr>
          <a:xfrm>
            <a:off x="6069495" y="339482"/>
            <a:ext cx="2981325" cy="3648075"/>
          </a:xfrm>
          <a:prstGeom prst="rect">
            <a:avLst/>
          </a:prstGeom>
        </p:spPr>
      </p:pic>
      <p:sp>
        <p:nvSpPr>
          <p:cNvPr id="14" name="CuadroTexto 13">
            <a:extLst>
              <a:ext uri="{FF2B5EF4-FFF2-40B4-BE49-F238E27FC236}">
                <a16:creationId xmlns:a16="http://schemas.microsoft.com/office/drawing/2014/main" id="{67E9C341-4F56-43D2-A727-D099DB4E4BB7}"/>
              </a:ext>
            </a:extLst>
          </p:cNvPr>
          <p:cNvSpPr txBox="1"/>
          <p:nvPr/>
        </p:nvSpPr>
        <p:spPr>
          <a:xfrm>
            <a:off x="5585791" y="4054677"/>
            <a:ext cx="3287637" cy="413959"/>
          </a:xfrm>
          <a:prstGeom prst="rect">
            <a:avLst/>
          </a:prstGeom>
        </p:spPr>
        <p:txBody>
          <a:bodyPr/>
          <a:lstStyle>
            <a:lvl1pPr marL="0" indent="0" algn="just" defTabSz="684213" eaLnBrk="1" hangingPunct="1">
              <a:lnSpc>
                <a:spcPct val="95000"/>
              </a:lnSpc>
              <a:spcBef>
                <a:spcPts val="1075"/>
              </a:spcBef>
              <a:buClr>
                <a:schemeClr val="tx2"/>
              </a:buClr>
              <a:buSzPct val="90000"/>
              <a:buFont typeface="Arial" charset="0"/>
              <a:buNone/>
              <a:defRPr lang="en-US" sz="1100">
                <a:latin typeface="+mn-lt"/>
                <a:ea typeface="ＭＳ Ｐゴシック" charset="0"/>
                <a:cs typeface="CiscoSans"/>
              </a:defRPr>
            </a:lvl1pPr>
            <a:lvl2pPr marL="358775" indent="-215900" defTabSz="684213" eaLnBrk="1" hangingPunct="1">
              <a:lnSpc>
                <a:spcPct val="95000"/>
              </a:lnSpc>
              <a:spcBef>
                <a:spcPts val="600"/>
              </a:spcBef>
              <a:buClr>
                <a:schemeClr val="tx2"/>
              </a:buClr>
              <a:buFont typeface="Arial" charset="0"/>
              <a:buChar char="•"/>
              <a:defRPr lang="en-US" sz="1400" dirty="0">
                <a:latin typeface="+mn-lt"/>
                <a:ea typeface="ＭＳ Ｐゴシック" charset="0"/>
                <a:cs typeface="CiscoSans"/>
              </a:defRPr>
            </a:lvl2pPr>
            <a:lvl3pPr marL="431800" indent="-169863" defTabSz="684213" eaLnBrk="1" hangingPunct="1">
              <a:lnSpc>
                <a:spcPct val="95000"/>
              </a:lnSpc>
              <a:spcBef>
                <a:spcPts val="625"/>
              </a:spcBef>
              <a:buFont typeface="Arial" charset="0"/>
              <a:buChar char="•"/>
              <a:defRPr lang="en-US" sz="1200" dirty="0">
                <a:latin typeface="+mn-lt"/>
                <a:ea typeface="ＭＳ Ｐゴシック" charset="0"/>
                <a:cs typeface="CiscoSans"/>
              </a:defRPr>
            </a:lvl3pPr>
            <a:lvl4pPr marL="503238" indent="-169863" defTabSz="684213" eaLnBrk="1" hangingPunct="1">
              <a:lnSpc>
                <a:spcPct val="95000"/>
              </a:lnSpc>
              <a:spcBef>
                <a:spcPts val="625"/>
              </a:spcBef>
              <a:buFont typeface="Arial" charset="0"/>
              <a:buChar char="•"/>
              <a:defRPr lang="en-US" sz="1100" dirty="0">
                <a:latin typeface="+mn-lt"/>
                <a:ea typeface="ＭＳ Ｐゴシック" charset="0"/>
                <a:cs typeface="CiscoSans"/>
              </a:defRPr>
            </a:lvl4pPr>
            <a:lvl5pPr marL="574675" indent="-169863" defTabSz="684213" eaLnBrk="1" hangingPunct="1">
              <a:lnSpc>
                <a:spcPct val="95000"/>
              </a:lnSpc>
              <a:spcBef>
                <a:spcPts val="625"/>
              </a:spcBef>
              <a:buFont typeface="Arial" charset="0"/>
              <a:buChar char="•"/>
              <a:defRPr lang="en-US" sz="1100" dirty="0">
                <a:latin typeface="+mn-lt"/>
                <a:ea typeface="ＭＳ Ｐゴシック" charset="0"/>
                <a:cs typeface="CiscoSans"/>
              </a:defRPr>
            </a:lvl5pPr>
            <a:lvl6pPr marL="863856" indent="-171445" defTabSz="685777">
              <a:spcBef>
                <a:spcPts val="600"/>
              </a:spcBef>
              <a:buFont typeface="Arial" pitchFamily="34" charset="0"/>
              <a:buChar char="•"/>
              <a:defRPr sz="900" baseline="0">
                <a:latin typeface="+mn-lt"/>
                <a:ea typeface="+mn-ea"/>
              </a:defRPr>
            </a:lvl6pPr>
            <a:lvl7pPr marL="935844" indent="-171422" defTabSz="685777">
              <a:spcBef>
                <a:spcPts val="600"/>
              </a:spcBef>
              <a:buFont typeface="Arial" pitchFamily="34" charset="0"/>
              <a:buChar char="•"/>
              <a:defRPr sz="800" baseline="0">
                <a:latin typeface="+mn-lt"/>
                <a:ea typeface="+mn-ea"/>
              </a:defRPr>
            </a:lvl7pPr>
            <a:lvl8pPr marL="2400220" indent="0" defTabSz="685777">
              <a:spcBef>
                <a:spcPct val="20000"/>
              </a:spcBef>
              <a:buFont typeface="Arial" pitchFamily="34" charset="0"/>
              <a:buNone/>
              <a:defRPr sz="1500">
                <a:latin typeface="+mn-lt"/>
                <a:ea typeface="+mn-ea"/>
              </a:defRPr>
            </a:lvl8pPr>
            <a:lvl9pPr marL="2914553" indent="-171445" defTabSz="685777">
              <a:spcBef>
                <a:spcPct val="20000"/>
              </a:spcBef>
              <a:buFont typeface="Arial" pitchFamily="34" charset="0"/>
              <a:buChar char="•"/>
              <a:defRPr sz="1500">
                <a:latin typeface="+mn-lt"/>
                <a:ea typeface="+mn-ea"/>
              </a:defRPr>
            </a:lvl9pPr>
          </a:lstStyle>
          <a:p>
            <a:r>
              <a:rPr lang="es-ES" dirty="0"/>
              <a:t>La combinación de los transistores Q3 y Q4 se conoce como </a:t>
            </a:r>
            <a:r>
              <a:rPr lang="es-ES" b="1" dirty="0"/>
              <a:t>salida </a:t>
            </a:r>
            <a:r>
              <a:rPr lang="es-ES" b="1" dirty="0" err="1"/>
              <a:t>totem</a:t>
            </a:r>
            <a:r>
              <a:rPr lang="es-ES" b="1" dirty="0"/>
              <a:t>-pole</a:t>
            </a:r>
            <a:r>
              <a:rPr lang="es-ES" dirty="0"/>
              <a:t>. Ventaja: la potencia disipada a la salida es muy baja.</a:t>
            </a:r>
          </a:p>
        </p:txBody>
      </p:sp>
      <p:graphicFrame>
        <p:nvGraphicFramePr>
          <p:cNvPr id="15" name="Tabla 14">
            <a:extLst>
              <a:ext uri="{FF2B5EF4-FFF2-40B4-BE49-F238E27FC236}">
                <a16:creationId xmlns:a16="http://schemas.microsoft.com/office/drawing/2014/main" id="{4EF1748A-A53D-48F9-8F4C-1ABD717E8339}"/>
              </a:ext>
            </a:extLst>
          </p:cNvPr>
          <p:cNvGraphicFramePr>
            <a:graphicFrameLocks noGrp="1"/>
          </p:cNvGraphicFramePr>
          <p:nvPr>
            <p:extLst>
              <p:ext uri="{D42A27DB-BD31-4B8C-83A1-F6EECF244321}">
                <p14:modId xmlns:p14="http://schemas.microsoft.com/office/powerpoint/2010/main" val="1121112681"/>
              </p:ext>
            </p:extLst>
          </p:nvPr>
        </p:nvGraphicFramePr>
        <p:xfrm>
          <a:off x="2010024" y="3707294"/>
          <a:ext cx="1583024" cy="914400"/>
        </p:xfrm>
        <a:graphic>
          <a:graphicData uri="http://schemas.openxmlformats.org/drawingml/2006/table">
            <a:tbl>
              <a:tblPr firstRow="1" bandRow="1">
                <a:tableStyleId>{5C22544A-7EE6-4342-B048-85BDC9FD1C3A}</a:tableStyleId>
              </a:tblPr>
              <a:tblGrid>
                <a:gridCol w="791512">
                  <a:extLst>
                    <a:ext uri="{9D8B030D-6E8A-4147-A177-3AD203B41FA5}">
                      <a16:colId xmlns:a16="http://schemas.microsoft.com/office/drawing/2014/main" val="3636859431"/>
                    </a:ext>
                  </a:extLst>
                </a:gridCol>
                <a:gridCol w="791512">
                  <a:extLst>
                    <a:ext uri="{9D8B030D-6E8A-4147-A177-3AD203B41FA5}">
                      <a16:colId xmlns:a16="http://schemas.microsoft.com/office/drawing/2014/main" val="888203432"/>
                    </a:ext>
                  </a:extLst>
                </a:gridCol>
              </a:tblGrid>
              <a:tr h="191935">
                <a:tc>
                  <a:txBody>
                    <a:bodyPr/>
                    <a:lstStyle/>
                    <a:p>
                      <a:pPr algn="ctr"/>
                      <a:r>
                        <a:rPr lang="es-ES" dirty="0"/>
                        <a:t>e</a:t>
                      </a:r>
                    </a:p>
                  </a:txBody>
                  <a:tcPr/>
                </a:tc>
                <a:tc>
                  <a:txBody>
                    <a:bodyPr/>
                    <a:lstStyle/>
                    <a:p>
                      <a:pPr algn="ctr"/>
                      <a:r>
                        <a:rPr lang="es-ES" dirty="0"/>
                        <a:t>s</a:t>
                      </a:r>
                    </a:p>
                  </a:txBody>
                  <a:tcPr/>
                </a:tc>
                <a:extLst>
                  <a:ext uri="{0D108BD9-81ED-4DB2-BD59-A6C34878D82A}">
                    <a16:rowId xmlns:a16="http://schemas.microsoft.com/office/drawing/2014/main" val="2763259609"/>
                  </a:ext>
                </a:extLst>
              </a:tr>
              <a:tr h="191935">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3351085890"/>
                  </a:ext>
                </a:extLst>
              </a:tr>
              <a:tr h="191935">
                <a:tc>
                  <a:txBody>
                    <a:bodyPr/>
                    <a:lstStyle/>
                    <a:p>
                      <a:pPr algn="ctr"/>
                      <a:r>
                        <a:rPr lang="es-ES" dirty="0"/>
                        <a:t>1</a:t>
                      </a:r>
                    </a:p>
                  </a:txBody>
                  <a:tcPr/>
                </a:tc>
                <a:tc>
                  <a:txBody>
                    <a:bodyPr/>
                    <a:lstStyle/>
                    <a:p>
                      <a:pPr algn="ctr"/>
                      <a:r>
                        <a:rPr lang="es-ES" dirty="0"/>
                        <a:t>0</a:t>
                      </a:r>
                    </a:p>
                  </a:txBody>
                  <a:tcPr/>
                </a:tc>
                <a:extLst>
                  <a:ext uri="{0D108BD9-81ED-4DB2-BD59-A6C34878D82A}">
                    <a16:rowId xmlns:a16="http://schemas.microsoft.com/office/drawing/2014/main" val="438594863"/>
                  </a:ext>
                </a:extLst>
              </a:tr>
            </a:tbl>
          </a:graphicData>
        </a:graphic>
      </p:graphicFrame>
    </p:spTree>
    <p:extLst>
      <p:ext uri="{BB962C8B-B14F-4D97-AF65-F5344CB8AC3E}">
        <p14:creationId xmlns:p14="http://schemas.microsoft.com/office/powerpoint/2010/main" val="393254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p:txBody>
          <a:bodyPr/>
          <a:lstStyle/>
          <a:p>
            <a:pPr eaLnBrk="1" hangingPunct="1"/>
            <a:r>
              <a:rPr lang="es-ES"/>
              <a:t>Índice</a:t>
            </a:r>
          </a:p>
        </p:txBody>
      </p:sp>
      <p:sp>
        <p:nvSpPr>
          <p:cNvPr id="3074" name="Rectangle 2"/>
          <p:cNvSpPr>
            <a:spLocks noGrp="1" noChangeArrowheads="1"/>
          </p:cNvSpPr>
          <p:nvPr>
            <p:ph type="body" sz="quarter" idx="13"/>
          </p:nvPr>
        </p:nvSpPr>
        <p:spPr>
          <a:xfrm>
            <a:off x="1172385" y="1387994"/>
            <a:ext cx="5678748" cy="461327"/>
          </a:xfrm>
        </p:spPr>
        <p:txBody>
          <a:bodyPr lIns="91420" tIns="45710" rIns="91420" bIns="45710" anchor="ctr" anchorCtr="0">
            <a:noAutofit/>
          </a:bodyPr>
          <a:lstStyle/>
          <a:p>
            <a:pPr marL="142875" lvl="1" indent="0">
              <a:buNone/>
            </a:pPr>
            <a:endParaRPr lang="es-ES" dirty="0"/>
          </a:p>
          <a:p>
            <a:pPr marL="142875" lvl="1" indent="0">
              <a:buNone/>
            </a:pPr>
            <a:endParaRPr lang="es-ES" sz="2000" b="1" dirty="0">
              <a:solidFill>
                <a:schemeClr val="accent1"/>
              </a:solidFill>
              <a:latin typeface="+mn-lt"/>
            </a:endParaRPr>
          </a:p>
          <a:p>
            <a:pPr marL="142875" lvl="1" indent="0">
              <a:buNone/>
            </a:pPr>
            <a:r>
              <a:rPr lang="es-ES" sz="2000" b="1" dirty="0">
                <a:solidFill>
                  <a:schemeClr val="accent1"/>
                </a:solidFill>
                <a:latin typeface="+mn-lt"/>
              </a:rPr>
              <a:t>Introducción</a:t>
            </a:r>
          </a:p>
          <a:p>
            <a:endParaRPr lang="es-ES" b="1" dirty="0"/>
          </a:p>
          <a:p>
            <a:endParaRPr lang="es-ES" b="1" dirty="0"/>
          </a:p>
        </p:txBody>
      </p:sp>
      <p:sp>
        <p:nvSpPr>
          <p:cNvPr id="2" name="Marcador de texto 1">
            <a:extLst>
              <a:ext uri="{FF2B5EF4-FFF2-40B4-BE49-F238E27FC236}">
                <a16:creationId xmlns:a16="http://schemas.microsoft.com/office/drawing/2014/main" id="{0B8AFBEA-B3A2-4C77-9438-66A13F77C605}"/>
              </a:ext>
            </a:extLst>
          </p:cNvPr>
          <p:cNvSpPr>
            <a:spLocks noGrp="1"/>
          </p:cNvSpPr>
          <p:nvPr>
            <p:ph type="body" sz="quarter" idx="14"/>
          </p:nvPr>
        </p:nvSpPr>
        <p:spPr>
          <a:xfrm>
            <a:off x="1172385" y="2115167"/>
            <a:ext cx="5678748" cy="461327"/>
          </a:xfrm>
        </p:spPr>
        <p:txBody>
          <a:bodyPr/>
          <a:lstStyle/>
          <a:p>
            <a:r>
              <a:rPr lang="es-ES" b="1" dirty="0"/>
              <a:t>  RTL – Resistor Transistor </a:t>
            </a:r>
            <a:r>
              <a:rPr lang="es-ES" b="1" dirty="0" err="1"/>
              <a:t>Logic</a:t>
            </a:r>
            <a:r>
              <a:rPr lang="es-ES" b="1" dirty="0"/>
              <a:t> </a:t>
            </a:r>
            <a:endParaRPr lang="es-ES" dirty="0"/>
          </a:p>
          <a:p>
            <a:endParaRPr lang="es-ES" dirty="0"/>
          </a:p>
        </p:txBody>
      </p:sp>
      <p:sp>
        <p:nvSpPr>
          <p:cNvPr id="3" name="Marcador de texto 2">
            <a:extLst>
              <a:ext uri="{FF2B5EF4-FFF2-40B4-BE49-F238E27FC236}">
                <a16:creationId xmlns:a16="http://schemas.microsoft.com/office/drawing/2014/main" id="{68152405-2787-4D10-8F88-36A39571ECB4}"/>
              </a:ext>
            </a:extLst>
          </p:cNvPr>
          <p:cNvSpPr>
            <a:spLocks noGrp="1"/>
          </p:cNvSpPr>
          <p:nvPr>
            <p:ph type="body" sz="quarter" idx="15"/>
          </p:nvPr>
        </p:nvSpPr>
        <p:spPr/>
        <p:txBody>
          <a:bodyPr/>
          <a:lstStyle/>
          <a:p>
            <a:r>
              <a:rPr lang="es-ES" b="1" dirty="0"/>
              <a:t> </a:t>
            </a:r>
          </a:p>
          <a:p>
            <a:r>
              <a:rPr lang="es-ES" b="1" dirty="0"/>
              <a:t>  DTL – </a:t>
            </a:r>
            <a:r>
              <a:rPr lang="es-ES" b="1" dirty="0" err="1"/>
              <a:t>DiodeTransistor</a:t>
            </a:r>
            <a:r>
              <a:rPr lang="es-ES" b="1" dirty="0"/>
              <a:t> </a:t>
            </a:r>
            <a:r>
              <a:rPr lang="es-ES" b="1" dirty="0" err="1"/>
              <a:t>Logic</a:t>
            </a:r>
            <a:r>
              <a:rPr lang="es-ES" b="1" dirty="0"/>
              <a:t> </a:t>
            </a:r>
            <a:endParaRPr lang="es-ES" dirty="0"/>
          </a:p>
          <a:p>
            <a:endParaRPr lang="es-ES" dirty="0"/>
          </a:p>
        </p:txBody>
      </p:sp>
      <p:sp>
        <p:nvSpPr>
          <p:cNvPr id="7" name="Marcador de texto 6">
            <a:extLst>
              <a:ext uri="{FF2B5EF4-FFF2-40B4-BE49-F238E27FC236}">
                <a16:creationId xmlns:a16="http://schemas.microsoft.com/office/drawing/2014/main" id="{360AFFDC-2A0B-4CFD-80E3-6351BB9BA1BA}"/>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8FA1F80B-5AC0-4DF3-A189-3D2445D966C9}"/>
              </a:ext>
            </a:extLst>
          </p:cNvPr>
          <p:cNvSpPr>
            <a:spLocks noGrp="1"/>
          </p:cNvSpPr>
          <p:nvPr>
            <p:ph type="body" sz="quarter" idx="17"/>
          </p:nvPr>
        </p:nvSpPr>
        <p:spPr/>
        <p:txBody>
          <a:bodyPr/>
          <a:lstStyle/>
          <a:p>
            <a:endParaRPr lang="es-ES"/>
          </a:p>
        </p:txBody>
      </p:sp>
      <p:sp>
        <p:nvSpPr>
          <p:cNvPr id="10" name="Marcador de texto 9">
            <a:extLst>
              <a:ext uri="{FF2B5EF4-FFF2-40B4-BE49-F238E27FC236}">
                <a16:creationId xmlns:a16="http://schemas.microsoft.com/office/drawing/2014/main" id="{B8A666EE-0E65-4A53-8E1D-254D7E5ADDA8}"/>
              </a:ext>
            </a:extLst>
          </p:cNvPr>
          <p:cNvSpPr>
            <a:spLocks noGrp="1"/>
          </p:cNvSpPr>
          <p:nvPr>
            <p:ph type="body" sz="quarter" idx="18"/>
          </p:nvPr>
        </p:nvSpPr>
        <p:spPr/>
        <p:txBody>
          <a:bodyPr/>
          <a:lstStyle/>
          <a:p>
            <a:endParaRPr lang="es-ES"/>
          </a:p>
        </p:txBody>
      </p:sp>
      <p:sp>
        <p:nvSpPr>
          <p:cNvPr id="11" name="Marcador de texto 10">
            <a:extLst>
              <a:ext uri="{FF2B5EF4-FFF2-40B4-BE49-F238E27FC236}">
                <a16:creationId xmlns:a16="http://schemas.microsoft.com/office/drawing/2014/main" id="{45A07B54-08EC-461D-ADA8-50B200FCCF95}"/>
              </a:ext>
            </a:extLst>
          </p:cNvPr>
          <p:cNvSpPr>
            <a:spLocks noGrp="1"/>
          </p:cNvSpPr>
          <p:nvPr>
            <p:ph type="body" sz="quarter" idx="19"/>
          </p:nvPr>
        </p:nvSpPr>
        <p:spPr/>
        <p:txBody>
          <a:bodyPr/>
          <a:lstStyle/>
          <a:p>
            <a:endParaRPr lang="es-ES" b="1" dirty="0"/>
          </a:p>
          <a:p>
            <a:r>
              <a:rPr lang="es-ES" b="1" dirty="0"/>
              <a:t>  TTL – Transistor </a:t>
            </a:r>
            <a:r>
              <a:rPr lang="es-ES" b="1" dirty="0" err="1"/>
              <a:t>Transistor</a:t>
            </a:r>
            <a:r>
              <a:rPr lang="es-ES" b="1" dirty="0"/>
              <a:t> </a:t>
            </a:r>
            <a:r>
              <a:rPr lang="es-ES" b="1" dirty="0" err="1"/>
              <a:t>Logic</a:t>
            </a:r>
            <a:r>
              <a:rPr lang="es-ES" b="1" dirty="0"/>
              <a:t> </a:t>
            </a:r>
            <a:endParaRPr lang="es-ES" dirty="0"/>
          </a:p>
          <a:p>
            <a:endParaRPr lang="es-ES" dirty="0"/>
          </a:p>
        </p:txBody>
      </p:sp>
      <p:sp>
        <p:nvSpPr>
          <p:cNvPr id="12" name="Marcador de texto 11">
            <a:extLst>
              <a:ext uri="{FF2B5EF4-FFF2-40B4-BE49-F238E27FC236}">
                <a16:creationId xmlns:a16="http://schemas.microsoft.com/office/drawing/2014/main" id="{A28B271C-026E-4095-A392-6776DC276383}"/>
              </a:ext>
            </a:extLst>
          </p:cNvPr>
          <p:cNvSpPr>
            <a:spLocks noGrp="1"/>
          </p:cNvSpPr>
          <p:nvPr>
            <p:ph type="body" sz="quarter" idx="20"/>
          </p:nvPr>
        </p:nvSpPr>
        <p:spPr/>
        <p:txBody>
          <a:bodyPr/>
          <a:lstStyle/>
          <a:p>
            <a:endParaRPr lang="es-ES"/>
          </a:p>
        </p:txBody>
      </p:sp>
      <p:sp>
        <p:nvSpPr>
          <p:cNvPr id="13" name="Marcador de texto 12">
            <a:extLst>
              <a:ext uri="{FF2B5EF4-FFF2-40B4-BE49-F238E27FC236}">
                <a16:creationId xmlns:a16="http://schemas.microsoft.com/office/drawing/2014/main" id="{DA4C32C5-D85D-43BD-A873-CB66C5F2B72A}"/>
              </a:ext>
            </a:extLst>
          </p:cNvPr>
          <p:cNvSpPr>
            <a:spLocks noGrp="1"/>
          </p:cNvSpPr>
          <p:nvPr>
            <p:ph type="body" sz="quarter" idx="21"/>
          </p:nvPr>
        </p:nvSpPr>
        <p:spPr/>
        <p:txBody>
          <a:bodyPr/>
          <a:lstStyle/>
          <a:p>
            <a:r>
              <a:rPr lang="es-ES" dirty="0"/>
              <a:t>  </a:t>
            </a:r>
            <a:r>
              <a:rPr lang="es-ES" b="1" dirty="0"/>
              <a:t>Ejemplos</a:t>
            </a:r>
          </a:p>
        </p:txBody>
      </p:sp>
      <p:sp>
        <p:nvSpPr>
          <p:cNvPr id="14" name="Marcador de texto 13">
            <a:extLst>
              <a:ext uri="{FF2B5EF4-FFF2-40B4-BE49-F238E27FC236}">
                <a16:creationId xmlns:a16="http://schemas.microsoft.com/office/drawing/2014/main" id="{42C4CF27-4964-4DA5-9C41-6F7032274619}"/>
              </a:ext>
            </a:extLst>
          </p:cNvPr>
          <p:cNvSpPr>
            <a:spLocks noGrp="1"/>
          </p:cNvSpPr>
          <p:nvPr>
            <p:ph type="body" sz="quarter" idx="22"/>
          </p:nvPr>
        </p:nvSpPr>
        <p:spPr/>
        <p:txBody>
          <a:bodyPr/>
          <a:lstStyle/>
          <a:p>
            <a:endParaRPr lang="es-ES"/>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D466BA-9E66-4DF0-BECD-7590F24067CB}"/>
              </a:ext>
            </a:extLst>
          </p:cNvPr>
          <p:cNvSpPr>
            <a:spLocks noGrp="1"/>
          </p:cNvSpPr>
          <p:nvPr>
            <p:ph type="title"/>
          </p:nvPr>
        </p:nvSpPr>
        <p:spPr>
          <a:xfrm>
            <a:off x="173107" y="30541"/>
            <a:ext cx="8345488" cy="731837"/>
          </a:xfrm>
        </p:spPr>
        <p:txBody>
          <a:bodyPr/>
          <a:lstStyle/>
          <a:p>
            <a:r>
              <a:rPr lang="es-ES" dirty="0"/>
              <a:t>NAND TTL</a:t>
            </a:r>
          </a:p>
        </p:txBody>
      </p:sp>
      <p:sp>
        <p:nvSpPr>
          <p:cNvPr id="8" name="Marcador de texto 7">
            <a:extLst>
              <a:ext uri="{FF2B5EF4-FFF2-40B4-BE49-F238E27FC236}">
                <a16:creationId xmlns:a16="http://schemas.microsoft.com/office/drawing/2014/main" id="{43B1B109-F976-4583-941E-27DDBCE3DF56}"/>
              </a:ext>
            </a:extLst>
          </p:cNvPr>
          <p:cNvSpPr>
            <a:spLocks noGrp="1"/>
          </p:cNvSpPr>
          <p:nvPr>
            <p:ph type="body" sz="quarter" idx="10"/>
          </p:nvPr>
        </p:nvSpPr>
        <p:spPr>
          <a:xfrm>
            <a:off x="286181" y="673219"/>
            <a:ext cx="4590188" cy="3280189"/>
          </a:xfrm>
        </p:spPr>
        <p:txBody>
          <a:bodyPr/>
          <a:lstStyle/>
          <a:p>
            <a:pPr algn="just"/>
            <a:r>
              <a:rPr lang="es-ES" sz="1200" dirty="0"/>
              <a:t>Si en el circuito inversor se reemplaza el transistor Q1 por un transistor </a:t>
            </a:r>
            <a:r>
              <a:rPr lang="es-ES" sz="1200" dirty="0" err="1"/>
              <a:t>multiemisor</a:t>
            </a:r>
            <a:r>
              <a:rPr lang="es-ES" sz="1200" dirty="0"/>
              <a:t> obtenemos una compuerta NAND de tantas entradas como emisores tenga Q1.</a:t>
            </a:r>
          </a:p>
          <a:p>
            <a:pPr algn="just"/>
            <a:r>
              <a:rPr lang="es-ES" sz="1200" dirty="0"/>
              <a:t>Cuando al menos una de las dos uniones base emisor de Q1 es polarizada directamente, Q1 entra en conducción provocando el corte de Q2, y la salida mostraría un valor alto. </a:t>
            </a:r>
          </a:p>
          <a:p>
            <a:pPr algn="just"/>
            <a:r>
              <a:rPr lang="es-ES" sz="1200" dirty="0"/>
              <a:t>La condición para que la salida del circuito esté en estado bajo es que todas las entradas estén en estado alto. Cuando todas las entradas se encuentran en valor alto, Q1 conduce en zona activa inversa (intercambia la función de los terminales de colector y emisor) habilitando la conducción de Q2 y forzando el estado bajo en la salida del circuito. </a:t>
            </a:r>
          </a:p>
        </p:txBody>
      </p:sp>
      <p:pic>
        <p:nvPicPr>
          <p:cNvPr id="3" name="Imagen 2">
            <a:extLst>
              <a:ext uri="{FF2B5EF4-FFF2-40B4-BE49-F238E27FC236}">
                <a16:creationId xmlns:a16="http://schemas.microsoft.com/office/drawing/2014/main" id="{9622F399-92C4-4CD4-BEF7-3EB44587720F}"/>
              </a:ext>
            </a:extLst>
          </p:cNvPr>
          <p:cNvPicPr>
            <a:picLocks noChangeAspect="1"/>
          </p:cNvPicPr>
          <p:nvPr/>
        </p:nvPicPr>
        <p:blipFill>
          <a:blip r:embed="rId2"/>
          <a:stretch>
            <a:fillRect/>
          </a:stretch>
        </p:blipFill>
        <p:spPr>
          <a:xfrm>
            <a:off x="4989443" y="629064"/>
            <a:ext cx="3981450" cy="4057650"/>
          </a:xfrm>
          <a:prstGeom prst="rect">
            <a:avLst/>
          </a:prstGeom>
        </p:spPr>
      </p:pic>
      <p:graphicFrame>
        <p:nvGraphicFramePr>
          <p:cNvPr id="6" name="Tabla 8">
            <a:extLst>
              <a:ext uri="{FF2B5EF4-FFF2-40B4-BE49-F238E27FC236}">
                <a16:creationId xmlns:a16="http://schemas.microsoft.com/office/drawing/2014/main" id="{90CA1FAE-E9E6-4B30-9C3A-8659E82D3302}"/>
              </a:ext>
            </a:extLst>
          </p:cNvPr>
          <p:cNvGraphicFramePr>
            <a:graphicFrameLocks noGrp="1"/>
          </p:cNvGraphicFramePr>
          <p:nvPr>
            <p:extLst>
              <p:ext uri="{D42A27DB-BD31-4B8C-83A1-F6EECF244321}">
                <p14:modId xmlns:p14="http://schemas.microsoft.com/office/powerpoint/2010/main" val="3226046569"/>
              </p:ext>
            </p:extLst>
          </p:nvPr>
        </p:nvGraphicFramePr>
        <p:xfrm>
          <a:off x="1600254" y="3360252"/>
          <a:ext cx="2374536" cy="1524000"/>
        </p:xfrm>
        <a:graphic>
          <a:graphicData uri="http://schemas.openxmlformats.org/drawingml/2006/table">
            <a:tbl>
              <a:tblPr firstRow="1" bandRow="1">
                <a:tableStyleId>{5C22544A-7EE6-4342-B048-85BDC9FD1C3A}</a:tableStyleId>
              </a:tblPr>
              <a:tblGrid>
                <a:gridCol w="791512">
                  <a:extLst>
                    <a:ext uri="{9D8B030D-6E8A-4147-A177-3AD203B41FA5}">
                      <a16:colId xmlns:a16="http://schemas.microsoft.com/office/drawing/2014/main" val="245264681"/>
                    </a:ext>
                  </a:extLst>
                </a:gridCol>
                <a:gridCol w="791512">
                  <a:extLst>
                    <a:ext uri="{9D8B030D-6E8A-4147-A177-3AD203B41FA5}">
                      <a16:colId xmlns:a16="http://schemas.microsoft.com/office/drawing/2014/main" val="642243459"/>
                    </a:ext>
                  </a:extLst>
                </a:gridCol>
                <a:gridCol w="791512">
                  <a:extLst>
                    <a:ext uri="{9D8B030D-6E8A-4147-A177-3AD203B41FA5}">
                      <a16:colId xmlns:a16="http://schemas.microsoft.com/office/drawing/2014/main" val="1490019726"/>
                    </a:ext>
                  </a:extLst>
                </a:gridCol>
              </a:tblGrid>
              <a:tr h="191935">
                <a:tc>
                  <a:txBody>
                    <a:bodyPr/>
                    <a:lstStyle/>
                    <a:p>
                      <a:pPr algn="ctr"/>
                      <a:r>
                        <a:rPr lang="es-ES" dirty="0"/>
                        <a:t>e1</a:t>
                      </a:r>
                    </a:p>
                  </a:txBody>
                  <a:tcPr/>
                </a:tc>
                <a:tc>
                  <a:txBody>
                    <a:bodyPr/>
                    <a:lstStyle/>
                    <a:p>
                      <a:pPr algn="ctr"/>
                      <a:r>
                        <a:rPr lang="es-ES" dirty="0"/>
                        <a:t>e2</a:t>
                      </a:r>
                    </a:p>
                  </a:txBody>
                  <a:tcPr/>
                </a:tc>
                <a:tc>
                  <a:txBody>
                    <a:bodyPr/>
                    <a:lstStyle/>
                    <a:p>
                      <a:pPr algn="ctr"/>
                      <a:r>
                        <a:rPr lang="es-ES" dirty="0"/>
                        <a:t>s</a:t>
                      </a:r>
                    </a:p>
                  </a:txBody>
                  <a:tcPr/>
                </a:tc>
                <a:extLst>
                  <a:ext uri="{0D108BD9-81ED-4DB2-BD59-A6C34878D82A}">
                    <a16:rowId xmlns:a16="http://schemas.microsoft.com/office/drawing/2014/main" val="63000015"/>
                  </a:ext>
                </a:extLst>
              </a:tr>
              <a:tr h="191935">
                <a:tc>
                  <a:txBody>
                    <a:bodyPr/>
                    <a:lstStyle/>
                    <a:p>
                      <a:pPr algn="ctr"/>
                      <a:r>
                        <a:rPr lang="es-ES" dirty="0"/>
                        <a:t>0</a:t>
                      </a:r>
                    </a:p>
                  </a:txBody>
                  <a:tcPr/>
                </a:tc>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4005892982"/>
                  </a:ext>
                </a:extLst>
              </a:tr>
              <a:tr h="191935">
                <a:tc>
                  <a:txBody>
                    <a:bodyPr/>
                    <a:lstStyle/>
                    <a:p>
                      <a:pPr algn="ctr"/>
                      <a:r>
                        <a:rPr lang="es-ES" dirty="0"/>
                        <a:t>0</a:t>
                      </a:r>
                    </a:p>
                  </a:txBody>
                  <a:tcPr/>
                </a:tc>
                <a:tc>
                  <a:txBody>
                    <a:bodyPr/>
                    <a:lstStyle/>
                    <a:p>
                      <a:pPr algn="ctr"/>
                      <a:r>
                        <a:rPr lang="es-ES" dirty="0"/>
                        <a:t>1</a:t>
                      </a:r>
                    </a:p>
                  </a:txBody>
                  <a:tcPr/>
                </a:tc>
                <a:tc>
                  <a:txBody>
                    <a:bodyPr/>
                    <a:lstStyle/>
                    <a:p>
                      <a:pPr algn="ctr"/>
                      <a:r>
                        <a:rPr lang="es-ES" dirty="0"/>
                        <a:t>1</a:t>
                      </a:r>
                    </a:p>
                  </a:txBody>
                  <a:tcPr/>
                </a:tc>
                <a:extLst>
                  <a:ext uri="{0D108BD9-81ED-4DB2-BD59-A6C34878D82A}">
                    <a16:rowId xmlns:a16="http://schemas.microsoft.com/office/drawing/2014/main" val="3389500630"/>
                  </a:ext>
                </a:extLst>
              </a:tr>
              <a:tr h="191935">
                <a:tc>
                  <a:txBody>
                    <a:bodyPr/>
                    <a:lstStyle/>
                    <a:p>
                      <a:pPr algn="ctr"/>
                      <a:r>
                        <a:rPr lang="es-ES" dirty="0"/>
                        <a:t>1</a:t>
                      </a:r>
                    </a:p>
                  </a:txBody>
                  <a:tcPr/>
                </a:tc>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2416773053"/>
                  </a:ext>
                </a:extLst>
              </a:tr>
              <a:tr h="191935">
                <a:tc>
                  <a:txBody>
                    <a:bodyPr/>
                    <a:lstStyle/>
                    <a:p>
                      <a:pPr algn="ctr"/>
                      <a:r>
                        <a:rPr lang="es-ES" dirty="0"/>
                        <a:t>1</a:t>
                      </a:r>
                    </a:p>
                  </a:txBody>
                  <a:tcPr/>
                </a:tc>
                <a:tc>
                  <a:txBody>
                    <a:bodyPr/>
                    <a:lstStyle/>
                    <a:p>
                      <a:pPr algn="ctr"/>
                      <a:r>
                        <a:rPr lang="es-ES" dirty="0"/>
                        <a:t>1</a:t>
                      </a:r>
                    </a:p>
                  </a:txBody>
                  <a:tcPr/>
                </a:tc>
                <a:tc>
                  <a:txBody>
                    <a:bodyPr/>
                    <a:lstStyle/>
                    <a:p>
                      <a:pPr algn="ctr"/>
                      <a:r>
                        <a:rPr lang="es-ES" dirty="0"/>
                        <a:t>0</a:t>
                      </a:r>
                    </a:p>
                  </a:txBody>
                  <a:tcPr/>
                </a:tc>
                <a:extLst>
                  <a:ext uri="{0D108BD9-81ED-4DB2-BD59-A6C34878D82A}">
                    <a16:rowId xmlns:a16="http://schemas.microsoft.com/office/drawing/2014/main" val="2724801289"/>
                  </a:ext>
                </a:extLst>
              </a:tr>
            </a:tbl>
          </a:graphicData>
        </a:graphic>
      </p:graphicFrame>
    </p:spTree>
    <p:extLst>
      <p:ext uri="{BB962C8B-B14F-4D97-AF65-F5344CB8AC3E}">
        <p14:creationId xmlns:p14="http://schemas.microsoft.com/office/powerpoint/2010/main" val="364524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D466BA-9E66-4DF0-BECD-7590F24067CB}"/>
              </a:ext>
            </a:extLst>
          </p:cNvPr>
          <p:cNvSpPr>
            <a:spLocks noGrp="1"/>
          </p:cNvSpPr>
          <p:nvPr>
            <p:ph type="title"/>
          </p:nvPr>
        </p:nvSpPr>
        <p:spPr/>
        <p:txBody>
          <a:bodyPr/>
          <a:lstStyle/>
          <a:p>
            <a:r>
              <a:rPr lang="es-ES" dirty="0"/>
              <a:t>NOR TTL</a:t>
            </a:r>
          </a:p>
        </p:txBody>
      </p:sp>
      <p:pic>
        <p:nvPicPr>
          <p:cNvPr id="3" name="Imagen 2">
            <a:extLst>
              <a:ext uri="{FF2B5EF4-FFF2-40B4-BE49-F238E27FC236}">
                <a16:creationId xmlns:a16="http://schemas.microsoft.com/office/drawing/2014/main" id="{0CB16AC5-FCDD-4BE9-948C-42DD2B38A1CF}"/>
              </a:ext>
            </a:extLst>
          </p:cNvPr>
          <p:cNvPicPr>
            <a:picLocks noChangeAspect="1"/>
          </p:cNvPicPr>
          <p:nvPr/>
        </p:nvPicPr>
        <p:blipFill>
          <a:blip r:embed="rId2"/>
          <a:stretch>
            <a:fillRect/>
          </a:stretch>
        </p:blipFill>
        <p:spPr>
          <a:xfrm>
            <a:off x="3194235" y="341313"/>
            <a:ext cx="6059908" cy="4072355"/>
          </a:xfrm>
          <a:prstGeom prst="rect">
            <a:avLst/>
          </a:prstGeom>
        </p:spPr>
      </p:pic>
      <p:graphicFrame>
        <p:nvGraphicFramePr>
          <p:cNvPr id="6" name="Tabla 8">
            <a:extLst>
              <a:ext uri="{FF2B5EF4-FFF2-40B4-BE49-F238E27FC236}">
                <a16:creationId xmlns:a16="http://schemas.microsoft.com/office/drawing/2014/main" id="{46149A94-72FE-448E-861C-F12ED7FC2C22}"/>
              </a:ext>
            </a:extLst>
          </p:cNvPr>
          <p:cNvGraphicFramePr>
            <a:graphicFrameLocks noGrp="1"/>
          </p:cNvGraphicFramePr>
          <p:nvPr>
            <p:extLst>
              <p:ext uri="{D42A27DB-BD31-4B8C-83A1-F6EECF244321}">
                <p14:modId xmlns:p14="http://schemas.microsoft.com/office/powerpoint/2010/main" val="1354101905"/>
              </p:ext>
            </p:extLst>
          </p:nvPr>
        </p:nvGraphicFramePr>
        <p:xfrm>
          <a:off x="303823" y="2175012"/>
          <a:ext cx="2374536" cy="1524000"/>
        </p:xfrm>
        <a:graphic>
          <a:graphicData uri="http://schemas.openxmlformats.org/drawingml/2006/table">
            <a:tbl>
              <a:tblPr firstRow="1" bandRow="1">
                <a:tableStyleId>{5C22544A-7EE6-4342-B048-85BDC9FD1C3A}</a:tableStyleId>
              </a:tblPr>
              <a:tblGrid>
                <a:gridCol w="791512">
                  <a:extLst>
                    <a:ext uri="{9D8B030D-6E8A-4147-A177-3AD203B41FA5}">
                      <a16:colId xmlns:a16="http://schemas.microsoft.com/office/drawing/2014/main" val="245264681"/>
                    </a:ext>
                  </a:extLst>
                </a:gridCol>
                <a:gridCol w="791512">
                  <a:extLst>
                    <a:ext uri="{9D8B030D-6E8A-4147-A177-3AD203B41FA5}">
                      <a16:colId xmlns:a16="http://schemas.microsoft.com/office/drawing/2014/main" val="642243459"/>
                    </a:ext>
                  </a:extLst>
                </a:gridCol>
                <a:gridCol w="791512">
                  <a:extLst>
                    <a:ext uri="{9D8B030D-6E8A-4147-A177-3AD203B41FA5}">
                      <a16:colId xmlns:a16="http://schemas.microsoft.com/office/drawing/2014/main" val="1490019726"/>
                    </a:ext>
                  </a:extLst>
                </a:gridCol>
              </a:tblGrid>
              <a:tr h="191935">
                <a:tc>
                  <a:txBody>
                    <a:bodyPr/>
                    <a:lstStyle/>
                    <a:p>
                      <a:pPr algn="ctr"/>
                      <a:r>
                        <a:rPr lang="es-ES" dirty="0"/>
                        <a:t>A</a:t>
                      </a:r>
                    </a:p>
                  </a:txBody>
                  <a:tcPr/>
                </a:tc>
                <a:tc>
                  <a:txBody>
                    <a:bodyPr/>
                    <a:lstStyle/>
                    <a:p>
                      <a:pPr algn="ctr"/>
                      <a:r>
                        <a:rPr lang="es-ES" dirty="0"/>
                        <a:t>B</a:t>
                      </a:r>
                    </a:p>
                  </a:txBody>
                  <a:tcPr/>
                </a:tc>
                <a:tc>
                  <a:txBody>
                    <a:bodyPr/>
                    <a:lstStyle/>
                    <a:p>
                      <a:pPr algn="ctr"/>
                      <a:r>
                        <a:rPr lang="es-ES" dirty="0"/>
                        <a:t>F</a:t>
                      </a:r>
                    </a:p>
                  </a:txBody>
                  <a:tcPr/>
                </a:tc>
                <a:extLst>
                  <a:ext uri="{0D108BD9-81ED-4DB2-BD59-A6C34878D82A}">
                    <a16:rowId xmlns:a16="http://schemas.microsoft.com/office/drawing/2014/main" val="63000015"/>
                  </a:ext>
                </a:extLst>
              </a:tr>
              <a:tr h="191935">
                <a:tc>
                  <a:txBody>
                    <a:bodyPr/>
                    <a:lstStyle/>
                    <a:p>
                      <a:pPr algn="ctr"/>
                      <a:r>
                        <a:rPr lang="es-ES" dirty="0"/>
                        <a:t>0</a:t>
                      </a:r>
                    </a:p>
                  </a:txBody>
                  <a:tcPr/>
                </a:tc>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4005892982"/>
                  </a:ext>
                </a:extLst>
              </a:tr>
              <a:tr h="191935">
                <a:tc>
                  <a:txBody>
                    <a:bodyPr/>
                    <a:lstStyle/>
                    <a:p>
                      <a:pPr algn="ctr"/>
                      <a:r>
                        <a:rPr lang="es-ES" dirty="0"/>
                        <a:t>0</a:t>
                      </a:r>
                    </a:p>
                  </a:txBody>
                  <a:tcPr/>
                </a:tc>
                <a:tc>
                  <a:txBody>
                    <a:bodyPr/>
                    <a:lstStyle/>
                    <a:p>
                      <a:pPr algn="ctr"/>
                      <a:r>
                        <a:rPr lang="es-ES" dirty="0"/>
                        <a:t>1</a:t>
                      </a:r>
                    </a:p>
                  </a:txBody>
                  <a:tcPr/>
                </a:tc>
                <a:tc>
                  <a:txBody>
                    <a:bodyPr/>
                    <a:lstStyle/>
                    <a:p>
                      <a:pPr algn="ctr"/>
                      <a:r>
                        <a:rPr lang="es-ES" dirty="0"/>
                        <a:t>0</a:t>
                      </a:r>
                    </a:p>
                  </a:txBody>
                  <a:tcPr/>
                </a:tc>
                <a:extLst>
                  <a:ext uri="{0D108BD9-81ED-4DB2-BD59-A6C34878D82A}">
                    <a16:rowId xmlns:a16="http://schemas.microsoft.com/office/drawing/2014/main" val="3389500630"/>
                  </a:ext>
                </a:extLst>
              </a:tr>
              <a:tr h="191935">
                <a:tc>
                  <a:txBody>
                    <a:bodyPr/>
                    <a:lstStyle/>
                    <a:p>
                      <a:pPr algn="ctr"/>
                      <a:r>
                        <a:rPr lang="es-ES" dirty="0"/>
                        <a:t>1</a:t>
                      </a:r>
                    </a:p>
                  </a:txBody>
                  <a:tcPr/>
                </a:tc>
                <a:tc>
                  <a:txBody>
                    <a:bodyPr/>
                    <a:lstStyle/>
                    <a:p>
                      <a:pPr algn="ctr"/>
                      <a:r>
                        <a:rPr lang="es-ES" dirty="0"/>
                        <a:t>0</a:t>
                      </a:r>
                    </a:p>
                  </a:txBody>
                  <a:tcPr/>
                </a:tc>
                <a:tc>
                  <a:txBody>
                    <a:bodyPr/>
                    <a:lstStyle/>
                    <a:p>
                      <a:pPr algn="ctr"/>
                      <a:r>
                        <a:rPr lang="es-ES" dirty="0"/>
                        <a:t>0</a:t>
                      </a:r>
                    </a:p>
                  </a:txBody>
                  <a:tcPr/>
                </a:tc>
                <a:extLst>
                  <a:ext uri="{0D108BD9-81ED-4DB2-BD59-A6C34878D82A}">
                    <a16:rowId xmlns:a16="http://schemas.microsoft.com/office/drawing/2014/main" val="2416773053"/>
                  </a:ext>
                </a:extLst>
              </a:tr>
              <a:tr h="191935">
                <a:tc>
                  <a:txBody>
                    <a:bodyPr/>
                    <a:lstStyle/>
                    <a:p>
                      <a:pPr algn="ctr"/>
                      <a:r>
                        <a:rPr lang="es-ES" dirty="0"/>
                        <a:t>1</a:t>
                      </a:r>
                    </a:p>
                  </a:txBody>
                  <a:tcPr/>
                </a:tc>
                <a:tc>
                  <a:txBody>
                    <a:bodyPr/>
                    <a:lstStyle/>
                    <a:p>
                      <a:pPr algn="ctr"/>
                      <a:r>
                        <a:rPr lang="es-ES" dirty="0"/>
                        <a:t>1</a:t>
                      </a:r>
                    </a:p>
                  </a:txBody>
                  <a:tcPr/>
                </a:tc>
                <a:tc>
                  <a:txBody>
                    <a:bodyPr/>
                    <a:lstStyle/>
                    <a:p>
                      <a:pPr algn="ctr"/>
                      <a:r>
                        <a:rPr lang="es-ES" dirty="0"/>
                        <a:t>0</a:t>
                      </a:r>
                    </a:p>
                  </a:txBody>
                  <a:tcPr/>
                </a:tc>
                <a:extLst>
                  <a:ext uri="{0D108BD9-81ED-4DB2-BD59-A6C34878D82A}">
                    <a16:rowId xmlns:a16="http://schemas.microsoft.com/office/drawing/2014/main" val="2724801289"/>
                  </a:ext>
                </a:extLst>
              </a:tr>
            </a:tbl>
          </a:graphicData>
        </a:graphic>
      </p:graphicFrame>
    </p:spTree>
    <p:extLst>
      <p:ext uri="{BB962C8B-B14F-4D97-AF65-F5344CB8AC3E}">
        <p14:creationId xmlns:p14="http://schemas.microsoft.com/office/powerpoint/2010/main" val="394263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0288806-92C9-4295-A759-E2DE1CA186C1}"/>
              </a:ext>
            </a:extLst>
          </p:cNvPr>
          <p:cNvSpPr>
            <a:spLocks noGrp="1"/>
          </p:cNvSpPr>
          <p:nvPr>
            <p:ph type="title"/>
          </p:nvPr>
        </p:nvSpPr>
        <p:spPr/>
        <p:txBody>
          <a:bodyPr/>
          <a:lstStyle/>
          <a:p>
            <a:r>
              <a:rPr lang="es-ES" dirty="0"/>
              <a:t>Fan </a:t>
            </a:r>
            <a:r>
              <a:rPr lang="es-ES" dirty="0" err="1"/>
              <a:t>Out</a:t>
            </a:r>
            <a:endParaRPr lang="es-ES" dirty="0"/>
          </a:p>
        </p:txBody>
      </p:sp>
      <p:sp>
        <p:nvSpPr>
          <p:cNvPr id="8" name="Marcador de texto 7">
            <a:extLst>
              <a:ext uri="{FF2B5EF4-FFF2-40B4-BE49-F238E27FC236}">
                <a16:creationId xmlns:a16="http://schemas.microsoft.com/office/drawing/2014/main" id="{3AE03277-80B1-4777-8073-72632E5E977D}"/>
              </a:ext>
            </a:extLst>
          </p:cNvPr>
          <p:cNvSpPr>
            <a:spLocks noGrp="1"/>
          </p:cNvSpPr>
          <p:nvPr>
            <p:ph type="body" sz="quarter" idx="10"/>
          </p:nvPr>
        </p:nvSpPr>
        <p:spPr>
          <a:xfrm>
            <a:off x="205853" y="2687637"/>
            <a:ext cx="8345488" cy="2455863"/>
          </a:xfrm>
        </p:spPr>
        <p:txBody>
          <a:bodyPr/>
          <a:lstStyle/>
          <a:p>
            <a:pPr algn="just" fontAlgn="base"/>
            <a:r>
              <a:rPr lang="es-ES" b="0" i="0" dirty="0">
                <a:solidFill>
                  <a:srgbClr val="444444"/>
                </a:solidFill>
                <a:effectLst/>
                <a:latin typeface="arial" panose="020B0604020202020204" pitchFamily="34" charset="0"/>
              </a:rPr>
              <a:t>La conectar una carga a la salida de la puerta, la tensión podría caer por debajo del límite considerado como "1", causando una operación errática. </a:t>
            </a:r>
          </a:p>
          <a:p>
            <a:pPr algn="just" fontAlgn="base"/>
            <a:r>
              <a:rPr lang="es-ES" dirty="0">
                <a:solidFill>
                  <a:srgbClr val="444444"/>
                </a:solidFill>
                <a:latin typeface="arial" panose="020B0604020202020204" pitchFamily="34" charset="0"/>
              </a:rPr>
              <a:t>Por tanto, e</a:t>
            </a:r>
            <a:r>
              <a:rPr lang="es-ES" dirty="0"/>
              <a:t>xiste un límite en el número de entradas de puertas lógicas que podemos conectar a otra puerta lógica. Este límite se denomina fan-</a:t>
            </a:r>
            <a:r>
              <a:rPr lang="es-ES" dirty="0" err="1"/>
              <a:t>out</a:t>
            </a:r>
            <a:r>
              <a:rPr lang="es-ES" dirty="0"/>
              <a:t> o </a:t>
            </a:r>
            <a:r>
              <a:rPr lang="es-ES" dirty="0" err="1"/>
              <a:t>cargabilidad</a:t>
            </a:r>
            <a:r>
              <a:rPr lang="es-ES" dirty="0"/>
              <a:t> de la puerta.</a:t>
            </a:r>
            <a:endParaRPr lang="es-ES" b="0" i="0" dirty="0">
              <a:solidFill>
                <a:srgbClr val="444444"/>
              </a:solidFill>
              <a:effectLst/>
              <a:latin typeface="arial" panose="020B0604020202020204" pitchFamily="34" charset="0"/>
            </a:endParaRPr>
          </a:p>
          <a:p>
            <a:pPr algn="just" fontAlgn="base"/>
            <a:r>
              <a:rPr lang="es-ES" b="0" i="0" dirty="0">
                <a:solidFill>
                  <a:srgbClr val="444444"/>
                </a:solidFill>
                <a:effectLst/>
                <a:latin typeface="arial" panose="020B0604020202020204" pitchFamily="34" charset="0"/>
              </a:rPr>
              <a:t>Un integrado TTL (estándar) puede excitar 10 entradas TTL normales.</a:t>
            </a:r>
          </a:p>
          <a:p>
            <a:pPr algn="just"/>
            <a:endParaRPr lang="es-ES" dirty="0"/>
          </a:p>
        </p:txBody>
      </p:sp>
      <p:pic>
        <p:nvPicPr>
          <p:cNvPr id="10" name="Imagen 9">
            <a:extLst>
              <a:ext uri="{FF2B5EF4-FFF2-40B4-BE49-F238E27FC236}">
                <a16:creationId xmlns:a16="http://schemas.microsoft.com/office/drawing/2014/main" id="{482B621C-9B23-454B-AF13-FD08C869C8F2}"/>
              </a:ext>
            </a:extLst>
          </p:cNvPr>
          <p:cNvPicPr>
            <a:picLocks noChangeAspect="1"/>
          </p:cNvPicPr>
          <p:nvPr/>
        </p:nvPicPr>
        <p:blipFill>
          <a:blip r:embed="rId2"/>
          <a:stretch>
            <a:fillRect/>
          </a:stretch>
        </p:blipFill>
        <p:spPr>
          <a:xfrm>
            <a:off x="2976558" y="632583"/>
            <a:ext cx="4314825" cy="1704975"/>
          </a:xfrm>
          <a:prstGeom prst="rect">
            <a:avLst/>
          </a:prstGeom>
        </p:spPr>
      </p:pic>
    </p:spTree>
    <p:extLst>
      <p:ext uri="{BB962C8B-B14F-4D97-AF65-F5344CB8AC3E}">
        <p14:creationId xmlns:p14="http://schemas.microsoft.com/office/powerpoint/2010/main" val="42528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DE64046-FC10-4E72-8632-378B66AEE536}"/>
              </a:ext>
            </a:extLst>
          </p:cNvPr>
          <p:cNvSpPr>
            <a:spLocks noGrp="1"/>
          </p:cNvSpPr>
          <p:nvPr>
            <p:ph type="title"/>
          </p:nvPr>
        </p:nvSpPr>
        <p:spPr/>
        <p:txBody>
          <a:bodyPr/>
          <a:lstStyle/>
          <a:p>
            <a:r>
              <a:rPr lang="es-ES" dirty="0"/>
              <a:t>Margen de ruido</a:t>
            </a:r>
          </a:p>
        </p:txBody>
      </p:sp>
      <p:pic>
        <p:nvPicPr>
          <p:cNvPr id="10" name="Imagen 9">
            <a:extLst>
              <a:ext uri="{FF2B5EF4-FFF2-40B4-BE49-F238E27FC236}">
                <a16:creationId xmlns:a16="http://schemas.microsoft.com/office/drawing/2014/main" id="{DAE6286B-339E-415A-9187-2215754B183E}"/>
              </a:ext>
            </a:extLst>
          </p:cNvPr>
          <p:cNvPicPr>
            <a:picLocks noChangeAspect="1"/>
          </p:cNvPicPr>
          <p:nvPr/>
        </p:nvPicPr>
        <p:blipFill>
          <a:blip r:embed="rId2"/>
          <a:stretch>
            <a:fillRect/>
          </a:stretch>
        </p:blipFill>
        <p:spPr>
          <a:xfrm>
            <a:off x="2554586" y="1271373"/>
            <a:ext cx="3263761" cy="2417917"/>
          </a:xfrm>
          <a:prstGeom prst="rect">
            <a:avLst/>
          </a:prstGeom>
        </p:spPr>
      </p:pic>
    </p:spTree>
    <p:extLst>
      <p:ext uri="{BB962C8B-B14F-4D97-AF65-F5344CB8AC3E}">
        <p14:creationId xmlns:p14="http://schemas.microsoft.com/office/powerpoint/2010/main" val="408525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D466BA-9E66-4DF0-BECD-7590F24067CB}"/>
              </a:ext>
            </a:extLst>
          </p:cNvPr>
          <p:cNvSpPr>
            <a:spLocks noGrp="1"/>
          </p:cNvSpPr>
          <p:nvPr>
            <p:ph type="title"/>
          </p:nvPr>
        </p:nvSpPr>
        <p:spPr>
          <a:xfrm>
            <a:off x="437766" y="223802"/>
            <a:ext cx="8345488" cy="731837"/>
          </a:xfrm>
        </p:spPr>
        <p:txBody>
          <a:bodyPr/>
          <a:lstStyle/>
          <a:p>
            <a:r>
              <a:rPr lang="es-ES" dirty="0"/>
              <a:t>TTL, configuraciones de salidas</a:t>
            </a:r>
          </a:p>
        </p:txBody>
      </p:sp>
      <p:sp>
        <p:nvSpPr>
          <p:cNvPr id="8" name="Marcador de texto 7">
            <a:extLst>
              <a:ext uri="{FF2B5EF4-FFF2-40B4-BE49-F238E27FC236}">
                <a16:creationId xmlns:a16="http://schemas.microsoft.com/office/drawing/2014/main" id="{43B1B109-F976-4583-941E-27DDBCE3DF56}"/>
              </a:ext>
            </a:extLst>
          </p:cNvPr>
          <p:cNvSpPr>
            <a:spLocks noGrp="1"/>
          </p:cNvSpPr>
          <p:nvPr>
            <p:ph type="body" sz="quarter" idx="10"/>
          </p:nvPr>
        </p:nvSpPr>
        <p:spPr>
          <a:xfrm>
            <a:off x="360746" y="955639"/>
            <a:ext cx="7387643" cy="3846547"/>
          </a:xfrm>
        </p:spPr>
        <p:txBody>
          <a:bodyPr/>
          <a:lstStyle/>
          <a:p>
            <a:r>
              <a:rPr lang="es-ES" dirty="0"/>
              <a:t>Independientemente de la función lógica implementada, la etapa de salida puede tener diferentes configuraciones de acuerdo a la aplicación en la que se quiera integrar:</a:t>
            </a:r>
          </a:p>
          <a:p>
            <a:pPr marL="342900" indent="-342900">
              <a:buFont typeface="+mj-lt"/>
              <a:buAutoNum type="arabicPeriod"/>
            </a:pPr>
            <a:r>
              <a:rPr lang="es-ES" dirty="0" err="1"/>
              <a:t>Totem</a:t>
            </a:r>
            <a:r>
              <a:rPr lang="es-ES" dirty="0"/>
              <a:t> – Pole</a:t>
            </a:r>
          </a:p>
          <a:p>
            <a:pPr marL="342900" indent="-342900">
              <a:buFont typeface="+mj-lt"/>
              <a:buAutoNum type="arabicPeriod"/>
            </a:pPr>
            <a:r>
              <a:rPr lang="es-ES" dirty="0"/>
              <a:t>Colector abierto</a:t>
            </a:r>
          </a:p>
          <a:p>
            <a:pPr marL="342900" indent="-342900">
              <a:buFont typeface="+mj-lt"/>
              <a:buAutoNum type="arabicPeriod"/>
            </a:pPr>
            <a:r>
              <a:rPr lang="es-ES" dirty="0"/>
              <a:t>Triestado</a:t>
            </a:r>
          </a:p>
          <a:p>
            <a:pPr algn="just"/>
            <a:endParaRPr lang="es-ES" dirty="0"/>
          </a:p>
        </p:txBody>
      </p:sp>
    </p:spTree>
    <p:extLst>
      <p:ext uri="{BB962C8B-B14F-4D97-AF65-F5344CB8AC3E}">
        <p14:creationId xmlns:p14="http://schemas.microsoft.com/office/powerpoint/2010/main" val="29528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2CF5EBE-082A-4E42-9CED-6E3E93364523}"/>
              </a:ext>
            </a:extLst>
          </p:cNvPr>
          <p:cNvSpPr>
            <a:spLocks noGrp="1"/>
          </p:cNvSpPr>
          <p:nvPr>
            <p:ph type="title"/>
          </p:nvPr>
        </p:nvSpPr>
        <p:spPr>
          <a:xfrm>
            <a:off x="399256" y="130623"/>
            <a:ext cx="8345488" cy="731837"/>
          </a:xfrm>
        </p:spPr>
        <p:txBody>
          <a:bodyPr/>
          <a:lstStyle/>
          <a:p>
            <a:r>
              <a:rPr lang="es-ES" dirty="0"/>
              <a:t>Salida </a:t>
            </a:r>
            <a:r>
              <a:rPr lang="es-ES" dirty="0" err="1"/>
              <a:t>totem</a:t>
            </a:r>
            <a:r>
              <a:rPr lang="es-ES" dirty="0"/>
              <a:t>-pole</a:t>
            </a:r>
          </a:p>
        </p:txBody>
      </p:sp>
      <p:sp>
        <p:nvSpPr>
          <p:cNvPr id="8" name="Marcador de texto 7">
            <a:extLst>
              <a:ext uri="{FF2B5EF4-FFF2-40B4-BE49-F238E27FC236}">
                <a16:creationId xmlns:a16="http://schemas.microsoft.com/office/drawing/2014/main" id="{FB084D2E-CFA9-41BF-B874-2A3A2414BA97}"/>
              </a:ext>
            </a:extLst>
          </p:cNvPr>
          <p:cNvSpPr>
            <a:spLocks noGrp="1"/>
          </p:cNvSpPr>
          <p:nvPr>
            <p:ph type="body" sz="quarter" idx="10"/>
          </p:nvPr>
        </p:nvSpPr>
        <p:spPr>
          <a:xfrm>
            <a:off x="399255" y="862460"/>
            <a:ext cx="4596813" cy="2455863"/>
          </a:xfrm>
        </p:spPr>
        <p:txBody>
          <a:bodyPr/>
          <a:lstStyle/>
          <a:p>
            <a:pPr algn="just"/>
            <a:r>
              <a:rPr lang="es-ES" dirty="0"/>
              <a:t>Mediante el transistor Q2 se consigue que cuando Q3 conduce, Q4 no y viceversa. </a:t>
            </a:r>
          </a:p>
          <a:p>
            <a:pPr algn="just"/>
            <a:r>
              <a:rPr lang="es-ES" dirty="0"/>
              <a:t>Q2 en corte: Q3 conduce y Q4 está en corte, S=“1”. Su disipación de potencia es aproximadamente 0mW y la potencia disipada por R4 también es baja ya que R4=100Ω. </a:t>
            </a:r>
          </a:p>
          <a:p>
            <a:pPr algn="just"/>
            <a:r>
              <a:rPr lang="es-ES" dirty="0"/>
              <a:t>Q2 conduce: Q3 está en corte y Q4 conduce, S=“0”. Por tanto, la potencia disipada =0mW. </a:t>
            </a:r>
          </a:p>
          <a:p>
            <a:pPr algn="just"/>
            <a:r>
              <a:rPr lang="es-ES" dirty="0"/>
              <a:t>Entonces, en los dos casos la potencia disipada es muy baja, permitiendo altos niveles de integración.</a:t>
            </a:r>
          </a:p>
          <a:p>
            <a:pPr algn="just"/>
            <a:r>
              <a:rPr lang="es-ES" dirty="0"/>
              <a:t>No es posible conectar varias salidas en paralelo</a:t>
            </a:r>
          </a:p>
          <a:p>
            <a:pPr algn="just"/>
            <a:endParaRPr lang="es-ES" dirty="0"/>
          </a:p>
        </p:txBody>
      </p:sp>
      <p:pic>
        <p:nvPicPr>
          <p:cNvPr id="11" name="Imagen 10">
            <a:extLst>
              <a:ext uri="{FF2B5EF4-FFF2-40B4-BE49-F238E27FC236}">
                <a16:creationId xmlns:a16="http://schemas.microsoft.com/office/drawing/2014/main" id="{39048E1C-F580-4355-A184-D9D04E45ADF3}"/>
              </a:ext>
            </a:extLst>
          </p:cNvPr>
          <p:cNvPicPr>
            <a:picLocks noChangeAspect="1"/>
          </p:cNvPicPr>
          <p:nvPr/>
        </p:nvPicPr>
        <p:blipFill>
          <a:blip r:embed="rId2"/>
          <a:stretch>
            <a:fillRect/>
          </a:stretch>
        </p:blipFill>
        <p:spPr>
          <a:xfrm>
            <a:off x="4996069" y="496542"/>
            <a:ext cx="3981450" cy="4057650"/>
          </a:xfrm>
          <a:prstGeom prst="rect">
            <a:avLst/>
          </a:prstGeom>
        </p:spPr>
      </p:pic>
    </p:spTree>
    <p:extLst>
      <p:ext uri="{BB962C8B-B14F-4D97-AF65-F5344CB8AC3E}">
        <p14:creationId xmlns:p14="http://schemas.microsoft.com/office/powerpoint/2010/main" val="186907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2CF5EBE-082A-4E42-9CED-6E3E93364523}"/>
              </a:ext>
            </a:extLst>
          </p:cNvPr>
          <p:cNvSpPr>
            <a:spLocks noGrp="1"/>
          </p:cNvSpPr>
          <p:nvPr>
            <p:ph type="title"/>
          </p:nvPr>
        </p:nvSpPr>
        <p:spPr/>
        <p:txBody>
          <a:bodyPr/>
          <a:lstStyle/>
          <a:p>
            <a:r>
              <a:rPr lang="es-ES" dirty="0"/>
              <a:t>Salida colector abierto</a:t>
            </a:r>
          </a:p>
        </p:txBody>
      </p:sp>
      <p:sp>
        <p:nvSpPr>
          <p:cNvPr id="8" name="Marcador de texto 7">
            <a:extLst>
              <a:ext uri="{FF2B5EF4-FFF2-40B4-BE49-F238E27FC236}">
                <a16:creationId xmlns:a16="http://schemas.microsoft.com/office/drawing/2014/main" id="{FB084D2E-CFA9-41BF-B874-2A3A2414BA97}"/>
              </a:ext>
            </a:extLst>
          </p:cNvPr>
          <p:cNvSpPr>
            <a:spLocks noGrp="1"/>
          </p:cNvSpPr>
          <p:nvPr>
            <p:ph type="body" sz="quarter" idx="10"/>
          </p:nvPr>
        </p:nvSpPr>
        <p:spPr>
          <a:xfrm>
            <a:off x="399256" y="1073150"/>
            <a:ext cx="4663074" cy="2455863"/>
          </a:xfrm>
        </p:spPr>
        <p:txBody>
          <a:bodyPr/>
          <a:lstStyle/>
          <a:p>
            <a:pPr algn="just"/>
            <a:r>
              <a:rPr lang="es-ES" dirty="0"/>
              <a:t>La resistencia no está integrada en el circuito, es la propia carga. </a:t>
            </a:r>
          </a:p>
          <a:p>
            <a:pPr algn="just"/>
            <a:r>
              <a:rPr lang="es-ES" dirty="0"/>
              <a:t>La principal utilización es la conexión de cargas que precisan unas tensiones o corrientes superiores a los niveles de la familia TTL. </a:t>
            </a:r>
          </a:p>
          <a:p>
            <a:pPr algn="just"/>
            <a:r>
              <a:rPr lang="es-ES" dirty="0"/>
              <a:t>Por otro lado permiten la realización de puertas por conexión con solo unir en paralelo las salidas de varios circuitos integrados. </a:t>
            </a:r>
          </a:p>
        </p:txBody>
      </p:sp>
      <p:pic>
        <p:nvPicPr>
          <p:cNvPr id="3" name="Imagen 2">
            <a:extLst>
              <a:ext uri="{FF2B5EF4-FFF2-40B4-BE49-F238E27FC236}">
                <a16:creationId xmlns:a16="http://schemas.microsoft.com/office/drawing/2014/main" id="{9668B463-434F-4D19-B254-7B9FC319180D}"/>
              </a:ext>
            </a:extLst>
          </p:cNvPr>
          <p:cNvPicPr>
            <a:picLocks noChangeAspect="1"/>
          </p:cNvPicPr>
          <p:nvPr/>
        </p:nvPicPr>
        <p:blipFill>
          <a:blip r:embed="rId2"/>
          <a:stretch>
            <a:fillRect/>
          </a:stretch>
        </p:blipFill>
        <p:spPr>
          <a:xfrm>
            <a:off x="5116996" y="847725"/>
            <a:ext cx="2819400" cy="3448050"/>
          </a:xfrm>
          <a:prstGeom prst="rect">
            <a:avLst/>
          </a:prstGeom>
        </p:spPr>
      </p:pic>
    </p:spTree>
    <p:extLst>
      <p:ext uri="{BB962C8B-B14F-4D97-AF65-F5344CB8AC3E}">
        <p14:creationId xmlns:p14="http://schemas.microsoft.com/office/powerpoint/2010/main" val="224549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2CF5EBE-082A-4E42-9CED-6E3E93364523}"/>
              </a:ext>
            </a:extLst>
          </p:cNvPr>
          <p:cNvSpPr>
            <a:spLocks noGrp="1"/>
          </p:cNvSpPr>
          <p:nvPr>
            <p:ph type="title"/>
          </p:nvPr>
        </p:nvSpPr>
        <p:spPr>
          <a:xfrm>
            <a:off x="399256" y="115887"/>
            <a:ext cx="8345488" cy="731837"/>
          </a:xfrm>
        </p:spPr>
        <p:txBody>
          <a:bodyPr/>
          <a:lstStyle/>
          <a:p>
            <a:r>
              <a:rPr lang="es-ES" dirty="0"/>
              <a:t>Salida triestado</a:t>
            </a:r>
          </a:p>
        </p:txBody>
      </p:sp>
      <p:sp>
        <p:nvSpPr>
          <p:cNvPr id="8" name="Marcador de texto 7">
            <a:extLst>
              <a:ext uri="{FF2B5EF4-FFF2-40B4-BE49-F238E27FC236}">
                <a16:creationId xmlns:a16="http://schemas.microsoft.com/office/drawing/2014/main" id="{FB084D2E-CFA9-41BF-B874-2A3A2414BA97}"/>
              </a:ext>
            </a:extLst>
          </p:cNvPr>
          <p:cNvSpPr>
            <a:spLocks noGrp="1"/>
          </p:cNvSpPr>
          <p:nvPr>
            <p:ph type="body" sz="quarter" idx="10"/>
          </p:nvPr>
        </p:nvSpPr>
        <p:spPr>
          <a:xfrm>
            <a:off x="455990" y="847724"/>
            <a:ext cx="4518547" cy="2455863"/>
          </a:xfrm>
        </p:spPr>
        <p:txBody>
          <a:bodyPr/>
          <a:lstStyle/>
          <a:p>
            <a:pPr algn="just"/>
            <a:r>
              <a:rPr lang="es-ES" sz="1200" dirty="0"/>
              <a:t>La configuración es similar a la </a:t>
            </a:r>
            <a:r>
              <a:rPr lang="es-ES" sz="1200" dirty="0" err="1"/>
              <a:t>Totem</a:t>
            </a:r>
            <a:r>
              <a:rPr lang="es-ES" sz="1200" dirty="0"/>
              <a:t>-pole, pero se le añade un transistor T5 que es gobernado por la patilla de inhibición, de forma que introduciendo un “1” se le hace conducir haciendo que su VCE=0,2 v</a:t>
            </a:r>
          </a:p>
          <a:p>
            <a:pPr algn="just"/>
            <a:r>
              <a:rPr lang="es-ES" sz="1200" dirty="0"/>
              <a:t>Esto provoca que T1 conduzca y provoque el corte de T2, que a su vez provoca el corte de T3. </a:t>
            </a:r>
          </a:p>
          <a:p>
            <a:pPr algn="just"/>
            <a:r>
              <a:rPr lang="es-ES" sz="1200" dirty="0"/>
              <a:t>Al mismo tiempo la conducción de T5 provoca el corte de T4.</a:t>
            </a:r>
          </a:p>
          <a:p>
            <a:pPr algn="just"/>
            <a:r>
              <a:rPr lang="es-ES" sz="1200" dirty="0"/>
              <a:t>Entonces, al meter un “1” en T5 los dos transistores T4 y T3 estarán cortados. Lo que provoca que el potencial en Vo sea 0</a:t>
            </a:r>
          </a:p>
          <a:p>
            <a:pPr algn="just"/>
            <a:r>
              <a:rPr lang="es-ES" sz="1200" dirty="0"/>
              <a:t>Cuando la entrada de inhibición es 0, T5 estará cortado y su influencia sea nula en el funcionamiento del circuito, comportándose como la función que implementa. En el ejemplo, como una puerta NAND. </a:t>
            </a:r>
          </a:p>
          <a:p>
            <a:pPr algn="just"/>
            <a:r>
              <a:rPr lang="es-ES" sz="1200" dirty="0"/>
              <a:t>La principal aplicación, como se puede apreciar en la figura, es la construcción de buses de comunicación en los que cada puerta deposita la información de manera aleatoria. NUNCA SE DEBEN HABILITAR DOS PUERTAS AL MISMO TIEMPO ya que ello provocaría el mismo problema que en la configuración </a:t>
            </a:r>
            <a:r>
              <a:rPr lang="es-ES" sz="1200" dirty="0" err="1"/>
              <a:t>Totem</a:t>
            </a:r>
            <a:r>
              <a:rPr lang="es-ES" sz="1200" dirty="0"/>
              <a:t>-pole. </a:t>
            </a:r>
          </a:p>
        </p:txBody>
      </p:sp>
      <p:pic>
        <p:nvPicPr>
          <p:cNvPr id="3" name="Imagen 2">
            <a:extLst>
              <a:ext uri="{FF2B5EF4-FFF2-40B4-BE49-F238E27FC236}">
                <a16:creationId xmlns:a16="http://schemas.microsoft.com/office/drawing/2014/main" id="{4E285CC5-37BF-4545-8CDF-93FC408A2A78}"/>
              </a:ext>
            </a:extLst>
          </p:cNvPr>
          <p:cNvPicPr>
            <a:picLocks noChangeAspect="1"/>
          </p:cNvPicPr>
          <p:nvPr/>
        </p:nvPicPr>
        <p:blipFill>
          <a:blip r:embed="rId2"/>
          <a:stretch>
            <a:fillRect/>
          </a:stretch>
        </p:blipFill>
        <p:spPr>
          <a:xfrm>
            <a:off x="5031271" y="115887"/>
            <a:ext cx="3600450" cy="4819650"/>
          </a:xfrm>
          <a:prstGeom prst="rect">
            <a:avLst/>
          </a:prstGeom>
        </p:spPr>
      </p:pic>
    </p:spTree>
    <p:extLst>
      <p:ext uri="{BB962C8B-B14F-4D97-AF65-F5344CB8AC3E}">
        <p14:creationId xmlns:p14="http://schemas.microsoft.com/office/powerpoint/2010/main" val="397302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8">
            <a:extLst>
              <a:ext uri="{FF2B5EF4-FFF2-40B4-BE49-F238E27FC236}">
                <a16:creationId xmlns:a16="http://schemas.microsoft.com/office/drawing/2014/main" id="{0546C79C-5F7C-4D22-9EBE-39160D00EFFD}"/>
              </a:ext>
            </a:extLst>
          </p:cNvPr>
          <p:cNvSpPr>
            <a:spLocks noGrp="1"/>
          </p:cNvSpPr>
          <p:nvPr>
            <p:ph type="ctrTitle"/>
          </p:nvPr>
        </p:nvSpPr>
        <p:spPr>
          <a:xfrm>
            <a:off x="368629" y="72533"/>
            <a:ext cx="7597775" cy="2568575"/>
          </a:xfrm>
        </p:spPr>
        <p:txBody>
          <a:bodyPr/>
          <a:lstStyle/>
          <a:p>
            <a:r>
              <a:rPr lang="es-ES" dirty="0"/>
              <a:t>Ejemplos</a:t>
            </a:r>
          </a:p>
        </p:txBody>
      </p:sp>
    </p:spTree>
    <p:extLst>
      <p:ext uri="{BB962C8B-B14F-4D97-AF65-F5344CB8AC3E}">
        <p14:creationId xmlns:p14="http://schemas.microsoft.com/office/powerpoint/2010/main" val="327107911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F99E5EF-E4F8-4CA8-AD42-2ADB7D08E181}"/>
              </a:ext>
            </a:extLst>
          </p:cNvPr>
          <p:cNvSpPr>
            <a:spLocks noGrp="1"/>
          </p:cNvSpPr>
          <p:nvPr>
            <p:ph type="title"/>
          </p:nvPr>
        </p:nvSpPr>
        <p:spPr>
          <a:xfrm>
            <a:off x="331306" y="113098"/>
            <a:ext cx="8345488" cy="731837"/>
          </a:xfrm>
        </p:spPr>
        <p:txBody>
          <a:bodyPr/>
          <a:lstStyle/>
          <a:p>
            <a:r>
              <a:rPr lang="es-ES" dirty="0"/>
              <a:t>Ejemplo</a:t>
            </a:r>
          </a:p>
        </p:txBody>
      </p:sp>
      <p:sp>
        <p:nvSpPr>
          <p:cNvPr id="8" name="Marcador de texto 7">
            <a:extLst>
              <a:ext uri="{FF2B5EF4-FFF2-40B4-BE49-F238E27FC236}">
                <a16:creationId xmlns:a16="http://schemas.microsoft.com/office/drawing/2014/main" id="{2E95BAAA-B630-421C-9770-7C9B20B81893}"/>
              </a:ext>
            </a:extLst>
          </p:cNvPr>
          <p:cNvSpPr>
            <a:spLocks noGrp="1"/>
          </p:cNvSpPr>
          <p:nvPr>
            <p:ph type="body" sz="quarter" idx="10"/>
          </p:nvPr>
        </p:nvSpPr>
        <p:spPr>
          <a:xfrm>
            <a:off x="331306" y="927376"/>
            <a:ext cx="8345488" cy="2455863"/>
          </a:xfrm>
        </p:spPr>
        <p:txBody>
          <a:bodyPr/>
          <a:lstStyle/>
          <a:p>
            <a:r>
              <a:rPr lang="es-ES" dirty="0"/>
              <a:t>Indicar la familia a la que pertenece y la función que realiza </a:t>
            </a:r>
          </a:p>
          <a:p>
            <a:endParaRPr lang="es-ES" dirty="0"/>
          </a:p>
        </p:txBody>
      </p:sp>
      <p:pic>
        <p:nvPicPr>
          <p:cNvPr id="10" name="Imagen 9">
            <a:extLst>
              <a:ext uri="{FF2B5EF4-FFF2-40B4-BE49-F238E27FC236}">
                <a16:creationId xmlns:a16="http://schemas.microsoft.com/office/drawing/2014/main" id="{0EE170E3-8D99-4A86-89BE-CD8EC40B3C02}"/>
              </a:ext>
            </a:extLst>
          </p:cNvPr>
          <p:cNvPicPr>
            <a:picLocks noChangeAspect="1"/>
          </p:cNvPicPr>
          <p:nvPr/>
        </p:nvPicPr>
        <p:blipFill>
          <a:blip r:embed="rId2"/>
          <a:stretch>
            <a:fillRect/>
          </a:stretch>
        </p:blipFill>
        <p:spPr>
          <a:xfrm>
            <a:off x="331306" y="1348557"/>
            <a:ext cx="3618850" cy="3130131"/>
          </a:xfrm>
          <a:prstGeom prst="rect">
            <a:avLst/>
          </a:prstGeom>
        </p:spPr>
      </p:pic>
    </p:spTree>
    <p:extLst>
      <p:ext uri="{BB962C8B-B14F-4D97-AF65-F5344CB8AC3E}">
        <p14:creationId xmlns:p14="http://schemas.microsoft.com/office/powerpoint/2010/main" val="10818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8">
            <a:extLst>
              <a:ext uri="{FF2B5EF4-FFF2-40B4-BE49-F238E27FC236}">
                <a16:creationId xmlns:a16="http://schemas.microsoft.com/office/drawing/2014/main" id="{0546C79C-5F7C-4D22-9EBE-39160D00EFFD}"/>
              </a:ext>
            </a:extLst>
          </p:cNvPr>
          <p:cNvSpPr>
            <a:spLocks noGrp="1"/>
          </p:cNvSpPr>
          <p:nvPr>
            <p:ph type="ctrTitle"/>
          </p:nvPr>
        </p:nvSpPr>
        <p:spPr>
          <a:xfrm>
            <a:off x="368629" y="72533"/>
            <a:ext cx="7597775" cy="2568575"/>
          </a:xfrm>
        </p:spPr>
        <p:txBody>
          <a:bodyPr/>
          <a:lstStyle/>
          <a:p>
            <a:r>
              <a:rPr lang="es-ES" dirty="0"/>
              <a:t>Introducción</a:t>
            </a:r>
          </a:p>
        </p:txBody>
      </p:sp>
    </p:spTree>
    <p:extLst>
      <p:ext uri="{BB962C8B-B14F-4D97-AF65-F5344CB8AC3E}">
        <p14:creationId xmlns:p14="http://schemas.microsoft.com/office/powerpoint/2010/main" val="257564056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F99E5EF-E4F8-4CA8-AD42-2ADB7D08E181}"/>
              </a:ext>
            </a:extLst>
          </p:cNvPr>
          <p:cNvSpPr>
            <a:spLocks noGrp="1"/>
          </p:cNvSpPr>
          <p:nvPr>
            <p:ph type="title"/>
          </p:nvPr>
        </p:nvSpPr>
        <p:spPr>
          <a:xfrm>
            <a:off x="325122" y="79514"/>
            <a:ext cx="8345488" cy="731837"/>
          </a:xfrm>
        </p:spPr>
        <p:txBody>
          <a:bodyPr/>
          <a:lstStyle/>
          <a:p>
            <a:r>
              <a:rPr lang="es-ES" dirty="0"/>
              <a:t>Ejemplo</a:t>
            </a:r>
          </a:p>
        </p:txBody>
      </p:sp>
      <p:sp>
        <p:nvSpPr>
          <p:cNvPr id="8" name="Marcador de texto 7">
            <a:extLst>
              <a:ext uri="{FF2B5EF4-FFF2-40B4-BE49-F238E27FC236}">
                <a16:creationId xmlns:a16="http://schemas.microsoft.com/office/drawing/2014/main" id="{2E95BAAA-B630-421C-9770-7C9B20B81893}"/>
              </a:ext>
            </a:extLst>
          </p:cNvPr>
          <p:cNvSpPr>
            <a:spLocks noGrp="1"/>
          </p:cNvSpPr>
          <p:nvPr>
            <p:ph type="body" sz="quarter" idx="10"/>
          </p:nvPr>
        </p:nvSpPr>
        <p:spPr>
          <a:xfrm>
            <a:off x="325122" y="811351"/>
            <a:ext cx="8345488" cy="2455863"/>
          </a:xfrm>
        </p:spPr>
        <p:txBody>
          <a:bodyPr/>
          <a:lstStyle/>
          <a:p>
            <a:r>
              <a:rPr lang="es-ES" dirty="0"/>
              <a:t>Indicar la familia a la que pertenece y la función que realiza </a:t>
            </a:r>
          </a:p>
          <a:p>
            <a:endParaRPr lang="es-ES" dirty="0"/>
          </a:p>
        </p:txBody>
      </p:sp>
      <p:pic>
        <p:nvPicPr>
          <p:cNvPr id="3" name="Imagen 2">
            <a:extLst>
              <a:ext uri="{FF2B5EF4-FFF2-40B4-BE49-F238E27FC236}">
                <a16:creationId xmlns:a16="http://schemas.microsoft.com/office/drawing/2014/main" id="{CA6F60A9-A1CC-4970-AFB2-6369DDA89C82}"/>
              </a:ext>
            </a:extLst>
          </p:cNvPr>
          <p:cNvPicPr>
            <a:picLocks noChangeAspect="1"/>
          </p:cNvPicPr>
          <p:nvPr/>
        </p:nvPicPr>
        <p:blipFill>
          <a:blip r:embed="rId2"/>
          <a:stretch>
            <a:fillRect/>
          </a:stretch>
        </p:blipFill>
        <p:spPr>
          <a:xfrm>
            <a:off x="477766" y="1252329"/>
            <a:ext cx="3490589" cy="3672509"/>
          </a:xfrm>
          <a:prstGeom prst="rect">
            <a:avLst/>
          </a:prstGeom>
        </p:spPr>
      </p:pic>
    </p:spTree>
    <p:extLst>
      <p:ext uri="{BB962C8B-B14F-4D97-AF65-F5344CB8AC3E}">
        <p14:creationId xmlns:p14="http://schemas.microsoft.com/office/powerpoint/2010/main" val="41115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F99E5EF-E4F8-4CA8-AD42-2ADB7D08E181}"/>
              </a:ext>
            </a:extLst>
          </p:cNvPr>
          <p:cNvSpPr>
            <a:spLocks noGrp="1"/>
          </p:cNvSpPr>
          <p:nvPr>
            <p:ph type="title"/>
          </p:nvPr>
        </p:nvSpPr>
        <p:spPr>
          <a:xfrm>
            <a:off x="325122" y="79514"/>
            <a:ext cx="8345488" cy="731837"/>
          </a:xfrm>
        </p:spPr>
        <p:txBody>
          <a:bodyPr/>
          <a:lstStyle/>
          <a:p>
            <a:r>
              <a:rPr lang="es-ES" dirty="0"/>
              <a:t>Ejemplo</a:t>
            </a:r>
          </a:p>
        </p:txBody>
      </p:sp>
      <p:sp>
        <p:nvSpPr>
          <p:cNvPr id="8" name="Marcador de texto 7">
            <a:extLst>
              <a:ext uri="{FF2B5EF4-FFF2-40B4-BE49-F238E27FC236}">
                <a16:creationId xmlns:a16="http://schemas.microsoft.com/office/drawing/2014/main" id="{2E95BAAA-B630-421C-9770-7C9B20B81893}"/>
              </a:ext>
            </a:extLst>
          </p:cNvPr>
          <p:cNvSpPr>
            <a:spLocks noGrp="1"/>
          </p:cNvSpPr>
          <p:nvPr>
            <p:ph type="body" sz="quarter" idx="10"/>
          </p:nvPr>
        </p:nvSpPr>
        <p:spPr>
          <a:xfrm>
            <a:off x="325122" y="867741"/>
            <a:ext cx="8345488" cy="2455863"/>
          </a:xfrm>
        </p:spPr>
        <p:txBody>
          <a:bodyPr/>
          <a:lstStyle/>
          <a:p>
            <a:r>
              <a:rPr lang="es-ES" dirty="0"/>
              <a:t>Indicar la familia a la que pertenece y la función que realiza </a:t>
            </a:r>
          </a:p>
          <a:p>
            <a:endParaRPr lang="es-ES" dirty="0"/>
          </a:p>
        </p:txBody>
      </p:sp>
      <p:pic>
        <p:nvPicPr>
          <p:cNvPr id="4" name="Imagen 3">
            <a:extLst>
              <a:ext uri="{FF2B5EF4-FFF2-40B4-BE49-F238E27FC236}">
                <a16:creationId xmlns:a16="http://schemas.microsoft.com/office/drawing/2014/main" id="{851564E2-62C2-4946-922E-6A7D8D20AA70}"/>
              </a:ext>
            </a:extLst>
          </p:cNvPr>
          <p:cNvPicPr>
            <a:picLocks noChangeAspect="1"/>
          </p:cNvPicPr>
          <p:nvPr/>
        </p:nvPicPr>
        <p:blipFill>
          <a:blip r:embed="rId2"/>
          <a:stretch>
            <a:fillRect/>
          </a:stretch>
        </p:blipFill>
        <p:spPr>
          <a:xfrm>
            <a:off x="238539" y="1584678"/>
            <a:ext cx="5584323" cy="3041986"/>
          </a:xfrm>
          <a:prstGeom prst="rect">
            <a:avLst/>
          </a:prstGeom>
        </p:spPr>
      </p:pic>
    </p:spTree>
    <p:extLst>
      <p:ext uri="{BB962C8B-B14F-4D97-AF65-F5344CB8AC3E}">
        <p14:creationId xmlns:p14="http://schemas.microsoft.com/office/powerpoint/2010/main" val="357080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F99E5EF-E4F8-4CA8-AD42-2ADB7D08E181}"/>
              </a:ext>
            </a:extLst>
          </p:cNvPr>
          <p:cNvSpPr>
            <a:spLocks noGrp="1"/>
          </p:cNvSpPr>
          <p:nvPr>
            <p:ph type="title"/>
          </p:nvPr>
        </p:nvSpPr>
        <p:spPr>
          <a:xfrm>
            <a:off x="325122" y="79514"/>
            <a:ext cx="8345488" cy="731837"/>
          </a:xfrm>
        </p:spPr>
        <p:txBody>
          <a:bodyPr/>
          <a:lstStyle/>
          <a:p>
            <a:r>
              <a:rPr lang="es-ES" dirty="0"/>
              <a:t>Ejemplo</a:t>
            </a:r>
          </a:p>
        </p:txBody>
      </p:sp>
      <p:sp>
        <p:nvSpPr>
          <p:cNvPr id="8" name="Marcador de texto 7">
            <a:extLst>
              <a:ext uri="{FF2B5EF4-FFF2-40B4-BE49-F238E27FC236}">
                <a16:creationId xmlns:a16="http://schemas.microsoft.com/office/drawing/2014/main" id="{2E95BAAA-B630-421C-9770-7C9B20B81893}"/>
              </a:ext>
            </a:extLst>
          </p:cNvPr>
          <p:cNvSpPr>
            <a:spLocks noGrp="1"/>
          </p:cNvSpPr>
          <p:nvPr>
            <p:ph type="body" sz="quarter" idx="10"/>
          </p:nvPr>
        </p:nvSpPr>
        <p:spPr>
          <a:xfrm>
            <a:off x="374766" y="861115"/>
            <a:ext cx="8345488" cy="2455863"/>
          </a:xfrm>
        </p:spPr>
        <p:txBody>
          <a:bodyPr/>
          <a:lstStyle/>
          <a:p>
            <a:r>
              <a:rPr lang="es-ES" dirty="0"/>
              <a:t>Indicar la familia a la que pertenece y la función que realiza </a:t>
            </a:r>
          </a:p>
          <a:p>
            <a:endParaRPr lang="es-ES" dirty="0"/>
          </a:p>
        </p:txBody>
      </p:sp>
      <p:pic>
        <p:nvPicPr>
          <p:cNvPr id="4" name="Imagen 3">
            <a:extLst>
              <a:ext uri="{FF2B5EF4-FFF2-40B4-BE49-F238E27FC236}">
                <a16:creationId xmlns:a16="http://schemas.microsoft.com/office/drawing/2014/main" id="{5A09D363-7AE4-481D-99B3-4989B2A723EC}"/>
              </a:ext>
            </a:extLst>
          </p:cNvPr>
          <p:cNvPicPr>
            <a:picLocks noChangeAspect="1"/>
          </p:cNvPicPr>
          <p:nvPr/>
        </p:nvPicPr>
        <p:blipFill>
          <a:blip r:embed="rId2"/>
          <a:stretch>
            <a:fillRect/>
          </a:stretch>
        </p:blipFill>
        <p:spPr>
          <a:xfrm>
            <a:off x="399256" y="1273360"/>
            <a:ext cx="4148254" cy="3590693"/>
          </a:xfrm>
          <a:prstGeom prst="rect">
            <a:avLst/>
          </a:prstGeom>
        </p:spPr>
      </p:pic>
    </p:spTree>
    <p:extLst>
      <p:ext uri="{BB962C8B-B14F-4D97-AF65-F5344CB8AC3E}">
        <p14:creationId xmlns:p14="http://schemas.microsoft.com/office/powerpoint/2010/main" val="374608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ED466BA-9E66-4DF0-BECD-7590F24067CB}"/>
              </a:ext>
            </a:extLst>
          </p:cNvPr>
          <p:cNvSpPr>
            <a:spLocks noGrp="1"/>
          </p:cNvSpPr>
          <p:nvPr>
            <p:ph type="title"/>
          </p:nvPr>
        </p:nvSpPr>
        <p:spPr/>
        <p:txBody>
          <a:bodyPr/>
          <a:lstStyle/>
          <a:p>
            <a:r>
              <a:rPr lang="es-ES" dirty="0"/>
              <a:t>Transistor BJT</a:t>
            </a:r>
          </a:p>
        </p:txBody>
      </p:sp>
      <p:pic>
        <p:nvPicPr>
          <p:cNvPr id="5" name="Imagen 4">
            <a:extLst>
              <a:ext uri="{FF2B5EF4-FFF2-40B4-BE49-F238E27FC236}">
                <a16:creationId xmlns:a16="http://schemas.microsoft.com/office/drawing/2014/main" id="{9AAC3A49-12C6-49BD-A7F7-35BD029367CB}"/>
              </a:ext>
            </a:extLst>
          </p:cNvPr>
          <p:cNvPicPr>
            <a:picLocks noChangeAspect="1"/>
          </p:cNvPicPr>
          <p:nvPr/>
        </p:nvPicPr>
        <p:blipFill>
          <a:blip r:embed="rId2"/>
          <a:stretch>
            <a:fillRect/>
          </a:stretch>
        </p:blipFill>
        <p:spPr>
          <a:xfrm>
            <a:off x="1813683" y="1446972"/>
            <a:ext cx="4867275" cy="2819400"/>
          </a:xfrm>
          <a:prstGeom prst="rect">
            <a:avLst/>
          </a:prstGeom>
        </p:spPr>
      </p:pic>
    </p:spTree>
    <p:extLst>
      <p:ext uri="{BB962C8B-B14F-4D97-AF65-F5344CB8AC3E}">
        <p14:creationId xmlns:p14="http://schemas.microsoft.com/office/powerpoint/2010/main" val="387823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4393AF3-F418-46C1-AE40-6492515047F6}"/>
              </a:ext>
            </a:extLst>
          </p:cNvPr>
          <p:cNvSpPr>
            <a:spLocks noGrp="1"/>
          </p:cNvSpPr>
          <p:nvPr>
            <p:ph type="title"/>
          </p:nvPr>
        </p:nvSpPr>
        <p:spPr>
          <a:xfrm>
            <a:off x="437766" y="341313"/>
            <a:ext cx="1238634" cy="731837"/>
          </a:xfrm>
        </p:spPr>
        <p:txBody>
          <a:bodyPr/>
          <a:lstStyle/>
          <a:p>
            <a:r>
              <a:rPr lang="es-ES" dirty="0"/>
              <a:t>AND</a:t>
            </a:r>
          </a:p>
        </p:txBody>
      </p:sp>
      <p:pic>
        <p:nvPicPr>
          <p:cNvPr id="1032" name="Picture 8">
            <a:extLst>
              <a:ext uri="{FF2B5EF4-FFF2-40B4-BE49-F238E27FC236}">
                <a16:creationId xmlns:a16="http://schemas.microsoft.com/office/drawing/2014/main" id="{AB6B5A1F-5391-45B9-BAA7-27BC48389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80" y="1073150"/>
            <a:ext cx="33909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0D0DAA2-85BC-48B0-9D25-48C68A2F2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564" y="1096962"/>
            <a:ext cx="3286125" cy="1314450"/>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6">
            <a:extLst>
              <a:ext uri="{FF2B5EF4-FFF2-40B4-BE49-F238E27FC236}">
                <a16:creationId xmlns:a16="http://schemas.microsoft.com/office/drawing/2014/main" id="{3ED675AC-91A4-47F5-8EAA-87870B2493F0}"/>
              </a:ext>
            </a:extLst>
          </p:cNvPr>
          <p:cNvSpPr txBox="1">
            <a:spLocks/>
          </p:cNvSpPr>
          <p:nvPr/>
        </p:nvSpPr>
        <p:spPr bwMode="auto">
          <a:xfrm>
            <a:off x="4459564" y="2801143"/>
            <a:ext cx="1238634"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ES" dirty="0"/>
              <a:t>NOT</a:t>
            </a:r>
          </a:p>
        </p:txBody>
      </p:sp>
      <p:sp>
        <p:nvSpPr>
          <p:cNvPr id="19" name="Título 6">
            <a:extLst>
              <a:ext uri="{FF2B5EF4-FFF2-40B4-BE49-F238E27FC236}">
                <a16:creationId xmlns:a16="http://schemas.microsoft.com/office/drawing/2014/main" id="{D9E85298-772B-4524-8D65-8261A7C2FC93}"/>
              </a:ext>
            </a:extLst>
          </p:cNvPr>
          <p:cNvSpPr txBox="1">
            <a:spLocks/>
          </p:cNvSpPr>
          <p:nvPr/>
        </p:nvSpPr>
        <p:spPr bwMode="auto">
          <a:xfrm>
            <a:off x="345000" y="2801143"/>
            <a:ext cx="148379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ES" dirty="0"/>
              <a:t>XOR</a:t>
            </a:r>
          </a:p>
        </p:txBody>
      </p:sp>
      <p:sp>
        <p:nvSpPr>
          <p:cNvPr id="20" name="Título 6">
            <a:extLst>
              <a:ext uri="{FF2B5EF4-FFF2-40B4-BE49-F238E27FC236}">
                <a16:creationId xmlns:a16="http://schemas.microsoft.com/office/drawing/2014/main" id="{D30D5787-C05C-4014-ADAF-933740104EFB}"/>
              </a:ext>
            </a:extLst>
          </p:cNvPr>
          <p:cNvSpPr txBox="1">
            <a:spLocks/>
          </p:cNvSpPr>
          <p:nvPr/>
        </p:nvSpPr>
        <p:spPr bwMode="auto">
          <a:xfrm>
            <a:off x="4459564" y="475388"/>
            <a:ext cx="1238634"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ES" dirty="0"/>
              <a:t>OR</a:t>
            </a:r>
          </a:p>
        </p:txBody>
      </p:sp>
      <p:pic>
        <p:nvPicPr>
          <p:cNvPr id="1036" name="Picture 12">
            <a:extLst>
              <a:ext uri="{FF2B5EF4-FFF2-40B4-BE49-F238E27FC236}">
                <a16:creationId xmlns:a16="http://schemas.microsoft.com/office/drawing/2014/main" id="{0C6DEEBC-F9F9-4FE8-AA1E-921D98890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230" y="3336925"/>
            <a:ext cx="34290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7D7AE3E-5F4A-4389-A78F-3D1D4FB4B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000" y="3363912"/>
            <a:ext cx="34861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86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4393AF3-F418-46C1-AE40-6492515047F6}"/>
              </a:ext>
            </a:extLst>
          </p:cNvPr>
          <p:cNvSpPr>
            <a:spLocks noGrp="1"/>
          </p:cNvSpPr>
          <p:nvPr>
            <p:ph type="title"/>
          </p:nvPr>
        </p:nvSpPr>
        <p:spPr>
          <a:xfrm>
            <a:off x="437765" y="341313"/>
            <a:ext cx="1483799" cy="731837"/>
          </a:xfrm>
        </p:spPr>
        <p:txBody>
          <a:bodyPr/>
          <a:lstStyle/>
          <a:p>
            <a:r>
              <a:rPr lang="es-ES" dirty="0"/>
              <a:t>NAND</a:t>
            </a:r>
          </a:p>
        </p:txBody>
      </p:sp>
      <p:sp>
        <p:nvSpPr>
          <p:cNvPr id="19" name="Título 6">
            <a:extLst>
              <a:ext uri="{FF2B5EF4-FFF2-40B4-BE49-F238E27FC236}">
                <a16:creationId xmlns:a16="http://schemas.microsoft.com/office/drawing/2014/main" id="{D9E85298-772B-4524-8D65-8261A7C2FC93}"/>
              </a:ext>
            </a:extLst>
          </p:cNvPr>
          <p:cNvSpPr txBox="1">
            <a:spLocks/>
          </p:cNvSpPr>
          <p:nvPr/>
        </p:nvSpPr>
        <p:spPr bwMode="auto">
          <a:xfrm>
            <a:off x="345000" y="2801143"/>
            <a:ext cx="148379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ES" dirty="0"/>
              <a:t>XNOR</a:t>
            </a:r>
          </a:p>
        </p:txBody>
      </p:sp>
      <p:sp>
        <p:nvSpPr>
          <p:cNvPr id="20" name="Título 6">
            <a:extLst>
              <a:ext uri="{FF2B5EF4-FFF2-40B4-BE49-F238E27FC236}">
                <a16:creationId xmlns:a16="http://schemas.microsoft.com/office/drawing/2014/main" id="{D30D5787-C05C-4014-ADAF-933740104EFB}"/>
              </a:ext>
            </a:extLst>
          </p:cNvPr>
          <p:cNvSpPr txBox="1">
            <a:spLocks/>
          </p:cNvSpPr>
          <p:nvPr/>
        </p:nvSpPr>
        <p:spPr bwMode="auto">
          <a:xfrm>
            <a:off x="4459564" y="475388"/>
            <a:ext cx="1238634"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ES" dirty="0"/>
              <a:t>NOR</a:t>
            </a:r>
          </a:p>
        </p:txBody>
      </p:sp>
      <p:pic>
        <p:nvPicPr>
          <p:cNvPr id="2050" name="Picture 2">
            <a:extLst>
              <a:ext uri="{FF2B5EF4-FFF2-40B4-BE49-F238E27FC236}">
                <a16:creationId xmlns:a16="http://schemas.microsoft.com/office/drawing/2014/main" id="{A13E5D90-4365-4852-AACC-8EFC0DE44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00" y="1026128"/>
            <a:ext cx="33909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892121-7AB3-4D10-9C7D-371281648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546" y="1207225"/>
            <a:ext cx="328612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2BB8D0-DFEF-4CFD-B58B-459E3C764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75" y="3475379"/>
            <a:ext cx="348615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0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uertas Lógicas: AND, OR , NOT , NAND, NOR y XOR 74LS - UNIT">
            <a:extLst>
              <a:ext uri="{FF2B5EF4-FFF2-40B4-BE49-F238E27FC236}">
                <a16:creationId xmlns:a16="http://schemas.microsoft.com/office/drawing/2014/main" id="{26FFFAA1-800B-4E89-AA26-023371629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540" y="0"/>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8326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8">
            <a:extLst>
              <a:ext uri="{FF2B5EF4-FFF2-40B4-BE49-F238E27FC236}">
                <a16:creationId xmlns:a16="http://schemas.microsoft.com/office/drawing/2014/main" id="{0546C79C-5F7C-4D22-9EBE-39160D00EFFD}"/>
              </a:ext>
            </a:extLst>
          </p:cNvPr>
          <p:cNvSpPr>
            <a:spLocks noGrp="1"/>
          </p:cNvSpPr>
          <p:nvPr>
            <p:ph type="ctrTitle"/>
          </p:nvPr>
        </p:nvSpPr>
        <p:spPr>
          <a:xfrm>
            <a:off x="368629" y="72533"/>
            <a:ext cx="7597775" cy="2568575"/>
          </a:xfrm>
        </p:spPr>
        <p:txBody>
          <a:bodyPr/>
          <a:lstStyle/>
          <a:p>
            <a:r>
              <a:rPr lang="es-ES" dirty="0"/>
              <a:t>RTL</a:t>
            </a:r>
          </a:p>
        </p:txBody>
      </p:sp>
    </p:spTree>
    <p:extLst>
      <p:ext uri="{BB962C8B-B14F-4D97-AF65-F5344CB8AC3E}">
        <p14:creationId xmlns:p14="http://schemas.microsoft.com/office/powerpoint/2010/main" val="30664268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70FB790-800F-417D-865F-17A7BD7FDAF0}"/>
              </a:ext>
            </a:extLst>
          </p:cNvPr>
          <p:cNvSpPr>
            <a:spLocks noGrp="1"/>
          </p:cNvSpPr>
          <p:nvPr>
            <p:ph type="title"/>
          </p:nvPr>
        </p:nvSpPr>
        <p:spPr/>
        <p:txBody>
          <a:bodyPr/>
          <a:lstStyle/>
          <a:p>
            <a:r>
              <a:rPr lang="es-ES" dirty="0"/>
              <a:t>NOT - RTL</a:t>
            </a:r>
          </a:p>
        </p:txBody>
      </p:sp>
      <p:sp>
        <p:nvSpPr>
          <p:cNvPr id="4" name="Marcador de texto 3">
            <a:extLst>
              <a:ext uri="{FF2B5EF4-FFF2-40B4-BE49-F238E27FC236}">
                <a16:creationId xmlns:a16="http://schemas.microsoft.com/office/drawing/2014/main" id="{C72CF2C1-0BB4-4ADC-89CC-6C4D734286C7}"/>
              </a:ext>
            </a:extLst>
          </p:cNvPr>
          <p:cNvSpPr>
            <a:spLocks noGrp="1"/>
          </p:cNvSpPr>
          <p:nvPr>
            <p:ph type="body" sz="quarter" idx="10"/>
          </p:nvPr>
        </p:nvSpPr>
        <p:spPr>
          <a:xfrm>
            <a:off x="268580" y="1153352"/>
            <a:ext cx="4962495" cy="2455863"/>
          </a:xfrm>
        </p:spPr>
        <p:txBody>
          <a:bodyPr/>
          <a:lstStyle/>
          <a:p>
            <a:pPr algn="just"/>
            <a:r>
              <a:rPr lang="es-ES" sz="1600" dirty="0"/>
              <a:t>Si A =1, Q1 conduce, por lo que V</a:t>
            </a:r>
            <a:r>
              <a:rPr lang="es-ES" sz="1600" baseline="-25000" dirty="0"/>
              <a:t>CE</a:t>
            </a:r>
            <a:r>
              <a:rPr lang="es-ES" sz="1600" dirty="0"/>
              <a:t>=0,2 v, V</a:t>
            </a:r>
            <a:r>
              <a:rPr lang="es-ES" sz="1600" baseline="-25000" dirty="0"/>
              <a:t>0</a:t>
            </a:r>
            <a:r>
              <a:rPr lang="es-ES" sz="1600" dirty="0"/>
              <a:t> = V</a:t>
            </a:r>
            <a:r>
              <a:rPr lang="es-ES" sz="1600" baseline="-25000" dirty="0"/>
              <a:t>CE</a:t>
            </a:r>
            <a:r>
              <a:rPr lang="es-ES" sz="1600" dirty="0"/>
              <a:t>= 0,2 v, “0” a la salida. </a:t>
            </a:r>
          </a:p>
          <a:p>
            <a:pPr algn="just"/>
            <a:r>
              <a:rPr lang="es-ES" sz="1600" dirty="0"/>
              <a:t>Si A=0, Q1 estará en  corte, por lo que I</a:t>
            </a:r>
            <a:r>
              <a:rPr lang="es-ES" sz="1600" baseline="-25000" dirty="0"/>
              <a:t>C</a:t>
            </a:r>
            <a:r>
              <a:rPr lang="es-ES" sz="1600" dirty="0"/>
              <a:t>=0 mA, V</a:t>
            </a:r>
            <a:r>
              <a:rPr lang="es-ES" sz="1600" baseline="-25000" dirty="0"/>
              <a:t>RC</a:t>
            </a:r>
            <a:r>
              <a:rPr lang="es-ES" sz="1600" dirty="0"/>
              <a:t>=0 v y, por tanto, V</a:t>
            </a:r>
            <a:r>
              <a:rPr lang="es-ES" sz="1600" baseline="-25000" dirty="0"/>
              <a:t>0 </a:t>
            </a:r>
            <a:r>
              <a:rPr lang="es-ES" sz="1600" dirty="0"/>
              <a:t>= V</a:t>
            </a:r>
            <a:r>
              <a:rPr lang="es-ES" sz="1600" baseline="-25000" dirty="0"/>
              <a:t>CE</a:t>
            </a:r>
            <a:r>
              <a:rPr lang="es-ES" sz="1600" dirty="0"/>
              <a:t>= 5 v, “1” a la salida. </a:t>
            </a:r>
          </a:p>
          <a:p>
            <a:endParaRPr lang="es-ES" dirty="0"/>
          </a:p>
        </p:txBody>
      </p:sp>
      <p:pic>
        <p:nvPicPr>
          <p:cNvPr id="6" name="Imagen 5">
            <a:extLst>
              <a:ext uri="{FF2B5EF4-FFF2-40B4-BE49-F238E27FC236}">
                <a16:creationId xmlns:a16="http://schemas.microsoft.com/office/drawing/2014/main" id="{1880FDF6-DAF3-4F8E-86A2-369AB2C31D09}"/>
              </a:ext>
            </a:extLst>
          </p:cNvPr>
          <p:cNvPicPr>
            <a:picLocks noChangeAspect="1"/>
          </p:cNvPicPr>
          <p:nvPr/>
        </p:nvPicPr>
        <p:blipFill>
          <a:blip r:embed="rId2"/>
          <a:stretch>
            <a:fillRect/>
          </a:stretch>
        </p:blipFill>
        <p:spPr>
          <a:xfrm>
            <a:off x="5231075" y="707231"/>
            <a:ext cx="3810000" cy="3514725"/>
          </a:xfrm>
          <a:prstGeom prst="rect">
            <a:avLst/>
          </a:prstGeom>
        </p:spPr>
      </p:pic>
      <p:pic>
        <p:nvPicPr>
          <p:cNvPr id="7" name="Picture 12">
            <a:extLst>
              <a:ext uri="{FF2B5EF4-FFF2-40B4-BE49-F238E27FC236}">
                <a16:creationId xmlns:a16="http://schemas.microsoft.com/office/drawing/2014/main" id="{BDEA0E32-A497-4D9A-AF3F-99F06A4C1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48" y="2647812"/>
            <a:ext cx="342900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31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11073</TotalTime>
  <Words>1656</Words>
  <Application>Microsoft Office PowerPoint</Application>
  <PresentationFormat>Presentación en pantalla (16:9)</PresentationFormat>
  <Paragraphs>145</Paragraphs>
  <Slides>32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Arial</vt:lpstr>
      <vt:lpstr>Calibri</vt:lpstr>
      <vt:lpstr>CiscoSans ExtraLight</vt:lpstr>
      <vt:lpstr>Default Theme</vt:lpstr>
      <vt:lpstr>Tecnología de Computadores </vt:lpstr>
      <vt:lpstr>Índice</vt:lpstr>
      <vt:lpstr>Introducción</vt:lpstr>
      <vt:lpstr>Transistor BJT</vt:lpstr>
      <vt:lpstr>AND</vt:lpstr>
      <vt:lpstr>NAND</vt:lpstr>
      <vt:lpstr>Presentación de PowerPoint</vt:lpstr>
      <vt:lpstr>RTL</vt:lpstr>
      <vt:lpstr>NOT - RTL</vt:lpstr>
      <vt:lpstr>NAND - RTL</vt:lpstr>
      <vt:lpstr>NOR - RTL</vt:lpstr>
      <vt:lpstr>NOR - RTL</vt:lpstr>
      <vt:lpstr>DTL</vt:lpstr>
      <vt:lpstr>NOT - DTL</vt:lpstr>
      <vt:lpstr>NAND - DTL</vt:lpstr>
      <vt:lpstr>NOR DTL</vt:lpstr>
      <vt:lpstr>TTL</vt:lpstr>
      <vt:lpstr>TTL – Lógica Transistor Transistor</vt:lpstr>
      <vt:lpstr>NOT -TTL</vt:lpstr>
      <vt:lpstr>NAND TTL</vt:lpstr>
      <vt:lpstr>NOR TTL</vt:lpstr>
      <vt:lpstr>Fan Out</vt:lpstr>
      <vt:lpstr>Margen de ruido</vt:lpstr>
      <vt:lpstr>TTL, configuraciones de salidas</vt:lpstr>
      <vt:lpstr>Salida totem-pole</vt:lpstr>
      <vt:lpstr>Salida colector abierto</vt:lpstr>
      <vt:lpstr>Salida triestado</vt:lpstr>
      <vt:lpstr>Ejemplos</vt:lpstr>
      <vt:lpstr>Ejemplo</vt:lpstr>
      <vt:lpstr>Ejemplo</vt:lpstr>
      <vt:lpstr>Ejemplo</vt:lpstr>
      <vt:lpstr>Ejemplo</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Juan Manuel</cp:lastModifiedBy>
  <cp:revision>911</cp:revision>
  <dcterms:created xsi:type="dcterms:W3CDTF">2016-08-22T22:27:36Z</dcterms:created>
  <dcterms:modified xsi:type="dcterms:W3CDTF">2021-06-09T19:33:02Z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