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6B9F-6C46-476E-8EE7-793B7402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Práctica 1 - AC</a:t>
            </a:r>
          </a:p>
        </p:txBody>
      </p:sp>
    </p:spTree>
    <p:extLst>
      <p:ext uri="{BB962C8B-B14F-4D97-AF65-F5344CB8AC3E}">
        <p14:creationId xmlns:p14="http://schemas.microsoft.com/office/powerpoint/2010/main" val="3517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A1A8A-DFEC-4B34-AFBB-55086B19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Programa P1.asm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96B51-BED5-46F5-B40C-34E20571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programa se encarga de escribir por pantalla una cadena de caracteres en un bucle.</a:t>
            </a:r>
          </a:p>
          <a:p>
            <a:r>
              <a:rPr lang="es-ES" dirty="0"/>
              <a:t>La pantalla en modo texto es de 25 filas y 80 columnas (25x80), como sabemos, cada carácter ocupa 2 posiciones.</a:t>
            </a:r>
          </a:p>
          <a:p>
            <a:r>
              <a:rPr lang="es-ES" dirty="0"/>
              <a:t>La cadena que vamos a mostrar es “*Pantalla”. Donde el * representa el número de pantallas que ha rellenado el programa. </a:t>
            </a:r>
          </a:p>
        </p:txBody>
      </p:sp>
    </p:spTree>
    <p:extLst>
      <p:ext uri="{BB962C8B-B14F-4D97-AF65-F5344CB8AC3E}">
        <p14:creationId xmlns:p14="http://schemas.microsoft.com/office/powerpoint/2010/main" val="96452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407B4F1-EF03-45FC-831C-1CC3E1A3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008804"/>
            <a:ext cx="3695700" cy="33242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53F919-946D-4837-935F-F218A5924A90}"/>
              </a:ext>
            </a:extLst>
          </p:cNvPr>
          <p:cNvSpPr txBox="1"/>
          <p:nvPr/>
        </p:nvSpPr>
        <p:spPr>
          <a:xfrm>
            <a:off x="3344894" y="1509435"/>
            <a:ext cx="550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Antes del bucle se ejecutan un total de 9 instrucciones</a:t>
            </a:r>
          </a:p>
        </p:txBody>
      </p:sp>
    </p:spTree>
    <p:extLst>
      <p:ext uri="{BB962C8B-B14F-4D97-AF65-F5344CB8AC3E}">
        <p14:creationId xmlns:p14="http://schemas.microsoft.com/office/powerpoint/2010/main" val="291068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B6475-A46F-42F1-8C76-84914DA8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83" y="332913"/>
            <a:ext cx="5115017" cy="1904260"/>
          </a:xfrm>
        </p:spPr>
        <p:txBody>
          <a:bodyPr>
            <a:normAutofit/>
          </a:bodyPr>
          <a:lstStyle/>
          <a:p>
            <a:r>
              <a:rPr lang="es-ES" dirty="0"/>
              <a:t>La cadena “*Pantalla” tiene 9 caracteres.</a:t>
            </a:r>
          </a:p>
          <a:p>
            <a:r>
              <a:rPr lang="es-ES" dirty="0"/>
              <a:t> “Palabra” se ejecuta repetidamente con las siguientes instrucciones.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DE1100-3434-4490-A9CE-47CB709B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43" y="1652587"/>
            <a:ext cx="2590800" cy="3552825"/>
          </a:xfrm>
          <a:prstGeom prst="rect">
            <a:avLst/>
          </a:prstGeom>
        </p:spPr>
      </p:pic>
      <p:sp>
        <p:nvSpPr>
          <p:cNvPr id="6" name="Abrir llave 5">
            <a:extLst>
              <a:ext uri="{FF2B5EF4-FFF2-40B4-BE49-F238E27FC236}">
                <a16:creationId xmlns:a16="http://schemas.microsoft.com/office/drawing/2014/main" id="{F3EED094-E879-4C61-BE27-88D8137B232F}"/>
              </a:ext>
            </a:extLst>
          </p:cNvPr>
          <p:cNvSpPr/>
          <p:nvPr/>
        </p:nvSpPr>
        <p:spPr>
          <a:xfrm>
            <a:off x="2482581" y="2068495"/>
            <a:ext cx="466167" cy="17311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39293B-B27D-46F7-B14F-1AA900EC4AE5}"/>
              </a:ext>
            </a:extLst>
          </p:cNvPr>
          <p:cNvSpPr txBox="1"/>
          <p:nvPr/>
        </p:nvSpPr>
        <p:spPr>
          <a:xfrm>
            <a:off x="808725" y="274940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5 instrucciones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1545ECD-BD96-4218-ADDC-465AB7A1572E}"/>
              </a:ext>
            </a:extLst>
          </p:cNvPr>
          <p:cNvCxnSpPr>
            <a:cxnSpLocks/>
          </p:cNvCxnSpPr>
          <p:nvPr/>
        </p:nvCxnSpPr>
        <p:spPr>
          <a:xfrm>
            <a:off x="2482581" y="5007006"/>
            <a:ext cx="5513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507D26-18C5-416E-9680-387AEFE95FC6}"/>
              </a:ext>
            </a:extLst>
          </p:cNvPr>
          <p:cNvSpPr txBox="1"/>
          <p:nvPr/>
        </p:nvSpPr>
        <p:spPr>
          <a:xfrm>
            <a:off x="1033145" y="482234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 instrucción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041043D-1027-4A24-B8B4-1657E671B4C8}"/>
              </a:ext>
            </a:extLst>
          </p:cNvPr>
          <p:cNvSpPr txBox="1">
            <a:spLocks/>
          </p:cNvSpPr>
          <p:nvPr/>
        </p:nvSpPr>
        <p:spPr>
          <a:xfrm>
            <a:off x="3127158" y="5461534"/>
            <a:ext cx="2497585" cy="38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ES" b="1" u="sng" dirty="0"/>
              <a:t>Total:</a:t>
            </a:r>
            <a:r>
              <a:rPr lang="es-ES" dirty="0"/>
              <a:t> 6 instrucciones 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96F4948-B353-4EAC-B8E7-6359E89CE29E}"/>
              </a:ext>
            </a:extLst>
          </p:cNvPr>
          <p:cNvSpPr txBox="1">
            <a:spLocks/>
          </p:cNvSpPr>
          <p:nvPr/>
        </p:nvSpPr>
        <p:spPr>
          <a:xfrm>
            <a:off x="6841724" y="348446"/>
            <a:ext cx="5115017" cy="190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Para el conteo de pantallas (*) usamos las instrucciones: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ES" dirty="0"/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2181A09-E9CA-48C9-9335-A422691C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19" y="1638847"/>
            <a:ext cx="2590800" cy="3552825"/>
          </a:xfrm>
          <a:prstGeom prst="rect">
            <a:avLst/>
          </a:prstGeom>
        </p:spPr>
      </p:pic>
      <p:sp>
        <p:nvSpPr>
          <p:cNvPr id="15" name="Abrir llave 14">
            <a:extLst>
              <a:ext uri="{FF2B5EF4-FFF2-40B4-BE49-F238E27FC236}">
                <a16:creationId xmlns:a16="http://schemas.microsoft.com/office/drawing/2014/main" id="{73F9B789-B021-4692-8501-40AE2554D949}"/>
              </a:ext>
            </a:extLst>
          </p:cNvPr>
          <p:cNvSpPr/>
          <p:nvPr/>
        </p:nvSpPr>
        <p:spPr>
          <a:xfrm flipH="1">
            <a:off x="9868151" y="2068494"/>
            <a:ext cx="586991" cy="2317075"/>
          </a:xfrm>
          <a:prstGeom prst="leftBrace">
            <a:avLst>
              <a:gd name="adj1" fmla="val 8333"/>
              <a:gd name="adj2" fmla="val 5102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EE90E37-0BD0-4792-9B2F-91B46B007748}"/>
              </a:ext>
            </a:extLst>
          </p:cNvPr>
          <p:cNvCxnSpPr>
            <a:cxnSpLocks/>
          </p:cNvCxnSpPr>
          <p:nvPr/>
        </p:nvCxnSpPr>
        <p:spPr>
          <a:xfrm flipH="1">
            <a:off x="9030130" y="5007006"/>
            <a:ext cx="10549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C0900BA-587C-4CD1-A1C5-F4E6D91F1CD4}"/>
              </a:ext>
            </a:extLst>
          </p:cNvPr>
          <p:cNvSpPr txBox="1"/>
          <p:nvPr/>
        </p:nvSpPr>
        <p:spPr>
          <a:xfrm>
            <a:off x="10171494" y="4836080"/>
            <a:ext cx="14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1 instrucción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F3FF481-7205-4415-9115-C7B6BD923CC1}"/>
              </a:ext>
            </a:extLst>
          </p:cNvPr>
          <p:cNvSpPr txBox="1"/>
          <p:nvPr/>
        </p:nvSpPr>
        <p:spPr>
          <a:xfrm>
            <a:off x="10518144" y="3075858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7 instrucciones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8B19F24-6AEE-4FCB-A5DB-0EA0A43F963C}"/>
              </a:ext>
            </a:extLst>
          </p:cNvPr>
          <p:cNvSpPr txBox="1">
            <a:spLocks/>
          </p:cNvSpPr>
          <p:nvPr/>
        </p:nvSpPr>
        <p:spPr>
          <a:xfrm>
            <a:off x="7165226" y="5430037"/>
            <a:ext cx="2497585" cy="38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ES" b="1" u="sng" dirty="0"/>
              <a:t>Total:</a:t>
            </a:r>
            <a:r>
              <a:rPr lang="es-ES" dirty="0"/>
              <a:t> 8 instrucciones </a:t>
            </a:r>
          </a:p>
        </p:txBody>
      </p:sp>
    </p:spTree>
    <p:extLst>
      <p:ext uri="{BB962C8B-B14F-4D97-AF65-F5344CB8AC3E}">
        <p14:creationId xmlns:p14="http://schemas.microsoft.com/office/powerpoint/2010/main" val="37331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B6475-A46F-42F1-8C76-84914DA8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10" y="577048"/>
            <a:ext cx="9601200" cy="443884"/>
          </a:xfrm>
        </p:spPr>
        <p:txBody>
          <a:bodyPr>
            <a:normAutofit/>
          </a:bodyPr>
          <a:lstStyle/>
          <a:p>
            <a:r>
              <a:rPr lang="es-ES" dirty="0"/>
              <a:t>Por tanto, para cada cadena tenemos:</a:t>
            </a:r>
          </a:p>
          <a:p>
            <a:pPr marL="0" indent="0">
              <a:buNone/>
            </a:pP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B97D48-303B-4325-9F3F-016BA47D4013}"/>
                  </a:ext>
                </a:extLst>
              </p:cNvPr>
              <p:cNvSpPr txBox="1"/>
              <p:nvPr/>
            </p:nvSpPr>
            <p:spPr>
              <a:xfrm>
                <a:off x="1080609" y="1006720"/>
                <a:ext cx="10958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𝑐𝑎𝑟𝑎𝑐𝑡𝑒𝑟𝑒𝑠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6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𝑖𝑛𝑠𝑡𝑟𝑢𝑐𝑐𝑖𝑜𝑛𝑒𝑠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𝑐𝑎𝑟𝑎𝑐𝑡𝑒𝑟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𝑐𝑜𝑛𝑡𝑒𝑜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𝑝𝑎𝑛𝑡𝑎𝑙𝑙𝑎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∗8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𝑖𝑛𝑠𝑡𝑟𝑢𝑐𝑐𝑖𝑜𝑛𝑒𝑠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s-E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𝒊𝒏𝒔𝒕𝒓</m:t>
                      </m:r>
                      <m:r>
                        <a:rPr lang="es-E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./</m:t>
                      </m:r>
                      <m:r>
                        <a:rPr lang="es-E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𝒄𝒂𝒅𝒆𝒏𝒂</m:t>
                      </m:r>
                    </m:oMath>
                  </m:oMathPara>
                </a14:m>
                <a:endParaRPr lang="es-ES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B97D48-303B-4325-9F3F-016BA47D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09" y="1006720"/>
                <a:ext cx="10958193" cy="276999"/>
              </a:xfrm>
              <a:prstGeom prst="rect">
                <a:avLst/>
              </a:prstGeom>
              <a:blipFill>
                <a:blip r:embed="rId2"/>
                <a:stretch>
                  <a:fillRect r="-111" b="-347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4F86FECC-52F0-4E42-BB35-3C3CAAAAF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1"/>
          <a:stretch/>
        </p:blipFill>
        <p:spPr>
          <a:xfrm>
            <a:off x="3678314" y="1450604"/>
            <a:ext cx="5385670" cy="362742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05BE5DC-BCBF-49E9-B09E-A2139B80E7F0}"/>
              </a:ext>
            </a:extLst>
          </p:cNvPr>
          <p:cNvSpPr txBox="1">
            <a:spLocks/>
          </p:cNvSpPr>
          <p:nvPr/>
        </p:nvSpPr>
        <p:spPr>
          <a:xfrm>
            <a:off x="1080610" y="5185454"/>
            <a:ext cx="10810201" cy="443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caso, con 3 segundos, el programa ha llegado a rellenar desde 0 hasta T pantallas, es decir: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00BC6B6-EA83-4F3F-BB2B-DEA8C9CC99B7}"/>
                  </a:ext>
                </a:extLst>
              </p:cNvPr>
              <p:cNvSpPr txBox="1"/>
              <p:nvPr/>
            </p:nvSpPr>
            <p:spPr>
              <a:xfrm>
                <a:off x="1460726" y="6114099"/>
                <a:ext cx="54068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𝐴𝑠𝑐𝑖𝑖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84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𝐴𝑠𝑐𝑖𝑖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48⇒84 −48=36</m:t>
                    </m:r>
                  </m:oMath>
                </a14:m>
                <a:r>
                  <a:rPr lang="es-ES" sz="1600" dirty="0"/>
                  <a:t> pantallas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00BC6B6-EA83-4F3F-BB2B-DEA8C9CC9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26" y="6114099"/>
                <a:ext cx="5406865" cy="246221"/>
              </a:xfrm>
              <a:prstGeom prst="rect">
                <a:avLst/>
              </a:prstGeom>
              <a:blipFill>
                <a:blip r:embed="rId4"/>
                <a:stretch>
                  <a:fillRect l="-1353" t="-27500" r="-1127" b="-5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brir llave 8">
            <a:extLst>
              <a:ext uri="{FF2B5EF4-FFF2-40B4-BE49-F238E27FC236}">
                <a16:creationId xmlns:a16="http://schemas.microsoft.com/office/drawing/2014/main" id="{21C34E79-C657-4AF1-B486-9227AA089D5A}"/>
              </a:ext>
            </a:extLst>
          </p:cNvPr>
          <p:cNvSpPr/>
          <p:nvPr/>
        </p:nvSpPr>
        <p:spPr>
          <a:xfrm>
            <a:off x="6914200" y="5736765"/>
            <a:ext cx="285829" cy="10008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1849CF5-9F2D-4836-85B5-A0A40FA6C8D8}"/>
              </a:ext>
            </a:extLst>
          </p:cNvPr>
          <p:cNvSpPr txBox="1">
            <a:spLocks/>
          </p:cNvSpPr>
          <p:nvPr/>
        </p:nvSpPr>
        <p:spPr>
          <a:xfrm>
            <a:off x="7139867" y="5736765"/>
            <a:ext cx="5603200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35 de las cuales se han rellenado completamente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28B01F7-0A15-47FA-8726-84E734B58BBA}"/>
              </a:ext>
            </a:extLst>
          </p:cNvPr>
          <p:cNvSpPr txBox="1">
            <a:spLocks/>
          </p:cNvSpPr>
          <p:nvPr/>
        </p:nvSpPr>
        <p:spPr>
          <a:xfrm>
            <a:off x="7139867" y="6259156"/>
            <a:ext cx="5603200" cy="44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La última ha rellenado sólo 13 líneas</a:t>
            </a:r>
          </a:p>
        </p:txBody>
      </p:sp>
    </p:spTree>
    <p:extLst>
      <p:ext uri="{BB962C8B-B14F-4D97-AF65-F5344CB8AC3E}">
        <p14:creationId xmlns:p14="http://schemas.microsoft.com/office/powerpoint/2010/main" val="287520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DD86E414-3F35-4BB1-A536-71C6829509FF}"/>
              </a:ext>
            </a:extLst>
          </p:cNvPr>
          <p:cNvSpPr/>
          <p:nvPr/>
        </p:nvSpPr>
        <p:spPr>
          <a:xfrm rot="20148620">
            <a:off x="6462354" y="2583093"/>
            <a:ext cx="523783" cy="12640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5194EEA9-E417-40AB-9866-49AAAF978C01}"/>
              </a:ext>
            </a:extLst>
          </p:cNvPr>
          <p:cNvSpPr/>
          <p:nvPr/>
        </p:nvSpPr>
        <p:spPr>
          <a:xfrm rot="1699206">
            <a:off x="2008977" y="2586314"/>
            <a:ext cx="523783" cy="12640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1E39C0-0105-4A83-951B-7C7FFBE9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937"/>
            <a:ext cx="9601200" cy="1485900"/>
          </a:xfrm>
        </p:spPr>
        <p:txBody>
          <a:bodyPr/>
          <a:lstStyle/>
          <a:p>
            <a:r>
              <a:rPr lang="es-ES" b="1" u="sng" dirty="0"/>
              <a:t>Cálculo de MIPS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B6475-A46F-42F1-8C76-84914DA8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58" y="1291701"/>
            <a:ext cx="10827798" cy="403934"/>
          </a:xfrm>
        </p:spPr>
        <p:txBody>
          <a:bodyPr/>
          <a:lstStyle/>
          <a:p>
            <a:r>
              <a:rPr lang="es-ES" dirty="0"/>
              <a:t>Rellenamos 35 pantallas(35*25) y 13 líneas de otra más:   (35*25) + 13 = </a:t>
            </a:r>
            <a:r>
              <a:rPr lang="es-ES" b="1" dirty="0">
                <a:solidFill>
                  <a:srgbClr val="FF0000"/>
                </a:solidFill>
              </a:rPr>
              <a:t>888 cadenas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ADD71E9-4C6C-4CB9-882B-7C180B7513F8}"/>
                  </a:ext>
                </a:extLst>
              </p:cNvPr>
              <p:cNvSpPr txBox="1"/>
              <p:nvPr/>
            </p:nvSpPr>
            <p:spPr>
              <a:xfrm>
                <a:off x="2455018" y="2128959"/>
                <a:ext cx="96822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9+</m:t>
                      </m:r>
                      <m:d>
                        <m:dPr>
                          <m:ctrlPr>
                            <a:rPr lang="es-E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s-E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s-E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∗888=</m:t>
                      </m:r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𝟒𝟗</m:t>
                      </m:r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𝟕𝟑𝟕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1" i="1" smtClean="0">
                          <a:latin typeface="Cambria Math" panose="02040503050406030204" pitchFamily="18" charset="0"/>
                        </a:rPr>
                        <m:t>𝒊𝒏𝒔𝒕𝒓𝒖𝒄𝒄𝒊𝒐𝒏𝒆𝒔</m:t>
                      </m:r>
                    </m:oMath>
                  </m:oMathPara>
                </a14:m>
                <a:endParaRPr lang="es-ES" sz="3600" b="1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ADD71E9-4C6C-4CB9-882B-7C180B751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18" y="2128959"/>
                <a:ext cx="968220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052245DC-9A65-443F-B75F-BC6DCEEDAA06}"/>
              </a:ext>
            </a:extLst>
          </p:cNvPr>
          <p:cNvSpPr txBox="1"/>
          <p:nvPr/>
        </p:nvSpPr>
        <p:spPr>
          <a:xfrm>
            <a:off x="860269" y="3661367"/>
            <a:ext cx="2055371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/>
              <a:t>Instrucciones fuera</a:t>
            </a:r>
          </a:p>
          <a:p>
            <a:pPr algn="ctr"/>
            <a:r>
              <a:rPr lang="es-ES" dirty="0"/>
              <a:t>del bucle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F971ED09-AF59-4A59-B4BA-29A527C25F1C}"/>
              </a:ext>
            </a:extLst>
          </p:cNvPr>
          <p:cNvSpPr/>
          <p:nvPr/>
        </p:nvSpPr>
        <p:spPr>
          <a:xfrm>
            <a:off x="4101483" y="2786361"/>
            <a:ext cx="523783" cy="13327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AA693C-4D11-4AB5-9D60-D3802C8D36B1}"/>
              </a:ext>
            </a:extLst>
          </p:cNvPr>
          <p:cNvSpPr txBox="1"/>
          <p:nvPr/>
        </p:nvSpPr>
        <p:spPr>
          <a:xfrm>
            <a:off x="3301015" y="4016158"/>
            <a:ext cx="2132315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/>
              <a:t>N.º de instrucciones</a:t>
            </a:r>
          </a:p>
          <a:p>
            <a:pPr algn="ctr"/>
            <a:r>
              <a:rPr lang="es-ES" dirty="0"/>
              <a:t>por  cada cadena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306783-FA5B-4CF8-89B3-4A699E31B9BF}"/>
              </a:ext>
            </a:extLst>
          </p:cNvPr>
          <p:cNvSpPr txBox="1"/>
          <p:nvPr/>
        </p:nvSpPr>
        <p:spPr>
          <a:xfrm>
            <a:off x="5900499" y="3692993"/>
            <a:ext cx="234872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/>
              <a:t>N.º de cadenas/líneas</a:t>
            </a:r>
          </a:p>
          <a:p>
            <a:pPr algn="ctr"/>
            <a:r>
              <a:rPr lang="es-ES" dirty="0"/>
              <a:t>escritas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0D9F7C85-C664-45BC-98B8-8169417A082D}"/>
              </a:ext>
            </a:extLst>
          </p:cNvPr>
          <p:cNvSpPr txBox="1">
            <a:spLocks/>
          </p:cNvSpPr>
          <p:nvPr/>
        </p:nvSpPr>
        <p:spPr>
          <a:xfrm>
            <a:off x="997258" y="5088348"/>
            <a:ext cx="10827798" cy="40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Tiempo de ejecución de una interrupción:  3/18,2s  =  165ms</a:t>
            </a:r>
            <a:endParaRPr lang="es-E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24CC20-8F41-4576-8188-6329C61A6F8B}"/>
                  </a:ext>
                </a:extLst>
              </p:cNvPr>
              <p:cNvSpPr txBox="1"/>
              <p:nvPr/>
            </p:nvSpPr>
            <p:spPr>
              <a:xfrm>
                <a:off x="2762625" y="5752995"/>
                <a:ext cx="6583534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𝑀𝐼𝑃𝑆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49.737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(165 ∗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=301.436=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𝟑𝟎𝟏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𝑴𝑰𝑷𝑺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24CC20-8F41-4576-8188-6329C61A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25" y="5752995"/>
                <a:ext cx="6583534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417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505</TotalTime>
  <Words>287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Cambria Math</vt:lpstr>
      <vt:lpstr>Franklin Gothic Book</vt:lpstr>
      <vt:lpstr>Recorte</vt:lpstr>
      <vt:lpstr>Práctica 1 - AC</vt:lpstr>
      <vt:lpstr>Programa P1.asm</vt:lpstr>
      <vt:lpstr>Presentación de PowerPoint</vt:lpstr>
      <vt:lpstr>Presentación de PowerPoint</vt:lpstr>
      <vt:lpstr>Presentación de PowerPoint</vt:lpstr>
      <vt:lpstr>Cálculo de MIPS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1 - AC</dc:title>
  <dc:creator>Ismael Dapalma Fernandez</dc:creator>
  <cp:lastModifiedBy>Ismael Dapalma Fernandez</cp:lastModifiedBy>
  <cp:revision>3</cp:revision>
  <dcterms:created xsi:type="dcterms:W3CDTF">2022-03-30T09:35:32Z</dcterms:created>
  <dcterms:modified xsi:type="dcterms:W3CDTF">2022-04-06T06:47:53Z</dcterms:modified>
</cp:coreProperties>
</file>