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63" r:id="rId3"/>
    <p:sldId id="257" r:id="rId4"/>
    <p:sldId id="261" r:id="rId5"/>
    <p:sldId id="262" r:id="rId6"/>
    <p:sldId id="258" r:id="rId7"/>
    <p:sldId id="260" r:id="rId8"/>
    <p:sldId id="264" r:id="rId9"/>
    <p:sldId id="265" r:id="rId10"/>
    <p:sldId id="266" r:id="rId11"/>
    <p:sldId id="268" r:id="rId12"/>
    <p:sldId id="270" r:id="rId13"/>
    <p:sldId id="269"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E3E8E-A005-4492-A1E0-8587CA369A6E}" type="datetimeFigureOut">
              <a:rPr lang="es-ES" smtClean="0"/>
              <a:t>20/04/2022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02843-5954-4CC3-884D-0080FB013683}" type="slidenum">
              <a:rPr lang="es-ES" smtClean="0"/>
              <a:t>‹Nº›</a:t>
            </a:fld>
            <a:endParaRPr lang="es-ES"/>
          </a:p>
        </p:txBody>
      </p:sp>
    </p:spTree>
    <p:extLst>
      <p:ext uri="{BB962C8B-B14F-4D97-AF65-F5344CB8AC3E}">
        <p14:creationId xmlns:p14="http://schemas.microsoft.com/office/powerpoint/2010/main" val="384138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702843-5954-4CC3-884D-0080FB013683}" type="slidenum">
              <a:rPr lang="es-ES" smtClean="0"/>
              <a:t>9</a:t>
            </a:fld>
            <a:endParaRPr lang="es-ES"/>
          </a:p>
        </p:txBody>
      </p:sp>
    </p:spTree>
    <p:extLst>
      <p:ext uri="{BB962C8B-B14F-4D97-AF65-F5344CB8AC3E}">
        <p14:creationId xmlns:p14="http://schemas.microsoft.com/office/powerpoint/2010/main" val="336111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D5CA06C-C5E2-4383-8906-F67D23925285}" type="datetimeFigureOut">
              <a:rPr lang="es-ES" smtClean="0"/>
              <a:t>20/04/2022</a:t>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39887D2-7332-46EE-94DD-358C6B2CC401}" type="slidenum">
              <a:rPr lang="es-ES" smtClean="0"/>
              <a:t>‹Nº›</a:t>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42336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5CA06C-C5E2-4383-8906-F67D23925285}" type="datetimeFigureOut">
              <a:rPr lang="es-ES" smtClean="0"/>
              <a:t>20/04/2022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9887D2-7332-46EE-94DD-358C6B2CC401}" type="slidenum">
              <a:rPr lang="es-ES" smtClean="0"/>
              <a:t>‹Nº›</a:t>
            </a:fld>
            <a:endParaRPr lang="es-ES"/>
          </a:p>
        </p:txBody>
      </p:sp>
    </p:spTree>
    <p:extLst>
      <p:ext uri="{BB962C8B-B14F-4D97-AF65-F5344CB8AC3E}">
        <p14:creationId xmlns:p14="http://schemas.microsoft.com/office/powerpoint/2010/main" val="298028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5CA06C-C5E2-4383-8906-F67D23925285}" type="datetimeFigureOut">
              <a:rPr lang="es-ES" smtClean="0"/>
              <a:t>20/04/2022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9887D2-7332-46EE-94DD-358C6B2CC401}" type="slidenum">
              <a:rPr lang="es-ES" smtClean="0"/>
              <a:t>‹Nº›</a:t>
            </a:fld>
            <a:endParaRPr lang="es-ES"/>
          </a:p>
        </p:txBody>
      </p:sp>
    </p:spTree>
    <p:extLst>
      <p:ext uri="{BB962C8B-B14F-4D97-AF65-F5344CB8AC3E}">
        <p14:creationId xmlns:p14="http://schemas.microsoft.com/office/powerpoint/2010/main" val="412954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5CA06C-C5E2-4383-8906-F67D23925285}" type="datetimeFigureOut">
              <a:rPr lang="es-ES" smtClean="0"/>
              <a:t>20/04/2022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9887D2-7332-46EE-94DD-358C6B2CC401}" type="slidenum">
              <a:rPr lang="es-ES" smtClean="0"/>
              <a:t>‹Nº›</a:t>
            </a:fld>
            <a:endParaRPr lang="es-ES"/>
          </a:p>
        </p:txBody>
      </p:sp>
    </p:spTree>
    <p:extLst>
      <p:ext uri="{BB962C8B-B14F-4D97-AF65-F5344CB8AC3E}">
        <p14:creationId xmlns:p14="http://schemas.microsoft.com/office/powerpoint/2010/main" val="420392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D5CA06C-C5E2-4383-8906-F67D23925285}" type="datetimeFigureOut">
              <a:rPr lang="es-ES" smtClean="0"/>
              <a:t>20/04/2022</a:t>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39887D2-7332-46EE-94DD-358C6B2CC401}" type="slidenum">
              <a:rPr lang="es-ES" smtClean="0"/>
              <a:t>‹Nº›</a:t>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812710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5CA06C-C5E2-4383-8906-F67D23925285}" type="datetimeFigureOut">
              <a:rPr lang="es-ES" smtClean="0"/>
              <a:t>20/04/2022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9887D2-7332-46EE-94DD-358C6B2CC401}" type="slidenum">
              <a:rPr lang="es-ES" smtClean="0"/>
              <a:t>‹Nº›</a:t>
            </a:fld>
            <a:endParaRPr lang="es-ES"/>
          </a:p>
        </p:txBody>
      </p:sp>
    </p:spTree>
    <p:extLst>
      <p:ext uri="{BB962C8B-B14F-4D97-AF65-F5344CB8AC3E}">
        <p14:creationId xmlns:p14="http://schemas.microsoft.com/office/powerpoint/2010/main" val="168911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5CA06C-C5E2-4383-8906-F67D23925285}" type="datetimeFigureOut">
              <a:rPr lang="es-ES" smtClean="0"/>
              <a:t>20/04/2022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9887D2-7332-46EE-94DD-358C6B2CC401}" type="slidenum">
              <a:rPr lang="es-ES" smtClean="0"/>
              <a:t>‹Nº›</a:t>
            </a:fld>
            <a:endParaRPr lang="es-ES"/>
          </a:p>
        </p:txBody>
      </p:sp>
    </p:spTree>
    <p:extLst>
      <p:ext uri="{BB962C8B-B14F-4D97-AF65-F5344CB8AC3E}">
        <p14:creationId xmlns:p14="http://schemas.microsoft.com/office/powerpoint/2010/main" val="16589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5CA06C-C5E2-4383-8906-F67D23925285}" type="datetimeFigureOut">
              <a:rPr lang="es-ES" smtClean="0"/>
              <a:t>20/04/2022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9887D2-7332-46EE-94DD-358C6B2CC401}" type="slidenum">
              <a:rPr lang="es-ES" smtClean="0"/>
              <a:t>‹Nº›</a:t>
            </a:fld>
            <a:endParaRPr lang="es-ES"/>
          </a:p>
        </p:txBody>
      </p:sp>
    </p:spTree>
    <p:extLst>
      <p:ext uri="{BB962C8B-B14F-4D97-AF65-F5344CB8AC3E}">
        <p14:creationId xmlns:p14="http://schemas.microsoft.com/office/powerpoint/2010/main" val="418147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CA06C-C5E2-4383-8906-F67D23925285}" type="datetimeFigureOut">
              <a:rPr lang="es-ES" smtClean="0"/>
              <a:t>20/04/2022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9887D2-7332-46EE-94DD-358C6B2CC401}" type="slidenum">
              <a:rPr lang="es-ES" smtClean="0"/>
              <a:t>‹Nº›</a:t>
            </a:fld>
            <a:endParaRPr lang="es-ES"/>
          </a:p>
        </p:txBody>
      </p:sp>
    </p:spTree>
    <p:extLst>
      <p:ext uri="{BB962C8B-B14F-4D97-AF65-F5344CB8AC3E}">
        <p14:creationId xmlns:p14="http://schemas.microsoft.com/office/powerpoint/2010/main" val="374415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5CA06C-C5E2-4383-8906-F67D23925285}" type="datetimeFigureOut">
              <a:rPr lang="es-ES" smtClean="0"/>
              <a:t>20/04/2022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39887D2-7332-46EE-94DD-358C6B2CC401}"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991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5CA06C-C5E2-4383-8906-F67D23925285}" type="datetimeFigureOut">
              <a:rPr lang="es-ES" smtClean="0"/>
              <a:t>20/04/2022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39887D2-7332-46EE-94DD-358C6B2CC401}"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433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D5CA06C-C5E2-4383-8906-F67D23925285}" type="datetimeFigureOut">
              <a:rPr lang="es-ES" smtClean="0"/>
              <a:t>20/04/2022</a:t>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39887D2-7332-46EE-94DD-358C6B2CC401}" type="slidenum">
              <a:rPr lang="es-ES" smtClean="0"/>
              <a:t>‹Nº›</a:t>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17980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CDF9A-E282-4E40-A5A1-BC5070EE1BA5}"/>
              </a:ext>
            </a:extLst>
          </p:cNvPr>
          <p:cNvSpPr>
            <a:spLocks noGrp="1"/>
          </p:cNvSpPr>
          <p:nvPr>
            <p:ph type="ctrTitle"/>
          </p:nvPr>
        </p:nvSpPr>
        <p:spPr/>
        <p:txBody>
          <a:bodyPr/>
          <a:lstStyle/>
          <a:p>
            <a:r>
              <a:rPr lang="es-ES" b="1" dirty="0"/>
              <a:t>Práctica 2 - AC</a:t>
            </a:r>
            <a:endParaRPr lang="es-ES" dirty="0"/>
          </a:p>
        </p:txBody>
      </p:sp>
    </p:spTree>
    <p:extLst>
      <p:ext uri="{BB962C8B-B14F-4D97-AF65-F5344CB8AC3E}">
        <p14:creationId xmlns:p14="http://schemas.microsoft.com/office/powerpoint/2010/main" val="22021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C58D74-20B2-42A4-8C26-EAF793C03624}"/>
              </a:ext>
            </a:extLst>
          </p:cNvPr>
          <p:cNvSpPr>
            <a:spLocks noGrp="1"/>
          </p:cNvSpPr>
          <p:nvPr>
            <p:ph idx="1"/>
          </p:nvPr>
        </p:nvSpPr>
        <p:spPr>
          <a:xfrm>
            <a:off x="1219778" y="1503575"/>
            <a:ext cx="9601200" cy="1117077"/>
          </a:xfrm>
        </p:spPr>
        <p:txBody>
          <a:bodyPr>
            <a:normAutofit/>
          </a:bodyPr>
          <a:lstStyle/>
          <a:p>
            <a:r>
              <a:rPr lang="es-ES" dirty="0"/>
              <a:t>Los anteriores pasos se irán realizando en bucle hasta llegar a las 500 líneas del fichero, finalmente vemos que la F.C. directa a superado a la totalmente asociativa</a:t>
            </a:r>
          </a:p>
        </p:txBody>
      </p:sp>
      <p:sp>
        <p:nvSpPr>
          <p:cNvPr id="4" name="Título 1">
            <a:extLst>
              <a:ext uri="{FF2B5EF4-FFF2-40B4-BE49-F238E27FC236}">
                <a16:creationId xmlns:a16="http://schemas.microsoft.com/office/drawing/2014/main" id="{3B6CB369-0B69-47B4-91EF-4EBE4BDF84EA}"/>
              </a:ext>
            </a:extLst>
          </p:cNvPr>
          <p:cNvSpPr>
            <a:spLocks noGrp="1"/>
          </p:cNvSpPr>
          <p:nvPr>
            <p:ph type="title"/>
          </p:nvPr>
        </p:nvSpPr>
        <p:spPr>
          <a:xfrm>
            <a:off x="1219778" y="425776"/>
            <a:ext cx="9601200" cy="893977"/>
          </a:xfrm>
        </p:spPr>
        <p:txBody>
          <a:bodyPr/>
          <a:lstStyle/>
          <a:p>
            <a:r>
              <a:rPr lang="es-ES" u="sng" dirty="0"/>
              <a:t>Fichero1.prg</a:t>
            </a:r>
            <a:r>
              <a:rPr lang="es-ES" dirty="0"/>
              <a:t>: Resultados</a:t>
            </a:r>
          </a:p>
        </p:txBody>
      </p:sp>
      <p:pic>
        <p:nvPicPr>
          <p:cNvPr id="8" name="Imagen 7">
            <a:extLst>
              <a:ext uri="{FF2B5EF4-FFF2-40B4-BE49-F238E27FC236}">
                <a16:creationId xmlns:a16="http://schemas.microsoft.com/office/drawing/2014/main" id="{688EC808-D572-4562-8F40-15CAF4CCCC06}"/>
              </a:ext>
            </a:extLst>
          </p:cNvPr>
          <p:cNvPicPr>
            <a:picLocks noChangeAspect="1"/>
          </p:cNvPicPr>
          <p:nvPr/>
        </p:nvPicPr>
        <p:blipFill>
          <a:blip r:embed="rId2"/>
          <a:stretch>
            <a:fillRect/>
          </a:stretch>
        </p:blipFill>
        <p:spPr>
          <a:xfrm>
            <a:off x="1219778" y="2708733"/>
            <a:ext cx="4916563" cy="2985056"/>
          </a:xfrm>
          <a:prstGeom prst="rect">
            <a:avLst/>
          </a:prstGeom>
        </p:spPr>
      </p:pic>
      <p:sp>
        <p:nvSpPr>
          <p:cNvPr id="9" name="Rectángulo 8">
            <a:extLst>
              <a:ext uri="{FF2B5EF4-FFF2-40B4-BE49-F238E27FC236}">
                <a16:creationId xmlns:a16="http://schemas.microsoft.com/office/drawing/2014/main" id="{3F86F858-40AC-4AEA-8CD6-C929DB82648D}"/>
              </a:ext>
            </a:extLst>
          </p:cNvPr>
          <p:cNvSpPr/>
          <p:nvPr/>
        </p:nvSpPr>
        <p:spPr>
          <a:xfrm>
            <a:off x="4320540" y="4985291"/>
            <a:ext cx="1466850" cy="2922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65385321-55C9-4171-875F-63E76E7C601E}"/>
              </a:ext>
            </a:extLst>
          </p:cNvPr>
          <p:cNvSpPr/>
          <p:nvPr/>
        </p:nvSpPr>
        <p:spPr>
          <a:xfrm>
            <a:off x="2253006" y="5957740"/>
            <a:ext cx="2846895" cy="575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Totalmente asociativa</a:t>
            </a:r>
          </a:p>
        </p:txBody>
      </p:sp>
      <p:pic>
        <p:nvPicPr>
          <p:cNvPr id="13" name="Imagen 12">
            <a:extLst>
              <a:ext uri="{FF2B5EF4-FFF2-40B4-BE49-F238E27FC236}">
                <a16:creationId xmlns:a16="http://schemas.microsoft.com/office/drawing/2014/main" id="{6DD5D16E-E9BA-4052-AEFD-5471FCC2A16A}"/>
              </a:ext>
            </a:extLst>
          </p:cNvPr>
          <p:cNvPicPr>
            <a:picLocks noChangeAspect="1"/>
          </p:cNvPicPr>
          <p:nvPr/>
        </p:nvPicPr>
        <p:blipFill>
          <a:blip r:embed="rId3"/>
          <a:stretch>
            <a:fillRect/>
          </a:stretch>
        </p:blipFill>
        <p:spPr>
          <a:xfrm>
            <a:off x="6798992" y="2723265"/>
            <a:ext cx="4876222" cy="2955991"/>
          </a:xfrm>
          <a:prstGeom prst="rect">
            <a:avLst/>
          </a:prstGeom>
        </p:spPr>
      </p:pic>
      <p:sp>
        <p:nvSpPr>
          <p:cNvPr id="14" name="Rectángulo 13">
            <a:extLst>
              <a:ext uri="{FF2B5EF4-FFF2-40B4-BE49-F238E27FC236}">
                <a16:creationId xmlns:a16="http://schemas.microsoft.com/office/drawing/2014/main" id="{986A75A5-E68A-4073-AB0C-EC54C6F452F3}"/>
              </a:ext>
            </a:extLst>
          </p:cNvPr>
          <p:cNvSpPr/>
          <p:nvPr/>
        </p:nvSpPr>
        <p:spPr>
          <a:xfrm>
            <a:off x="9893353" y="4985290"/>
            <a:ext cx="1466850" cy="2922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FBC2585C-CAAC-4D74-9979-FAE26F8F02A9}"/>
              </a:ext>
            </a:extLst>
          </p:cNvPr>
          <p:cNvSpPr/>
          <p:nvPr/>
        </p:nvSpPr>
        <p:spPr>
          <a:xfrm>
            <a:off x="7974083" y="5957740"/>
            <a:ext cx="2846895" cy="575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Directa</a:t>
            </a:r>
          </a:p>
        </p:txBody>
      </p:sp>
      <p:sp>
        <p:nvSpPr>
          <p:cNvPr id="16" name="Flecha: hacia la izquierda 15">
            <a:extLst>
              <a:ext uri="{FF2B5EF4-FFF2-40B4-BE49-F238E27FC236}">
                <a16:creationId xmlns:a16="http://schemas.microsoft.com/office/drawing/2014/main" id="{9285FDF9-723D-47D9-999E-F958430AFBB1}"/>
              </a:ext>
            </a:extLst>
          </p:cNvPr>
          <p:cNvSpPr/>
          <p:nvPr/>
        </p:nvSpPr>
        <p:spPr>
          <a:xfrm rot="18504594">
            <a:off x="5581699" y="4451647"/>
            <a:ext cx="861719" cy="4220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hacia la izquierda 16">
            <a:extLst>
              <a:ext uri="{FF2B5EF4-FFF2-40B4-BE49-F238E27FC236}">
                <a16:creationId xmlns:a16="http://schemas.microsoft.com/office/drawing/2014/main" id="{E5B28020-3D38-495F-955E-16930E67731A}"/>
              </a:ext>
            </a:extLst>
          </p:cNvPr>
          <p:cNvSpPr/>
          <p:nvPr/>
        </p:nvSpPr>
        <p:spPr>
          <a:xfrm rot="18504594">
            <a:off x="11164692" y="4451648"/>
            <a:ext cx="861719" cy="4220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0065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5E08C-4CD9-497F-B4F7-9BE0EC071891}"/>
              </a:ext>
            </a:extLst>
          </p:cNvPr>
          <p:cNvSpPr>
            <a:spLocks noGrp="1"/>
          </p:cNvSpPr>
          <p:nvPr>
            <p:ph type="title"/>
          </p:nvPr>
        </p:nvSpPr>
        <p:spPr>
          <a:xfrm>
            <a:off x="1219778" y="425776"/>
            <a:ext cx="9601200" cy="1485900"/>
          </a:xfrm>
        </p:spPr>
        <p:txBody>
          <a:bodyPr/>
          <a:lstStyle/>
          <a:p>
            <a:r>
              <a:rPr lang="es-ES" u="sng" dirty="0"/>
              <a:t>Fichero2.prg</a:t>
            </a:r>
          </a:p>
        </p:txBody>
      </p:sp>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219778" y="1668545"/>
            <a:ext cx="10733410" cy="4100659"/>
          </a:xfrm>
        </p:spPr>
        <p:txBody>
          <a:bodyPr>
            <a:normAutofit/>
          </a:bodyPr>
          <a:lstStyle/>
          <a:p>
            <a:pPr marL="0" indent="0">
              <a:buNone/>
            </a:pPr>
            <a:r>
              <a:rPr lang="es-ES" b="0" i="0" dirty="0">
                <a:solidFill>
                  <a:schemeClr val="tx1"/>
                </a:solidFill>
                <a:effectLst/>
              </a:rPr>
              <a:t>Para la </a:t>
            </a:r>
            <a:r>
              <a:rPr lang="es-ES" dirty="0">
                <a:solidFill>
                  <a:schemeClr val="tx1"/>
                </a:solidFill>
              </a:rPr>
              <a:t>segunda</a:t>
            </a:r>
            <a:r>
              <a:rPr lang="es-ES" b="0" i="0" dirty="0">
                <a:solidFill>
                  <a:schemeClr val="tx1"/>
                </a:solidFill>
                <a:effectLst/>
              </a:rPr>
              <a:t> traza se nos pide que un algoritmo de reemplazo de mejor rendimiento que otro con la F.C. asociativa por conjuntos. En mi caso voy a usar </a:t>
            </a:r>
            <a:r>
              <a:rPr lang="es-ES" b="1" i="0" dirty="0">
                <a:solidFill>
                  <a:schemeClr val="tx1"/>
                </a:solidFill>
                <a:effectLst/>
              </a:rPr>
              <a:t>dos</a:t>
            </a:r>
            <a:r>
              <a:rPr lang="es-ES" b="0" i="0" dirty="0">
                <a:solidFill>
                  <a:schemeClr val="tx1"/>
                </a:solidFill>
                <a:effectLst/>
              </a:rPr>
              <a:t> conjuntos (C0 y C1).</a:t>
            </a:r>
          </a:p>
          <a:p>
            <a:pPr marL="0" indent="0">
              <a:buNone/>
            </a:pPr>
            <a:endParaRPr lang="es-ES" dirty="0">
              <a:solidFill>
                <a:schemeClr val="tx1"/>
              </a:solidFill>
            </a:endParaRPr>
          </a:p>
          <a:p>
            <a:pPr marL="0" indent="0">
              <a:buNone/>
            </a:pPr>
            <a:r>
              <a:rPr lang="es-ES" b="0" i="0" dirty="0">
                <a:solidFill>
                  <a:schemeClr val="tx1"/>
                </a:solidFill>
                <a:effectLst/>
              </a:rPr>
              <a:t>Yo he elegido los algoritmos LRU y FIFO, ya que son opuestos. </a:t>
            </a:r>
          </a:p>
          <a:p>
            <a:pPr marL="0" indent="0">
              <a:buNone/>
            </a:pPr>
            <a:endParaRPr lang="es-ES" dirty="0">
              <a:solidFill>
                <a:schemeClr val="tx1"/>
              </a:solidFill>
            </a:endParaRPr>
          </a:p>
          <a:p>
            <a:pPr marL="0" indent="0">
              <a:buNone/>
            </a:pPr>
            <a:r>
              <a:rPr lang="es-ES" b="1" i="0" u="sng" dirty="0">
                <a:solidFill>
                  <a:schemeClr val="tx1"/>
                </a:solidFill>
                <a:effectLst/>
              </a:rPr>
              <a:t>O</a:t>
            </a:r>
            <a:r>
              <a:rPr lang="es-ES" b="1" u="sng" dirty="0">
                <a:solidFill>
                  <a:schemeClr val="tx1"/>
                </a:solidFill>
              </a:rPr>
              <a:t>bjetivo</a:t>
            </a:r>
            <a:r>
              <a:rPr lang="es-ES" b="1" dirty="0">
                <a:solidFill>
                  <a:schemeClr val="tx1"/>
                </a:solidFill>
              </a:rPr>
              <a:t>: </a:t>
            </a:r>
            <a:r>
              <a:rPr lang="es-ES" dirty="0">
                <a:solidFill>
                  <a:schemeClr val="tx1"/>
                </a:solidFill>
              </a:rPr>
              <a:t>el algoritmo FIFO de menos fallos que el LRU</a:t>
            </a:r>
            <a:endParaRPr lang="es-ES" b="0" i="0" dirty="0">
              <a:solidFill>
                <a:schemeClr val="tx1"/>
              </a:solidFill>
              <a:effectLst/>
            </a:endParaRPr>
          </a:p>
        </p:txBody>
      </p:sp>
    </p:spTree>
    <p:extLst>
      <p:ext uri="{BB962C8B-B14F-4D97-AF65-F5344CB8AC3E}">
        <p14:creationId xmlns:p14="http://schemas.microsoft.com/office/powerpoint/2010/main" val="115777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365315" y="1215550"/>
            <a:ext cx="9601200" cy="822094"/>
          </a:xfrm>
        </p:spPr>
        <p:txBody>
          <a:bodyPr/>
          <a:lstStyle/>
          <a:p>
            <a:r>
              <a:rPr lang="es-ES" dirty="0"/>
              <a:t>Primero rellenamos la memoria caché por completo, el número de fallos en ambas funciones es el mismo, ya que se comportan de la misma forma</a:t>
            </a:r>
          </a:p>
        </p:txBody>
      </p:sp>
      <p:sp>
        <p:nvSpPr>
          <p:cNvPr id="4" name="Título 1">
            <a:extLst>
              <a:ext uri="{FF2B5EF4-FFF2-40B4-BE49-F238E27FC236}">
                <a16:creationId xmlns:a16="http://schemas.microsoft.com/office/drawing/2014/main" id="{62A9E02C-1C17-4A8B-8F71-556D37FF121E}"/>
              </a:ext>
            </a:extLst>
          </p:cNvPr>
          <p:cNvSpPr>
            <a:spLocks noGrp="1"/>
          </p:cNvSpPr>
          <p:nvPr>
            <p:ph type="title"/>
          </p:nvPr>
        </p:nvSpPr>
        <p:spPr>
          <a:xfrm>
            <a:off x="1219778" y="425776"/>
            <a:ext cx="9601200" cy="789774"/>
          </a:xfrm>
        </p:spPr>
        <p:txBody>
          <a:bodyPr/>
          <a:lstStyle/>
          <a:p>
            <a:r>
              <a:rPr lang="es-ES" u="sng" dirty="0"/>
              <a:t>Paso 1.1:</a:t>
            </a:r>
          </a:p>
        </p:txBody>
      </p:sp>
      <p:pic>
        <p:nvPicPr>
          <p:cNvPr id="6" name="Imagen 5">
            <a:extLst>
              <a:ext uri="{FF2B5EF4-FFF2-40B4-BE49-F238E27FC236}">
                <a16:creationId xmlns:a16="http://schemas.microsoft.com/office/drawing/2014/main" id="{FD93FB15-05B2-4719-B2C7-F5BED2F88A34}"/>
              </a:ext>
            </a:extLst>
          </p:cNvPr>
          <p:cNvPicPr>
            <a:picLocks noChangeAspect="1"/>
          </p:cNvPicPr>
          <p:nvPr/>
        </p:nvPicPr>
        <p:blipFill rotWithShape="1">
          <a:blip r:embed="rId2"/>
          <a:srcRect r="25344"/>
          <a:stretch/>
        </p:blipFill>
        <p:spPr>
          <a:xfrm>
            <a:off x="3676454" y="3157979"/>
            <a:ext cx="6278251" cy="2801520"/>
          </a:xfrm>
          <a:prstGeom prst="rect">
            <a:avLst/>
          </a:prstGeom>
        </p:spPr>
      </p:pic>
      <p:pic>
        <p:nvPicPr>
          <p:cNvPr id="8" name="Imagen 7">
            <a:extLst>
              <a:ext uri="{FF2B5EF4-FFF2-40B4-BE49-F238E27FC236}">
                <a16:creationId xmlns:a16="http://schemas.microsoft.com/office/drawing/2014/main" id="{7E6D9D72-0D3A-46FB-9025-F7C2B083655C}"/>
              </a:ext>
            </a:extLst>
          </p:cNvPr>
          <p:cNvPicPr>
            <a:picLocks noChangeAspect="1"/>
          </p:cNvPicPr>
          <p:nvPr/>
        </p:nvPicPr>
        <p:blipFill>
          <a:blip r:embed="rId3"/>
          <a:stretch>
            <a:fillRect/>
          </a:stretch>
        </p:blipFill>
        <p:spPr>
          <a:xfrm>
            <a:off x="1365315" y="2694967"/>
            <a:ext cx="1283617" cy="3737257"/>
          </a:xfrm>
          <a:prstGeom prst="rect">
            <a:avLst/>
          </a:prstGeom>
        </p:spPr>
      </p:pic>
      <p:sp>
        <p:nvSpPr>
          <p:cNvPr id="9" name="Flecha: a la derecha 8">
            <a:extLst>
              <a:ext uri="{FF2B5EF4-FFF2-40B4-BE49-F238E27FC236}">
                <a16:creationId xmlns:a16="http://schemas.microsoft.com/office/drawing/2014/main" id="{EB0CCC4B-98C8-47DB-9750-645859B91C72}"/>
              </a:ext>
            </a:extLst>
          </p:cNvPr>
          <p:cNvSpPr/>
          <p:nvPr/>
        </p:nvSpPr>
        <p:spPr>
          <a:xfrm>
            <a:off x="2705493" y="4298622"/>
            <a:ext cx="914400" cy="8220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8576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365315" y="1215550"/>
            <a:ext cx="9601200" cy="822094"/>
          </a:xfrm>
        </p:spPr>
        <p:txBody>
          <a:bodyPr>
            <a:normAutofit/>
          </a:bodyPr>
          <a:lstStyle/>
          <a:p>
            <a:r>
              <a:rPr lang="es-ES" dirty="0"/>
              <a:t>Ahora volvemos a llamar a los 7 primeros bloques para que el algoritmo LRU invierta su orden a la hora de reemplazar los bloques.</a:t>
            </a:r>
          </a:p>
        </p:txBody>
      </p:sp>
      <p:sp>
        <p:nvSpPr>
          <p:cNvPr id="4" name="Título 1">
            <a:extLst>
              <a:ext uri="{FF2B5EF4-FFF2-40B4-BE49-F238E27FC236}">
                <a16:creationId xmlns:a16="http://schemas.microsoft.com/office/drawing/2014/main" id="{62A9E02C-1C17-4A8B-8F71-556D37FF121E}"/>
              </a:ext>
            </a:extLst>
          </p:cNvPr>
          <p:cNvSpPr>
            <a:spLocks noGrp="1"/>
          </p:cNvSpPr>
          <p:nvPr>
            <p:ph type="title"/>
          </p:nvPr>
        </p:nvSpPr>
        <p:spPr>
          <a:xfrm>
            <a:off x="1219778" y="425776"/>
            <a:ext cx="9601200" cy="789774"/>
          </a:xfrm>
        </p:spPr>
        <p:txBody>
          <a:bodyPr/>
          <a:lstStyle/>
          <a:p>
            <a:r>
              <a:rPr lang="es-ES" u="sng" dirty="0"/>
              <a:t>Paso 1.2:</a:t>
            </a:r>
          </a:p>
        </p:txBody>
      </p:sp>
      <p:pic>
        <p:nvPicPr>
          <p:cNvPr id="22" name="Imagen 21">
            <a:extLst>
              <a:ext uri="{FF2B5EF4-FFF2-40B4-BE49-F238E27FC236}">
                <a16:creationId xmlns:a16="http://schemas.microsoft.com/office/drawing/2014/main" id="{2E18106C-A9D9-4E7A-92C0-27C047921DA4}"/>
              </a:ext>
            </a:extLst>
          </p:cNvPr>
          <p:cNvPicPr>
            <a:picLocks noChangeAspect="1"/>
          </p:cNvPicPr>
          <p:nvPr/>
        </p:nvPicPr>
        <p:blipFill rotWithShape="1">
          <a:blip r:embed="rId2">
            <a:extLst>
              <a:ext uri="{28A0092B-C50C-407E-A947-70E740481C1C}">
                <a14:useLocalDpi xmlns:a14="http://schemas.microsoft.com/office/drawing/2010/main" val="0"/>
              </a:ext>
            </a:extLst>
          </a:blip>
          <a:srcRect r="25569"/>
          <a:stretch/>
        </p:blipFill>
        <p:spPr>
          <a:xfrm>
            <a:off x="3676455" y="3163894"/>
            <a:ext cx="6259398" cy="2789689"/>
          </a:xfrm>
          <a:prstGeom prst="rect">
            <a:avLst/>
          </a:prstGeom>
        </p:spPr>
      </p:pic>
      <p:pic>
        <p:nvPicPr>
          <p:cNvPr id="23" name="Imagen 22">
            <a:extLst>
              <a:ext uri="{FF2B5EF4-FFF2-40B4-BE49-F238E27FC236}">
                <a16:creationId xmlns:a16="http://schemas.microsoft.com/office/drawing/2014/main" id="{7BC9DA2D-CD20-4335-A20C-F0DB2F0854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65315" y="3655274"/>
            <a:ext cx="1283617" cy="1816643"/>
          </a:xfrm>
          <a:prstGeom prst="rect">
            <a:avLst/>
          </a:prstGeom>
        </p:spPr>
      </p:pic>
      <p:sp>
        <p:nvSpPr>
          <p:cNvPr id="27" name="Flecha: a la derecha 26">
            <a:extLst>
              <a:ext uri="{FF2B5EF4-FFF2-40B4-BE49-F238E27FC236}">
                <a16:creationId xmlns:a16="http://schemas.microsoft.com/office/drawing/2014/main" id="{29B1B523-F178-4DDA-B586-5BF483009313}"/>
              </a:ext>
            </a:extLst>
          </p:cNvPr>
          <p:cNvSpPr/>
          <p:nvPr/>
        </p:nvSpPr>
        <p:spPr>
          <a:xfrm>
            <a:off x="2705493" y="4298622"/>
            <a:ext cx="914400" cy="8220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204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365315" y="1215550"/>
            <a:ext cx="9601200" cy="822094"/>
          </a:xfrm>
        </p:spPr>
        <p:txBody>
          <a:bodyPr/>
          <a:lstStyle/>
          <a:p>
            <a:r>
              <a:rPr lang="es-ES" b="0" i="0" dirty="0">
                <a:solidFill>
                  <a:schemeClr val="tx1"/>
                </a:solidFill>
                <a:effectLst/>
                <a:latin typeface="+mj-lt"/>
              </a:rPr>
              <a:t>Referenciamos ocho bloques nuevos (en este caso del </a:t>
            </a:r>
            <a:r>
              <a:rPr lang="es-ES" b="1" i="0" dirty="0">
                <a:solidFill>
                  <a:schemeClr val="tx1"/>
                </a:solidFill>
                <a:effectLst/>
                <a:latin typeface="+mj-lt"/>
              </a:rPr>
              <a:t>B16</a:t>
            </a:r>
            <a:r>
              <a:rPr lang="es-ES" b="0" i="0" dirty="0">
                <a:solidFill>
                  <a:schemeClr val="tx1"/>
                </a:solidFill>
                <a:effectLst/>
                <a:latin typeface="+mj-lt"/>
              </a:rPr>
              <a:t> al </a:t>
            </a:r>
            <a:r>
              <a:rPr lang="es-ES" b="1" i="0" dirty="0">
                <a:solidFill>
                  <a:schemeClr val="tx1"/>
                </a:solidFill>
                <a:effectLst/>
                <a:latin typeface="+mj-lt"/>
              </a:rPr>
              <a:t>B23</a:t>
            </a:r>
            <a:r>
              <a:rPr lang="es-ES" b="0" i="0" dirty="0">
                <a:solidFill>
                  <a:schemeClr val="tx1"/>
                </a:solidFill>
                <a:effectLst/>
                <a:latin typeface="+mj-lt"/>
              </a:rPr>
              <a:t>), LRU los pondrá al final de b4 a b7 y de b12 a b15, pero FIFO los pondrá de b0 a b3 y de b8 a b11</a:t>
            </a:r>
            <a:endParaRPr lang="es-ES" dirty="0"/>
          </a:p>
        </p:txBody>
      </p:sp>
      <p:sp>
        <p:nvSpPr>
          <p:cNvPr id="4" name="Título 1">
            <a:extLst>
              <a:ext uri="{FF2B5EF4-FFF2-40B4-BE49-F238E27FC236}">
                <a16:creationId xmlns:a16="http://schemas.microsoft.com/office/drawing/2014/main" id="{62A9E02C-1C17-4A8B-8F71-556D37FF121E}"/>
              </a:ext>
            </a:extLst>
          </p:cNvPr>
          <p:cNvSpPr>
            <a:spLocks noGrp="1"/>
          </p:cNvSpPr>
          <p:nvPr>
            <p:ph type="title"/>
          </p:nvPr>
        </p:nvSpPr>
        <p:spPr>
          <a:xfrm>
            <a:off x="1219778" y="425776"/>
            <a:ext cx="9601200" cy="789774"/>
          </a:xfrm>
        </p:spPr>
        <p:txBody>
          <a:bodyPr/>
          <a:lstStyle/>
          <a:p>
            <a:r>
              <a:rPr lang="es-ES" u="sng" dirty="0"/>
              <a:t>Paso 2:</a:t>
            </a:r>
          </a:p>
        </p:txBody>
      </p:sp>
      <p:pic>
        <p:nvPicPr>
          <p:cNvPr id="22" name="Imagen 21">
            <a:extLst>
              <a:ext uri="{FF2B5EF4-FFF2-40B4-BE49-F238E27FC236}">
                <a16:creationId xmlns:a16="http://schemas.microsoft.com/office/drawing/2014/main" id="{2E18106C-A9D9-4E7A-92C0-27C047921DA4}"/>
              </a:ext>
            </a:extLst>
          </p:cNvPr>
          <p:cNvPicPr>
            <a:picLocks noChangeAspect="1"/>
          </p:cNvPicPr>
          <p:nvPr/>
        </p:nvPicPr>
        <p:blipFill rotWithShape="1">
          <a:blip r:embed="rId2">
            <a:extLst>
              <a:ext uri="{28A0092B-C50C-407E-A947-70E740481C1C}">
                <a14:useLocalDpi xmlns:a14="http://schemas.microsoft.com/office/drawing/2010/main" val="0"/>
              </a:ext>
            </a:extLst>
          </a:blip>
          <a:srcRect l="350" r="350"/>
          <a:stretch/>
        </p:blipFill>
        <p:spPr>
          <a:xfrm>
            <a:off x="3676455" y="3163894"/>
            <a:ext cx="6259398" cy="2789689"/>
          </a:xfrm>
          <a:prstGeom prst="rect">
            <a:avLst/>
          </a:prstGeom>
        </p:spPr>
      </p:pic>
      <p:pic>
        <p:nvPicPr>
          <p:cNvPr id="23" name="Imagen 22">
            <a:extLst>
              <a:ext uri="{FF2B5EF4-FFF2-40B4-BE49-F238E27FC236}">
                <a16:creationId xmlns:a16="http://schemas.microsoft.com/office/drawing/2014/main" id="{7BC9DA2D-CD20-4335-A20C-F0DB2F0854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90566" y="3655274"/>
            <a:ext cx="1233115" cy="1816643"/>
          </a:xfrm>
          <a:prstGeom prst="rect">
            <a:avLst/>
          </a:prstGeom>
        </p:spPr>
      </p:pic>
      <p:sp>
        <p:nvSpPr>
          <p:cNvPr id="27" name="Flecha: a la derecha 26">
            <a:extLst>
              <a:ext uri="{FF2B5EF4-FFF2-40B4-BE49-F238E27FC236}">
                <a16:creationId xmlns:a16="http://schemas.microsoft.com/office/drawing/2014/main" id="{29B1B523-F178-4DDA-B586-5BF483009313}"/>
              </a:ext>
            </a:extLst>
          </p:cNvPr>
          <p:cNvSpPr/>
          <p:nvPr/>
        </p:nvSpPr>
        <p:spPr>
          <a:xfrm>
            <a:off x="2705493" y="4298622"/>
            <a:ext cx="914400" cy="8220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7190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365315" y="1215550"/>
            <a:ext cx="9601200" cy="1343828"/>
          </a:xfrm>
        </p:spPr>
        <p:txBody>
          <a:bodyPr>
            <a:normAutofit/>
          </a:bodyPr>
          <a:lstStyle/>
          <a:p>
            <a:r>
              <a:rPr lang="es-ES" b="0" i="0" dirty="0">
                <a:solidFill>
                  <a:schemeClr val="tx1"/>
                </a:solidFill>
                <a:effectLst/>
                <a:latin typeface="+mj-lt"/>
              </a:rPr>
              <a:t>Ahora </a:t>
            </a:r>
            <a:r>
              <a:rPr lang="es-ES" dirty="0">
                <a:solidFill>
                  <a:schemeClr val="tx1"/>
                </a:solidFill>
                <a:latin typeface="+mj-lt"/>
              </a:rPr>
              <a:t>volvemos a referenciar los bloques de M.P del B8 a B15 para así causar más fallos en el LRU, con FIFO no hay fallos porque ya los tenía referenciados</a:t>
            </a:r>
            <a:endParaRPr lang="es-ES" dirty="0"/>
          </a:p>
        </p:txBody>
      </p:sp>
      <p:sp>
        <p:nvSpPr>
          <p:cNvPr id="4" name="Título 1">
            <a:extLst>
              <a:ext uri="{FF2B5EF4-FFF2-40B4-BE49-F238E27FC236}">
                <a16:creationId xmlns:a16="http://schemas.microsoft.com/office/drawing/2014/main" id="{62A9E02C-1C17-4A8B-8F71-556D37FF121E}"/>
              </a:ext>
            </a:extLst>
          </p:cNvPr>
          <p:cNvSpPr>
            <a:spLocks noGrp="1"/>
          </p:cNvSpPr>
          <p:nvPr>
            <p:ph type="title"/>
          </p:nvPr>
        </p:nvSpPr>
        <p:spPr>
          <a:xfrm>
            <a:off x="1219778" y="425776"/>
            <a:ext cx="9601200" cy="789774"/>
          </a:xfrm>
        </p:spPr>
        <p:txBody>
          <a:bodyPr/>
          <a:lstStyle/>
          <a:p>
            <a:r>
              <a:rPr lang="es-ES" u="sng" dirty="0"/>
              <a:t>Paso 3 (el más importante):</a:t>
            </a:r>
          </a:p>
        </p:txBody>
      </p:sp>
      <p:pic>
        <p:nvPicPr>
          <p:cNvPr id="22" name="Imagen 21">
            <a:extLst>
              <a:ext uri="{FF2B5EF4-FFF2-40B4-BE49-F238E27FC236}">
                <a16:creationId xmlns:a16="http://schemas.microsoft.com/office/drawing/2014/main" id="{2E18106C-A9D9-4E7A-92C0-27C047921DA4}"/>
              </a:ext>
            </a:extLst>
          </p:cNvPr>
          <p:cNvPicPr>
            <a:picLocks noChangeAspect="1"/>
          </p:cNvPicPr>
          <p:nvPr/>
        </p:nvPicPr>
        <p:blipFill rotWithShape="1">
          <a:blip r:embed="rId2">
            <a:extLst>
              <a:ext uri="{28A0092B-C50C-407E-A947-70E740481C1C}">
                <a14:useLocalDpi xmlns:a14="http://schemas.microsoft.com/office/drawing/2010/main" val="0"/>
              </a:ext>
            </a:extLst>
          </a:blip>
          <a:srcRect l="169" r="169"/>
          <a:stretch/>
        </p:blipFill>
        <p:spPr>
          <a:xfrm>
            <a:off x="3676455" y="3163894"/>
            <a:ext cx="6259398" cy="2789689"/>
          </a:xfrm>
          <a:prstGeom prst="rect">
            <a:avLst/>
          </a:prstGeom>
        </p:spPr>
      </p:pic>
      <p:pic>
        <p:nvPicPr>
          <p:cNvPr id="23" name="Imagen 22">
            <a:extLst>
              <a:ext uri="{FF2B5EF4-FFF2-40B4-BE49-F238E27FC236}">
                <a16:creationId xmlns:a16="http://schemas.microsoft.com/office/drawing/2014/main" id="{7BC9DA2D-CD20-4335-A20C-F0DB2F0854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90566" y="3710691"/>
            <a:ext cx="1233115" cy="1705808"/>
          </a:xfrm>
          <a:prstGeom prst="rect">
            <a:avLst/>
          </a:prstGeom>
        </p:spPr>
      </p:pic>
      <p:sp>
        <p:nvSpPr>
          <p:cNvPr id="27" name="Flecha: a la derecha 26">
            <a:extLst>
              <a:ext uri="{FF2B5EF4-FFF2-40B4-BE49-F238E27FC236}">
                <a16:creationId xmlns:a16="http://schemas.microsoft.com/office/drawing/2014/main" id="{29B1B523-F178-4DDA-B586-5BF483009313}"/>
              </a:ext>
            </a:extLst>
          </p:cNvPr>
          <p:cNvSpPr/>
          <p:nvPr/>
        </p:nvSpPr>
        <p:spPr>
          <a:xfrm>
            <a:off x="2705493" y="4298622"/>
            <a:ext cx="914400" cy="8220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720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C58D74-20B2-42A4-8C26-EAF793C03624}"/>
              </a:ext>
            </a:extLst>
          </p:cNvPr>
          <p:cNvSpPr>
            <a:spLocks noGrp="1"/>
          </p:cNvSpPr>
          <p:nvPr>
            <p:ph idx="1"/>
          </p:nvPr>
        </p:nvSpPr>
        <p:spPr>
          <a:xfrm>
            <a:off x="1219778" y="1503575"/>
            <a:ext cx="9601200" cy="1117077"/>
          </a:xfrm>
        </p:spPr>
        <p:txBody>
          <a:bodyPr>
            <a:normAutofit/>
          </a:bodyPr>
          <a:lstStyle/>
          <a:p>
            <a:r>
              <a:rPr lang="es-ES" dirty="0"/>
              <a:t>Los anteriores pasos se irán realizando en bucle hasta llegar a las 500 líneas del fichero, finalmente vemos que el algoritmo FIFO supera al LRU, aunque hay muy poca diferencia.</a:t>
            </a:r>
          </a:p>
        </p:txBody>
      </p:sp>
      <p:sp>
        <p:nvSpPr>
          <p:cNvPr id="4" name="Título 1">
            <a:extLst>
              <a:ext uri="{FF2B5EF4-FFF2-40B4-BE49-F238E27FC236}">
                <a16:creationId xmlns:a16="http://schemas.microsoft.com/office/drawing/2014/main" id="{3B6CB369-0B69-47B4-91EF-4EBE4BDF84EA}"/>
              </a:ext>
            </a:extLst>
          </p:cNvPr>
          <p:cNvSpPr>
            <a:spLocks noGrp="1"/>
          </p:cNvSpPr>
          <p:nvPr>
            <p:ph type="title"/>
          </p:nvPr>
        </p:nvSpPr>
        <p:spPr>
          <a:xfrm>
            <a:off x="1219778" y="425776"/>
            <a:ext cx="9601200" cy="893977"/>
          </a:xfrm>
        </p:spPr>
        <p:txBody>
          <a:bodyPr/>
          <a:lstStyle/>
          <a:p>
            <a:r>
              <a:rPr lang="es-ES" u="sng" dirty="0"/>
              <a:t>Fichero2.prg</a:t>
            </a:r>
            <a:r>
              <a:rPr lang="es-ES" dirty="0"/>
              <a:t>: Resultados</a:t>
            </a:r>
          </a:p>
        </p:txBody>
      </p:sp>
      <p:pic>
        <p:nvPicPr>
          <p:cNvPr id="8" name="Imagen 7">
            <a:extLst>
              <a:ext uri="{FF2B5EF4-FFF2-40B4-BE49-F238E27FC236}">
                <a16:creationId xmlns:a16="http://schemas.microsoft.com/office/drawing/2014/main" id="{688EC808-D572-4562-8F40-15CAF4CCCC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842" y="2708733"/>
            <a:ext cx="4896435" cy="2985056"/>
          </a:xfrm>
          <a:prstGeom prst="rect">
            <a:avLst/>
          </a:prstGeom>
        </p:spPr>
      </p:pic>
      <p:sp>
        <p:nvSpPr>
          <p:cNvPr id="9" name="Rectángulo 8">
            <a:extLst>
              <a:ext uri="{FF2B5EF4-FFF2-40B4-BE49-F238E27FC236}">
                <a16:creationId xmlns:a16="http://schemas.microsoft.com/office/drawing/2014/main" id="{3F86F858-40AC-4AEA-8CD6-C929DB82648D}"/>
              </a:ext>
            </a:extLst>
          </p:cNvPr>
          <p:cNvSpPr/>
          <p:nvPr/>
        </p:nvSpPr>
        <p:spPr>
          <a:xfrm>
            <a:off x="4320540" y="4985291"/>
            <a:ext cx="1512570" cy="2922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65385321-55C9-4171-875F-63E76E7C601E}"/>
              </a:ext>
            </a:extLst>
          </p:cNvPr>
          <p:cNvSpPr/>
          <p:nvPr/>
        </p:nvSpPr>
        <p:spPr>
          <a:xfrm>
            <a:off x="2253006" y="5957740"/>
            <a:ext cx="2846895" cy="575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Por conjuntos con </a:t>
            </a:r>
            <a:r>
              <a:rPr lang="es-ES" b="1" dirty="0"/>
              <a:t>LRU</a:t>
            </a:r>
          </a:p>
        </p:txBody>
      </p:sp>
      <p:pic>
        <p:nvPicPr>
          <p:cNvPr id="13" name="Imagen 12">
            <a:extLst>
              <a:ext uri="{FF2B5EF4-FFF2-40B4-BE49-F238E27FC236}">
                <a16:creationId xmlns:a16="http://schemas.microsoft.com/office/drawing/2014/main" id="{6DD5D16E-E9BA-4052-AEFD-5471FCC2A1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4812" y="2723265"/>
            <a:ext cx="4864582" cy="2955991"/>
          </a:xfrm>
          <a:prstGeom prst="rect">
            <a:avLst/>
          </a:prstGeom>
        </p:spPr>
      </p:pic>
      <p:sp>
        <p:nvSpPr>
          <p:cNvPr id="14" name="Rectángulo 13">
            <a:extLst>
              <a:ext uri="{FF2B5EF4-FFF2-40B4-BE49-F238E27FC236}">
                <a16:creationId xmlns:a16="http://schemas.microsoft.com/office/drawing/2014/main" id="{986A75A5-E68A-4073-AB0C-EC54C6F452F3}"/>
              </a:ext>
            </a:extLst>
          </p:cNvPr>
          <p:cNvSpPr/>
          <p:nvPr/>
        </p:nvSpPr>
        <p:spPr>
          <a:xfrm>
            <a:off x="9893353" y="4985290"/>
            <a:ext cx="1466850" cy="2922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FBC2585C-CAAC-4D74-9979-FAE26F8F02A9}"/>
              </a:ext>
            </a:extLst>
          </p:cNvPr>
          <p:cNvSpPr/>
          <p:nvPr/>
        </p:nvSpPr>
        <p:spPr>
          <a:xfrm>
            <a:off x="7974083" y="5957740"/>
            <a:ext cx="2846895" cy="575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Por conjuntos con </a:t>
            </a:r>
            <a:r>
              <a:rPr lang="es-ES" b="1" dirty="0"/>
              <a:t>FIFO</a:t>
            </a:r>
          </a:p>
        </p:txBody>
      </p:sp>
      <p:sp>
        <p:nvSpPr>
          <p:cNvPr id="16" name="Flecha: hacia la izquierda 15">
            <a:extLst>
              <a:ext uri="{FF2B5EF4-FFF2-40B4-BE49-F238E27FC236}">
                <a16:creationId xmlns:a16="http://schemas.microsoft.com/office/drawing/2014/main" id="{9285FDF9-723D-47D9-999E-F958430AFBB1}"/>
              </a:ext>
            </a:extLst>
          </p:cNvPr>
          <p:cNvSpPr/>
          <p:nvPr/>
        </p:nvSpPr>
        <p:spPr>
          <a:xfrm rot="18504594">
            <a:off x="5581699" y="4451647"/>
            <a:ext cx="861719" cy="4220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hacia la izquierda 16">
            <a:extLst>
              <a:ext uri="{FF2B5EF4-FFF2-40B4-BE49-F238E27FC236}">
                <a16:creationId xmlns:a16="http://schemas.microsoft.com/office/drawing/2014/main" id="{E5B28020-3D38-495F-955E-16930E67731A}"/>
              </a:ext>
            </a:extLst>
          </p:cNvPr>
          <p:cNvSpPr/>
          <p:nvPr/>
        </p:nvSpPr>
        <p:spPr>
          <a:xfrm rot="18504594">
            <a:off x="11164692" y="4451648"/>
            <a:ext cx="861719" cy="4220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0004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5E08C-4CD9-497F-B4F7-9BE0EC071891}"/>
              </a:ext>
            </a:extLst>
          </p:cNvPr>
          <p:cNvSpPr>
            <a:spLocks noGrp="1"/>
          </p:cNvSpPr>
          <p:nvPr>
            <p:ph type="title"/>
          </p:nvPr>
        </p:nvSpPr>
        <p:spPr>
          <a:xfrm>
            <a:off x="1219778" y="425776"/>
            <a:ext cx="9601200" cy="1485900"/>
          </a:xfrm>
        </p:spPr>
        <p:txBody>
          <a:bodyPr/>
          <a:lstStyle/>
          <a:p>
            <a:r>
              <a:rPr lang="es-ES" u="sng" dirty="0"/>
              <a:t>Fichero3.prg</a:t>
            </a:r>
          </a:p>
        </p:txBody>
      </p:sp>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219778" y="1668545"/>
            <a:ext cx="10733410" cy="4100659"/>
          </a:xfrm>
        </p:spPr>
        <p:txBody>
          <a:bodyPr>
            <a:normAutofit/>
          </a:bodyPr>
          <a:lstStyle/>
          <a:p>
            <a:pPr marL="0" indent="0">
              <a:buNone/>
            </a:pPr>
            <a:r>
              <a:rPr lang="es-ES" b="0" i="0" dirty="0">
                <a:solidFill>
                  <a:schemeClr val="tx1"/>
                </a:solidFill>
                <a:effectLst/>
              </a:rPr>
              <a:t>Para la </a:t>
            </a:r>
            <a:r>
              <a:rPr lang="es-ES" dirty="0">
                <a:solidFill>
                  <a:schemeClr val="tx1"/>
                </a:solidFill>
              </a:rPr>
              <a:t>última traza</a:t>
            </a:r>
            <a:r>
              <a:rPr lang="es-ES" b="0" i="0" dirty="0">
                <a:solidFill>
                  <a:schemeClr val="tx1"/>
                </a:solidFill>
                <a:effectLst/>
              </a:rPr>
              <a:t> se nos pide lo contrario que en la segunda traza, conseguir que FIFO teng</a:t>
            </a:r>
            <a:r>
              <a:rPr lang="es-ES" dirty="0">
                <a:solidFill>
                  <a:schemeClr val="tx1"/>
                </a:solidFill>
              </a:rPr>
              <a:t>a más fallos que el algoritmo LRU</a:t>
            </a:r>
            <a:r>
              <a:rPr lang="es-ES" b="0" i="0" dirty="0">
                <a:solidFill>
                  <a:schemeClr val="tx1"/>
                </a:solidFill>
                <a:effectLst/>
              </a:rPr>
              <a:t>.</a:t>
            </a:r>
            <a:endParaRPr lang="es-ES" dirty="0">
              <a:solidFill>
                <a:schemeClr val="tx1"/>
              </a:solidFill>
            </a:endParaRPr>
          </a:p>
          <a:p>
            <a:pPr marL="0" indent="0">
              <a:buNone/>
            </a:pPr>
            <a:endParaRPr lang="es-ES" dirty="0">
              <a:solidFill>
                <a:schemeClr val="tx1"/>
              </a:solidFill>
            </a:endParaRPr>
          </a:p>
          <a:p>
            <a:pPr marL="0" indent="0">
              <a:buNone/>
            </a:pPr>
            <a:r>
              <a:rPr lang="es-ES" b="1" i="0" u="sng" dirty="0">
                <a:solidFill>
                  <a:schemeClr val="tx1"/>
                </a:solidFill>
                <a:effectLst/>
              </a:rPr>
              <a:t>O</a:t>
            </a:r>
            <a:r>
              <a:rPr lang="es-ES" b="1" u="sng" dirty="0">
                <a:solidFill>
                  <a:schemeClr val="tx1"/>
                </a:solidFill>
              </a:rPr>
              <a:t>bjetivo</a:t>
            </a:r>
            <a:r>
              <a:rPr lang="es-ES" b="1" dirty="0">
                <a:solidFill>
                  <a:schemeClr val="tx1"/>
                </a:solidFill>
              </a:rPr>
              <a:t>: </a:t>
            </a:r>
            <a:r>
              <a:rPr lang="es-ES" dirty="0">
                <a:solidFill>
                  <a:schemeClr val="tx1"/>
                </a:solidFill>
              </a:rPr>
              <a:t>el algoritmo LRU de menos fallos que el FIFO</a:t>
            </a:r>
            <a:endParaRPr lang="es-ES" b="0" i="0" dirty="0">
              <a:solidFill>
                <a:schemeClr val="tx1"/>
              </a:solidFill>
              <a:effectLst/>
            </a:endParaRPr>
          </a:p>
        </p:txBody>
      </p:sp>
    </p:spTree>
    <p:extLst>
      <p:ext uri="{BB962C8B-B14F-4D97-AF65-F5344CB8AC3E}">
        <p14:creationId xmlns:p14="http://schemas.microsoft.com/office/powerpoint/2010/main" val="1436581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C58D74-20B2-42A4-8C26-EAF793C03624}"/>
              </a:ext>
            </a:extLst>
          </p:cNvPr>
          <p:cNvSpPr>
            <a:spLocks noGrp="1"/>
          </p:cNvSpPr>
          <p:nvPr>
            <p:ph idx="1"/>
          </p:nvPr>
        </p:nvSpPr>
        <p:spPr>
          <a:xfrm>
            <a:off x="1219778" y="1503575"/>
            <a:ext cx="9601200" cy="1117077"/>
          </a:xfrm>
        </p:spPr>
        <p:txBody>
          <a:bodyPr>
            <a:normAutofit/>
          </a:bodyPr>
          <a:lstStyle/>
          <a:p>
            <a:r>
              <a:rPr lang="es-ES" dirty="0"/>
              <a:t>Con tan solo cambiar el último paso del fichero2, en vez de referenciar del B8 al B15 referenciamos del B0 al B7, el algoritmo FIFO acabará teniendo más fallos que el LRU.</a:t>
            </a:r>
          </a:p>
        </p:txBody>
      </p:sp>
      <p:sp>
        <p:nvSpPr>
          <p:cNvPr id="4" name="Título 1">
            <a:extLst>
              <a:ext uri="{FF2B5EF4-FFF2-40B4-BE49-F238E27FC236}">
                <a16:creationId xmlns:a16="http://schemas.microsoft.com/office/drawing/2014/main" id="{3B6CB369-0B69-47B4-91EF-4EBE4BDF84EA}"/>
              </a:ext>
            </a:extLst>
          </p:cNvPr>
          <p:cNvSpPr>
            <a:spLocks noGrp="1"/>
          </p:cNvSpPr>
          <p:nvPr>
            <p:ph type="title"/>
          </p:nvPr>
        </p:nvSpPr>
        <p:spPr>
          <a:xfrm>
            <a:off x="1219778" y="425776"/>
            <a:ext cx="9601200" cy="893977"/>
          </a:xfrm>
        </p:spPr>
        <p:txBody>
          <a:bodyPr/>
          <a:lstStyle/>
          <a:p>
            <a:r>
              <a:rPr lang="es-ES" u="sng" dirty="0"/>
              <a:t>Fichero3.prg</a:t>
            </a:r>
            <a:r>
              <a:rPr lang="es-ES" dirty="0"/>
              <a:t>: Resultados</a:t>
            </a:r>
          </a:p>
        </p:txBody>
      </p:sp>
      <p:pic>
        <p:nvPicPr>
          <p:cNvPr id="8" name="Imagen 7">
            <a:extLst>
              <a:ext uri="{FF2B5EF4-FFF2-40B4-BE49-F238E27FC236}">
                <a16:creationId xmlns:a16="http://schemas.microsoft.com/office/drawing/2014/main" id="{688EC808-D572-4562-8F40-15CAF4CCCC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842" y="2715892"/>
            <a:ext cx="4896435" cy="2970738"/>
          </a:xfrm>
          <a:prstGeom prst="rect">
            <a:avLst/>
          </a:prstGeom>
        </p:spPr>
      </p:pic>
      <p:sp>
        <p:nvSpPr>
          <p:cNvPr id="9" name="Rectángulo 8">
            <a:extLst>
              <a:ext uri="{FF2B5EF4-FFF2-40B4-BE49-F238E27FC236}">
                <a16:creationId xmlns:a16="http://schemas.microsoft.com/office/drawing/2014/main" id="{3F86F858-40AC-4AEA-8CD6-C929DB82648D}"/>
              </a:ext>
            </a:extLst>
          </p:cNvPr>
          <p:cNvSpPr/>
          <p:nvPr/>
        </p:nvSpPr>
        <p:spPr>
          <a:xfrm>
            <a:off x="4320540" y="4985291"/>
            <a:ext cx="1512570" cy="2922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65385321-55C9-4171-875F-63E76E7C601E}"/>
              </a:ext>
            </a:extLst>
          </p:cNvPr>
          <p:cNvSpPr/>
          <p:nvPr/>
        </p:nvSpPr>
        <p:spPr>
          <a:xfrm>
            <a:off x="2253006" y="5957740"/>
            <a:ext cx="2846895" cy="575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Por conjuntos con </a:t>
            </a:r>
            <a:r>
              <a:rPr lang="es-ES" b="1" dirty="0"/>
              <a:t>LRU</a:t>
            </a:r>
          </a:p>
        </p:txBody>
      </p:sp>
      <p:pic>
        <p:nvPicPr>
          <p:cNvPr id="13" name="Imagen 12">
            <a:extLst>
              <a:ext uri="{FF2B5EF4-FFF2-40B4-BE49-F238E27FC236}">
                <a16:creationId xmlns:a16="http://schemas.microsoft.com/office/drawing/2014/main" id="{6DD5D16E-E9BA-4052-AEFD-5471FCC2A1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20145" y="2723265"/>
            <a:ext cx="4833916" cy="2955991"/>
          </a:xfrm>
          <a:prstGeom prst="rect">
            <a:avLst/>
          </a:prstGeom>
        </p:spPr>
      </p:pic>
      <p:sp>
        <p:nvSpPr>
          <p:cNvPr id="14" name="Rectángulo 13">
            <a:extLst>
              <a:ext uri="{FF2B5EF4-FFF2-40B4-BE49-F238E27FC236}">
                <a16:creationId xmlns:a16="http://schemas.microsoft.com/office/drawing/2014/main" id="{986A75A5-E68A-4073-AB0C-EC54C6F452F3}"/>
              </a:ext>
            </a:extLst>
          </p:cNvPr>
          <p:cNvSpPr/>
          <p:nvPr/>
        </p:nvSpPr>
        <p:spPr>
          <a:xfrm>
            <a:off x="9893353" y="4985290"/>
            <a:ext cx="1466850" cy="2922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FBC2585C-CAAC-4D74-9979-FAE26F8F02A9}"/>
              </a:ext>
            </a:extLst>
          </p:cNvPr>
          <p:cNvSpPr/>
          <p:nvPr/>
        </p:nvSpPr>
        <p:spPr>
          <a:xfrm>
            <a:off x="7974083" y="5957740"/>
            <a:ext cx="2846895" cy="575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Por conjuntos con </a:t>
            </a:r>
            <a:r>
              <a:rPr lang="es-ES" b="1" dirty="0"/>
              <a:t>FIFO</a:t>
            </a:r>
          </a:p>
        </p:txBody>
      </p:sp>
      <p:sp>
        <p:nvSpPr>
          <p:cNvPr id="16" name="Flecha: hacia la izquierda 15">
            <a:extLst>
              <a:ext uri="{FF2B5EF4-FFF2-40B4-BE49-F238E27FC236}">
                <a16:creationId xmlns:a16="http://schemas.microsoft.com/office/drawing/2014/main" id="{9285FDF9-723D-47D9-999E-F958430AFBB1}"/>
              </a:ext>
            </a:extLst>
          </p:cNvPr>
          <p:cNvSpPr/>
          <p:nvPr/>
        </p:nvSpPr>
        <p:spPr>
          <a:xfrm rot="18504594">
            <a:off x="5581699" y="4451647"/>
            <a:ext cx="861719" cy="4220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hacia la izquierda 16">
            <a:extLst>
              <a:ext uri="{FF2B5EF4-FFF2-40B4-BE49-F238E27FC236}">
                <a16:creationId xmlns:a16="http://schemas.microsoft.com/office/drawing/2014/main" id="{E5B28020-3D38-495F-955E-16930E67731A}"/>
              </a:ext>
            </a:extLst>
          </p:cNvPr>
          <p:cNvSpPr/>
          <p:nvPr/>
        </p:nvSpPr>
        <p:spPr>
          <a:xfrm rot="18504594">
            <a:off x="11164692" y="4451648"/>
            <a:ext cx="861719" cy="4220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4470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CDF9A-E282-4E40-A5A1-BC5070EE1BA5}"/>
              </a:ext>
            </a:extLst>
          </p:cNvPr>
          <p:cNvSpPr>
            <a:spLocks noGrp="1"/>
          </p:cNvSpPr>
          <p:nvPr>
            <p:ph type="ctrTitle"/>
          </p:nvPr>
        </p:nvSpPr>
        <p:spPr/>
        <p:txBody>
          <a:bodyPr/>
          <a:lstStyle/>
          <a:p>
            <a:r>
              <a:rPr lang="es-ES" u="sng" dirty="0"/>
              <a:t>Parte 3</a:t>
            </a:r>
          </a:p>
        </p:txBody>
      </p:sp>
    </p:spTree>
    <p:extLst>
      <p:ext uri="{BB962C8B-B14F-4D97-AF65-F5344CB8AC3E}">
        <p14:creationId xmlns:p14="http://schemas.microsoft.com/office/powerpoint/2010/main" val="13232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8">
            <a:extLst>
              <a:ext uri="{FF2B5EF4-FFF2-40B4-BE49-F238E27FC236}">
                <a16:creationId xmlns:a16="http://schemas.microsoft.com/office/drawing/2014/main" id="{57E4A968-BBA7-46DC-93A3-A4F3355B77F2}"/>
              </a:ext>
            </a:extLst>
          </p:cNvPr>
          <p:cNvSpPr>
            <a:spLocks noGrp="1"/>
          </p:cNvSpPr>
          <p:nvPr>
            <p:ph idx="1"/>
          </p:nvPr>
        </p:nvSpPr>
        <p:spPr>
          <a:xfrm>
            <a:off x="1219200" y="2171700"/>
            <a:ext cx="9020831" cy="2267478"/>
          </a:xfrm>
        </p:spPr>
        <p:txBody>
          <a:bodyPr>
            <a:normAutofit lnSpcReduction="10000"/>
          </a:bodyPr>
          <a:lstStyle/>
          <a:p>
            <a:pPr marL="0" indent="0">
              <a:buNone/>
            </a:pPr>
            <a:r>
              <a:rPr lang="es-ES" sz="2400" dirty="0"/>
              <a:t>La configuración por la que he optado es de: palabras de 8 bits, bloques con 256 palabras, MP de </a:t>
            </a:r>
            <a:r>
              <a:rPr lang="es-ES" sz="2400" b="1" dirty="0"/>
              <a:t>1Mb</a:t>
            </a:r>
            <a:r>
              <a:rPr lang="es-ES" sz="2400" dirty="0"/>
              <a:t> con </a:t>
            </a:r>
            <a:r>
              <a:rPr lang="es-ES" sz="2400" b="1" dirty="0"/>
              <a:t>4096</a:t>
            </a:r>
            <a:r>
              <a:rPr lang="es-ES" sz="2400" dirty="0"/>
              <a:t> </a:t>
            </a:r>
            <a:r>
              <a:rPr lang="es-ES" sz="2400" b="1" dirty="0"/>
              <a:t>bloques</a:t>
            </a:r>
            <a:r>
              <a:rPr lang="es-ES" sz="2400" dirty="0"/>
              <a:t> y una caché de </a:t>
            </a:r>
            <a:r>
              <a:rPr lang="es-ES" sz="2400" b="1" dirty="0"/>
              <a:t>4Kb </a:t>
            </a:r>
            <a:r>
              <a:rPr lang="es-ES" sz="2400" dirty="0"/>
              <a:t>con</a:t>
            </a:r>
            <a:r>
              <a:rPr lang="es-ES" sz="2400" b="1" dirty="0"/>
              <a:t> 16 bloques</a:t>
            </a:r>
            <a:r>
              <a:rPr lang="es-ES" sz="2400" dirty="0"/>
              <a:t>.</a:t>
            </a:r>
          </a:p>
          <a:p>
            <a:pPr marL="0" indent="0">
              <a:buNone/>
            </a:pPr>
            <a:endParaRPr lang="es-ES" sz="2400" dirty="0"/>
          </a:p>
          <a:p>
            <a:pPr marL="0" indent="0">
              <a:buNone/>
            </a:pPr>
            <a:r>
              <a:rPr lang="es-ES" sz="2400" dirty="0"/>
              <a:t>Antes de comenzar con las trazas, he definido el formato de dirección en base a los datos anteriores:</a:t>
            </a:r>
            <a:endParaRPr lang="es-ES" dirty="0">
              <a:solidFill>
                <a:srgbClr val="0070C0"/>
              </a:solidFill>
            </a:endParaRPr>
          </a:p>
          <a:p>
            <a:pPr marL="0" indent="0">
              <a:buNone/>
            </a:pPr>
            <a:endParaRPr lang="es-ES" dirty="0">
              <a:solidFill>
                <a:schemeClr val="tx1"/>
              </a:solidFill>
            </a:endParaRPr>
          </a:p>
        </p:txBody>
      </p:sp>
      <p:sp>
        <p:nvSpPr>
          <p:cNvPr id="13" name="Título 1">
            <a:extLst>
              <a:ext uri="{FF2B5EF4-FFF2-40B4-BE49-F238E27FC236}">
                <a16:creationId xmlns:a16="http://schemas.microsoft.com/office/drawing/2014/main" id="{CD5FF36E-AB52-4FB3-B258-74ED7EF61B28}"/>
              </a:ext>
            </a:extLst>
          </p:cNvPr>
          <p:cNvSpPr>
            <a:spLocks noGrp="1"/>
          </p:cNvSpPr>
          <p:nvPr>
            <p:ph type="title"/>
          </p:nvPr>
        </p:nvSpPr>
        <p:spPr>
          <a:xfrm>
            <a:off x="1371600" y="685800"/>
            <a:ext cx="9601200" cy="1485900"/>
          </a:xfrm>
        </p:spPr>
        <p:txBody>
          <a:bodyPr/>
          <a:lstStyle/>
          <a:p>
            <a:r>
              <a:rPr lang="es-ES" u="sng" dirty="0"/>
              <a:t>Antes de empezar</a:t>
            </a:r>
          </a:p>
        </p:txBody>
      </p:sp>
    </p:spTree>
    <p:extLst>
      <p:ext uri="{BB962C8B-B14F-4D97-AF65-F5344CB8AC3E}">
        <p14:creationId xmlns:p14="http://schemas.microsoft.com/office/powerpoint/2010/main" val="150945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C8016650-1911-429B-8B37-4C825D6E4458}"/>
                  </a:ext>
                </a:extLst>
              </p:cNvPr>
              <p:cNvSpPr/>
              <p:nvPr/>
            </p:nvSpPr>
            <p:spPr>
              <a:xfrm>
                <a:off x="8864338" y="192917"/>
                <a:ext cx="3126557" cy="1353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buFont typeface="Arial" panose="020B0604020202020204" pitchFamily="34" charset="0"/>
                  <a:buChar char="•"/>
                </a:pPr>
                <a:r>
                  <a:rPr lang="es-ES" sz="1600" b="1" u="sng" dirty="0"/>
                  <a:t>Tamaño de la MP</a:t>
                </a:r>
                <a:r>
                  <a:rPr lang="es-ES" sz="1600" dirty="0"/>
                  <a:t>: 1Mb = </a:t>
                </a:r>
                <a14:m>
                  <m:oMath xmlns:m="http://schemas.openxmlformats.org/officeDocument/2006/math">
                    <m:sSup>
                      <m:sSupPr>
                        <m:ctrlPr>
                          <a:rPr lang="es-ES" sz="160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20</m:t>
                        </m:r>
                      </m:sup>
                    </m:sSup>
                  </m:oMath>
                </a14:m>
                <a:endParaRPr lang="es-ES" sz="1600" dirty="0"/>
              </a:p>
              <a:p>
                <a:pPr marL="285750" indent="-285750">
                  <a:buFont typeface="Arial" panose="020B0604020202020204" pitchFamily="34" charset="0"/>
                  <a:buChar char="•"/>
                </a:pPr>
                <a:r>
                  <a:rPr lang="es-ES" sz="1600" b="1" u="sng" dirty="0"/>
                  <a:t>N.º de bloques en MP</a:t>
                </a:r>
                <a:r>
                  <a:rPr lang="es-ES" sz="1600" dirty="0"/>
                  <a:t>: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12</m:t>
                        </m:r>
                      </m:sup>
                    </m:sSup>
                  </m:oMath>
                </a14:m>
                <a:endParaRPr lang="es-ES" sz="1600" dirty="0"/>
              </a:p>
              <a:p>
                <a:pPr marL="285750" indent="-285750">
                  <a:buFont typeface="Arial" panose="020B0604020202020204" pitchFamily="34" charset="0"/>
                  <a:buChar char="•"/>
                </a:pPr>
                <a:r>
                  <a:rPr lang="es-ES" sz="1600" b="1" u="sng" dirty="0"/>
                  <a:t>Tamaño de bloque</a:t>
                </a:r>
                <a:r>
                  <a:rPr lang="es-ES" sz="1600" b="1" dirty="0"/>
                  <a:t>:</a:t>
                </a:r>
                <a:r>
                  <a:rPr lang="es-ES" sz="1600" dirty="0"/>
                  <a:t> 256b =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8</m:t>
                        </m:r>
                      </m:sup>
                    </m:sSup>
                  </m:oMath>
                </a14:m>
                <a:endParaRPr lang="es-ES" sz="1600" dirty="0"/>
              </a:p>
              <a:p>
                <a:pPr marL="285750" indent="-285750">
                  <a:buFont typeface="Arial" panose="020B0604020202020204" pitchFamily="34" charset="0"/>
                  <a:buChar char="•"/>
                </a:pPr>
                <a:r>
                  <a:rPr lang="es-ES" sz="1600" b="1" u="sng" dirty="0"/>
                  <a:t>Palabras por bloque</a:t>
                </a:r>
                <a:r>
                  <a:rPr lang="es-ES" sz="1600" b="1" dirty="0"/>
                  <a:t>:</a:t>
                </a:r>
                <a:r>
                  <a:rPr lang="es-ES" sz="1600" dirty="0"/>
                  <a:t> 256 =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8</m:t>
                        </m:r>
                      </m:sup>
                    </m:sSup>
                  </m:oMath>
                </a14:m>
                <a:endParaRPr lang="es-ES" sz="1600" dirty="0"/>
              </a:p>
              <a:p>
                <a:pPr marL="285750" indent="-285750">
                  <a:buFont typeface="Arial" panose="020B0604020202020204" pitchFamily="34" charset="0"/>
                  <a:buChar char="•"/>
                </a:pPr>
                <a:r>
                  <a:rPr lang="es-ES" sz="1600" b="1" u="sng" dirty="0"/>
                  <a:t>N.º de bloques en MC</a:t>
                </a:r>
                <a:r>
                  <a:rPr lang="es-ES" sz="1600" dirty="0"/>
                  <a:t>: 16 =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4</m:t>
                        </m:r>
                      </m:sup>
                    </m:sSup>
                  </m:oMath>
                </a14:m>
                <a:r>
                  <a:rPr lang="es-ES" dirty="0"/>
                  <a:t> </a:t>
                </a:r>
              </a:p>
            </p:txBody>
          </p:sp>
        </mc:Choice>
        <mc:Fallback xmlns="">
          <p:sp>
            <p:nvSpPr>
              <p:cNvPr id="4" name="Rectángulo 3">
                <a:extLst>
                  <a:ext uri="{FF2B5EF4-FFF2-40B4-BE49-F238E27FC236}">
                    <a16:creationId xmlns:a16="http://schemas.microsoft.com/office/drawing/2014/main" id="{C8016650-1911-429B-8B37-4C825D6E4458}"/>
                  </a:ext>
                </a:extLst>
              </p:cNvPr>
              <p:cNvSpPr>
                <a:spLocks noRot="1" noChangeAspect="1" noMove="1" noResize="1" noEditPoints="1" noAdjustHandles="1" noChangeArrowheads="1" noChangeShapeType="1" noTextEdit="1"/>
              </p:cNvSpPr>
              <p:nvPr/>
            </p:nvSpPr>
            <p:spPr>
              <a:xfrm>
                <a:off x="8864338" y="192917"/>
                <a:ext cx="3126557" cy="1353079"/>
              </a:xfrm>
              <a:prstGeom prst="rect">
                <a:avLst/>
              </a:prstGeom>
              <a:blipFill>
                <a:blip r:embed="rId2"/>
                <a:stretch>
                  <a:fillRect l="-193" b="-3509"/>
                </a:stretch>
              </a:blipFill>
            </p:spPr>
            <p:txBody>
              <a:bodyPr/>
              <a:lstStyle/>
              <a:p>
                <a:r>
                  <a:rPr lang="es-ES">
                    <a:noFill/>
                  </a:rPr>
                  <a:t> </a:t>
                </a:r>
              </a:p>
            </p:txBody>
          </p:sp>
        </mc:Fallback>
      </mc:AlternateContent>
      <p:sp>
        <p:nvSpPr>
          <p:cNvPr id="6" name="Marcador de contenido 5">
            <a:extLst>
              <a:ext uri="{FF2B5EF4-FFF2-40B4-BE49-F238E27FC236}">
                <a16:creationId xmlns:a16="http://schemas.microsoft.com/office/drawing/2014/main" id="{76808471-2C98-4E00-8C52-CC0D96DE2754}"/>
              </a:ext>
            </a:extLst>
          </p:cNvPr>
          <p:cNvSpPr>
            <a:spLocks noGrp="1"/>
          </p:cNvSpPr>
          <p:nvPr>
            <p:ph idx="1"/>
          </p:nvPr>
        </p:nvSpPr>
        <p:spPr>
          <a:xfrm>
            <a:off x="1371599" y="1724004"/>
            <a:ext cx="9601200" cy="2518921"/>
          </a:xfrm>
        </p:spPr>
        <p:txBody>
          <a:bodyPr/>
          <a:lstStyle/>
          <a:p>
            <a:r>
              <a:rPr lang="es-ES" sz="1800" dirty="0">
                <a:solidFill>
                  <a:srgbClr val="191B0E"/>
                </a:solidFill>
                <a:latin typeface="Franklin Gothic Book" panose="020B0503020102020204" pitchFamily="34" charset="0"/>
              </a:rPr>
              <a:t>Tenemos una memoria con 2^20 direcciones, por lo que el número de bits total del formato de instrucción es de 20 bits.</a:t>
            </a:r>
          </a:p>
          <a:p>
            <a:r>
              <a:rPr lang="es-ES" sz="1800" dirty="0">
                <a:solidFill>
                  <a:srgbClr val="191B0E"/>
                </a:solidFill>
                <a:latin typeface="Franklin Gothic Book" panose="020B0503020102020204" pitchFamily="34" charset="0"/>
              </a:rPr>
              <a:t>L</a:t>
            </a:r>
            <a:r>
              <a:rPr lang="es-ES" sz="1800" kern="1200" baseline="0" dirty="0">
                <a:solidFill>
                  <a:srgbClr val="191B0E"/>
                </a:solidFill>
                <a:effectLst/>
                <a:latin typeface="Franklin Gothic Book" panose="020B0503020102020204" pitchFamily="34" charset="0"/>
                <a:ea typeface="+mn-ea"/>
                <a:cs typeface="+mn-cs"/>
              </a:rPr>
              <a:t>os 8 bits menos significativos son para dirigirse a la palabra dentro del bloque de MP (porque 2^8 = </a:t>
            </a:r>
            <a:r>
              <a:rPr lang="es-ES" sz="1800" dirty="0">
                <a:solidFill>
                  <a:srgbClr val="191B0E"/>
                </a:solidFill>
                <a:latin typeface="Franklin Gothic Book" panose="020B0503020102020204" pitchFamily="34" charset="0"/>
              </a:rPr>
              <a:t>256</a:t>
            </a:r>
            <a:r>
              <a:rPr lang="es-ES" sz="1800" kern="1200" baseline="0" dirty="0">
                <a:solidFill>
                  <a:srgbClr val="191B0E"/>
                </a:solidFill>
                <a:effectLst/>
                <a:latin typeface="Franklin Gothic Book" panose="020B0503020102020204" pitchFamily="34" charset="0"/>
                <a:ea typeface="+mn-ea"/>
                <a:cs typeface="+mn-cs"/>
              </a:rPr>
              <a:t> palabras). </a:t>
            </a:r>
          </a:p>
          <a:p>
            <a:r>
              <a:rPr lang="es-ES" sz="1800" kern="1200" baseline="0" dirty="0">
                <a:solidFill>
                  <a:srgbClr val="191B0E"/>
                </a:solidFill>
                <a:effectLst/>
                <a:latin typeface="Franklin Gothic Book" panose="020B0503020102020204" pitchFamily="34" charset="0"/>
                <a:ea typeface="+mn-ea"/>
                <a:cs typeface="+mn-cs"/>
              </a:rPr>
              <a:t>Los </a:t>
            </a:r>
            <a:r>
              <a:rPr lang="es-ES" sz="1800" dirty="0">
                <a:solidFill>
                  <a:srgbClr val="191B0E"/>
                </a:solidFill>
                <a:latin typeface="Franklin Gothic Book" panose="020B0503020102020204" pitchFamily="34" charset="0"/>
              </a:rPr>
              <a:t>12</a:t>
            </a:r>
            <a:r>
              <a:rPr lang="es-ES" sz="1800" kern="1200" baseline="0" dirty="0">
                <a:solidFill>
                  <a:srgbClr val="191B0E"/>
                </a:solidFill>
                <a:effectLst/>
                <a:latin typeface="Franklin Gothic Book" panose="020B0503020102020204" pitchFamily="34" charset="0"/>
                <a:ea typeface="+mn-ea"/>
                <a:cs typeface="+mn-cs"/>
              </a:rPr>
              <a:t> bits restantes indican el bloque de M.P al que se hace referencia (2^12 bloques de MP). Los 4 menos significativos definen el bloque de la caché en el que se va a ubicar ese bloque de M.P (porque 2^4 = </a:t>
            </a:r>
            <a:r>
              <a:rPr lang="es-ES" sz="1800" dirty="0">
                <a:solidFill>
                  <a:srgbClr val="191B0E"/>
                </a:solidFill>
                <a:latin typeface="Franklin Gothic Book" panose="020B0503020102020204" pitchFamily="34" charset="0"/>
              </a:rPr>
              <a:t>16</a:t>
            </a:r>
            <a:r>
              <a:rPr lang="es-ES" sz="1800" kern="1200" baseline="0" dirty="0">
                <a:solidFill>
                  <a:srgbClr val="191B0E"/>
                </a:solidFill>
                <a:effectLst/>
                <a:latin typeface="Franklin Gothic Book" panose="020B0503020102020204" pitchFamily="34" charset="0"/>
                <a:ea typeface="+mn-ea"/>
                <a:cs typeface="+mn-cs"/>
              </a:rPr>
              <a:t> bloques de caché). Los </a:t>
            </a:r>
            <a:r>
              <a:rPr lang="es-ES" sz="1800" dirty="0">
                <a:solidFill>
                  <a:srgbClr val="191B0E"/>
                </a:solidFill>
                <a:latin typeface="Franklin Gothic Book" panose="020B0503020102020204" pitchFamily="34" charset="0"/>
              </a:rPr>
              <a:t>8</a:t>
            </a:r>
            <a:r>
              <a:rPr lang="es-ES" sz="1800" kern="1200" baseline="0" dirty="0">
                <a:solidFill>
                  <a:srgbClr val="191B0E"/>
                </a:solidFill>
                <a:effectLst/>
                <a:latin typeface="Franklin Gothic Book" panose="020B0503020102020204" pitchFamily="34" charset="0"/>
                <a:ea typeface="+mn-ea"/>
                <a:cs typeface="+mn-cs"/>
              </a:rPr>
              <a:t> bits restantes son la etiqueta que tendrán en la caché.</a:t>
            </a:r>
            <a:endParaRPr lang="es-ES" sz="1800" dirty="0">
              <a:effectLst/>
            </a:endParaRPr>
          </a:p>
          <a:p>
            <a:endParaRPr lang="es-ES" dirty="0"/>
          </a:p>
        </p:txBody>
      </p:sp>
      <p:sp>
        <p:nvSpPr>
          <p:cNvPr id="10" name="Título 1">
            <a:extLst>
              <a:ext uri="{FF2B5EF4-FFF2-40B4-BE49-F238E27FC236}">
                <a16:creationId xmlns:a16="http://schemas.microsoft.com/office/drawing/2014/main" id="{7400805A-3528-4A82-A6FA-58C169504EE7}"/>
              </a:ext>
            </a:extLst>
          </p:cNvPr>
          <p:cNvSpPr>
            <a:spLocks noGrp="1"/>
          </p:cNvSpPr>
          <p:nvPr>
            <p:ph type="title"/>
          </p:nvPr>
        </p:nvSpPr>
        <p:spPr>
          <a:xfrm>
            <a:off x="1371600" y="685800"/>
            <a:ext cx="9601200" cy="747074"/>
          </a:xfrm>
        </p:spPr>
        <p:txBody>
          <a:bodyPr>
            <a:normAutofit/>
          </a:bodyPr>
          <a:lstStyle/>
          <a:p>
            <a:r>
              <a:rPr lang="es-ES" sz="3600" u="sng" dirty="0"/>
              <a:t>F.C. Directa</a:t>
            </a:r>
          </a:p>
        </p:txBody>
      </p:sp>
      <p:sp>
        <p:nvSpPr>
          <p:cNvPr id="7" name="Abrir llave 6">
            <a:extLst>
              <a:ext uri="{FF2B5EF4-FFF2-40B4-BE49-F238E27FC236}">
                <a16:creationId xmlns:a16="http://schemas.microsoft.com/office/drawing/2014/main" id="{A2FF31D8-3C54-4364-8C88-DCF0F0A34730}"/>
              </a:ext>
            </a:extLst>
          </p:cNvPr>
          <p:cNvSpPr/>
          <p:nvPr/>
        </p:nvSpPr>
        <p:spPr>
          <a:xfrm>
            <a:off x="8097625" y="192917"/>
            <a:ext cx="603316" cy="1353079"/>
          </a:xfrm>
          <a:prstGeom prst="leftBrace">
            <a:avLst/>
          </a:prstGeom>
          <a:ln>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s-ES"/>
          </a:p>
        </p:txBody>
      </p:sp>
      <p:sp>
        <p:nvSpPr>
          <p:cNvPr id="8" name="CuadroTexto 7">
            <a:extLst>
              <a:ext uri="{FF2B5EF4-FFF2-40B4-BE49-F238E27FC236}">
                <a16:creationId xmlns:a16="http://schemas.microsoft.com/office/drawing/2014/main" id="{EDF19877-1BBB-41D9-BC2A-424F06484607}"/>
              </a:ext>
            </a:extLst>
          </p:cNvPr>
          <p:cNvSpPr txBox="1"/>
          <p:nvPr/>
        </p:nvSpPr>
        <p:spPr>
          <a:xfrm>
            <a:off x="7278042" y="684790"/>
            <a:ext cx="819583" cy="369332"/>
          </a:xfrm>
          <a:prstGeom prst="rect">
            <a:avLst/>
          </a:prstGeom>
          <a:noFill/>
        </p:spPr>
        <p:txBody>
          <a:bodyPr wrap="none" rtlCol="0">
            <a:spAutoFit/>
          </a:bodyPr>
          <a:lstStyle/>
          <a:p>
            <a:r>
              <a:rPr lang="es-ES" b="1" dirty="0">
                <a:solidFill>
                  <a:srgbClr val="FF0000"/>
                </a:solidFill>
              </a:rPr>
              <a:t>DATOS</a:t>
            </a:r>
          </a:p>
        </p:txBody>
      </p:sp>
      <p:graphicFrame>
        <p:nvGraphicFramePr>
          <p:cNvPr id="11" name="Tabla 11">
            <a:extLst>
              <a:ext uri="{FF2B5EF4-FFF2-40B4-BE49-F238E27FC236}">
                <a16:creationId xmlns:a16="http://schemas.microsoft.com/office/drawing/2014/main" id="{3305CCCA-F6C6-410D-B17D-9447AB72203F}"/>
              </a:ext>
            </a:extLst>
          </p:cNvPr>
          <p:cNvGraphicFramePr>
            <a:graphicFrameLocks noGrp="1"/>
          </p:cNvGraphicFramePr>
          <p:nvPr>
            <p:extLst>
              <p:ext uri="{D42A27DB-BD31-4B8C-83A1-F6EECF244321}">
                <p14:modId xmlns:p14="http://schemas.microsoft.com/office/powerpoint/2010/main" val="3733514438"/>
              </p:ext>
            </p:extLst>
          </p:nvPr>
        </p:nvGraphicFramePr>
        <p:xfrm>
          <a:off x="2108200" y="5147150"/>
          <a:ext cx="8127999" cy="1112520"/>
        </p:xfrm>
        <a:graphic>
          <a:graphicData uri="http://schemas.openxmlformats.org/drawingml/2006/table">
            <a:tbl>
              <a:tblPr firstRow="1" bandRow="1">
                <a:tableStyleId>{5C22544A-7EE6-4342-B048-85BDC9FD1C3A}</a:tableStyleId>
              </a:tblPr>
              <a:tblGrid>
                <a:gridCol w="4537697">
                  <a:extLst>
                    <a:ext uri="{9D8B030D-6E8A-4147-A177-3AD203B41FA5}">
                      <a16:colId xmlns:a16="http://schemas.microsoft.com/office/drawing/2014/main" val="400667032"/>
                    </a:ext>
                  </a:extLst>
                </a:gridCol>
                <a:gridCol w="1753385">
                  <a:extLst>
                    <a:ext uri="{9D8B030D-6E8A-4147-A177-3AD203B41FA5}">
                      <a16:colId xmlns:a16="http://schemas.microsoft.com/office/drawing/2014/main" val="71227142"/>
                    </a:ext>
                  </a:extLst>
                </a:gridCol>
                <a:gridCol w="1836917">
                  <a:extLst>
                    <a:ext uri="{9D8B030D-6E8A-4147-A177-3AD203B41FA5}">
                      <a16:colId xmlns:a16="http://schemas.microsoft.com/office/drawing/2014/main" val="25347094"/>
                    </a:ext>
                  </a:extLst>
                </a:gridCol>
              </a:tblGrid>
              <a:tr h="370840">
                <a:tc>
                  <a:txBody>
                    <a:bodyPr/>
                    <a:lstStyle/>
                    <a:p>
                      <a:pPr algn="ctr"/>
                      <a:r>
                        <a:rPr lang="es-ES" dirty="0">
                          <a:solidFill>
                            <a:schemeClr val="tx1"/>
                          </a:solidFill>
                        </a:rPr>
                        <a:t>Etiqueta</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rPr>
                        <a:t>Bloque (M.C.)</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rPr>
                        <a:t>Palabra</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7410802"/>
                  </a:ext>
                </a:extLst>
              </a:tr>
              <a:tr h="370840">
                <a:tc>
                  <a:txBody>
                    <a:bodyPr/>
                    <a:lstStyle/>
                    <a:p>
                      <a:pPr algn="ctr"/>
                      <a:r>
                        <a:rPr lang="es-ES" dirty="0"/>
                        <a:t>8 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t>4 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t>8 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051622"/>
                  </a:ext>
                </a:extLst>
              </a:tr>
              <a:tr h="370840">
                <a:tc gridSpan="3">
                  <a:txBody>
                    <a:bodyPr/>
                    <a:lstStyle/>
                    <a:p>
                      <a:pPr algn="ctr"/>
                      <a:r>
                        <a:rPr lang="es-ES" b="1" dirty="0">
                          <a:solidFill>
                            <a:srgbClr val="C00000"/>
                          </a:solidFill>
                        </a:rPr>
                        <a:t>Dirección de M.P = 20 bits</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s-ES" dirty="0"/>
                    </a:p>
                  </a:txBody>
                  <a:tcPr anchor="ctr"/>
                </a:tc>
                <a:tc hMerge="1">
                  <a:txBody>
                    <a:bodyPr/>
                    <a:lstStyle/>
                    <a:p>
                      <a:pPr algn="ctr"/>
                      <a:endParaRPr lang="es-ES" dirty="0"/>
                    </a:p>
                  </a:txBody>
                  <a:tcPr anchor="ctr"/>
                </a:tc>
                <a:extLst>
                  <a:ext uri="{0D108BD9-81ED-4DB2-BD59-A6C34878D82A}">
                    <a16:rowId xmlns:a16="http://schemas.microsoft.com/office/drawing/2014/main" val="3569017147"/>
                  </a:ext>
                </a:extLst>
              </a:tr>
            </a:tbl>
          </a:graphicData>
        </a:graphic>
      </p:graphicFrame>
      <p:sp>
        <p:nvSpPr>
          <p:cNvPr id="14" name="Abrir llave 13">
            <a:extLst>
              <a:ext uri="{FF2B5EF4-FFF2-40B4-BE49-F238E27FC236}">
                <a16:creationId xmlns:a16="http://schemas.microsoft.com/office/drawing/2014/main" id="{1427B8B3-0DF8-411C-913B-2406F244FE9D}"/>
              </a:ext>
            </a:extLst>
          </p:cNvPr>
          <p:cNvSpPr/>
          <p:nvPr/>
        </p:nvSpPr>
        <p:spPr>
          <a:xfrm rot="5400000">
            <a:off x="5057153" y="1877569"/>
            <a:ext cx="393177" cy="6291085"/>
          </a:xfrm>
          <a:prstGeom prst="leftBrace">
            <a:avLst>
              <a:gd name="adj1" fmla="val 8333"/>
              <a:gd name="adj2" fmla="val 47752"/>
            </a:avLst>
          </a:prstGeom>
          <a:ln>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s-ES"/>
          </a:p>
        </p:txBody>
      </p:sp>
      <p:sp>
        <p:nvSpPr>
          <p:cNvPr id="15" name="CuadroTexto 14">
            <a:extLst>
              <a:ext uri="{FF2B5EF4-FFF2-40B4-BE49-F238E27FC236}">
                <a16:creationId xmlns:a16="http://schemas.microsoft.com/office/drawing/2014/main" id="{D3C4478A-F971-4857-A8D1-1222C2CBE612}"/>
              </a:ext>
            </a:extLst>
          </p:cNvPr>
          <p:cNvSpPr txBox="1"/>
          <p:nvPr/>
        </p:nvSpPr>
        <p:spPr>
          <a:xfrm>
            <a:off x="4249068" y="4457191"/>
            <a:ext cx="2476319" cy="369332"/>
          </a:xfrm>
          <a:prstGeom prst="rect">
            <a:avLst/>
          </a:prstGeom>
          <a:noFill/>
        </p:spPr>
        <p:txBody>
          <a:bodyPr wrap="none" rtlCol="0">
            <a:spAutoFit/>
          </a:bodyPr>
          <a:lstStyle/>
          <a:p>
            <a:r>
              <a:rPr lang="es-ES" b="1" dirty="0">
                <a:solidFill>
                  <a:srgbClr val="FF0000"/>
                </a:solidFill>
              </a:rPr>
              <a:t>Bloque de M.P (12 bits)</a:t>
            </a:r>
          </a:p>
        </p:txBody>
      </p:sp>
    </p:spTree>
    <p:extLst>
      <p:ext uri="{BB962C8B-B14F-4D97-AF65-F5344CB8AC3E}">
        <p14:creationId xmlns:p14="http://schemas.microsoft.com/office/powerpoint/2010/main" val="272923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76808471-2C98-4E00-8C52-CC0D96DE2754}"/>
              </a:ext>
            </a:extLst>
          </p:cNvPr>
          <p:cNvSpPr>
            <a:spLocks noGrp="1"/>
          </p:cNvSpPr>
          <p:nvPr>
            <p:ph idx="1"/>
          </p:nvPr>
        </p:nvSpPr>
        <p:spPr>
          <a:xfrm>
            <a:off x="1371600" y="1694861"/>
            <a:ext cx="9601200" cy="2518921"/>
          </a:xfrm>
        </p:spPr>
        <p:txBody>
          <a:bodyPr/>
          <a:lstStyle/>
          <a:p>
            <a:r>
              <a:rPr lang="es-ES" sz="1800" dirty="0">
                <a:solidFill>
                  <a:srgbClr val="191B0E"/>
                </a:solidFill>
                <a:latin typeface="Franklin Gothic Book" panose="020B0503020102020204" pitchFamily="34" charset="0"/>
              </a:rPr>
              <a:t>Tenemos una memoria con 2^20 direcciones, por lo que el número de bits total del formato de instrucción es de 20 bits.</a:t>
            </a:r>
          </a:p>
          <a:p>
            <a:r>
              <a:rPr lang="es-ES" sz="1800" dirty="0">
                <a:solidFill>
                  <a:srgbClr val="191B0E"/>
                </a:solidFill>
                <a:latin typeface="Franklin Gothic Book" panose="020B0503020102020204" pitchFamily="34" charset="0"/>
              </a:rPr>
              <a:t>L</a:t>
            </a:r>
            <a:r>
              <a:rPr lang="es-ES" sz="1800" kern="1200" baseline="0" dirty="0">
                <a:solidFill>
                  <a:srgbClr val="191B0E"/>
                </a:solidFill>
                <a:effectLst/>
                <a:latin typeface="Franklin Gothic Book" panose="020B0503020102020204" pitchFamily="34" charset="0"/>
                <a:ea typeface="+mn-ea"/>
                <a:cs typeface="+mn-cs"/>
              </a:rPr>
              <a:t>os 8 bits menos significativos son para dirigirse a la palabra dentro del bloque de MP (porque 2^8 = </a:t>
            </a:r>
            <a:r>
              <a:rPr lang="es-ES" sz="1800" dirty="0">
                <a:solidFill>
                  <a:srgbClr val="191B0E"/>
                </a:solidFill>
                <a:latin typeface="Franklin Gothic Book" panose="020B0503020102020204" pitchFamily="34" charset="0"/>
              </a:rPr>
              <a:t>256</a:t>
            </a:r>
            <a:r>
              <a:rPr lang="es-ES" sz="1800" kern="1200" baseline="0" dirty="0">
                <a:solidFill>
                  <a:srgbClr val="191B0E"/>
                </a:solidFill>
                <a:effectLst/>
                <a:latin typeface="Franklin Gothic Book" panose="020B0503020102020204" pitchFamily="34" charset="0"/>
                <a:ea typeface="+mn-ea"/>
                <a:cs typeface="+mn-cs"/>
              </a:rPr>
              <a:t> palabras). </a:t>
            </a:r>
          </a:p>
          <a:p>
            <a:r>
              <a:rPr lang="es-ES" sz="1800" kern="1200" baseline="0" dirty="0">
                <a:solidFill>
                  <a:srgbClr val="191B0E"/>
                </a:solidFill>
                <a:effectLst/>
                <a:latin typeface="Franklin Gothic Book" panose="020B0503020102020204" pitchFamily="34" charset="0"/>
                <a:ea typeface="+mn-ea"/>
                <a:cs typeface="+mn-cs"/>
              </a:rPr>
              <a:t>Los </a:t>
            </a:r>
            <a:r>
              <a:rPr lang="es-ES" sz="1800" dirty="0">
                <a:solidFill>
                  <a:srgbClr val="191B0E"/>
                </a:solidFill>
                <a:latin typeface="Franklin Gothic Book" panose="020B0503020102020204" pitchFamily="34" charset="0"/>
              </a:rPr>
              <a:t>12</a:t>
            </a:r>
            <a:r>
              <a:rPr lang="es-ES" sz="1800" kern="1200" baseline="0" dirty="0">
                <a:solidFill>
                  <a:srgbClr val="191B0E"/>
                </a:solidFill>
                <a:effectLst/>
                <a:latin typeface="Franklin Gothic Book" panose="020B0503020102020204" pitchFamily="34" charset="0"/>
                <a:ea typeface="+mn-ea"/>
                <a:cs typeface="+mn-cs"/>
              </a:rPr>
              <a:t> bits restantes indican el bloque de M.P al que se hace referencia (2^12 bloques de MP).</a:t>
            </a:r>
            <a:endParaRPr lang="es-ES" dirty="0"/>
          </a:p>
        </p:txBody>
      </p:sp>
      <p:sp>
        <p:nvSpPr>
          <p:cNvPr id="10" name="Título 1">
            <a:extLst>
              <a:ext uri="{FF2B5EF4-FFF2-40B4-BE49-F238E27FC236}">
                <a16:creationId xmlns:a16="http://schemas.microsoft.com/office/drawing/2014/main" id="{7400805A-3528-4A82-A6FA-58C169504EE7}"/>
              </a:ext>
            </a:extLst>
          </p:cNvPr>
          <p:cNvSpPr>
            <a:spLocks noGrp="1"/>
          </p:cNvSpPr>
          <p:nvPr>
            <p:ph type="title"/>
          </p:nvPr>
        </p:nvSpPr>
        <p:spPr>
          <a:xfrm>
            <a:off x="1371600" y="685800"/>
            <a:ext cx="9601200" cy="747074"/>
          </a:xfrm>
        </p:spPr>
        <p:txBody>
          <a:bodyPr>
            <a:normAutofit/>
          </a:bodyPr>
          <a:lstStyle/>
          <a:p>
            <a:r>
              <a:rPr lang="es-ES" sz="3600" u="sng" dirty="0"/>
              <a:t>F.C. Totalmente asociativa</a:t>
            </a:r>
          </a:p>
        </p:txBody>
      </p:sp>
      <p:graphicFrame>
        <p:nvGraphicFramePr>
          <p:cNvPr id="11" name="Tabla 11">
            <a:extLst>
              <a:ext uri="{FF2B5EF4-FFF2-40B4-BE49-F238E27FC236}">
                <a16:creationId xmlns:a16="http://schemas.microsoft.com/office/drawing/2014/main" id="{3305CCCA-F6C6-410D-B17D-9447AB72203F}"/>
              </a:ext>
            </a:extLst>
          </p:cNvPr>
          <p:cNvGraphicFramePr>
            <a:graphicFrameLocks noGrp="1"/>
          </p:cNvGraphicFramePr>
          <p:nvPr>
            <p:extLst>
              <p:ext uri="{D42A27DB-BD31-4B8C-83A1-F6EECF244321}">
                <p14:modId xmlns:p14="http://schemas.microsoft.com/office/powerpoint/2010/main" val="3214866549"/>
              </p:ext>
            </p:extLst>
          </p:nvPr>
        </p:nvGraphicFramePr>
        <p:xfrm>
          <a:off x="2032000" y="4362647"/>
          <a:ext cx="8127999" cy="1112520"/>
        </p:xfrm>
        <a:graphic>
          <a:graphicData uri="http://schemas.openxmlformats.org/drawingml/2006/table">
            <a:tbl>
              <a:tblPr firstRow="1" bandRow="1">
                <a:tableStyleId>{5C22544A-7EE6-4342-B048-85BDC9FD1C3A}</a:tableStyleId>
              </a:tblPr>
              <a:tblGrid>
                <a:gridCol w="6291082">
                  <a:extLst>
                    <a:ext uri="{9D8B030D-6E8A-4147-A177-3AD203B41FA5}">
                      <a16:colId xmlns:a16="http://schemas.microsoft.com/office/drawing/2014/main" val="400667032"/>
                    </a:ext>
                  </a:extLst>
                </a:gridCol>
                <a:gridCol w="1836917">
                  <a:extLst>
                    <a:ext uri="{9D8B030D-6E8A-4147-A177-3AD203B41FA5}">
                      <a16:colId xmlns:a16="http://schemas.microsoft.com/office/drawing/2014/main" val="25347094"/>
                    </a:ext>
                  </a:extLst>
                </a:gridCol>
              </a:tblGrid>
              <a:tr h="370840">
                <a:tc>
                  <a:txBody>
                    <a:bodyPr/>
                    <a:lstStyle/>
                    <a:p>
                      <a:pPr algn="ctr"/>
                      <a:r>
                        <a:rPr lang="es-ES" dirty="0">
                          <a:solidFill>
                            <a:schemeClr val="tx1"/>
                          </a:solidFill>
                        </a:rPr>
                        <a:t>Etiqueta</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rPr>
                        <a:t>Palabra</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7410802"/>
                  </a:ext>
                </a:extLst>
              </a:tr>
              <a:tr h="370840">
                <a:tc>
                  <a:txBody>
                    <a:bodyPr/>
                    <a:lstStyle/>
                    <a:p>
                      <a:pPr algn="ctr"/>
                      <a:r>
                        <a:rPr lang="es-ES" dirty="0"/>
                        <a:t>12 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dirty="0"/>
                        <a:t>8 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051622"/>
                  </a:ext>
                </a:extLst>
              </a:tr>
              <a:tr h="370840">
                <a:tc gridSpan="2">
                  <a:txBody>
                    <a:bodyPr/>
                    <a:lstStyle/>
                    <a:p>
                      <a:pPr algn="ctr"/>
                      <a:r>
                        <a:rPr lang="es-ES" b="1" dirty="0">
                          <a:solidFill>
                            <a:srgbClr val="C00000"/>
                          </a:solidFill>
                        </a:rPr>
                        <a:t>Dirección de M.P = 20 bits</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s-ES" dirty="0"/>
                    </a:p>
                  </a:txBody>
                  <a:tcPr anchor="ctr">
                    <a:lnL w="12700" cmpd="sng">
                      <a:noFill/>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69017147"/>
                  </a:ext>
                </a:extLst>
              </a:tr>
            </a:tbl>
          </a:graphicData>
        </a:graphic>
      </p:graphicFrame>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2B3384CA-29E6-417C-8A3F-2D6C80EC869A}"/>
                  </a:ext>
                </a:extLst>
              </p:cNvPr>
              <p:cNvSpPr/>
              <p:nvPr/>
            </p:nvSpPr>
            <p:spPr>
              <a:xfrm>
                <a:off x="8864338" y="192917"/>
                <a:ext cx="3126557" cy="1353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buFont typeface="Arial" panose="020B0604020202020204" pitchFamily="34" charset="0"/>
                  <a:buChar char="•"/>
                </a:pPr>
                <a:r>
                  <a:rPr lang="es-ES" sz="1600" b="1" u="sng" dirty="0"/>
                  <a:t>Tamaño de la MP</a:t>
                </a:r>
                <a:r>
                  <a:rPr lang="es-ES" sz="1600" dirty="0"/>
                  <a:t>: 1Mb = </a:t>
                </a:r>
                <a14:m>
                  <m:oMath xmlns:m="http://schemas.openxmlformats.org/officeDocument/2006/math">
                    <m:sSup>
                      <m:sSupPr>
                        <m:ctrlPr>
                          <a:rPr lang="es-ES" sz="160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20</m:t>
                        </m:r>
                      </m:sup>
                    </m:sSup>
                  </m:oMath>
                </a14:m>
                <a:endParaRPr lang="es-ES" sz="1600" dirty="0"/>
              </a:p>
              <a:p>
                <a:pPr marL="285750" indent="-285750">
                  <a:buFont typeface="Arial" panose="020B0604020202020204" pitchFamily="34" charset="0"/>
                  <a:buChar char="•"/>
                </a:pPr>
                <a:r>
                  <a:rPr lang="es-ES" sz="1600" b="1" u="sng" dirty="0"/>
                  <a:t>N.º de bloques en MP</a:t>
                </a:r>
                <a:r>
                  <a:rPr lang="es-ES" sz="1600" dirty="0"/>
                  <a:t>: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12</m:t>
                        </m:r>
                      </m:sup>
                    </m:sSup>
                  </m:oMath>
                </a14:m>
                <a:endParaRPr lang="es-ES" sz="1600" dirty="0"/>
              </a:p>
              <a:p>
                <a:pPr marL="285750" indent="-285750">
                  <a:buFont typeface="Arial" panose="020B0604020202020204" pitchFamily="34" charset="0"/>
                  <a:buChar char="•"/>
                </a:pPr>
                <a:r>
                  <a:rPr lang="es-ES" sz="1600" b="1" u="sng" dirty="0"/>
                  <a:t>Tamaño de bloque</a:t>
                </a:r>
                <a:r>
                  <a:rPr lang="es-ES" sz="1600" b="1" dirty="0"/>
                  <a:t>:</a:t>
                </a:r>
                <a:r>
                  <a:rPr lang="es-ES" sz="1600" dirty="0"/>
                  <a:t> 256b =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8</m:t>
                        </m:r>
                      </m:sup>
                    </m:sSup>
                  </m:oMath>
                </a14:m>
                <a:endParaRPr lang="es-ES" sz="1600" dirty="0"/>
              </a:p>
              <a:p>
                <a:pPr marL="285750" indent="-285750">
                  <a:buFont typeface="Arial" panose="020B0604020202020204" pitchFamily="34" charset="0"/>
                  <a:buChar char="•"/>
                </a:pPr>
                <a:r>
                  <a:rPr lang="es-ES" sz="1600" b="1" u="sng" dirty="0"/>
                  <a:t>Palabras por bloque</a:t>
                </a:r>
                <a:r>
                  <a:rPr lang="es-ES" sz="1600" b="1" dirty="0"/>
                  <a:t>:</a:t>
                </a:r>
                <a:r>
                  <a:rPr lang="es-ES" sz="1600" dirty="0"/>
                  <a:t> 256 =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8</m:t>
                        </m:r>
                      </m:sup>
                    </m:sSup>
                  </m:oMath>
                </a14:m>
                <a:endParaRPr lang="es-ES" sz="1600" dirty="0"/>
              </a:p>
              <a:p>
                <a:pPr marL="285750" indent="-285750">
                  <a:buFont typeface="Arial" panose="020B0604020202020204" pitchFamily="34" charset="0"/>
                  <a:buChar char="•"/>
                </a:pPr>
                <a:r>
                  <a:rPr lang="es-ES" sz="1600" b="1" u="sng" dirty="0"/>
                  <a:t>N.º de bloques en MC</a:t>
                </a:r>
                <a:r>
                  <a:rPr lang="es-ES" sz="1600" dirty="0"/>
                  <a:t>: 16 = </a:t>
                </a:r>
                <a14:m>
                  <m:oMath xmlns:m="http://schemas.openxmlformats.org/officeDocument/2006/math">
                    <m:sSup>
                      <m:sSupPr>
                        <m:ctrlPr>
                          <a:rPr lang="es-ES" sz="1600" b="0" i="1" smtClean="0">
                            <a:latin typeface="Cambria Math" panose="02040503050406030204" pitchFamily="18" charset="0"/>
                          </a:rPr>
                        </m:ctrlPr>
                      </m:sSupPr>
                      <m:e>
                        <m:r>
                          <a:rPr lang="es-ES" sz="1600" b="0" i="1" smtClean="0">
                            <a:latin typeface="Cambria Math" panose="02040503050406030204" pitchFamily="18" charset="0"/>
                          </a:rPr>
                          <m:t>2</m:t>
                        </m:r>
                      </m:e>
                      <m:sup>
                        <m:r>
                          <a:rPr lang="es-ES" sz="1600" b="0" i="1" smtClean="0">
                            <a:latin typeface="Cambria Math" panose="02040503050406030204" pitchFamily="18" charset="0"/>
                          </a:rPr>
                          <m:t>4</m:t>
                        </m:r>
                      </m:sup>
                    </m:sSup>
                  </m:oMath>
                </a14:m>
                <a:r>
                  <a:rPr lang="es-ES" dirty="0"/>
                  <a:t> </a:t>
                </a:r>
              </a:p>
            </p:txBody>
          </p:sp>
        </mc:Choice>
        <mc:Fallback xmlns="">
          <p:sp>
            <p:nvSpPr>
              <p:cNvPr id="9" name="Rectángulo 8">
                <a:extLst>
                  <a:ext uri="{FF2B5EF4-FFF2-40B4-BE49-F238E27FC236}">
                    <a16:creationId xmlns:a16="http://schemas.microsoft.com/office/drawing/2014/main" id="{2B3384CA-29E6-417C-8A3F-2D6C80EC869A}"/>
                  </a:ext>
                </a:extLst>
              </p:cNvPr>
              <p:cNvSpPr>
                <a:spLocks noRot="1" noChangeAspect="1" noMove="1" noResize="1" noEditPoints="1" noAdjustHandles="1" noChangeArrowheads="1" noChangeShapeType="1" noTextEdit="1"/>
              </p:cNvSpPr>
              <p:nvPr/>
            </p:nvSpPr>
            <p:spPr>
              <a:xfrm>
                <a:off x="8864338" y="192917"/>
                <a:ext cx="3126557" cy="1353079"/>
              </a:xfrm>
              <a:prstGeom prst="rect">
                <a:avLst/>
              </a:prstGeom>
              <a:blipFill>
                <a:blip r:embed="rId2"/>
                <a:stretch>
                  <a:fillRect l="-193" b="-3509"/>
                </a:stretch>
              </a:blipFill>
            </p:spPr>
            <p:txBody>
              <a:bodyPr/>
              <a:lstStyle/>
              <a:p>
                <a:r>
                  <a:rPr lang="es-ES">
                    <a:noFill/>
                  </a:rPr>
                  <a:t> </a:t>
                </a:r>
              </a:p>
            </p:txBody>
          </p:sp>
        </mc:Fallback>
      </mc:AlternateContent>
      <p:sp>
        <p:nvSpPr>
          <p:cNvPr id="12" name="Abrir llave 11">
            <a:extLst>
              <a:ext uri="{FF2B5EF4-FFF2-40B4-BE49-F238E27FC236}">
                <a16:creationId xmlns:a16="http://schemas.microsoft.com/office/drawing/2014/main" id="{BA534724-995A-4EB4-822D-1004A2702C5A}"/>
              </a:ext>
            </a:extLst>
          </p:cNvPr>
          <p:cNvSpPr/>
          <p:nvPr/>
        </p:nvSpPr>
        <p:spPr>
          <a:xfrm>
            <a:off x="8097625" y="192917"/>
            <a:ext cx="603316" cy="1353079"/>
          </a:xfrm>
          <a:prstGeom prst="leftBrace">
            <a:avLst/>
          </a:prstGeom>
          <a:ln>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s-ES"/>
          </a:p>
        </p:txBody>
      </p:sp>
      <p:sp>
        <p:nvSpPr>
          <p:cNvPr id="13" name="CuadroTexto 12">
            <a:extLst>
              <a:ext uri="{FF2B5EF4-FFF2-40B4-BE49-F238E27FC236}">
                <a16:creationId xmlns:a16="http://schemas.microsoft.com/office/drawing/2014/main" id="{01C262F1-0F9D-4A5D-9227-88449645ACC0}"/>
              </a:ext>
            </a:extLst>
          </p:cNvPr>
          <p:cNvSpPr txBox="1"/>
          <p:nvPr/>
        </p:nvSpPr>
        <p:spPr>
          <a:xfrm>
            <a:off x="7278042" y="684790"/>
            <a:ext cx="819583" cy="369332"/>
          </a:xfrm>
          <a:prstGeom prst="rect">
            <a:avLst/>
          </a:prstGeom>
          <a:noFill/>
        </p:spPr>
        <p:txBody>
          <a:bodyPr wrap="none" rtlCol="0">
            <a:spAutoFit/>
          </a:bodyPr>
          <a:lstStyle/>
          <a:p>
            <a:r>
              <a:rPr lang="es-ES" b="1" dirty="0">
                <a:solidFill>
                  <a:srgbClr val="FF0000"/>
                </a:solidFill>
              </a:rPr>
              <a:t>DATOS</a:t>
            </a:r>
          </a:p>
        </p:txBody>
      </p:sp>
    </p:spTree>
    <p:extLst>
      <p:ext uri="{BB962C8B-B14F-4D97-AF65-F5344CB8AC3E}">
        <p14:creationId xmlns:p14="http://schemas.microsoft.com/office/powerpoint/2010/main" val="153690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5E08C-4CD9-497F-B4F7-9BE0EC071891}"/>
              </a:ext>
            </a:extLst>
          </p:cNvPr>
          <p:cNvSpPr>
            <a:spLocks noGrp="1"/>
          </p:cNvSpPr>
          <p:nvPr>
            <p:ph type="title"/>
          </p:nvPr>
        </p:nvSpPr>
        <p:spPr>
          <a:xfrm>
            <a:off x="1219778" y="425776"/>
            <a:ext cx="9601200" cy="1485900"/>
          </a:xfrm>
        </p:spPr>
        <p:txBody>
          <a:bodyPr/>
          <a:lstStyle/>
          <a:p>
            <a:r>
              <a:rPr lang="es-ES" u="sng" dirty="0"/>
              <a:t>Fichero1.prg</a:t>
            </a:r>
          </a:p>
        </p:txBody>
      </p:sp>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219778" y="1630838"/>
            <a:ext cx="10972222" cy="4100659"/>
          </a:xfrm>
        </p:spPr>
        <p:txBody>
          <a:bodyPr>
            <a:normAutofit/>
          </a:bodyPr>
          <a:lstStyle/>
          <a:p>
            <a:pPr marL="0" indent="0">
              <a:buNone/>
            </a:pPr>
            <a:r>
              <a:rPr lang="es-ES" b="0" i="0" dirty="0">
                <a:solidFill>
                  <a:schemeClr val="tx1"/>
                </a:solidFill>
                <a:effectLst/>
              </a:rPr>
              <a:t>Para la primera traza se nos pide que la </a:t>
            </a:r>
            <a:r>
              <a:rPr lang="es-ES" b="1" i="0" dirty="0">
                <a:solidFill>
                  <a:schemeClr val="tx1"/>
                </a:solidFill>
                <a:effectLst/>
              </a:rPr>
              <a:t>F. C. directa </a:t>
            </a:r>
            <a:r>
              <a:rPr lang="es-ES" b="0" i="0" dirty="0">
                <a:solidFill>
                  <a:schemeClr val="tx1"/>
                </a:solidFill>
                <a:effectLst/>
              </a:rPr>
              <a:t>de un resultado mejor que la </a:t>
            </a:r>
            <a:r>
              <a:rPr lang="es-ES" b="1" i="0" dirty="0">
                <a:solidFill>
                  <a:schemeClr val="tx1"/>
                </a:solidFill>
                <a:effectLst/>
              </a:rPr>
              <a:t>totalmente asociativa </a:t>
            </a:r>
            <a:r>
              <a:rPr lang="es-ES" b="0" i="0" dirty="0">
                <a:solidFill>
                  <a:schemeClr val="tx1"/>
                </a:solidFill>
                <a:effectLst/>
              </a:rPr>
              <a:t>con algoritmo de remplazo LRU (el que yo he elegido).</a:t>
            </a:r>
          </a:p>
          <a:p>
            <a:pPr marL="0" indent="0">
              <a:buNone/>
            </a:pPr>
            <a:endParaRPr lang="es-ES" dirty="0">
              <a:solidFill>
                <a:schemeClr val="tx1"/>
              </a:solidFill>
            </a:endParaRPr>
          </a:p>
          <a:p>
            <a:pPr marL="0" indent="0">
              <a:buNone/>
            </a:pPr>
            <a:r>
              <a:rPr lang="es-ES" dirty="0">
                <a:solidFill>
                  <a:schemeClr val="tx1"/>
                </a:solidFill>
              </a:rPr>
              <a:t>Lo que debemos tener en cuenta son los bloques que remplazará cada función y referenciar justo los que ha perdido para causar más fallos en la función que queremos perjudicar.</a:t>
            </a:r>
          </a:p>
          <a:p>
            <a:pPr marL="0" indent="0">
              <a:buNone/>
            </a:pPr>
            <a:endParaRPr lang="es-ES" dirty="0">
              <a:solidFill>
                <a:schemeClr val="tx1"/>
              </a:solidFill>
            </a:endParaRPr>
          </a:p>
          <a:p>
            <a:pPr marL="0" indent="0">
              <a:buNone/>
            </a:pPr>
            <a:r>
              <a:rPr lang="es-ES" dirty="0">
                <a:solidFill>
                  <a:schemeClr val="tx1"/>
                </a:solidFill>
              </a:rPr>
              <a:t>A continuación vamos a ver los </a:t>
            </a:r>
            <a:r>
              <a:rPr lang="es-ES" b="1" dirty="0">
                <a:solidFill>
                  <a:schemeClr val="tx1"/>
                </a:solidFill>
              </a:rPr>
              <a:t>pasos</a:t>
            </a:r>
            <a:r>
              <a:rPr lang="es-ES" dirty="0">
                <a:solidFill>
                  <a:schemeClr val="tx1"/>
                </a:solidFill>
              </a:rPr>
              <a:t> que realiza la traza para provocar más fallos en la totalmente asociativa que en la directa.</a:t>
            </a:r>
          </a:p>
        </p:txBody>
      </p:sp>
    </p:spTree>
    <p:extLst>
      <p:ext uri="{BB962C8B-B14F-4D97-AF65-F5344CB8AC3E}">
        <p14:creationId xmlns:p14="http://schemas.microsoft.com/office/powerpoint/2010/main" val="410862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9BD52D-C8CB-475A-9DE6-59D297CAAAB4}"/>
              </a:ext>
            </a:extLst>
          </p:cNvPr>
          <p:cNvSpPr>
            <a:spLocks noGrp="1"/>
          </p:cNvSpPr>
          <p:nvPr>
            <p:ph idx="1"/>
          </p:nvPr>
        </p:nvSpPr>
        <p:spPr>
          <a:xfrm>
            <a:off x="1219778" y="1364925"/>
            <a:ext cx="9601200" cy="822094"/>
          </a:xfrm>
        </p:spPr>
        <p:txBody>
          <a:bodyPr/>
          <a:lstStyle/>
          <a:p>
            <a:r>
              <a:rPr lang="es-ES" dirty="0"/>
              <a:t>Primero rellenamos la memoria caché por completo, el número de fallos en ambas funciones es el mismo, ya que se comportan de la misma forma</a:t>
            </a:r>
          </a:p>
        </p:txBody>
      </p:sp>
      <p:sp>
        <p:nvSpPr>
          <p:cNvPr id="4" name="Título 1">
            <a:extLst>
              <a:ext uri="{FF2B5EF4-FFF2-40B4-BE49-F238E27FC236}">
                <a16:creationId xmlns:a16="http://schemas.microsoft.com/office/drawing/2014/main" id="{62A9E02C-1C17-4A8B-8F71-556D37FF121E}"/>
              </a:ext>
            </a:extLst>
          </p:cNvPr>
          <p:cNvSpPr>
            <a:spLocks noGrp="1"/>
          </p:cNvSpPr>
          <p:nvPr>
            <p:ph type="title"/>
          </p:nvPr>
        </p:nvSpPr>
        <p:spPr>
          <a:xfrm>
            <a:off x="1219778" y="425776"/>
            <a:ext cx="9601200" cy="1485900"/>
          </a:xfrm>
        </p:spPr>
        <p:txBody>
          <a:bodyPr/>
          <a:lstStyle/>
          <a:p>
            <a:r>
              <a:rPr lang="es-ES" u="sng" dirty="0"/>
              <a:t>Paso 1:</a:t>
            </a:r>
          </a:p>
        </p:txBody>
      </p:sp>
      <p:pic>
        <p:nvPicPr>
          <p:cNvPr id="6" name="Imagen 5">
            <a:extLst>
              <a:ext uri="{FF2B5EF4-FFF2-40B4-BE49-F238E27FC236}">
                <a16:creationId xmlns:a16="http://schemas.microsoft.com/office/drawing/2014/main" id="{38320EC1-353A-4D62-92C8-6A7AA369A775}"/>
              </a:ext>
            </a:extLst>
          </p:cNvPr>
          <p:cNvPicPr>
            <a:picLocks noChangeAspect="1"/>
          </p:cNvPicPr>
          <p:nvPr/>
        </p:nvPicPr>
        <p:blipFill>
          <a:blip r:embed="rId2"/>
          <a:stretch>
            <a:fillRect/>
          </a:stretch>
        </p:blipFill>
        <p:spPr>
          <a:xfrm>
            <a:off x="1668937" y="2384397"/>
            <a:ext cx="1555030" cy="4224497"/>
          </a:xfrm>
          <a:prstGeom prst="rect">
            <a:avLst/>
          </a:prstGeom>
        </p:spPr>
      </p:pic>
      <p:sp>
        <p:nvSpPr>
          <p:cNvPr id="7" name="Rectángulo 6">
            <a:extLst>
              <a:ext uri="{FF2B5EF4-FFF2-40B4-BE49-F238E27FC236}">
                <a16:creationId xmlns:a16="http://schemas.microsoft.com/office/drawing/2014/main" id="{BE70C306-9C67-4DD3-B9F1-B27C3D0FD485}"/>
              </a:ext>
            </a:extLst>
          </p:cNvPr>
          <p:cNvSpPr/>
          <p:nvPr/>
        </p:nvSpPr>
        <p:spPr>
          <a:xfrm>
            <a:off x="1668937" y="2345860"/>
            <a:ext cx="1555030" cy="2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FEFE23BE-149D-4B83-914C-0BD4EDFD8DAB}"/>
              </a:ext>
            </a:extLst>
          </p:cNvPr>
          <p:cNvSpPr/>
          <p:nvPr/>
        </p:nvSpPr>
        <p:spPr>
          <a:xfrm>
            <a:off x="1668937" y="2638091"/>
            <a:ext cx="1555030" cy="2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7E0D35E8-B6E2-457D-8D6A-13E203E3A0CD}"/>
              </a:ext>
            </a:extLst>
          </p:cNvPr>
          <p:cNvSpPr/>
          <p:nvPr/>
        </p:nvSpPr>
        <p:spPr>
          <a:xfrm>
            <a:off x="1668937" y="6257910"/>
            <a:ext cx="1555030" cy="2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de flecha 10">
            <a:extLst>
              <a:ext uri="{FF2B5EF4-FFF2-40B4-BE49-F238E27FC236}">
                <a16:creationId xmlns:a16="http://schemas.microsoft.com/office/drawing/2014/main" id="{3167B66A-1CE8-44A3-941F-475F24B21F12}"/>
              </a:ext>
            </a:extLst>
          </p:cNvPr>
          <p:cNvCxnSpPr/>
          <p:nvPr/>
        </p:nvCxnSpPr>
        <p:spPr>
          <a:xfrm>
            <a:off x="3223967" y="2488676"/>
            <a:ext cx="1564849"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 name="Conector recto de flecha 12">
            <a:extLst>
              <a:ext uri="{FF2B5EF4-FFF2-40B4-BE49-F238E27FC236}">
                <a16:creationId xmlns:a16="http://schemas.microsoft.com/office/drawing/2014/main" id="{F7256B23-BBA5-440F-A5AD-80058291152D}"/>
              </a:ext>
            </a:extLst>
          </p:cNvPr>
          <p:cNvCxnSpPr>
            <a:cxnSpLocks/>
          </p:cNvCxnSpPr>
          <p:nvPr/>
        </p:nvCxnSpPr>
        <p:spPr>
          <a:xfrm>
            <a:off x="3223967" y="2773051"/>
            <a:ext cx="1564849" cy="44148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CuadroTexto 14">
            <a:extLst>
              <a:ext uri="{FF2B5EF4-FFF2-40B4-BE49-F238E27FC236}">
                <a16:creationId xmlns:a16="http://schemas.microsoft.com/office/drawing/2014/main" id="{0EAE535E-CB6D-4ABB-8FC9-B0291205C81F}"/>
              </a:ext>
            </a:extLst>
          </p:cNvPr>
          <p:cNvSpPr txBox="1"/>
          <p:nvPr/>
        </p:nvSpPr>
        <p:spPr>
          <a:xfrm>
            <a:off x="4788816" y="2286727"/>
            <a:ext cx="2368212" cy="369332"/>
          </a:xfrm>
          <a:prstGeom prst="rect">
            <a:avLst/>
          </a:prstGeom>
          <a:noFill/>
        </p:spPr>
        <p:txBody>
          <a:bodyPr wrap="none" rtlCol="0">
            <a:spAutoFit/>
          </a:bodyPr>
          <a:lstStyle/>
          <a:p>
            <a:r>
              <a:rPr lang="es-ES" dirty="0"/>
              <a:t>B0 (M.P.)  </a:t>
            </a:r>
            <a:r>
              <a:rPr lang="es-ES" dirty="0">
                <a:sym typeface="Wingdings" panose="05000000000000000000" pitchFamily="2" charset="2"/>
              </a:rPr>
              <a:t> b0 (M.C.)</a:t>
            </a:r>
            <a:endParaRPr lang="es-ES" dirty="0"/>
          </a:p>
        </p:txBody>
      </p:sp>
      <p:cxnSp>
        <p:nvCxnSpPr>
          <p:cNvPr id="18" name="Conector recto de flecha 17">
            <a:extLst>
              <a:ext uri="{FF2B5EF4-FFF2-40B4-BE49-F238E27FC236}">
                <a16:creationId xmlns:a16="http://schemas.microsoft.com/office/drawing/2014/main" id="{249F8E51-72D4-49A5-9DB3-79A5085715B1}"/>
              </a:ext>
            </a:extLst>
          </p:cNvPr>
          <p:cNvCxnSpPr/>
          <p:nvPr/>
        </p:nvCxnSpPr>
        <p:spPr>
          <a:xfrm>
            <a:off x="3223967" y="6392944"/>
            <a:ext cx="1564849"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 name="CuadroTexto 19">
            <a:extLst>
              <a:ext uri="{FF2B5EF4-FFF2-40B4-BE49-F238E27FC236}">
                <a16:creationId xmlns:a16="http://schemas.microsoft.com/office/drawing/2014/main" id="{AED07034-DE21-473F-A87C-400F66F2FD82}"/>
              </a:ext>
            </a:extLst>
          </p:cNvPr>
          <p:cNvSpPr txBox="1"/>
          <p:nvPr/>
        </p:nvSpPr>
        <p:spPr>
          <a:xfrm>
            <a:off x="4778997" y="3012379"/>
            <a:ext cx="2368212" cy="369332"/>
          </a:xfrm>
          <a:prstGeom prst="rect">
            <a:avLst/>
          </a:prstGeom>
          <a:noFill/>
        </p:spPr>
        <p:txBody>
          <a:bodyPr wrap="none" rtlCol="0">
            <a:spAutoFit/>
          </a:bodyPr>
          <a:lstStyle/>
          <a:p>
            <a:r>
              <a:rPr lang="es-ES" dirty="0"/>
              <a:t>B1 (M.P.)  </a:t>
            </a:r>
            <a:r>
              <a:rPr lang="es-ES" dirty="0">
                <a:sym typeface="Wingdings" panose="05000000000000000000" pitchFamily="2" charset="2"/>
              </a:rPr>
              <a:t> b1 (M.C.)</a:t>
            </a:r>
            <a:endParaRPr lang="es-ES" dirty="0"/>
          </a:p>
        </p:txBody>
      </p:sp>
      <p:sp>
        <p:nvSpPr>
          <p:cNvPr id="21" name="CuadroTexto 20">
            <a:extLst>
              <a:ext uri="{FF2B5EF4-FFF2-40B4-BE49-F238E27FC236}">
                <a16:creationId xmlns:a16="http://schemas.microsoft.com/office/drawing/2014/main" id="{9F7CD1E1-A706-4D8A-868F-76DF21B27209}"/>
              </a:ext>
            </a:extLst>
          </p:cNvPr>
          <p:cNvSpPr txBox="1"/>
          <p:nvPr/>
        </p:nvSpPr>
        <p:spPr>
          <a:xfrm>
            <a:off x="4778997" y="6208278"/>
            <a:ext cx="2630977" cy="369332"/>
          </a:xfrm>
          <a:prstGeom prst="rect">
            <a:avLst/>
          </a:prstGeom>
          <a:noFill/>
        </p:spPr>
        <p:txBody>
          <a:bodyPr wrap="none" rtlCol="0">
            <a:spAutoFit/>
          </a:bodyPr>
          <a:lstStyle/>
          <a:p>
            <a:r>
              <a:rPr lang="es-ES" dirty="0"/>
              <a:t>B15 (M.P.)  </a:t>
            </a:r>
            <a:r>
              <a:rPr lang="es-ES" dirty="0">
                <a:sym typeface="Wingdings" panose="05000000000000000000" pitchFamily="2" charset="2"/>
              </a:rPr>
              <a:t> b15 (M.C.)</a:t>
            </a:r>
            <a:endParaRPr lang="es-ES" dirty="0"/>
          </a:p>
        </p:txBody>
      </p:sp>
    </p:spTree>
    <p:extLst>
      <p:ext uri="{BB962C8B-B14F-4D97-AF65-F5344CB8AC3E}">
        <p14:creationId xmlns:p14="http://schemas.microsoft.com/office/powerpoint/2010/main" val="266348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C58D74-20B2-42A4-8C26-EAF793C03624}"/>
              </a:ext>
            </a:extLst>
          </p:cNvPr>
          <p:cNvSpPr>
            <a:spLocks noGrp="1"/>
          </p:cNvSpPr>
          <p:nvPr>
            <p:ph idx="1"/>
          </p:nvPr>
        </p:nvSpPr>
        <p:spPr>
          <a:xfrm>
            <a:off x="1219778" y="1503575"/>
            <a:ext cx="9601200" cy="1541283"/>
          </a:xfrm>
        </p:spPr>
        <p:txBody>
          <a:bodyPr>
            <a:normAutofit/>
          </a:bodyPr>
          <a:lstStyle/>
          <a:p>
            <a:r>
              <a:rPr lang="es-ES" dirty="0"/>
              <a:t>A continuación, si </a:t>
            </a:r>
            <a:r>
              <a:rPr lang="es-ES" sz="2000" dirty="0"/>
              <a:t>referenciamos los bloques del 24 al 31, la </a:t>
            </a:r>
            <a:r>
              <a:rPr lang="es-ES" sz="2000" b="1" u="sng" dirty="0"/>
              <a:t>F. C. totalmente asociativa</a:t>
            </a:r>
            <a:r>
              <a:rPr lang="es-ES" sz="2000" u="sng" dirty="0"/>
              <a:t> </a:t>
            </a:r>
            <a:r>
              <a:rPr lang="es-ES" sz="2000" dirty="0"/>
              <a:t>remplaza b0 a b7, porque son los que llevan más tiempo sin referenciarse, pero la </a:t>
            </a:r>
            <a:r>
              <a:rPr lang="es-ES" sz="2000" b="1" u="sng" dirty="0"/>
              <a:t>directa</a:t>
            </a:r>
            <a:r>
              <a:rPr lang="es-ES" sz="2000" dirty="0"/>
              <a:t> remplazará estos bloques por los que les corresponde en la caché, yendo el bloque 24 al b8, el 25 al b9, etc.</a:t>
            </a:r>
          </a:p>
          <a:p>
            <a:endParaRPr lang="es-ES" dirty="0"/>
          </a:p>
        </p:txBody>
      </p:sp>
      <p:sp>
        <p:nvSpPr>
          <p:cNvPr id="4" name="Título 1">
            <a:extLst>
              <a:ext uri="{FF2B5EF4-FFF2-40B4-BE49-F238E27FC236}">
                <a16:creationId xmlns:a16="http://schemas.microsoft.com/office/drawing/2014/main" id="{3B6CB369-0B69-47B4-91EF-4EBE4BDF84EA}"/>
              </a:ext>
            </a:extLst>
          </p:cNvPr>
          <p:cNvSpPr>
            <a:spLocks noGrp="1"/>
          </p:cNvSpPr>
          <p:nvPr>
            <p:ph type="title"/>
          </p:nvPr>
        </p:nvSpPr>
        <p:spPr>
          <a:xfrm>
            <a:off x="1219778" y="425776"/>
            <a:ext cx="9601200" cy="893977"/>
          </a:xfrm>
        </p:spPr>
        <p:txBody>
          <a:bodyPr/>
          <a:lstStyle/>
          <a:p>
            <a:r>
              <a:rPr lang="es-ES" u="sng" dirty="0"/>
              <a:t>Paso 2:</a:t>
            </a:r>
          </a:p>
        </p:txBody>
      </p:sp>
      <p:pic>
        <p:nvPicPr>
          <p:cNvPr id="7" name="Imagen 6">
            <a:extLst>
              <a:ext uri="{FF2B5EF4-FFF2-40B4-BE49-F238E27FC236}">
                <a16:creationId xmlns:a16="http://schemas.microsoft.com/office/drawing/2014/main" id="{319BD6E3-CEDC-47DD-BBEA-7F9C95AABECB}"/>
              </a:ext>
            </a:extLst>
          </p:cNvPr>
          <p:cNvPicPr>
            <a:picLocks noChangeAspect="1"/>
          </p:cNvPicPr>
          <p:nvPr/>
        </p:nvPicPr>
        <p:blipFill>
          <a:blip r:embed="rId2"/>
          <a:stretch>
            <a:fillRect/>
          </a:stretch>
        </p:blipFill>
        <p:spPr>
          <a:xfrm>
            <a:off x="1541527" y="3429000"/>
            <a:ext cx="1993524" cy="2706655"/>
          </a:xfrm>
          <a:prstGeom prst="rect">
            <a:avLst/>
          </a:prstGeom>
        </p:spPr>
      </p:pic>
    </p:spTree>
    <p:extLst>
      <p:ext uri="{BB962C8B-B14F-4D97-AF65-F5344CB8AC3E}">
        <p14:creationId xmlns:p14="http://schemas.microsoft.com/office/powerpoint/2010/main" val="322086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C58D74-20B2-42A4-8C26-EAF793C03624}"/>
              </a:ext>
            </a:extLst>
          </p:cNvPr>
          <p:cNvSpPr>
            <a:spLocks noGrp="1"/>
          </p:cNvSpPr>
          <p:nvPr>
            <p:ph idx="1"/>
          </p:nvPr>
        </p:nvSpPr>
        <p:spPr>
          <a:xfrm>
            <a:off x="1219778" y="1503575"/>
            <a:ext cx="9601200" cy="1541283"/>
          </a:xfrm>
        </p:spPr>
        <p:txBody>
          <a:bodyPr>
            <a:normAutofit/>
          </a:bodyPr>
          <a:lstStyle/>
          <a:p>
            <a:r>
              <a:rPr lang="es-ES" dirty="0"/>
              <a:t>Ahora, vuelvo a llamar a los bloques del B0 al B7 de la M.P, como la </a:t>
            </a:r>
            <a:r>
              <a:rPr lang="es-ES" b="1" u="sng" dirty="0"/>
              <a:t>F.C totalmente asociativa</a:t>
            </a:r>
            <a:r>
              <a:rPr lang="es-ES" dirty="0"/>
              <a:t> los había eliminado en el anterior paso, por lo que tiene que volver a referenciarlos. Sin embargo, la </a:t>
            </a:r>
            <a:r>
              <a:rPr lang="es-ES" b="1" u="sng" dirty="0"/>
              <a:t>directa</a:t>
            </a:r>
            <a:r>
              <a:rPr lang="es-ES" dirty="0"/>
              <a:t> todavía tenía esos bloques ya que había sustituido los bloques inferiores, por lo que se ahorra fallos.</a:t>
            </a:r>
          </a:p>
        </p:txBody>
      </p:sp>
      <p:sp>
        <p:nvSpPr>
          <p:cNvPr id="4" name="Título 1">
            <a:extLst>
              <a:ext uri="{FF2B5EF4-FFF2-40B4-BE49-F238E27FC236}">
                <a16:creationId xmlns:a16="http://schemas.microsoft.com/office/drawing/2014/main" id="{3B6CB369-0B69-47B4-91EF-4EBE4BDF84EA}"/>
              </a:ext>
            </a:extLst>
          </p:cNvPr>
          <p:cNvSpPr>
            <a:spLocks noGrp="1"/>
          </p:cNvSpPr>
          <p:nvPr>
            <p:ph type="title"/>
          </p:nvPr>
        </p:nvSpPr>
        <p:spPr>
          <a:xfrm>
            <a:off x="1219778" y="425776"/>
            <a:ext cx="9601200" cy="893977"/>
          </a:xfrm>
        </p:spPr>
        <p:txBody>
          <a:bodyPr/>
          <a:lstStyle/>
          <a:p>
            <a:r>
              <a:rPr lang="es-ES" u="sng" dirty="0"/>
              <a:t>Paso 3 </a:t>
            </a:r>
            <a:r>
              <a:rPr lang="es-ES" b="1" u="sng" dirty="0"/>
              <a:t>(El que más importante):</a:t>
            </a:r>
          </a:p>
        </p:txBody>
      </p:sp>
      <p:sp>
        <p:nvSpPr>
          <p:cNvPr id="5" name="Marcador de contenido 2">
            <a:extLst>
              <a:ext uri="{FF2B5EF4-FFF2-40B4-BE49-F238E27FC236}">
                <a16:creationId xmlns:a16="http://schemas.microsoft.com/office/drawing/2014/main" id="{C0A9AB41-A806-49D3-B4F5-8790FFBD840D}"/>
              </a:ext>
            </a:extLst>
          </p:cNvPr>
          <p:cNvSpPr txBox="1">
            <a:spLocks/>
          </p:cNvSpPr>
          <p:nvPr/>
        </p:nvSpPr>
        <p:spPr>
          <a:xfrm>
            <a:off x="4011683" y="3429000"/>
            <a:ext cx="6291814" cy="154128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 dirty="0">
                <a:solidFill>
                  <a:srgbClr val="C00000"/>
                </a:solidFill>
              </a:rPr>
              <a:t>F.C. totalmente asociativa: tiene que volver a referenciar los bloques, ya que los había borrado, por lo tanto, conlleva más fallos</a:t>
            </a:r>
          </a:p>
        </p:txBody>
      </p:sp>
      <p:sp>
        <p:nvSpPr>
          <p:cNvPr id="6" name="Marcador de contenido 2">
            <a:extLst>
              <a:ext uri="{FF2B5EF4-FFF2-40B4-BE49-F238E27FC236}">
                <a16:creationId xmlns:a16="http://schemas.microsoft.com/office/drawing/2014/main" id="{82437DBB-00BC-4DB3-94E7-B8669C6B554E}"/>
              </a:ext>
            </a:extLst>
          </p:cNvPr>
          <p:cNvSpPr txBox="1">
            <a:spLocks/>
          </p:cNvSpPr>
          <p:nvPr/>
        </p:nvSpPr>
        <p:spPr>
          <a:xfrm>
            <a:off x="4011683" y="4782327"/>
            <a:ext cx="6291814" cy="154128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 dirty="0">
                <a:solidFill>
                  <a:srgbClr val="C00000"/>
                </a:solidFill>
              </a:rPr>
              <a:t>La directa no necesita hacer nada ya que los sigue teniendo referenciados</a:t>
            </a:r>
          </a:p>
        </p:txBody>
      </p:sp>
      <p:pic>
        <p:nvPicPr>
          <p:cNvPr id="8" name="Imagen 7">
            <a:extLst>
              <a:ext uri="{FF2B5EF4-FFF2-40B4-BE49-F238E27FC236}">
                <a16:creationId xmlns:a16="http://schemas.microsoft.com/office/drawing/2014/main" id="{2C3FCD78-2DA5-4406-BB28-CEF547DA0A1C}"/>
              </a:ext>
            </a:extLst>
          </p:cNvPr>
          <p:cNvPicPr>
            <a:picLocks noChangeAspect="1"/>
          </p:cNvPicPr>
          <p:nvPr/>
        </p:nvPicPr>
        <p:blipFill>
          <a:blip r:embed="rId3"/>
          <a:stretch>
            <a:fillRect/>
          </a:stretch>
        </p:blipFill>
        <p:spPr>
          <a:xfrm>
            <a:off x="1522379" y="3196366"/>
            <a:ext cx="2097514" cy="2715386"/>
          </a:xfrm>
          <a:prstGeom prst="rect">
            <a:avLst/>
          </a:prstGeom>
        </p:spPr>
      </p:pic>
    </p:spTree>
    <p:extLst>
      <p:ext uri="{BB962C8B-B14F-4D97-AF65-F5344CB8AC3E}">
        <p14:creationId xmlns:p14="http://schemas.microsoft.com/office/powerpoint/2010/main" val="1406734109"/>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410</TotalTime>
  <Words>1115</Words>
  <Application>Microsoft Office PowerPoint</Application>
  <PresentationFormat>Panorámica</PresentationFormat>
  <Paragraphs>87</Paragraphs>
  <Slides>18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Cambria Math</vt:lpstr>
      <vt:lpstr>Franklin Gothic Book</vt:lpstr>
      <vt:lpstr>Recorte</vt:lpstr>
      <vt:lpstr>Práctica 2 - AC</vt:lpstr>
      <vt:lpstr>Parte 3</vt:lpstr>
      <vt:lpstr>Antes de empezar</vt:lpstr>
      <vt:lpstr>F.C. Directa</vt:lpstr>
      <vt:lpstr>F.C. Totalmente asociativa</vt:lpstr>
      <vt:lpstr>Fichero1.prg</vt:lpstr>
      <vt:lpstr>Paso 1:</vt:lpstr>
      <vt:lpstr>Paso 2:</vt:lpstr>
      <vt:lpstr>Paso 3 (El que más importante):</vt:lpstr>
      <vt:lpstr>Fichero1.prg: Resultados</vt:lpstr>
      <vt:lpstr>Fichero2.prg</vt:lpstr>
      <vt:lpstr>Paso 1.1:</vt:lpstr>
      <vt:lpstr>Paso 1.2:</vt:lpstr>
      <vt:lpstr>Paso 2:</vt:lpstr>
      <vt:lpstr>Paso 3 (el más importante):</vt:lpstr>
      <vt:lpstr>Fichero2.prg: Resultados</vt:lpstr>
      <vt:lpstr>Fichero3.prg</vt:lpstr>
      <vt:lpstr>Fichero3.prg: 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 AC</dc:title>
  <dc:creator>Ismael Dapalma Fernandez</dc:creator>
  <cp:lastModifiedBy>Ismael</cp:lastModifiedBy>
  <cp:revision>10</cp:revision>
  <dcterms:created xsi:type="dcterms:W3CDTF">2022-04-04T13:11:32Z</dcterms:created>
  <dcterms:modified xsi:type="dcterms:W3CDTF">2022-04-20T12:57:22Z</dcterms:modified>
</cp:coreProperties>
</file>