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2" r:id="rId5"/>
    <p:sldId id="261" r:id="rId6"/>
    <p:sldId id="264" r:id="rId7"/>
    <p:sldId id="270" r:id="rId8"/>
    <p:sldId id="271" r:id="rId9"/>
    <p:sldId id="263" r:id="rId10"/>
    <p:sldId id="276" r:id="rId11"/>
    <p:sldId id="277" r:id="rId12"/>
    <p:sldId id="278" r:id="rId13"/>
    <p:sldId id="280" r:id="rId14"/>
    <p:sldId id="281" r:id="rId15"/>
    <p:sldId id="265" r:id="rId16"/>
    <p:sldId id="282" r:id="rId17"/>
    <p:sldId id="266" r:id="rId18"/>
    <p:sldId id="283" r:id="rId19"/>
    <p:sldId id="267" r:id="rId20"/>
    <p:sldId id="284" r:id="rId21"/>
    <p:sldId id="268" r:id="rId22"/>
    <p:sldId id="269" r:id="rId23"/>
    <p:sldId id="273" r:id="rId24"/>
    <p:sldId id="287" r:id="rId25"/>
    <p:sldId id="288" r:id="rId26"/>
    <p:sldId id="289" r:id="rId27"/>
    <p:sldId id="286" r:id="rId28"/>
    <p:sldId id="274" r:id="rId29"/>
    <p:sldId id="275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A93516B-8664-4DED-9C9A-BAA9AB97B34F}">
          <p14:sldIdLst>
            <p14:sldId id="256"/>
            <p14:sldId id="259"/>
            <p14:sldId id="260"/>
            <p14:sldId id="262"/>
            <p14:sldId id="261"/>
            <p14:sldId id="264"/>
            <p14:sldId id="270"/>
            <p14:sldId id="271"/>
            <p14:sldId id="263"/>
            <p14:sldId id="276"/>
            <p14:sldId id="277"/>
            <p14:sldId id="278"/>
            <p14:sldId id="280"/>
            <p14:sldId id="281"/>
            <p14:sldId id="265"/>
            <p14:sldId id="282"/>
            <p14:sldId id="266"/>
            <p14:sldId id="283"/>
            <p14:sldId id="267"/>
            <p14:sldId id="284"/>
            <p14:sldId id="268"/>
            <p14:sldId id="269"/>
            <p14:sldId id="273"/>
            <p14:sldId id="287"/>
            <p14:sldId id="288"/>
            <p14:sldId id="289"/>
            <p14:sldId id="286"/>
            <p14:sldId id="274"/>
            <p14:sldId id="27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3AF07-8913-4E26-ACA7-EDC37861DD9B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E59FF-8BA8-49B9-B826-D77BD851B3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92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DDAA0E-246C-4FAC-9478-A907FAEB29C6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3675-9E5B-4793-8963-4F63A39EE6EE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5CD5-77C5-4827-91EC-61A9F3876735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8302-031E-4B11-9E68-E62863242DAD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55DB-3846-48B0-BF38-23F5FD2086EC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B5-6C3B-404F-B75E-F938F22CE433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80CB-FFD9-43CD-A9C5-1F109A92A25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646-5308-4589-85DB-8B763146412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8CA2-3A98-4C1E-8619-A3A0738FAB9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2534-CE6F-415E-BE7E-5ADAEDF56AEE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776A-ED16-4234-BAFB-A67206D048F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AC9B-7A6E-473E-AEE2-511F0B5BBD15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AC82-6512-40F5-8866-8F3CF89A082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C8F-3ADA-4D94-AB5A-FC79CAE2CD1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0DD-D044-48BE-A0F8-7CB87BD2B59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0E0-FCFF-4D20-95CF-3C14262C05F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6621-4622-4E18-AE01-B43C74CE3D1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C1BB8B-25FF-4B31-A3E6-FBB4DCE3E4DF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med">
    <p:pull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B53E-DC3B-42CC-A4A4-FE6734CA1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/>
              <a:t>Proyecto ICT - EPI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45B83-3863-43F0-89CE-CDEC998DD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Autores:</a:t>
            </a:r>
          </a:p>
          <a:p>
            <a:r>
              <a:rPr lang="es-ES" dirty="0"/>
              <a:t>Ismael Da Palma</a:t>
            </a:r>
          </a:p>
          <a:p>
            <a:r>
              <a:rPr lang="es-ES" dirty="0"/>
              <a:t>Pedro José Madrid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B431DE-05B6-43BC-AAD0-0435CD45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254032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10</a:t>
            </a:fld>
            <a:endParaRPr lang="en-US" sz="18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8AC3B08-42A7-4CC1-8B0D-96E8CE64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5" y="1601003"/>
            <a:ext cx="8904613" cy="4732239"/>
          </a:xfrm>
          <a:prstGeom prst="rect">
            <a:avLst/>
          </a:prstGeom>
        </p:spPr>
      </p:pic>
      <p:pic>
        <p:nvPicPr>
          <p:cNvPr id="16" name="Imagen 15" descr="Diagrama, Esquemático&#10;&#10;Descripción generada automáticamente">
            <a:extLst>
              <a:ext uri="{FF2B5EF4-FFF2-40B4-BE49-F238E27FC236}">
                <a16:creationId xmlns:a16="http://schemas.microsoft.com/office/drawing/2014/main" id="{31C084E2-ADDB-4626-94BE-8F2EDDD1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45" y="524758"/>
            <a:ext cx="4126590" cy="22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5284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11</a:t>
            </a:fld>
            <a:endParaRPr lang="en-US" sz="18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63BF426-5D09-426A-BE58-B961116B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92" y="1041662"/>
            <a:ext cx="8937216" cy="47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3249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12</a:t>
            </a:fld>
            <a:endParaRPr lang="en-U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F44551-EBB2-4D30-B27F-1A419FCD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2" y="868886"/>
            <a:ext cx="5845131" cy="44226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F70BE1-06D7-4022-9719-F6D3FBFE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844" y="1602051"/>
            <a:ext cx="4640007" cy="4292795"/>
          </a:xfrm>
          <a:prstGeom prst="rect">
            <a:avLst/>
          </a:prstGeom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153CC25A-3705-4E1A-9D98-C49F66679BB1}"/>
              </a:ext>
            </a:extLst>
          </p:cNvPr>
          <p:cNvSpPr/>
          <p:nvPr/>
        </p:nvSpPr>
        <p:spPr>
          <a:xfrm>
            <a:off x="3167406" y="5392132"/>
            <a:ext cx="641022" cy="856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C0675146-00BF-4AD1-A5AC-F3EF29B5686A}"/>
              </a:ext>
            </a:extLst>
          </p:cNvPr>
          <p:cNvSpPr/>
          <p:nvPr/>
        </p:nvSpPr>
        <p:spPr>
          <a:xfrm>
            <a:off x="8418891" y="642594"/>
            <a:ext cx="641022" cy="856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BF2E6F6-47E2-4297-B7A2-0048FEF67D1D}"/>
              </a:ext>
            </a:extLst>
          </p:cNvPr>
          <p:cNvCxnSpPr/>
          <p:nvPr/>
        </p:nvCxnSpPr>
        <p:spPr>
          <a:xfrm flipV="1">
            <a:off x="6579909" y="509047"/>
            <a:ext cx="0" cy="58634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4856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13</a:t>
            </a:fld>
            <a:endParaRPr lang="en-US" sz="1800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153CC25A-3705-4E1A-9D98-C49F66679BB1}"/>
              </a:ext>
            </a:extLst>
          </p:cNvPr>
          <p:cNvSpPr/>
          <p:nvPr/>
        </p:nvSpPr>
        <p:spPr>
          <a:xfrm>
            <a:off x="3261674" y="5388055"/>
            <a:ext cx="641022" cy="856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C0675146-00BF-4AD1-A5AC-F3EF29B5686A}"/>
              </a:ext>
            </a:extLst>
          </p:cNvPr>
          <p:cNvSpPr/>
          <p:nvPr/>
        </p:nvSpPr>
        <p:spPr>
          <a:xfrm>
            <a:off x="8418891" y="642594"/>
            <a:ext cx="641022" cy="856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BF2E6F6-47E2-4297-B7A2-0048FEF67D1D}"/>
              </a:ext>
            </a:extLst>
          </p:cNvPr>
          <p:cNvCxnSpPr/>
          <p:nvPr/>
        </p:nvCxnSpPr>
        <p:spPr>
          <a:xfrm flipV="1">
            <a:off x="6579909" y="509047"/>
            <a:ext cx="0" cy="58634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F5C5F282-B219-4328-AA6C-01850B46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4" y="1111726"/>
            <a:ext cx="5926330" cy="41484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A44EE0-62C4-4339-BF9A-F02F64F7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44" y="1594963"/>
            <a:ext cx="4817185" cy="4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841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14</a:t>
            </a:fld>
            <a:endParaRPr lang="en-U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8CF449-4CF3-42EE-BF5B-0492BB06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79" y="517505"/>
            <a:ext cx="5266442" cy="58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923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Planos y esquemas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1863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2"/>
            </a:pPr>
            <a:r>
              <a:rPr lang="es-ES" sz="2400" u="sng" dirty="0"/>
              <a:t>Red CPT</a:t>
            </a:r>
            <a:r>
              <a:rPr lang="es-ES" sz="2400" dirty="0"/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4B2BF7-36E6-4AA5-816A-C35CEF0FD3F8}"/>
              </a:ext>
            </a:extLst>
          </p:cNvPr>
          <p:cNvSpPr txBox="1"/>
          <p:nvPr/>
        </p:nvSpPr>
        <p:spPr>
          <a:xfrm>
            <a:off x="1228077" y="2690336"/>
            <a:ext cx="9668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Vamos a necesitar 12 pares de par trenzado, al aplicarle el 20% se nos queda en 15 pares, los tres de diferencia los usaremos como cables de reserva que se pondrán en las plantas con vivienda.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La distribución va a ser de tipo estrella ya que la distancia entre el RITI y el RTR más alejado es de menos de 100 metros.</a:t>
            </a:r>
          </a:p>
        </p:txBody>
      </p:sp>
    </p:spTree>
    <p:extLst>
      <p:ext uri="{BB962C8B-B14F-4D97-AF65-F5344CB8AC3E}">
        <p14:creationId xmlns:p14="http://schemas.microsoft.com/office/powerpoint/2010/main" val="84321184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16</a:t>
            </a:fld>
            <a:endParaRPr lang="en-US" sz="1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E6AE1D7-9C9D-4E76-BCC0-A0168505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69" y="495822"/>
            <a:ext cx="5639045" cy="586635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F2DDA41-4435-48B0-B8C4-C724D0790B3D}"/>
              </a:ext>
            </a:extLst>
          </p:cNvPr>
          <p:cNvSpPr txBox="1"/>
          <p:nvPr/>
        </p:nvSpPr>
        <p:spPr>
          <a:xfrm>
            <a:off x="867082" y="3028889"/>
            <a:ext cx="340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 esquema de la red CPT</a:t>
            </a:r>
          </a:p>
        </p:txBody>
      </p:sp>
    </p:spTree>
    <p:extLst>
      <p:ext uri="{BB962C8B-B14F-4D97-AF65-F5344CB8AC3E}">
        <p14:creationId xmlns:p14="http://schemas.microsoft.com/office/powerpoint/2010/main" val="188454244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Planos y esquemas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236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3"/>
            </a:pPr>
            <a:r>
              <a:rPr lang="es-ES" sz="2400" u="sng" dirty="0"/>
              <a:t>Red CC TBA</a:t>
            </a:r>
            <a:r>
              <a:rPr lang="es-ES" sz="2400" dirty="0"/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7577DF-656E-417C-ADEA-D78338647A74}"/>
              </a:ext>
            </a:extLst>
          </p:cNvPr>
          <p:cNvSpPr txBox="1"/>
          <p:nvPr/>
        </p:nvSpPr>
        <p:spPr>
          <a:xfrm>
            <a:off x="1228078" y="2530080"/>
            <a:ext cx="966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Para cada vivienda y local vamos a colocar 1 toma de CC TBA, llegando a un total de 12 cables. En esta red no se van a usar cables de reserva ya que no se aplica el 20% de reserva.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La distribución va a ser también en estrella, ya que el número de </a:t>
            </a:r>
            <a:r>
              <a:rPr lang="es-ES" dirty="0" err="1"/>
              <a:t>PAUs</a:t>
            </a:r>
            <a:r>
              <a:rPr lang="es-ES" dirty="0"/>
              <a:t> es menor que 20.</a:t>
            </a:r>
          </a:p>
        </p:txBody>
      </p:sp>
      <p:sp>
        <p:nvSpPr>
          <p:cNvPr id="7" name="Rectángulo: esquinas diagonales redondeadas 6">
            <a:extLst>
              <a:ext uri="{FF2B5EF4-FFF2-40B4-BE49-F238E27FC236}">
                <a16:creationId xmlns:a16="http://schemas.microsoft.com/office/drawing/2014/main" id="{4592C8A2-2190-475E-8BCF-19B32D0AFFC6}"/>
              </a:ext>
            </a:extLst>
          </p:cNvPr>
          <p:cNvSpPr/>
          <p:nvPr/>
        </p:nvSpPr>
        <p:spPr>
          <a:xfrm>
            <a:off x="4934875" y="4400266"/>
            <a:ext cx="2389573" cy="710214"/>
          </a:xfrm>
          <a:prstGeom prst="round2DiagRect">
            <a:avLst>
              <a:gd name="adj1" fmla="val 31667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Nº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12</a:t>
            </a:r>
          </a:p>
        </p:txBody>
      </p:sp>
    </p:spTree>
    <p:extLst>
      <p:ext uri="{BB962C8B-B14F-4D97-AF65-F5344CB8AC3E}">
        <p14:creationId xmlns:p14="http://schemas.microsoft.com/office/powerpoint/2010/main" val="96009534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18</a:t>
            </a:fld>
            <a:endParaRPr lang="en-US" sz="1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8E6DFB-F3B9-431E-92F5-D28F2DCD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84" y="494710"/>
            <a:ext cx="5605808" cy="5868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55B0269-DB4E-47A6-AB7B-6B599FFAD9DC}"/>
              </a:ext>
            </a:extLst>
          </p:cNvPr>
          <p:cNvSpPr txBox="1"/>
          <p:nvPr/>
        </p:nvSpPr>
        <p:spPr>
          <a:xfrm>
            <a:off x="867082" y="3028889"/>
            <a:ext cx="324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 esquema de la red CC</a:t>
            </a:r>
          </a:p>
        </p:txBody>
      </p:sp>
    </p:spTree>
    <p:extLst>
      <p:ext uri="{BB962C8B-B14F-4D97-AF65-F5344CB8AC3E}">
        <p14:creationId xmlns:p14="http://schemas.microsoft.com/office/powerpoint/2010/main" val="261857023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Planos y esquemas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172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4"/>
            </a:pPr>
            <a:r>
              <a:rPr lang="es-ES" sz="2400" u="sng" dirty="0"/>
              <a:t>Red FO</a:t>
            </a:r>
            <a:r>
              <a:rPr lang="es-ES" sz="2400" dirty="0"/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B6CF12-FA47-4001-90EB-C67394849DE3}"/>
              </a:ext>
            </a:extLst>
          </p:cNvPr>
          <p:cNvSpPr txBox="1"/>
          <p:nvPr/>
        </p:nvSpPr>
        <p:spPr>
          <a:xfrm>
            <a:off x="1228078" y="2530080"/>
            <a:ext cx="966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Se van a utilizar un total de 18 mangueras de FO donde cada manguera contiene dos cables de fibra óptica (uno de ida y otro de vuelta). 6 de estas mangueras son de reserva.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La distribución va a ser también en estrella, ya que el número de </a:t>
            </a:r>
            <a:r>
              <a:rPr lang="es-ES" dirty="0" err="1"/>
              <a:t>PAUs</a:t>
            </a:r>
            <a:r>
              <a:rPr lang="es-ES" dirty="0"/>
              <a:t> es menor que 20.</a:t>
            </a:r>
          </a:p>
        </p:txBody>
      </p:sp>
      <p:sp>
        <p:nvSpPr>
          <p:cNvPr id="7" name="Rectángulo: esquinas diagonales redondeadas 6">
            <a:extLst>
              <a:ext uri="{FF2B5EF4-FFF2-40B4-BE49-F238E27FC236}">
                <a16:creationId xmlns:a16="http://schemas.microsoft.com/office/drawing/2014/main" id="{21680A0C-1CB9-47B3-B18B-1623BBCCEDC2}"/>
              </a:ext>
            </a:extLst>
          </p:cNvPr>
          <p:cNvSpPr/>
          <p:nvPr/>
        </p:nvSpPr>
        <p:spPr>
          <a:xfrm>
            <a:off x="4934875" y="4400266"/>
            <a:ext cx="2389573" cy="710214"/>
          </a:xfrm>
          <a:prstGeom prst="round2DiagRect">
            <a:avLst>
              <a:gd name="adj1" fmla="val 31667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Nº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12</a:t>
            </a:r>
          </a:p>
        </p:txBody>
      </p:sp>
    </p:spTree>
    <p:extLst>
      <p:ext uri="{BB962C8B-B14F-4D97-AF65-F5344CB8AC3E}">
        <p14:creationId xmlns:p14="http://schemas.microsoft.com/office/powerpoint/2010/main" val="228072566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0A83E2E-E0BE-4A35-B6A8-E331B2FEF8D1}"/>
              </a:ext>
            </a:extLst>
          </p:cNvPr>
          <p:cNvSpPr txBox="1"/>
          <p:nvPr/>
        </p:nvSpPr>
        <p:spPr>
          <a:xfrm>
            <a:off x="1228078" y="1221029"/>
            <a:ext cx="9601196" cy="49398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s-ES" sz="1500" b="1" dirty="0"/>
              <a:t>Memoria técnica</a:t>
            </a:r>
            <a:endParaRPr lang="es-ES" sz="1500" dirty="0"/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Datos de la vivienda </a:t>
            </a:r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Elementos que constituyen la ICT</a:t>
            </a:r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Canalización y recintos</a:t>
            </a:r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Plano de la planta en 2D</a:t>
            </a:r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endParaRPr lang="es-ES" sz="15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s-ES" sz="1500" b="1" dirty="0"/>
              <a:t>Planos y esquemas</a:t>
            </a:r>
            <a:endParaRPr lang="es-ES" sz="1500" dirty="0"/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Red RTV</a:t>
            </a:r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Red CPT </a:t>
            </a:r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Red CC TBA</a:t>
            </a:r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Red FO</a:t>
            </a:r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Esquema del RITI y RITS</a:t>
            </a:r>
          </a:p>
          <a:p>
            <a:pPr marL="857250" lvl="1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1500" dirty="0"/>
              <a:t>Esquema del RTR</a:t>
            </a:r>
          </a:p>
          <a:p>
            <a:pPr marL="857250" lvl="1" indent="-400050">
              <a:buFont typeface="+mj-lt"/>
              <a:buAutoNum type="romanUcPeriod"/>
            </a:pPr>
            <a:endParaRPr lang="es-ES" sz="15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s-ES" sz="1500" dirty="0"/>
              <a:t>Pliego de condiciones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es-ES" sz="15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s-ES" sz="1500" dirty="0"/>
              <a:t>Presupuesto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es-ES" sz="15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s-ES" sz="1500" dirty="0"/>
              <a:t>Conclusiones</a:t>
            </a:r>
          </a:p>
          <a:p>
            <a:pPr marL="342900" indent="-342900">
              <a:buFont typeface="+mj-lt"/>
              <a:buAutoNum type="arabicPeriod"/>
            </a:pPr>
            <a:endParaRPr lang="es-ES" sz="15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s-ES" sz="1500" dirty="0"/>
              <a:t>Webgrafía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228B6E-6A7D-4F9D-9935-8C1DF36C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57798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DD39B8F-7BD2-4A19-AAEE-DAA53FEDE38A}"/>
              </a:ext>
            </a:extLst>
          </p:cNvPr>
          <p:cNvSpPr txBox="1">
            <a:spLocks/>
          </p:cNvSpPr>
          <p:nvPr/>
        </p:nvSpPr>
        <p:spPr>
          <a:xfrm>
            <a:off x="1295402" y="480893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/>
              <a:t>Índice</a:t>
            </a:r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C2CE95-E982-41BA-A0F9-76C0014F79EB}"/>
              </a:ext>
            </a:extLst>
          </p:cNvPr>
          <p:cNvCxnSpPr/>
          <p:nvPr/>
        </p:nvCxnSpPr>
        <p:spPr>
          <a:xfrm>
            <a:off x="1295402" y="1096741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0102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20</a:t>
            </a:fld>
            <a:endParaRPr lang="en-US" sz="1800" dirty="0"/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BF1A33A4-87BF-4698-B44F-15B7E75B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924" y="516362"/>
            <a:ext cx="5507709" cy="58252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2013B0-DB3F-464A-8822-EBB27378B2D8}"/>
              </a:ext>
            </a:extLst>
          </p:cNvPr>
          <p:cNvSpPr txBox="1"/>
          <p:nvPr/>
        </p:nvSpPr>
        <p:spPr>
          <a:xfrm>
            <a:off x="1121606" y="3028890"/>
            <a:ext cx="3261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 esquema de la red FO</a:t>
            </a:r>
          </a:p>
        </p:txBody>
      </p:sp>
    </p:spTree>
    <p:extLst>
      <p:ext uri="{BB962C8B-B14F-4D97-AF65-F5344CB8AC3E}">
        <p14:creationId xmlns:p14="http://schemas.microsoft.com/office/powerpoint/2010/main" val="300374121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Planos y esquemas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390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5"/>
            </a:pPr>
            <a:r>
              <a:rPr lang="es-ES" sz="2400" u="sng" dirty="0"/>
              <a:t>Esquema del RITI y RITS</a:t>
            </a:r>
            <a:r>
              <a:rPr lang="es-ES" sz="2400" dirty="0"/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CF8E8F3-0E1E-49D6-9BEA-483ECBDA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08" y="1789226"/>
            <a:ext cx="9064108" cy="42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8027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Planos y esquemas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2953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6"/>
            </a:pPr>
            <a:r>
              <a:rPr lang="es-ES" sz="2400" u="sng" dirty="0"/>
              <a:t>Esquema del RTR</a:t>
            </a:r>
            <a:r>
              <a:rPr lang="es-ES" sz="2400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30D946-BCA6-4463-A6D5-3829B26A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9" y="1934835"/>
            <a:ext cx="10996082" cy="36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3588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Pliego de condiciones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60BFE0-2503-4356-A43E-968A18AEC5D7}"/>
              </a:ext>
            </a:extLst>
          </p:cNvPr>
          <p:cNvSpPr/>
          <p:nvPr/>
        </p:nvSpPr>
        <p:spPr>
          <a:xfrm>
            <a:off x="1295402" y="1432874"/>
            <a:ext cx="9668520" cy="1923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u="sng" dirty="0">
                <a:solidFill>
                  <a:schemeClr val="tx1"/>
                </a:solidFill>
              </a:rPr>
              <a:t>Cables: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8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AMP905 Cable coaxial AL/CU carrete plástico cubierta blanca 100m.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8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AMP564 Cable UTP Cat.6 PVC/Beige Caja cartón 305m. LSFH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8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AMP756 Cable 2 FO SM ajustada G657A2 armada 3mm int./ext. marfil 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8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AMP908 Cable coaxial troncal RG11 CU/CU bobina de madera 300m NE 480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56C629E-1BEA-4EA5-BD6E-9AD53FD74901}"/>
              </a:ext>
            </a:extLst>
          </p:cNvPr>
          <p:cNvSpPr/>
          <p:nvPr/>
        </p:nvSpPr>
        <p:spPr>
          <a:xfrm>
            <a:off x="1295402" y="3674228"/>
            <a:ext cx="9668520" cy="1819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u="sng" dirty="0">
                <a:solidFill>
                  <a:schemeClr val="tx1"/>
                </a:solidFill>
              </a:rPr>
              <a:t>Tubos y arquetas: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8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AMP090 40mm (Tubo canalización de enlace)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8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AMP091 50mm (Tubo canalización principal)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8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Tubo corrugado de PVC LEXMAN 25 mm 75 m (Tubo canalización secundaria)</a:t>
            </a:r>
          </a:p>
        </p:txBody>
      </p:sp>
    </p:spTree>
    <p:extLst>
      <p:ext uri="{BB962C8B-B14F-4D97-AF65-F5344CB8AC3E}">
        <p14:creationId xmlns:p14="http://schemas.microsoft.com/office/powerpoint/2010/main" val="425312850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Pliego de condiciones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60BFE0-2503-4356-A43E-968A18AEC5D7}"/>
              </a:ext>
            </a:extLst>
          </p:cNvPr>
          <p:cNvSpPr/>
          <p:nvPr/>
        </p:nvSpPr>
        <p:spPr>
          <a:xfrm>
            <a:off x="1295402" y="1432874"/>
            <a:ext cx="9668520" cy="2337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u="sng" dirty="0">
                <a:solidFill>
                  <a:schemeClr val="tx1"/>
                </a:solidFill>
              </a:rPr>
              <a:t>Tomas: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AMP748 Conector RJ45 hembra UTP Cat.6 blanco 90º (Roseta UTP)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AMP912 Adaptador SC-SC APC SM 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duplex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zirconia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verde (Roseta FO)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Caja de superficie de fibra óptica con 4 salidas SC/APC para FTTH FO-080003 de 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Tecatel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(Caja de Segregación)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AMP663 Base de toma final TV+RD/SAT c/c (5-2500MHz) 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demix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SMC sin carátula (Toma cable coaxial)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AMP928 Caja terminal interior FO 86x86x23mm con 2 adaptadores SC/APC incluidos (Roseta FO)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D639978-A781-4941-8CA5-F84C30E7EDFE}"/>
              </a:ext>
            </a:extLst>
          </p:cNvPr>
          <p:cNvSpPr/>
          <p:nvPr/>
        </p:nvSpPr>
        <p:spPr>
          <a:xfrm>
            <a:off x="1295402" y="4053585"/>
            <a:ext cx="9668520" cy="1713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u="sng" dirty="0" err="1">
                <a:solidFill>
                  <a:schemeClr val="tx1"/>
                </a:solidFill>
              </a:rPr>
              <a:t>Patch</a:t>
            </a:r>
            <a:r>
              <a:rPr lang="es-ES" b="1" u="sng" dirty="0">
                <a:solidFill>
                  <a:schemeClr val="tx1"/>
                </a:solidFill>
              </a:rPr>
              <a:t> </a:t>
            </a:r>
            <a:r>
              <a:rPr lang="es-ES" b="1" u="sng" dirty="0" err="1">
                <a:solidFill>
                  <a:schemeClr val="tx1"/>
                </a:solidFill>
              </a:rPr>
              <a:t>Panels</a:t>
            </a:r>
            <a:r>
              <a:rPr lang="es-ES" b="1" u="sng" dirty="0">
                <a:solidFill>
                  <a:schemeClr val="tx1"/>
                </a:solidFill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AMP672 Panel de parcheo integrado 19" Cat.6 UTP 24p 1U dual 180º bastidor trasero, etiqueta (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Patch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Panel UTP)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BANDEJA FO 1U-19'' DE 24 ADAPTADORES SC/APC DÚPLEX SM(ADAPTADOR + CASET)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U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Patch Panel rack19 24-port BNC-hembra 2U</a:t>
            </a:r>
            <a:endParaRPr lang="es-ES" sz="1600" u="none" strike="noStrike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6718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Pliego de condiciones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60BFE0-2503-4356-A43E-968A18AEC5D7}"/>
              </a:ext>
            </a:extLst>
          </p:cNvPr>
          <p:cNvSpPr/>
          <p:nvPr/>
        </p:nvSpPr>
        <p:spPr>
          <a:xfrm>
            <a:off x="1295402" y="1494241"/>
            <a:ext cx="9668520" cy="44692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u="sng" dirty="0">
                <a:solidFill>
                  <a:schemeClr val="tx1"/>
                </a:solidFill>
              </a:rPr>
              <a:t>Redes: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AMP622 Rack 19"32U 1610X600x600mm Sop.800Kg 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pta.cristal+trasera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met.+4 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Rdas+patas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el. (Armario)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AMP12 Antena circular FM (Radio FM)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AMP16 Antena directiva radio digital DAB 3 elementos (Antena radio DAB)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AMP41 Antena 19 elementos CH/21-60 ganancia 13dB "LTE" (Antena TV)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AMP030C Mástil cincado 3000x35x1,5 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mm.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(Mástil)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AMP85 Antena parabólica Offset de 1,35m. ( Parabólicas)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AMP066 Armario 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plastico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PVC ICT 450x450x150 (Caja de empotrar +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marco+puerta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 (Registros Secundarios)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AMP056 Armario plástico PVC ICT 500x300x60 (Caja de empotrar +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marco+puerta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 (RTR)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AMP400 Central amplificación 5E 40dB (BI+FM/BIII+DAB/BIV/BV/UHF) (Amplificador FM+UHF+DAB)</a:t>
            </a:r>
            <a:endParaRPr lang="es-ES" sz="1800" u="none" strike="noStrike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5127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Pliego de condiciones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60BFE0-2503-4356-A43E-968A18AEC5D7}"/>
              </a:ext>
            </a:extLst>
          </p:cNvPr>
          <p:cNvSpPr/>
          <p:nvPr/>
        </p:nvSpPr>
        <p:spPr>
          <a:xfrm>
            <a:off x="1295402" y="1494241"/>
            <a:ext cx="9668520" cy="44692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u="sng" dirty="0">
                <a:solidFill>
                  <a:schemeClr val="tx1"/>
                </a:solidFill>
              </a:rPr>
              <a:t>Redes: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AMP107 Amplificador blindado 2E UHF+UHF 30dB "LTE" (Amplificadores SAT)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 3 ICT mezclador 3 entradas de 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Ekselans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AMP656/20 Derivador directivo 6 derivaciones 20dB (Derivador)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AMP652/20 Derivador directivo 2 derivaciones 20dB (Derivador)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AMP664 Pau distribuidor 2 entradas 4 salidas (</a:t>
            </a:r>
            <a:r>
              <a:rPr lang="es-ES" sz="1600" u="none" strike="noStrike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Distrubuidor</a:t>
            </a: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AMP160 Carátula para base TV+RD/SAT (64ud)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AMP132 Distribuidor directivo 4 salidas (Caja plástica) (Distribuidor)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AMP656/16CF Derivador directivo 6 derivaciones 16dB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ES" sz="1600" u="none" strike="noStrike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AMP654/12CF Derivador directivo 4 derivaciones 12dB </a:t>
            </a:r>
          </a:p>
        </p:txBody>
      </p:sp>
    </p:spTree>
    <p:extLst>
      <p:ext uri="{BB962C8B-B14F-4D97-AF65-F5344CB8AC3E}">
        <p14:creationId xmlns:p14="http://schemas.microsoft.com/office/powerpoint/2010/main" val="775675446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Presupuesto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A7E66C1-FF19-4F45-9803-5C2C94DCD4EB}"/>
              </a:ext>
            </a:extLst>
          </p:cNvPr>
          <p:cNvSpPr/>
          <p:nvPr/>
        </p:nvSpPr>
        <p:spPr>
          <a:xfrm>
            <a:off x="1055802" y="1666743"/>
            <a:ext cx="1253765" cy="7401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Instalación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C8F3C03-6DC3-4D46-BCB4-56B43B4C5C27}"/>
              </a:ext>
            </a:extLst>
          </p:cNvPr>
          <p:cNvSpPr/>
          <p:nvPr/>
        </p:nvSpPr>
        <p:spPr>
          <a:xfrm>
            <a:off x="2309567" y="1666743"/>
            <a:ext cx="1253765" cy="740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3199,69 €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080866B-D761-47D8-BDB1-573FDE5DB18D}"/>
              </a:ext>
            </a:extLst>
          </p:cNvPr>
          <p:cNvSpPr/>
          <p:nvPr/>
        </p:nvSpPr>
        <p:spPr>
          <a:xfrm>
            <a:off x="1055802" y="2435160"/>
            <a:ext cx="1253765" cy="7401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110F37E-B07D-4990-8E76-DF5F4DFE0DCD}"/>
              </a:ext>
            </a:extLst>
          </p:cNvPr>
          <p:cNvSpPr/>
          <p:nvPr/>
        </p:nvSpPr>
        <p:spPr>
          <a:xfrm>
            <a:off x="2309567" y="2435160"/>
            <a:ext cx="1253765" cy="740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4432,80 €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A54E018-E2CE-4059-8C07-B2B4E684BA82}"/>
              </a:ext>
            </a:extLst>
          </p:cNvPr>
          <p:cNvSpPr/>
          <p:nvPr/>
        </p:nvSpPr>
        <p:spPr>
          <a:xfrm>
            <a:off x="1055802" y="3203577"/>
            <a:ext cx="1253765" cy="7401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Paneles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0E70C2D-3ADB-4FD5-825E-529AA6577B08}"/>
              </a:ext>
            </a:extLst>
          </p:cNvPr>
          <p:cNvSpPr/>
          <p:nvPr/>
        </p:nvSpPr>
        <p:spPr>
          <a:xfrm>
            <a:off x="2309567" y="3203577"/>
            <a:ext cx="1253765" cy="740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393,86 €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E95C8F9-54C8-4E19-89FE-18D28F2548C4}"/>
              </a:ext>
            </a:extLst>
          </p:cNvPr>
          <p:cNvSpPr/>
          <p:nvPr/>
        </p:nvSpPr>
        <p:spPr>
          <a:xfrm>
            <a:off x="1055801" y="3971994"/>
            <a:ext cx="1253766" cy="7401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Conectores y tomas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74298B8-9C91-4C87-B71F-E213EFF08872}"/>
              </a:ext>
            </a:extLst>
          </p:cNvPr>
          <p:cNvSpPr/>
          <p:nvPr/>
        </p:nvSpPr>
        <p:spPr>
          <a:xfrm>
            <a:off x="2309567" y="3971994"/>
            <a:ext cx="1253765" cy="740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1258,04 €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D8459AD-F143-4A7F-843C-8008DFD86A7B}"/>
              </a:ext>
            </a:extLst>
          </p:cNvPr>
          <p:cNvSpPr/>
          <p:nvPr/>
        </p:nvSpPr>
        <p:spPr>
          <a:xfrm>
            <a:off x="1055802" y="4740411"/>
            <a:ext cx="1253765" cy="7401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Tubos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12C801D-23FF-47F3-AB1A-456D768EBA7A}"/>
              </a:ext>
            </a:extLst>
          </p:cNvPr>
          <p:cNvSpPr/>
          <p:nvPr/>
        </p:nvSpPr>
        <p:spPr>
          <a:xfrm>
            <a:off x="2309567" y="4740411"/>
            <a:ext cx="1253765" cy="740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393,86 €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514B8E4-0EBC-4A8F-8018-EF9975D376EB}"/>
              </a:ext>
            </a:extLst>
          </p:cNvPr>
          <p:cNvSpPr/>
          <p:nvPr/>
        </p:nvSpPr>
        <p:spPr>
          <a:xfrm>
            <a:off x="7098384" y="1666743"/>
            <a:ext cx="1434445" cy="7401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Subtotal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28B84CE-F36A-4D5B-81F3-F31820E3EE0B}"/>
              </a:ext>
            </a:extLst>
          </p:cNvPr>
          <p:cNvSpPr/>
          <p:nvPr/>
        </p:nvSpPr>
        <p:spPr>
          <a:xfrm>
            <a:off x="8532829" y="1666743"/>
            <a:ext cx="1610412" cy="740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9810,79 €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D802573-7A41-4331-9E7A-91AF96AC0C44}"/>
              </a:ext>
            </a:extLst>
          </p:cNvPr>
          <p:cNvSpPr/>
          <p:nvPr/>
        </p:nvSpPr>
        <p:spPr>
          <a:xfrm>
            <a:off x="7098384" y="2449300"/>
            <a:ext cx="1434445" cy="7401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Total(+IVA)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6913CB5-9C0F-4F0E-9C4C-3C2AFB417033}"/>
              </a:ext>
            </a:extLst>
          </p:cNvPr>
          <p:cNvSpPr/>
          <p:nvPr/>
        </p:nvSpPr>
        <p:spPr>
          <a:xfrm>
            <a:off x="8532829" y="2449300"/>
            <a:ext cx="1610412" cy="740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11871,06 €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AE18453-BF2C-4E17-B9DD-F1C5029E79D8}"/>
              </a:ext>
            </a:extLst>
          </p:cNvPr>
          <p:cNvSpPr/>
          <p:nvPr/>
        </p:nvSpPr>
        <p:spPr>
          <a:xfrm>
            <a:off x="5797485" y="3231857"/>
            <a:ext cx="2735345" cy="74013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Trabajo Proyectista (30%)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14CD8CF-8DF3-4011-B9A9-36591FB470D4}"/>
              </a:ext>
            </a:extLst>
          </p:cNvPr>
          <p:cNvSpPr/>
          <p:nvPr/>
        </p:nvSpPr>
        <p:spPr>
          <a:xfrm>
            <a:off x="8532829" y="3231857"/>
            <a:ext cx="1610412" cy="740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5013,32 €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241C30E-E617-4E6B-92C5-37F6DD8D8124}"/>
              </a:ext>
            </a:extLst>
          </p:cNvPr>
          <p:cNvSpPr/>
          <p:nvPr/>
        </p:nvSpPr>
        <p:spPr>
          <a:xfrm>
            <a:off x="6221692" y="4740411"/>
            <a:ext cx="2050330" cy="740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Presupuesto final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002CE74-5F8F-4CD1-B70B-34152BD8079C}"/>
              </a:ext>
            </a:extLst>
          </p:cNvPr>
          <p:cNvSpPr/>
          <p:nvPr/>
        </p:nvSpPr>
        <p:spPr>
          <a:xfrm>
            <a:off x="8272021" y="4740411"/>
            <a:ext cx="1748672" cy="740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/>
              <a:t>16590, </a:t>
            </a:r>
            <a:r>
              <a:rPr lang="es-ES" sz="2000" b="1" dirty="0"/>
              <a:t>37€</a:t>
            </a:r>
          </a:p>
        </p:txBody>
      </p:sp>
    </p:spTree>
    <p:extLst>
      <p:ext uri="{BB962C8B-B14F-4D97-AF65-F5344CB8AC3E}">
        <p14:creationId xmlns:p14="http://schemas.microsoft.com/office/powerpoint/2010/main" val="224872699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Conclusiones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A476285-43AB-4167-BC01-9C0191C3758C}"/>
              </a:ext>
            </a:extLst>
          </p:cNvPr>
          <p:cNvSpPr/>
          <p:nvPr/>
        </p:nvSpPr>
        <p:spPr>
          <a:xfrm>
            <a:off x="2985154" y="2066827"/>
            <a:ext cx="6221691" cy="2724346"/>
          </a:xfrm>
          <a:prstGeom prst="roundRect">
            <a:avLst>
              <a:gd name="adj" fmla="val 187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1DAE4C-8EB3-400A-B956-D4C87FF498B4}"/>
              </a:ext>
            </a:extLst>
          </p:cNvPr>
          <p:cNvSpPr txBox="1"/>
          <p:nvPr/>
        </p:nvSpPr>
        <p:spPr>
          <a:xfrm>
            <a:off x="3312320" y="2413337"/>
            <a:ext cx="56346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 resultado ser más complejo de lo que esperábamos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Requiere un buen conocimiento de diversas materias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parte del coste se destina a los aspectos urbanísticos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Práctica diferente con respecto a las demás asignaturas</a:t>
            </a:r>
          </a:p>
        </p:txBody>
      </p:sp>
    </p:spTree>
    <p:extLst>
      <p:ext uri="{BB962C8B-B14F-4D97-AF65-F5344CB8AC3E}">
        <p14:creationId xmlns:p14="http://schemas.microsoft.com/office/powerpoint/2010/main" val="1759201776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Webgrafía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A34FC1F-4870-4EAF-B2C5-61103BD31FA0}"/>
              </a:ext>
            </a:extLst>
          </p:cNvPr>
          <p:cNvSpPr txBox="1"/>
          <p:nvPr/>
        </p:nvSpPr>
        <p:spPr>
          <a:xfrm>
            <a:off x="1098891" y="1503644"/>
            <a:ext cx="10702566" cy="36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b="1" u="sng" dirty="0"/>
              <a:t>Base del proyecto, presupuestos y pliego de condiciones: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aulasvirtuales</a:t>
            </a:r>
            <a:r>
              <a:rPr lang="es-ES" dirty="0"/>
              <a:t>.</a:t>
            </a:r>
            <a:r>
              <a:rPr lang="es-ES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uhu.es</a:t>
            </a:r>
            <a:endParaRPr lang="es-E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ikastaroak.ulhi.net</a:t>
            </a:r>
            <a:endParaRPr lang="es-E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talleresroiri.com</a:t>
            </a:r>
            <a:endParaRPr lang="es-E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www.tdtprofesional.com</a:t>
            </a:r>
            <a:endParaRPr lang="es-E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www.televes.com</a:t>
            </a:r>
            <a:endParaRPr lang="es-E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covama.es</a:t>
            </a:r>
            <a:endParaRPr lang="es-ES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b="1" u="sng" dirty="0"/>
              <a:t>Software:</a:t>
            </a:r>
            <a:endParaRPr lang="es-ES" sz="1600" u="sng" dirty="0"/>
          </a:p>
          <a:p>
            <a:r>
              <a:rPr lang="es-ES" dirty="0"/>
              <a:t>Cast60</a:t>
            </a:r>
          </a:p>
          <a:p>
            <a:r>
              <a:rPr lang="es-ES" dirty="0"/>
              <a:t>Visio Profesional 2019</a:t>
            </a:r>
          </a:p>
        </p:txBody>
      </p:sp>
    </p:spTree>
    <p:extLst>
      <p:ext uri="{BB962C8B-B14F-4D97-AF65-F5344CB8AC3E}">
        <p14:creationId xmlns:p14="http://schemas.microsoft.com/office/powerpoint/2010/main" val="4934409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Memoria</a:t>
            </a:r>
            <a:r>
              <a:rPr lang="es-ES" sz="4000" dirty="0"/>
              <a:t> </a:t>
            </a:r>
            <a:r>
              <a:rPr lang="es-ES" sz="4000" b="1" dirty="0"/>
              <a:t>técnica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307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2400" u="sng" dirty="0"/>
              <a:t>Datos de la vivienda</a:t>
            </a:r>
            <a:r>
              <a:rPr lang="es-ES" sz="2400" dirty="0"/>
              <a:t>: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7C56BD4-FEFA-4F06-B120-754E8B3F5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35088"/>
              </p:ext>
            </p:extLst>
          </p:nvPr>
        </p:nvGraphicFramePr>
        <p:xfrm>
          <a:off x="1228078" y="1978921"/>
          <a:ext cx="5593918" cy="24778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6127">
                  <a:extLst>
                    <a:ext uri="{9D8B030D-6E8A-4147-A177-3AD203B41FA5}">
                      <a16:colId xmlns:a16="http://schemas.microsoft.com/office/drawing/2014/main" val="1834897833"/>
                    </a:ext>
                  </a:extLst>
                </a:gridCol>
                <a:gridCol w="2627791">
                  <a:extLst>
                    <a:ext uri="{9D8B030D-6E8A-4147-A177-3AD203B41FA5}">
                      <a16:colId xmlns:a16="http://schemas.microsoft.com/office/drawing/2014/main" val="2175236629"/>
                    </a:ext>
                  </a:extLst>
                </a:gridCol>
              </a:tblGrid>
              <a:tr h="495574"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/>
                        <a:t>Nº</a:t>
                      </a:r>
                      <a:r>
                        <a:rPr lang="es-ES" b="0" dirty="0"/>
                        <a:t> de viviendas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647882"/>
                  </a:ext>
                </a:extLst>
              </a:tr>
              <a:tr h="495574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Nº</a:t>
                      </a:r>
                      <a:r>
                        <a:rPr lang="es-ES" dirty="0"/>
                        <a:t> de estancias por vivienda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172105"/>
                  </a:ext>
                </a:extLst>
              </a:tr>
              <a:tr h="49557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Plantas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(Sin incluir PB)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47188"/>
                  </a:ext>
                </a:extLst>
              </a:tr>
              <a:tr h="49557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Estancias comunes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871443"/>
                  </a:ext>
                </a:extLst>
              </a:tr>
              <a:tr h="495574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Nº</a:t>
                      </a:r>
                      <a:r>
                        <a:rPr lang="es-ES" dirty="0"/>
                        <a:t> de locales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(Situados en la PB)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512765"/>
                  </a:ext>
                </a:extLst>
              </a:tr>
            </a:tbl>
          </a:graphicData>
        </a:graphic>
      </p:graphicFrame>
      <p:sp>
        <p:nvSpPr>
          <p:cNvPr id="7" name="Rectángulo: esquinas diagonales redondeadas 6">
            <a:extLst>
              <a:ext uri="{FF2B5EF4-FFF2-40B4-BE49-F238E27FC236}">
                <a16:creationId xmlns:a16="http://schemas.microsoft.com/office/drawing/2014/main" id="{32E7EF40-3DAA-4AEB-913E-8752ECFFDC4D}"/>
              </a:ext>
            </a:extLst>
          </p:cNvPr>
          <p:cNvSpPr/>
          <p:nvPr/>
        </p:nvSpPr>
        <p:spPr>
          <a:xfrm>
            <a:off x="2830250" y="4642672"/>
            <a:ext cx="2389573" cy="710214"/>
          </a:xfrm>
          <a:prstGeom prst="round2DiagRect">
            <a:avLst>
              <a:gd name="adj1" fmla="val 31667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Nº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2C3FC6-BBCF-44DD-B0C5-1E23CC23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78" y="1594238"/>
            <a:ext cx="4414628" cy="396318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ADDA668-1E33-4E30-BE87-657650012FB1}"/>
              </a:ext>
            </a:extLst>
          </p:cNvPr>
          <p:cNvSpPr txBox="1"/>
          <p:nvPr/>
        </p:nvSpPr>
        <p:spPr>
          <a:xfrm>
            <a:off x="8295176" y="5557419"/>
            <a:ext cx="2133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- Situación de vivienda 3D -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ED7302-A84F-4FF9-A47B-8CC6ED8D5343}"/>
              </a:ext>
            </a:extLst>
          </p:cNvPr>
          <p:cNvSpPr txBox="1"/>
          <p:nvPr/>
        </p:nvSpPr>
        <p:spPr>
          <a:xfrm>
            <a:off x="1228078" y="5707992"/>
            <a:ext cx="4378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Ubicación</a:t>
            </a:r>
            <a:r>
              <a:rPr lang="es-ES" sz="2000" dirty="0"/>
              <a:t>: </a:t>
            </a:r>
            <a:r>
              <a:rPr lang="es-ES" sz="2000" dirty="0" err="1"/>
              <a:t>Carrer</a:t>
            </a:r>
            <a:r>
              <a:rPr lang="es-ES" sz="2000" dirty="0"/>
              <a:t> de Martí 72, Barcelona</a:t>
            </a:r>
          </a:p>
        </p:txBody>
      </p:sp>
    </p:spTree>
    <p:extLst>
      <p:ext uri="{BB962C8B-B14F-4D97-AF65-F5344CB8AC3E}">
        <p14:creationId xmlns:p14="http://schemas.microsoft.com/office/powerpoint/2010/main" val="1743529041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30</a:t>
            </a:fld>
            <a:endParaRPr lang="en-US" sz="1800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06F190AD-1C61-40FC-8383-F12C0960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1" y="1507316"/>
            <a:ext cx="4876800" cy="48768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8716D97-3D97-4268-9C1E-A2D65CDC9123}"/>
              </a:ext>
            </a:extLst>
          </p:cNvPr>
          <p:cNvSpPr/>
          <p:nvPr/>
        </p:nvSpPr>
        <p:spPr>
          <a:xfrm>
            <a:off x="5672581" y="1178351"/>
            <a:ext cx="5224017" cy="2620651"/>
          </a:xfrm>
          <a:prstGeom prst="wedgeEllipseCallout">
            <a:avLst>
              <a:gd name="adj1" fmla="val -57583"/>
              <a:gd name="adj2" fmla="val 72935"/>
            </a:avLst>
          </a:prstGeom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¿Alguna duda?</a:t>
            </a:r>
          </a:p>
        </p:txBody>
      </p:sp>
    </p:spTree>
    <p:extLst>
      <p:ext uri="{BB962C8B-B14F-4D97-AF65-F5344CB8AC3E}">
        <p14:creationId xmlns:p14="http://schemas.microsoft.com/office/powerpoint/2010/main" val="319548829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Memoria</a:t>
            </a:r>
            <a:r>
              <a:rPr lang="es-ES" sz="4000" dirty="0"/>
              <a:t> </a:t>
            </a:r>
            <a:r>
              <a:rPr lang="es-ES" sz="4000" b="1" dirty="0"/>
              <a:t>técnica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483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2"/>
            </a:pPr>
            <a:r>
              <a:rPr lang="es-ES" sz="2400" u="sng" dirty="0"/>
              <a:t>Elementos que constituyen la ICT</a:t>
            </a:r>
            <a:r>
              <a:rPr lang="es-ES" sz="2400" dirty="0"/>
              <a:t>: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652ADE91-EBDA-4C5D-BA7F-5B05806543D5}"/>
              </a:ext>
            </a:extLst>
          </p:cNvPr>
          <p:cNvSpPr/>
          <p:nvPr/>
        </p:nvSpPr>
        <p:spPr>
          <a:xfrm>
            <a:off x="1689963" y="2047186"/>
            <a:ext cx="742765" cy="3660806"/>
          </a:xfrm>
          <a:prstGeom prst="leftBrace">
            <a:avLst>
              <a:gd name="adj1" fmla="val 1532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24DE46-2F5A-49C2-8169-A348F9FC2277}"/>
              </a:ext>
            </a:extLst>
          </p:cNvPr>
          <p:cNvSpPr txBox="1"/>
          <p:nvPr/>
        </p:nvSpPr>
        <p:spPr>
          <a:xfrm>
            <a:off x="3835154" y="2144995"/>
            <a:ext cx="1665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Red CPT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Red FO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Red CC TBA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574CAD-1A05-4B1D-A390-EA84C66251E1}"/>
              </a:ext>
            </a:extLst>
          </p:cNvPr>
          <p:cNvSpPr txBox="1"/>
          <p:nvPr/>
        </p:nvSpPr>
        <p:spPr>
          <a:xfrm>
            <a:off x="2497585" y="242199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RITI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7F5FEB96-EAD7-43F8-A8BF-1FE6811B4DCF}"/>
              </a:ext>
            </a:extLst>
          </p:cNvPr>
          <p:cNvSpPr/>
          <p:nvPr/>
        </p:nvSpPr>
        <p:spPr>
          <a:xfrm>
            <a:off x="3488738" y="2047185"/>
            <a:ext cx="346416" cy="1095509"/>
          </a:xfrm>
          <a:prstGeom prst="leftBrace">
            <a:avLst>
              <a:gd name="adj1" fmla="val 1532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B9B4B3-0DF9-4143-A768-FDE915E785A6}"/>
              </a:ext>
            </a:extLst>
          </p:cNvPr>
          <p:cNvSpPr txBox="1"/>
          <p:nvPr/>
        </p:nvSpPr>
        <p:spPr>
          <a:xfrm>
            <a:off x="2430083" y="519117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Canalización y recintos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F988A6-9B60-468C-A8C7-86CA14032575}"/>
              </a:ext>
            </a:extLst>
          </p:cNvPr>
          <p:cNvSpPr txBox="1"/>
          <p:nvPr/>
        </p:nvSpPr>
        <p:spPr>
          <a:xfrm>
            <a:off x="2497585" y="379760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RITS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79864F0-48ED-44F9-A70A-B7286F6285FC}"/>
              </a:ext>
            </a:extLst>
          </p:cNvPr>
          <p:cNvCxnSpPr>
            <a:cxnSpLocks/>
          </p:cNvCxnSpPr>
          <p:nvPr/>
        </p:nvCxnSpPr>
        <p:spPr>
          <a:xfrm>
            <a:off x="3488738" y="3982271"/>
            <a:ext cx="571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6EA5CAE-6D4F-4299-9FA1-4DA88A49FBA3}"/>
              </a:ext>
            </a:extLst>
          </p:cNvPr>
          <p:cNvSpPr txBox="1"/>
          <p:nvPr/>
        </p:nvSpPr>
        <p:spPr>
          <a:xfrm>
            <a:off x="4151298" y="3788587"/>
            <a:ext cx="103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dirty="0"/>
              <a:t>Red RTV</a:t>
            </a:r>
          </a:p>
        </p:txBody>
      </p:sp>
    </p:spTree>
    <p:extLst>
      <p:ext uri="{BB962C8B-B14F-4D97-AF65-F5344CB8AC3E}">
        <p14:creationId xmlns:p14="http://schemas.microsoft.com/office/powerpoint/2010/main" val="33756018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Memoria</a:t>
            </a:r>
            <a:r>
              <a:rPr lang="es-ES" sz="4000" dirty="0"/>
              <a:t> </a:t>
            </a:r>
            <a:r>
              <a:rPr lang="es-ES" sz="4000" b="1" dirty="0"/>
              <a:t>técnica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3"/>
            </a:pPr>
            <a:r>
              <a:rPr lang="es-ES" sz="2400" u="sng" dirty="0"/>
              <a:t>Canalización y recintos</a:t>
            </a:r>
            <a:r>
              <a:rPr lang="es-ES" sz="2400" dirty="0"/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A26DBE-7A73-4054-83C6-34F082AA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16" y="1469617"/>
            <a:ext cx="6673882" cy="45329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8B9C62-A263-4185-B0EC-3C6576CEE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2" y="1789226"/>
            <a:ext cx="5929436" cy="25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861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Memoria</a:t>
            </a:r>
            <a:r>
              <a:rPr lang="es-ES" sz="4000" dirty="0"/>
              <a:t> </a:t>
            </a:r>
            <a:r>
              <a:rPr lang="es-ES" sz="4000" b="1" dirty="0"/>
              <a:t>técnica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3"/>
            </a:pPr>
            <a:r>
              <a:rPr lang="es-ES" sz="2400" u="sng" dirty="0"/>
              <a:t>Canalización y recintos</a:t>
            </a:r>
            <a:r>
              <a:rPr lang="es-ES" sz="2400" dirty="0"/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A26DBE-7A73-4054-83C6-34F082AA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16" y="1469617"/>
            <a:ext cx="6673882" cy="45329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B0D6E5-AB3E-4546-B365-75ABF3AD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06" y="1700450"/>
            <a:ext cx="4092936" cy="34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296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Memoria</a:t>
            </a:r>
            <a:r>
              <a:rPr lang="es-ES" sz="4000" dirty="0"/>
              <a:t> </a:t>
            </a:r>
            <a:r>
              <a:rPr lang="es-ES" sz="4000" b="1" dirty="0"/>
              <a:t>técnica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4"/>
            </a:pPr>
            <a:r>
              <a:rPr lang="es-ES" sz="2400" u="sng" dirty="0"/>
              <a:t>Plano de la planta en 2D</a:t>
            </a:r>
            <a:r>
              <a:rPr lang="es-ES" sz="2400" dirty="0"/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0171A5-3675-4414-B646-FBB68DE6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67" y="1669071"/>
            <a:ext cx="7682723" cy="46902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25D8FF-C3C4-4DFA-B19B-DA5AF42B7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789" y="2578585"/>
            <a:ext cx="3023101" cy="26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387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Memoria</a:t>
            </a:r>
            <a:r>
              <a:rPr lang="es-ES" sz="4000" dirty="0"/>
              <a:t> </a:t>
            </a:r>
            <a:r>
              <a:rPr lang="es-ES" sz="4000" b="1" dirty="0"/>
              <a:t>técnica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 startAt="4"/>
            </a:pPr>
            <a:r>
              <a:rPr lang="es-ES" sz="2400" u="sng" dirty="0"/>
              <a:t>Plano de la planta en 2D</a:t>
            </a:r>
            <a:r>
              <a:rPr lang="es-ES" sz="2400" dirty="0"/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0171A5-3675-4414-B646-FBB68DE6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67" y="1669071"/>
            <a:ext cx="7682723" cy="4690280"/>
          </a:xfrm>
          <a:prstGeom prst="rect">
            <a:avLst/>
          </a:prstGeom>
        </p:spPr>
      </p:pic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F33B6981-551A-4C84-94BA-8FD2F33D7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69145"/>
              </p:ext>
            </p:extLst>
          </p:nvPr>
        </p:nvGraphicFramePr>
        <p:xfrm>
          <a:off x="8779028" y="2213304"/>
          <a:ext cx="2779698" cy="2781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849">
                  <a:extLst>
                    <a:ext uri="{9D8B030D-6E8A-4147-A177-3AD203B41FA5}">
                      <a16:colId xmlns:a16="http://schemas.microsoft.com/office/drawing/2014/main" val="1189284866"/>
                    </a:ext>
                  </a:extLst>
                </a:gridCol>
                <a:gridCol w="1389849">
                  <a:extLst>
                    <a:ext uri="{9D8B030D-6E8A-4147-A177-3AD203B41FA5}">
                      <a16:colId xmlns:a16="http://schemas.microsoft.com/office/drawing/2014/main" val="3722602556"/>
                    </a:ext>
                  </a:extLst>
                </a:gridCol>
              </a:tblGrid>
              <a:tr h="550514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Red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/>
                        <a:t>Nº</a:t>
                      </a:r>
                      <a:r>
                        <a:rPr lang="es-ES" sz="1600" b="1" dirty="0"/>
                        <a:t> de tomas por vivienda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42873"/>
                  </a:ext>
                </a:extLst>
              </a:tr>
              <a:tr h="55051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395425"/>
                  </a:ext>
                </a:extLst>
              </a:tr>
              <a:tr h="55051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955570"/>
                  </a:ext>
                </a:extLst>
              </a:tr>
              <a:tr h="55051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CC TBA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304879"/>
                  </a:ext>
                </a:extLst>
              </a:tr>
              <a:tr h="55051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15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5871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30F4A6-8A5B-4186-9F66-49ED06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2CA284-E3EF-4BB8-B00F-C34B823F68C2}"/>
              </a:ext>
            </a:extLst>
          </p:cNvPr>
          <p:cNvSpPr txBox="1">
            <a:spLocks/>
          </p:cNvSpPr>
          <p:nvPr/>
        </p:nvSpPr>
        <p:spPr>
          <a:xfrm>
            <a:off x="1295402" y="498649"/>
            <a:ext cx="9601196" cy="7401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/>
              <a:t>Planos y esquemas</a:t>
            </a: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3969EE-8D80-472E-8C2B-A9F7D759EA53}"/>
              </a:ext>
            </a:extLst>
          </p:cNvPr>
          <p:cNvCxnSpPr/>
          <p:nvPr/>
        </p:nvCxnSpPr>
        <p:spPr>
          <a:xfrm>
            <a:off x="1295402" y="1150008"/>
            <a:ext cx="966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3E9CF-6B20-43E1-A7D5-F708B36E985C}"/>
              </a:ext>
            </a:extLst>
          </p:cNvPr>
          <p:cNvSpPr txBox="1"/>
          <p:nvPr/>
        </p:nvSpPr>
        <p:spPr>
          <a:xfrm>
            <a:off x="1228078" y="1238785"/>
            <a:ext cx="187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romanUcPeriod"/>
            </a:pPr>
            <a:r>
              <a:rPr lang="es-ES" sz="2400" u="sng" dirty="0"/>
              <a:t>Red RTV</a:t>
            </a:r>
            <a:r>
              <a:rPr lang="es-ES" sz="2400" dirty="0"/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52219D-C4C1-465C-B520-498EE39BC131}"/>
              </a:ext>
            </a:extLst>
          </p:cNvPr>
          <p:cNvSpPr txBox="1"/>
          <p:nvPr/>
        </p:nvSpPr>
        <p:spPr>
          <a:xfrm>
            <a:off x="1228077" y="1890143"/>
            <a:ext cx="9668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Se utilizarán tres antenas terrestres y dos antenas satelitales para captar las señales. Estas señales pasarán a un amplificador mono canal y posteriormente a un mezclador 3x2.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ES" dirty="0"/>
              <a:t>El número de tomas RTV que hay en cada vivienda es de 4, habrá un distribuidor en cada RTR con ese número de salidas.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1AC95DC-09D7-4E11-90D9-87E18AD6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43995"/>
              </p:ext>
            </p:extLst>
          </p:nvPr>
        </p:nvGraphicFramePr>
        <p:xfrm>
          <a:off x="1228077" y="4244169"/>
          <a:ext cx="4506011" cy="1463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077">
                  <a:extLst>
                    <a:ext uri="{9D8B030D-6E8A-4147-A177-3AD203B41FA5}">
                      <a16:colId xmlns:a16="http://schemas.microsoft.com/office/drawing/2014/main" val="2881114522"/>
                    </a:ext>
                  </a:extLst>
                </a:gridCol>
                <a:gridCol w="1017928">
                  <a:extLst>
                    <a:ext uri="{9D8B030D-6E8A-4147-A177-3AD203B41FA5}">
                      <a16:colId xmlns:a16="http://schemas.microsoft.com/office/drawing/2014/main" val="3477060571"/>
                    </a:ext>
                  </a:extLst>
                </a:gridCol>
                <a:gridCol w="1126503">
                  <a:extLst>
                    <a:ext uri="{9D8B030D-6E8A-4147-A177-3AD203B41FA5}">
                      <a16:colId xmlns:a16="http://schemas.microsoft.com/office/drawing/2014/main" val="4172764023"/>
                    </a:ext>
                  </a:extLst>
                </a:gridCol>
                <a:gridCol w="1126503">
                  <a:extLst>
                    <a:ext uri="{9D8B030D-6E8A-4147-A177-3AD203B41FA5}">
                      <a16:colId xmlns:a16="http://schemas.microsoft.com/office/drawing/2014/main" val="2601932383"/>
                    </a:ext>
                  </a:extLst>
                </a:gridCol>
              </a:tblGrid>
              <a:tr h="487941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FM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Digital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TDT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94998"/>
                  </a:ext>
                </a:extLst>
              </a:tr>
              <a:tr h="487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Tipo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Circular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954190"/>
                  </a:ext>
                </a:extLst>
              </a:tr>
              <a:tr h="487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Ganancia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&gt;12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&gt;8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459731"/>
                  </a:ext>
                </a:extLst>
              </a:tr>
            </a:tbl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72E59CA-4C85-4E1B-9F59-9E4B069FD4BB}"/>
              </a:ext>
            </a:extLst>
          </p:cNvPr>
          <p:cNvSpPr/>
          <p:nvPr/>
        </p:nvSpPr>
        <p:spPr>
          <a:xfrm>
            <a:off x="1809947" y="3563331"/>
            <a:ext cx="3921551" cy="438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Datos de las antenas terrestres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78859F5-82B9-46BF-8CC2-A4CA3FC0DE3D}"/>
              </a:ext>
            </a:extLst>
          </p:cNvPr>
          <p:cNvSpPr/>
          <p:nvPr/>
        </p:nvSpPr>
        <p:spPr>
          <a:xfrm>
            <a:off x="7176938" y="3601648"/>
            <a:ext cx="3921551" cy="438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Datos de las antenas satelitales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14665867-7942-4420-A996-0E2B2BEC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42583"/>
              </p:ext>
            </p:extLst>
          </p:nvPr>
        </p:nvGraphicFramePr>
        <p:xfrm>
          <a:off x="7176937" y="4244952"/>
          <a:ext cx="392155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184">
                  <a:extLst>
                    <a:ext uri="{9D8B030D-6E8A-4147-A177-3AD203B41FA5}">
                      <a16:colId xmlns:a16="http://schemas.microsoft.com/office/drawing/2014/main" val="341203668"/>
                    </a:ext>
                  </a:extLst>
                </a:gridCol>
                <a:gridCol w="1307184">
                  <a:extLst>
                    <a:ext uri="{9D8B030D-6E8A-4147-A177-3AD203B41FA5}">
                      <a16:colId xmlns:a16="http://schemas.microsoft.com/office/drawing/2014/main" val="3060359510"/>
                    </a:ext>
                  </a:extLst>
                </a:gridCol>
                <a:gridCol w="1307184">
                  <a:extLst>
                    <a:ext uri="{9D8B030D-6E8A-4147-A177-3AD203B41FA5}">
                      <a16:colId xmlns:a16="http://schemas.microsoft.com/office/drawing/2014/main" val="101989261"/>
                    </a:ext>
                  </a:extLst>
                </a:gridCol>
              </a:tblGrid>
              <a:tr h="316157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Astra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Hispasat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85097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Ángulo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30º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568207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Elevación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42, 607º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34, 637º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442608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Dist</a:t>
                      </a:r>
                      <a:r>
                        <a:rPr lang="es-ES" b="1" dirty="0"/>
                        <a:t>. </a:t>
                      </a:r>
                      <a:r>
                        <a:rPr lang="es-ES" b="1" dirty="0" err="1"/>
                        <a:t>Sat</a:t>
                      </a:r>
                      <a:r>
                        <a:rPr lang="es-ES" b="1" dirty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37.584 </a:t>
                      </a:r>
                      <a:r>
                        <a:rPr lang="es-ES" dirty="0" err="1"/>
                        <a:t>kms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38.221 </a:t>
                      </a:r>
                      <a:r>
                        <a:rPr lang="es-ES" dirty="0" err="1"/>
                        <a:t>kms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21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38315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495</TotalTime>
  <Words>1173</Words>
  <Application>Microsoft Office PowerPoint</Application>
  <PresentationFormat>Panorámica</PresentationFormat>
  <Paragraphs>234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Garamond</vt:lpstr>
      <vt:lpstr>Wingdings</vt:lpstr>
      <vt:lpstr>Orgánico</vt:lpstr>
      <vt:lpstr>Proyecto ICT - EPI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ICT - EPI</dc:title>
  <dc:creator>Ismael Dapalma Fernandez</dc:creator>
  <cp:lastModifiedBy>Ismael Dapalma Fernandez</cp:lastModifiedBy>
  <cp:revision>16</cp:revision>
  <dcterms:created xsi:type="dcterms:W3CDTF">2022-01-11T08:17:53Z</dcterms:created>
  <dcterms:modified xsi:type="dcterms:W3CDTF">2022-02-04T18:39:16Z</dcterms:modified>
</cp:coreProperties>
</file>