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986" autoAdjust="0"/>
  </p:normalViewPr>
  <p:slideViewPr>
    <p:cSldViewPr>
      <p:cViewPr varScale="1">
        <p:scale>
          <a:sx n="98" d="100"/>
          <a:sy n="98" d="100"/>
        </p:scale>
        <p:origin x="-199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D1FAD0-424A-4A0E-95E3-A54AAE091D2E}" type="datetimeFigureOut">
              <a:rPr lang="es-ES" smtClean="0"/>
              <a:t>24/10/2019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DFB2B7-0061-48FC-95DF-13FA45FD2A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5730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altLang="es-ES" smtClean="0">
                <a:latin typeface="Times New Roman" pitchFamily="18" charset="0"/>
              </a:rPr>
              <a:t>El Nivel de Red en Internet</a:t>
            </a:r>
          </a:p>
        </p:txBody>
      </p:sp>
      <p:sp>
        <p:nvSpPr>
          <p:cNvPr id="1761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altLang="es-ES" smtClean="0">
                <a:latin typeface="Times New Roman" pitchFamily="18" charset="0"/>
              </a:rPr>
              <a:t>Redes</a:t>
            </a:r>
          </a:p>
        </p:txBody>
      </p:sp>
      <p:sp>
        <p:nvSpPr>
          <p:cNvPr id="176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altLang="es-ES" smtClean="0">
                <a:latin typeface="Times New Roman" pitchFamily="18" charset="0"/>
              </a:rPr>
              <a:t>3-</a:t>
            </a:r>
            <a:fld id="{EC4299EE-DD8E-4F16-B641-260AD37B6945}" type="slidenum">
              <a:rPr lang="es-ES" altLang="es-ES" smtClean="0">
                <a:latin typeface="Times New Roman" pitchFamily="18" charset="0"/>
              </a:rPr>
              <a:pPr eaLnBrk="1" hangingPunct="1"/>
              <a:t>1</a:t>
            </a:fld>
            <a:endParaRPr lang="es-ES" altLang="es-ES" smtClean="0">
              <a:latin typeface="Times New Roman" pitchFamily="18" charset="0"/>
            </a:endParaRPr>
          </a:p>
        </p:txBody>
      </p:sp>
      <p:sp>
        <p:nvSpPr>
          <p:cNvPr id="176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30263" y="439738"/>
            <a:ext cx="5229225" cy="3921125"/>
          </a:xfrm>
          <a:ln/>
        </p:spPr>
      </p:sp>
      <p:sp>
        <p:nvSpPr>
          <p:cNvPr id="1761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10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9.2 – Configuración de </a:t>
            </a:r>
            <a:r>
              <a:rPr lang="es-ES" dirty="0"/>
              <a:t>NAT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9.2.3 – Configuración de la Traducción de direcciones de puertos (PAT)</a:t>
            </a:r>
          </a:p>
        </p:txBody>
      </p:sp>
    </p:spTree>
    <p:extLst>
      <p:ext uri="{BB962C8B-B14F-4D97-AF65-F5344CB8AC3E}">
        <p14:creationId xmlns:p14="http://schemas.microsoft.com/office/powerpoint/2010/main" val="20707926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11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9.2 – Configuración de </a:t>
            </a:r>
            <a:r>
              <a:rPr lang="es-ES" dirty="0"/>
              <a:t>NAT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9.2.3 – Configuración de la Traducción de direcciones de puertos (PAT)</a:t>
            </a:r>
            <a:r>
              <a:rPr lang="es-E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29578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12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4078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13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9.2 – Configuración de </a:t>
            </a:r>
            <a:r>
              <a:rPr lang="es-ES" dirty="0"/>
              <a:t>NAT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9.2.5 – Configuración de NAT e IPv6</a:t>
            </a:r>
            <a:endParaRPr lang="es-ES" b="0" dirty="0"/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440506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14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9.2 – Configuración de </a:t>
            </a:r>
            <a:r>
              <a:rPr lang="es-ES" dirty="0"/>
              <a:t>NAT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9.2.5 – Configuración de NAT e IPv6</a:t>
            </a:r>
            <a:endParaRPr lang="es-ES" b="0" dirty="0"/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68262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9.1 – </a:t>
            </a:r>
            <a:r>
              <a:rPr lang="es-ES" dirty="0"/>
              <a:t>Funcionamiento de NAT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9.1.1 – Características de NAT</a:t>
            </a:r>
            <a:endParaRPr lang="es-ES" b="0" dirty="0"/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4448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3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9.1 – </a:t>
            </a:r>
            <a:r>
              <a:rPr lang="es-ES" dirty="0"/>
              <a:t>Funcionamiento de NAT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9.1.2 – Tipos de NAT</a:t>
            </a:r>
            <a:endParaRPr lang="es-ES" b="0" dirty="0"/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14147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4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9.1 – </a:t>
            </a:r>
            <a:r>
              <a:rPr lang="es-ES" dirty="0"/>
              <a:t>Funcionamiento de NAT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9.1.3 – Ventajas de NAT</a:t>
            </a:r>
            <a:endParaRPr lang="es-ES" b="0" dirty="0"/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76335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5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81612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6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98721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7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9.2 – Configuración de </a:t>
            </a:r>
            <a:r>
              <a:rPr lang="es-ES" dirty="0"/>
              <a:t>NAT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9.2.2 – Configuración de NAT dinámica</a:t>
            </a:r>
            <a:endParaRPr lang="es-ES" b="0" dirty="0"/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2329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8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52348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9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s-E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554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A032-B0A2-4F48-B4A9-FA671BFCD4A4}" type="datetimeFigureOut">
              <a:rPr lang="es-ES" smtClean="0"/>
              <a:t>24/10/2019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ACAC-5B90-4E87-BF2E-3E676EC00F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9263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A032-B0A2-4F48-B4A9-FA671BFCD4A4}" type="datetimeFigureOut">
              <a:rPr lang="es-ES" smtClean="0"/>
              <a:t>24/10/2019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ACAC-5B90-4E87-BF2E-3E676EC00F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429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A032-B0A2-4F48-B4A9-FA671BFCD4A4}" type="datetimeFigureOut">
              <a:rPr lang="es-ES" smtClean="0"/>
              <a:t>24/10/2019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ACAC-5B90-4E87-BF2E-3E676EC00F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5960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s-E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Arial"/>
                <a:ea typeface="+mj-ea"/>
                <a:cs typeface="Arial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A032-B0A2-4F48-B4A9-FA671BFCD4A4}" type="datetimeFigureOut">
              <a:rPr lang="es-ES" smtClean="0"/>
              <a:t>24/10/2019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ACAC-5B90-4E87-BF2E-3E676EC00F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0844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A032-B0A2-4F48-B4A9-FA671BFCD4A4}" type="datetimeFigureOut">
              <a:rPr lang="es-ES" smtClean="0"/>
              <a:t>24/10/2019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ACAC-5B90-4E87-BF2E-3E676EC00F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3283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A032-B0A2-4F48-B4A9-FA671BFCD4A4}" type="datetimeFigureOut">
              <a:rPr lang="es-ES" smtClean="0"/>
              <a:t>24/10/2019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ACAC-5B90-4E87-BF2E-3E676EC00F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820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A032-B0A2-4F48-B4A9-FA671BFCD4A4}" type="datetimeFigureOut">
              <a:rPr lang="es-ES" smtClean="0"/>
              <a:t>24/10/2019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ACAC-5B90-4E87-BF2E-3E676EC00F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3856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A032-B0A2-4F48-B4A9-FA671BFCD4A4}" type="datetimeFigureOut">
              <a:rPr lang="es-ES" smtClean="0"/>
              <a:t>24/10/2019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ACAC-5B90-4E87-BF2E-3E676EC00F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2457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A032-B0A2-4F48-B4A9-FA671BFCD4A4}" type="datetimeFigureOut">
              <a:rPr lang="es-ES" smtClean="0"/>
              <a:t>24/10/2019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ACAC-5B90-4E87-BF2E-3E676EC00F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6124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A032-B0A2-4F48-B4A9-FA671BFCD4A4}" type="datetimeFigureOut">
              <a:rPr lang="es-ES" smtClean="0"/>
              <a:t>24/10/2019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ACAC-5B90-4E87-BF2E-3E676EC00F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851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A032-B0A2-4F48-B4A9-FA671BFCD4A4}" type="datetimeFigureOut">
              <a:rPr lang="es-ES" smtClean="0"/>
              <a:t>24/10/2019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ACAC-5B90-4E87-BF2E-3E676EC00F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6894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5A032-B0A2-4F48-B4A9-FA671BFCD4A4}" type="datetimeFigureOut">
              <a:rPr lang="es-ES" smtClean="0"/>
              <a:t>24/10/2019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3ACAC-5B90-4E87-BF2E-3E676EC00F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2962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1D0507-0B50-473B-823F-46BC9293BD0A}" type="slidenum">
              <a:rPr lang="es-ES"/>
              <a:pPr>
                <a:defRPr/>
              </a:pPr>
              <a:t>1</a:t>
            </a:fld>
            <a:endParaRPr lang="es-ES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44453"/>
            <a:ext cx="7772400" cy="1144587"/>
          </a:xfrm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s-ES_tradnl" altLang="es-ES" sz="3600" dirty="0" smtClean="0"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Arial"/>
                <a:cs typeface="Arial"/>
              </a:rPr>
              <a:t/>
            </a:r>
            <a:br>
              <a:rPr lang="es-ES_tradnl" altLang="es-ES" sz="3600" dirty="0" smtClean="0"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Arial"/>
                <a:cs typeface="Arial"/>
              </a:rPr>
            </a:br>
            <a:r>
              <a:rPr lang="es-ES_tradnl" altLang="es-ES" sz="3600" dirty="0"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Arial"/>
                <a:cs typeface="Arial"/>
              </a:rPr>
              <a:t/>
            </a:r>
            <a:br>
              <a:rPr lang="es-ES_tradnl" altLang="es-ES" sz="3600" dirty="0"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Arial"/>
                <a:cs typeface="Arial"/>
              </a:rPr>
            </a:br>
            <a:r>
              <a:rPr lang="es-ES_tradnl" altLang="es-ES" sz="3600" dirty="0"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Arial"/>
                <a:cs typeface="Arial"/>
              </a:rPr>
              <a:t>El Nivel de Red en </a:t>
            </a:r>
            <a:r>
              <a:rPr lang="es-ES_tradnl" altLang="es-ES" sz="3600" dirty="0" smtClean="0"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Arial"/>
                <a:cs typeface="Arial"/>
              </a:rPr>
              <a:t>Internet.</a:t>
            </a:r>
            <a:br>
              <a:rPr lang="es-ES_tradnl" altLang="es-ES" sz="3600" dirty="0" smtClean="0"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Arial"/>
                <a:cs typeface="Arial"/>
              </a:rPr>
            </a:br>
            <a:r>
              <a:rPr lang="es-ES_tradnl" altLang="es-ES" sz="3600" dirty="0" smtClean="0"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Arial"/>
                <a:cs typeface="Arial"/>
              </a:rPr>
              <a:t>Network </a:t>
            </a:r>
            <a:r>
              <a:rPr lang="es-ES_tradnl" altLang="es-ES" sz="3600" dirty="0" err="1" smtClean="0"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Arial"/>
                <a:cs typeface="Arial"/>
              </a:rPr>
              <a:t>Address</a:t>
            </a:r>
            <a:r>
              <a:rPr lang="es-ES_tradnl" altLang="es-ES" sz="3600" dirty="0" smtClean="0"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Arial"/>
                <a:cs typeface="Arial"/>
              </a:rPr>
              <a:t> </a:t>
            </a:r>
            <a:r>
              <a:rPr lang="es-ES_tradnl" altLang="es-ES" sz="3600" dirty="0" err="1" smtClean="0"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Arial"/>
                <a:cs typeface="Arial"/>
              </a:rPr>
              <a:t>Translation</a:t>
            </a:r>
            <a:r>
              <a:rPr lang="es-ES_tradnl" altLang="es-ES" sz="3600" dirty="0" smtClean="0"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Arial"/>
                <a:cs typeface="Arial"/>
              </a:rPr>
              <a:t> (NAT)</a:t>
            </a:r>
            <a:br>
              <a:rPr lang="es-ES_tradnl" altLang="es-ES" sz="3600" dirty="0" smtClean="0"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Arial"/>
                <a:cs typeface="Arial"/>
              </a:rPr>
            </a:br>
            <a:endParaRPr lang="es-ES" altLang="es-ES" sz="3600" dirty="0">
              <a:gradFill flip="none" rotWithShape="1">
                <a:gsLst>
                  <a:gs pos="16000">
                    <a:schemeClr val="tx2"/>
                  </a:gs>
                  <a:gs pos="100000">
                    <a:srgbClr val="28A7DF"/>
                  </a:gs>
                </a:gsLst>
                <a:lin ang="1800000" scaled="0"/>
                <a:tileRect/>
              </a:gradFill>
              <a:latin typeface="Arial"/>
              <a:cs typeface="Arial"/>
            </a:endParaRPr>
          </a:p>
        </p:txBody>
      </p:sp>
      <p:sp>
        <p:nvSpPr>
          <p:cNvPr id="2052" name="Text Box 6"/>
          <p:cNvSpPr txBox="1">
            <a:spLocks noChangeArrowheads="1"/>
          </p:cNvSpPr>
          <p:nvPr/>
        </p:nvSpPr>
        <p:spPr bwMode="auto">
          <a:xfrm>
            <a:off x="2220913" y="4581525"/>
            <a:ext cx="46831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s-ES" altLang="es-ES" sz="2000">
                <a:latin typeface="Times New Roman" pitchFamily="18" charset="0"/>
              </a:rPr>
              <a:t>Estefanía Cortés Ancos</a:t>
            </a:r>
          </a:p>
          <a:p>
            <a:pPr algn="ctr"/>
            <a:r>
              <a:rPr lang="es-ES" altLang="es-ES" sz="2000">
                <a:latin typeface="Times New Roman" pitchFamily="18" charset="0"/>
              </a:rPr>
              <a:t>D.I.E.S.I.A</a:t>
            </a:r>
          </a:p>
          <a:p>
            <a:pPr algn="ctr"/>
            <a:r>
              <a:rPr lang="es-ES" altLang="es-ES" sz="2000">
                <a:latin typeface="Times New Roman" pitchFamily="18" charset="0"/>
              </a:rPr>
              <a:t>E.T. S. I. La Rábida. Universidad de Huelva</a:t>
            </a:r>
          </a:p>
        </p:txBody>
      </p:sp>
    </p:spTree>
    <p:extLst>
      <p:ext uri="{BB962C8B-B14F-4D97-AF65-F5344CB8AC3E}">
        <p14:creationId xmlns:p14="http://schemas.microsoft.com/office/powerpoint/2010/main" val="397561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93868" y="396000"/>
            <a:ext cx="8772157" cy="838200"/>
          </a:xfrm>
        </p:spPr>
        <p:txBody>
          <a:bodyPr anchor="t">
            <a:normAutofit fontScale="90000"/>
          </a:bodyPr>
          <a:lstStyle/>
          <a:p>
            <a:r>
              <a:rPr lang="es-ES" sz="3600" dirty="0" smtClean="0"/>
              <a:t>Configuración de la Traducción de direcciones de puertos (PAT) (continuación)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07" y="1664854"/>
            <a:ext cx="8733677" cy="3582476"/>
          </a:xfrm>
        </p:spPr>
        <p:txBody>
          <a:bodyPr>
            <a:noAutofit/>
          </a:bodyPr>
          <a:lstStyle/>
          <a:p>
            <a:r>
              <a:rPr lang="es-ES" sz="1800" dirty="0" smtClean="0"/>
              <a:t>Configuración de PAT: dirección única</a:t>
            </a:r>
          </a:p>
          <a:p>
            <a:pPr lvl="1"/>
            <a:r>
              <a:rPr lang="es-ES" sz="1600" dirty="0" smtClean="0"/>
              <a:t>Definir una ACL estándar para permitir la traducción de esas direcciones.</a:t>
            </a:r>
          </a:p>
          <a:p>
            <a:pPr lvl="2"/>
            <a:r>
              <a:rPr lang="es-ES" sz="1600" b="1" dirty="0">
                <a:latin typeface="Courier New" panose="02070309020205020404" pitchFamily="49" charset="0"/>
              </a:rPr>
              <a:t>access-list </a:t>
            </a:r>
            <a:r>
              <a:rPr lang="es-ES" sz="1600" i="1" dirty="0">
                <a:latin typeface="Courier New" panose="02070309020205020404" pitchFamily="49" charset="0"/>
              </a:rPr>
              <a:t>número-de-lista-de-acceso</a:t>
            </a:r>
            <a:r>
              <a:rPr lang="es-ES" sz="1600" b="1" dirty="0">
                <a:latin typeface="Courier New" panose="02070309020205020404" pitchFamily="49" charset="0"/>
              </a:rPr>
              <a:t> permit </a:t>
            </a:r>
            <a:r>
              <a:rPr lang="es-ES" sz="1600" i="1" dirty="0">
                <a:latin typeface="Courier New" panose="02070309020205020404" pitchFamily="49" charset="0"/>
              </a:rPr>
              <a:t>origen </a:t>
            </a:r>
            <a:r>
              <a:rPr lang="es-ES" sz="1600" dirty="0">
                <a:latin typeface="Courier New" panose="02070309020205020404" pitchFamily="49" charset="0"/>
              </a:rPr>
              <a:t>[comodín-de-origen]</a:t>
            </a:r>
          </a:p>
          <a:p>
            <a:pPr lvl="1"/>
            <a:r>
              <a:rPr lang="es-ES" sz="1600" dirty="0" smtClean="0"/>
              <a:t>Establecer la traducción de origen dinámica, especificar la ACL, la interfaz de salida y la opción de sobrecarga.</a:t>
            </a:r>
          </a:p>
          <a:p>
            <a:pPr lvl="2"/>
            <a:r>
              <a:rPr lang="es-ES" sz="1600" b="1" dirty="0">
                <a:latin typeface="Courier New" panose="02070309020205020404" pitchFamily="49" charset="0"/>
              </a:rPr>
              <a:t>ip</a:t>
            </a:r>
            <a:r>
              <a:rPr lang="es-ES" sz="1600" dirty="0" smtClean="0"/>
              <a:t> </a:t>
            </a:r>
            <a:r>
              <a:rPr lang="es-ES" sz="1600" b="1" dirty="0">
                <a:latin typeface="Courier New" panose="02070309020205020404" pitchFamily="49" charset="0"/>
              </a:rPr>
              <a:t>nat inside source list </a:t>
            </a:r>
            <a:r>
              <a:rPr lang="es-ES" sz="1600" i="1" dirty="0">
                <a:latin typeface="Courier New" panose="02070309020205020404" pitchFamily="49" charset="0"/>
              </a:rPr>
              <a:t>número-de-lista-de-acceso</a:t>
            </a:r>
            <a:r>
              <a:rPr lang="es-ES" sz="1600" b="1" dirty="0">
                <a:latin typeface="Courier New" panose="02070309020205020404" pitchFamily="49" charset="0"/>
              </a:rPr>
              <a:t> interface type </a:t>
            </a:r>
            <a:r>
              <a:rPr lang="es-ES" sz="1600" i="1" dirty="0">
                <a:latin typeface="Courier New" panose="02070309020205020404" pitchFamily="49" charset="0"/>
              </a:rPr>
              <a:t>nombre</a:t>
            </a:r>
            <a:r>
              <a:rPr lang="es-ES" sz="1600" dirty="0" smtClean="0"/>
              <a:t> </a:t>
            </a:r>
            <a:r>
              <a:rPr lang="es-ES" sz="1600" b="1" dirty="0">
                <a:latin typeface="Courier New" panose="02070309020205020404" pitchFamily="49" charset="0"/>
              </a:rPr>
              <a:t>overload</a:t>
            </a:r>
          </a:p>
          <a:p>
            <a:pPr lvl="1"/>
            <a:r>
              <a:rPr lang="es-ES" sz="1600" dirty="0" smtClean="0"/>
              <a:t>Identificar las interfaces internas y externas.</a:t>
            </a:r>
          </a:p>
          <a:p>
            <a:pPr lvl="2"/>
            <a:r>
              <a:rPr lang="es-ES" sz="1600" b="1" dirty="0">
                <a:latin typeface="Courier New" panose="02070309020205020404" pitchFamily="49" charset="0"/>
              </a:rPr>
              <a:t>ip</a:t>
            </a:r>
            <a:r>
              <a:rPr lang="es-ES" sz="1600" dirty="0" smtClean="0"/>
              <a:t> </a:t>
            </a:r>
            <a:r>
              <a:rPr lang="es-ES" sz="1600" b="1" dirty="0">
                <a:latin typeface="Courier New" panose="02070309020205020404" pitchFamily="49" charset="0"/>
              </a:rPr>
              <a:t>nat inside</a:t>
            </a:r>
          </a:p>
          <a:p>
            <a:pPr lvl="2"/>
            <a:r>
              <a:rPr lang="es-ES" sz="1600" b="1" dirty="0">
                <a:latin typeface="Courier New" panose="02070309020205020404" pitchFamily="49" charset="0"/>
              </a:rPr>
              <a:t>ip</a:t>
            </a:r>
            <a:r>
              <a:rPr lang="es-ES" sz="1600" dirty="0" smtClean="0"/>
              <a:t> </a:t>
            </a:r>
            <a:r>
              <a:rPr lang="es-ES" sz="1600" b="1" dirty="0">
                <a:latin typeface="Courier New" panose="02070309020205020404" pitchFamily="49" charset="0"/>
              </a:rPr>
              <a:t>nat outside</a:t>
            </a:r>
            <a:endParaRPr lang="es-ES" sz="1600" dirty="0"/>
          </a:p>
          <a:p>
            <a:endParaRPr lang="es-E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242" y="4815068"/>
            <a:ext cx="5477853" cy="183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55755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93868" y="396000"/>
            <a:ext cx="8772157" cy="838200"/>
          </a:xfrm>
        </p:spPr>
        <p:txBody>
          <a:bodyPr anchor="t">
            <a:normAutofit fontScale="90000"/>
          </a:bodyPr>
          <a:lstStyle/>
          <a:p>
            <a:r>
              <a:rPr lang="es-ES" dirty="0" smtClean="0"/>
              <a:t>Configuración de la Traducción de direcciones de puertos (PAT) (continuación)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07" y="1606677"/>
            <a:ext cx="8733677" cy="1635299"/>
          </a:xfrm>
        </p:spPr>
        <p:txBody>
          <a:bodyPr>
            <a:noAutofit/>
          </a:bodyPr>
          <a:lstStyle/>
          <a:p>
            <a:pPr marL="228600" lvl="1" indent="0">
              <a:buNone/>
            </a:pPr>
            <a:r>
              <a:rPr lang="es-ES" sz="1600" b="1" dirty="0" smtClean="0">
                <a:latin typeface="Courier New" panose="02070309020205020404" pitchFamily="49" charset="0"/>
              </a:rPr>
              <a:t>show</a:t>
            </a:r>
            <a:r>
              <a:rPr lang="es-ES" sz="1600" b="1" dirty="0">
                <a:latin typeface="Courier New" panose="02070309020205020404" pitchFamily="49" charset="0"/>
              </a:rPr>
              <a:t> ip</a:t>
            </a:r>
            <a:r>
              <a:rPr lang="es-ES" sz="1600" dirty="0" smtClean="0"/>
              <a:t> </a:t>
            </a:r>
            <a:r>
              <a:rPr lang="es-ES" sz="1600" b="1" dirty="0">
                <a:latin typeface="Courier New" panose="02070309020205020404" pitchFamily="49" charset="0"/>
              </a:rPr>
              <a:t>nat translations</a:t>
            </a:r>
          </a:p>
          <a:p>
            <a:pPr marL="228600" lvl="1" indent="0">
              <a:buNone/>
            </a:pPr>
            <a:r>
              <a:rPr lang="es-ES" sz="1600" b="1" dirty="0">
                <a:latin typeface="Courier New" panose="02070309020205020404" pitchFamily="49" charset="0"/>
              </a:rPr>
              <a:t>show ip</a:t>
            </a:r>
            <a:r>
              <a:rPr lang="es-ES" sz="1600" dirty="0" smtClean="0"/>
              <a:t> </a:t>
            </a:r>
            <a:r>
              <a:rPr lang="es-ES" sz="1600" b="1" dirty="0">
                <a:latin typeface="Courier New" panose="02070309020205020404" pitchFamily="49" charset="0"/>
              </a:rPr>
              <a:t>nat statistics</a:t>
            </a:r>
          </a:p>
          <a:p>
            <a:pPr marL="228600" lvl="1" indent="0">
              <a:buNone/>
            </a:pPr>
            <a:r>
              <a:rPr lang="es-ES" sz="1600" b="1" dirty="0">
                <a:latin typeface="Courier New" panose="02070309020205020404" pitchFamily="49" charset="0"/>
              </a:rPr>
              <a:t>clear</a:t>
            </a:r>
            <a:r>
              <a:rPr lang="es-ES" sz="1600" dirty="0" smtClean="0"/>
              <a:t> </a:t>
            </a:r>
            <a:r>
              <a:rPr lang="es-ES" sz="1600" b="1" dirty="0">
                <a:latin typeface="Courier New" panose="02070309020205020404" pitchFamily="49" charset="0"/>
              </a:rPr>
              <a:t>ip</a:t>
            </a:r>
            <a:r>
              <a:rPr lang="es-ES" sz="1600" dirty="0" smtClean="0"/>
              <a:t> </a:t>
            </a:r>
            <a:r>
              <a:rPr lang="es-ES" sz="1600" b="1" dirty="0">
                <a:latin typeface="Courier New" panose="02070309020205020404" pitchFamily="49" charset="0"/>
              </a:rPr>
              <a:t>nat statistics</a:t>
            </a:r>
          </a:p>
          <a:p>
            <a:endParaRPr lang="es-E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328" y="3212977"/>
            <a:ext cx="4191694" cy="33259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50" y="3140968"/>
            <a:ext cx="4293703" cy="339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81803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dirty="0" smtClean="0">
                <a:latin typeface="Arial" charset="0"/>
              </a:rPr>
              <a:t>Reenvío </a:t>
            </a:r>
            <a:r>
              <a:rPr lang="es-ES" dirty="0">
                <a:latin typeface="Arial" charset="0"/>
              </a:rPr>
              <a:t>a puerto asignado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1" y="1232592"/>
            <a:ext cx="8514200" cy="3513028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sz="2000" dirty="0"/>
              <a:t>Reenvío a puerto asignado</a:t>
            </a:r>
          </a:p>
          <a:p>
            <a:pPr lvl="1" algn="just"/>
            <a:r>
              <a:rPr lang="es-ES" sz="1600" dirty="0"/>
              <a:t>El reenvío a puerto asignado es el acto de reenviar un puerto de red de un nodo de red a otro.</a:t>
            </a:r>
          </a:p>
          <a:p>
            <a:pPr lvl="1" algn="just"/>
            <a:r>
              <a:rPr lang="es-ES" sz="1600" dirty="0"/>
              <a:t>Un paquete que se envía a la dirección IP pública y al puerto de un router se puede reenviar a una dirección IP privada y a un puerto en la red interna.</a:t>
            </a:r>
          </a:p>
          <a:p>
            <a:pPr lvl="1" algn="just"/>
            <a:r>
              <a:rPr lang="es-ES" sz="1600" dirty="0"/>
              <a:t>El reenvío a puerto asignado es útil en situaciones en las que los servidores tienen direcciones privadas a las que no se puede llegar desde las redes externas.</a:t>
            </a:r>
            <a:endParaRPr lang="es-ES" sz="2000" dirty="0"/>
          </a:p>
          <a:p>
            <a:pPr algn="just"/>
            <a:r>
              <a:rPr lang="es-ES" sz="2000" dirty="0"/>
              <a:t>Ejemplo de router inalámbrico</a:t>
            </a:r>
          </a:p>
          <a:p>
            <a:pPr algn="just"/>
            <a:r>
              <a:rPr lang="es-ES" sz="2000" dirty="0"/>
              <a:t>Configuración de reenvío a puerto asignado con IOS</a:t>
            </a:r>
          </a:p>
          <a:p>
            <a:pPr marL="228600" lvl="1" indent="0" algn="just">
              <a:buNone/>
            </a:pPr>
            <a:r>
              <a:rPr lang="es-ES" sz="1600" b="1" dirty="0">
                <a:latin typeface="Courier New" panose="02070309020205020404" pitchFamily="49" charset="0"/>
              </a:rPr>
              <a:t>ip</a:t>
            </a:r>
            <a:r>
              <a:rPr lang="es-ES" dirty="0" smtClean="0"/>
              <a:t> </a:t>
            </a:r>
            <a:r>
              <a:rPr lang="es-ES" sz="1600" b="1" dirty="0">
                <a:latin typeface="Courier New" panose="02070309020205020404" pitchFamily="49" charset="0"/>
              </a:rPr>
              <a:t>nat inside source </a:t>
            </a:r>
            <a:r>
              <a:rPr lang="es-ES" sz="1600" dirty="0">
                <a:latin typeface="Courier New" panose="02070309020205020404" pitchFamily="49" charset="0"/>
              </a:rPr>
              <a:t>[</a:t>
            </a:r>
            <a:r>
              <a:rPr lang="es-ES" sz="1600" b="1" dirty="0">
                <a:latin typeface="Courier New" panose="02070309020205020404" pitchFamily="49" charset="0"/>
              </a:rPr>
              <a:t>static </a:t>
            </a:r>
            <a:r>
              <a:rPr lang="es-ES" sz="1600" dirty="0">
                <a:latin typeface="Courier New" panose="02070309020205020404" pitchFamily="49" charset="0"/>
              </a:rPr>
              <a:t>{</a:t>
            </a:r>
            <a:r>
              <a:rPr lang="es-ES" sz="1600" b="1" dirty="0">
                <a:latin typeface="Courier New" panose="02070309020205020404" pitchFamily="49" charset="0"/>
              </a:rPr>
              <a:t>tcp</a:t>
            </a:r>
            <a:r>
              <a:rPr lang="es-ES" dirty="0" smtClean="0"/>
              <a:t> </a:t>
            </a:r>
            <a:r>
              <a:rPr lang="es-ES" sz="1600" dirty="0">
                <a:latin typeface="Courier New" panose="02070309020205020404" pitchFamily="49" charset="0"/>
              </a:rPr>
              <a:t>| </a:t>
            </a:r>
            <a:r>
              <a:rPr lang="es-ES" sz="1600" b="1" dirty="0">
                <a:latin typeface="Courier New" panose="02070309020205020404" pitchFamily="49" charset="0"/>
              </a:rPr>
              <a:t>udp</a:t>
            </a:r>
            <a:r>
              <a:rPr lang="es-ES" dirty="0" smtClean="0"/>
              <a:t> </a:t>
            </a:r>
            <a:r>
              <a:rPr lang="es-ES" sz="1600" i="1" dirty="0">
                <a:latin typeface="Courier New" panose="02070309020205020404" pitchFamily="49" charset="0"/>
              </a:rPr>
              <a:t>ip-local puerto-local ip-global puerto-global</a:t>
            </a:r>
            <a:r>
              <a:rPr lang="es-ES" sz="1600" dirty="0">
                <a:latin typeface="Courier New" panose="02070309020205020404" pitchFamily="49" charset="0"/>
              </a:rPr>
              <a:t>}</a:t>
            </a:r>
            <a:r>
              <a:rPr lang="es-ES" dirty="0" smtClean="0"/>
              <a:t> </a:t>
            </a:r>
            <a:r>
              <a:rPr lang="es-ES" sz="1600" dirty="0">
                <a:latin typeface="Courier New" panose="02070309020205020404" pitchFamily="49" charset="0"/>
              </a:rPr>
              <a:t>[</a:t>
            </a:r>
            <a:r>
              <a:rPr lang="es-ES" sz="1600" b="1" dirty="0">
                <a:latin typeface="Courier New" panose="02070309020205020404" pitchFamily="49" charset="0"/>
              </a:rPr>
              <a:t>extendable</a:t>
            </a:r>
            <a:r>
              <a:rPr lang="es-ES" sz="1600" dirty="0">
                <a:latin typeface="Courier New" panose="02070309020205020404" pitchFamily="49" charset="0"/>
              </a:rPr>
              <a:t>]</a:t>
            </a:r>
            <a:endParaRPr lang="es-E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es-E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266" y="4823541"/>
            <a:ext cx="4332759" cy="15815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68" y="4965538"/>
            <a:ext cx="4179313" cy="149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93481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dirty="0" smtClean="0">
                <a:latin typeface="Arial" charset="0"/>
              </a:rPr>
              <a:t>Configuración </a:t>
            </a:r>
            <a:r>
              <a:rPr lang="es-ES" dirty="0">
                <a:latin typeface="Arial" charset="0"/>
              </a:rPr>
              <a:t>de NAT e IPv6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0" y="1232591"/>
            <a:ext cx="8752915" cy="4966189"/>
          </a:xfrm>
        </p:spPr>
        <p:txBody>
          <a:bodyPr>
            <a:normAutofit/>
          </a:bodyPr>
          <a:lstStyle/>
          <a:p>
            <a:r>
              <a:rPr lang="es-ES" sz="2000" dirty="0"/>
              <a:t>¿NAT para IPv6?</a:t>
            </a:r>
            <a:endParaRPr lang="es-ES" sz="1600" dirty="0"/>
          </a:p>
          <a:p>
            <a:pPr lvl="1"/>
            <a:r>
              <a:rPr lang="es-ES" sz="1600" dirty="0"/>
              <a:t>Con una dirección de 128 bits, IPv6 proporciona 340 sextillones de direcciones.</a:t>
            </a:r>
          </a:p>
          <a:p>
            <a:pPr lvl="1"/>
            <a:r>
              <a:rPr lang="es-ES" sz="1600" dirty="0"/>
              <a:t>El espacio de direcciones no presenta un problema para IPv6.</a:t>
            </a:r>
          </a:p>
          <a:p>
            <a:pPr lvl="1"/>
            <a:r>
              <a:rPr lang="es-ES" sz="1600" dirty="0"/>
              <a:t>Por diseño, IPv6 hace que sea innecesario el proceso de traducción NAT de direcciones IPv4 públicas a privadas; sin embargo, en IPv6 se implementa una forma de direcciones privadas, y se hace de un modo diferente que en el caso de IPv4.</a:t>
            </a:r>
            <a:endParaRPr lang="es-ES" dirty="0"/>
          </a:p>
          <a:p>
            <a:r>
              <a:rPr lang="es-ES" sz="2000" dirty="0"/>
              <a:t>Dirección IPv6 local única</a:t>
            </a:r>
          </a:p>
          <a:p>
            <a:pPr lvl="1"/>
            <a:r>
              <a:rPr lang="es-ES" sz="1600" dirty="0"/>
              <a:t>Las direcciones IPv6 locales únicas (ULA) están diseñadas para permitir las comunicaciones IPv6 dentro de un sitio local.</a:t>
            </a:r>
          </a:p>
          <a:p>
            <a:pPr lvl="1"/>
            <a:r>
              <a:rPr lang="es-ES" sz="1600" dirty="0"/>
              <a:t>Las ULA no están diseñadas para proporcionar espacio de direcciones IPv6 adicional.</a:t>
            </a:r>
          </a:p>
          <a:p>
            <a:pPr lvl="1"/>
            <a:r>
              <a:rPr lang="es-ES" sz="1600" dirty="0"/>
              <a:t>Las ULA tienen el prefijo FC00::/7, lo que deriva en un primer rango de hextetos de FC00 a FDFF.</a:t>
            </a:r>
          </a:p>
          <a:p>
            <a:pPr lvl="1"/>
            <a:r>
              <a:rPr lang="es-ES" sz="1600" dirty="0"/>
              <a:t>Las ULA también se conocen como </a:t>
            </a:r>
            <a:r>
              <a:rPr lang="es-ES" sz="1600" dirty="0" smtClean="0"/>
              <a:t/>
            </a:r>
            <a:br>
              <a:rPr lang="es-ES" sz="1600" dirty="0" smtClean="0"/>
            </a:br>
            <a:r>
              <a:rPr lang="es-ES" sz="1600" dirty="0" smtClean="0"/>
              <a:t>direcciones</a:t>
            </a:r>
            <a:r>
              <a:rPr lang="es-ES" sz="1600" dirty="0"/>
              <a:t> IPv6 locales (que no se </a:t>
            </a:r>
            <a:r>
              <a:rPr lang="es-ES" sz="1600" dirty="0" smtClean="0"/>
              <a:t/>
            </a:r>
            <a:br>
              <a:rPr lang="es-ES" sz="1600" dirty="0" smtClean="0"/>
            </a:br>
            <a:r>
              <a:rPr lang="es-ES" sz="1600" dirty="0" smtClean="0"/>
              <a:t>deben </a:t>
            </a:r>
            <a:r>
              <a:rPr lang="es-ES" sz="1600" dirty="0"/>
              <a:t>confundir con las direcciones </a:t>
            </a:r>
            <a:r>
              <a:rPr lang="es-ES" sz="1600" dirty="0" smtClean="0"/>
              <a:t/>
            </a:r>
            <a:br>
              <a:rPr lang="es-ES" sz="1600" dirty="0" smtClean="0"/>
            </a:br>
            <a:r>
              <a:rPr lang="es-ES" sz="1600" dirty="0" smtClean="0"/>
              <a:t>IPv6</a:t>
            </a:r>
            <a:r>
              <a:rPr lang="es-ES" sz="1600" dirty="0"/>
              <a:t> link-local).</a:t>
            </a:r>
            <a:endParaRPr lang="es-ES" dirty="0"/>
          </a:p>
          <a:p>
            <a:endParaRPr lang="es-E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210" y="4689598"/>
            <a:ext cx="4691055" cy="195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03240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ES" dirty="0" smtClean="0">
                <a:latin typeface="Arial" charset="0"/>
              </a:rPr>
              <a:t>Configuración </a:t>
            </a:r>
            <a:r>
              <a:rPr lang="es-ES" dirty="0">
                <a:latin typeface="Arial" charset="0"/>
              </a:rPr>
              <a:t>de NAT e IPv6 (continuación)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0" y="1232591"/>
            <a:ext cx="8752915" cy="2471307"/>
          </a:xfrm>
        </p:spPr>
        <p:txBody>
          <a:bodyPr>
            <a:noAutofit/>
          </a:bodyPr>
          <a:lstStyle/>
          <a:p>
            <a:r>
              <a:rPr lang="es-ES" sz="1600" dirty="0"/>
              <a:t>NAT para IPv6</a:t>
            </a:r>
            <a:endParaRPr lang="es-ES" sz="1200" dirty="0"/>
          </a:p>
          <a:p>
            <a:pPr lvl="1"/>
            <a:r>
              <a:rPr lang="es-ES" sz="1600" dirty="0" smtClean="0"/>
              <a:t>IPv6 también utiliza NAT, pero en un contexto muy diferente.</a:t>
            </a:r>
          </a:p>
          <a:p>
            <a:pPr lvl="1"/>
            <a:r>
              <a:rPr lang="es-ES" sz="1600" dirty="0" smtClean="0"/>
              <a:t>En IPv6, NAT se utiliza para proporcionar una comunicación transparente entre IPv6 e IPv4.</a:t>
            </a:r>
          </a:p>
          <a:p>
            <a:pPr lvl="1"/>
            <a:r>
              <a:rPr lang="es-ES" sz="1600" dirty="0" smtClean="0"/>
              <a:t>El propósito de NAT64 no es ser una solución permanente; se implementa como un mecanismo de transición.</a:t>
            </a:r>
          </a:p>
          <a:p>
            <a:pPr lvl="1"/>
            <a:r>
              <a:rPr lang="es-ES" sz="1600" dirty="0" smtClean="0"/>
              <a:t>La Traducción de direcciones de red-Traducción de protocolos (NAT-PT) era otro mecanismo de transición basado </a:t>
            </a:r>
            <a:br>
              <a:rPr lang="es-ES" sz="1600" dirty="0" smtClean="0"/>
            </a:br>
            <a:r>
              <a:rPr lang="es-ES" sz="1600" dirty="0" smtClean="0"/>
              <a:t>en NAT para IPv6, pero el IETF </a:t>
            </a:r>
            <a:br>
              <a:rPr lang="es-ES" sz="1600" dirty="0" smtClean="0"/>
            </a:br>
            <a:r>
              <a:rPr lang="es-ES" sz="1600" dirty="0" smtClean="0"/>
              <a:t>lo dejó en desuso.</a:t>
            </a:r>
          </a:p>
          <a:p>
            <a:pPr lvl="1"/>
            <a:r>
              <a:rPr lang="es-ES" sz="1600" dirty="0" smtClean="0"/>
              <a:t>Ahora se recomienda utilizar </a:t>
            </a:r>
            <a:br>
              <a:rPr lang="es-ES" sz="1600" dirty="0" smtClean="0"/>
            </a:br>
            <a:r>
              <a:rPr lang="es-ES" sz="1600" dirty="0" smtClean="0"/>
              <a:t>NAT64.</a:t>
            </a:r>
          </a:p>
          <a:p>
            <a:endParaRPr lang="es-E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728" y="3255259"/>
            <a:ext cx="5408963" cy="333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65255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NAT - </a:t>
            </a:r>
            <a:r>
              <a:rPr lang="es-ES_tradnl" altLang="es-ES" dirty="0"/>
              <a:t>Network </a:t>
            </a:r>
            <a:r>
              <a:rPr lang="es-ES_tradnl" altLang="es-ES" dirty="0" err="1"/>
              <a:t>Address</a:t>
            </a:r>
            <a:r>
              <a:rPr lang="es-ES_tradnl" altLang="es-ES" dirty="0"/>
              <a:t> </a:t>
            </a:r>
            <a:r>
              <a:rPr lang="es-ES_tradnl" altLang="es-ES" dirty="0" err="1"/>
              <a:t>Translation</a:t>
            </a:r>
            <a:endParaRPr lang="es-E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8" y="1232592"/>
            <a:ext cx="8733677" cy="4926405"/>
          </a:xfrm>
        </p:spPr>
        <p:txBody>
          <a:bodyPr>
            <a:normAutofit fontScale="85000" lnSpcReduction="20000"/>
          </a:bodyPr>
          <a:lstStyle/>
          <a:p>
            <a:r>
              <a:rPr lang="es-ES" dirty="0" smtClean="0"/>
              <a:t>Espacio de direcciones IPv4 privadas</a:t>
            </a:r>
          </a:p>
          <a:p>
            <a:pPr lvl="1"/>
            <a:r>
              <a:rPr lang="es-ES" dirty="0" smtClean="0"/>
              <a:t>10.0.0.0 /8, 172.16.0.0 /12 y 192.168.0.0 /16</a:t>
            </a:r>
          </a:p>
          <a:p>
            <a:r>
              <a:rPr lang="es-ES" dirty="0" smtClean="0"/>
              <a:t>¿Qué es NAT?</a:t>
            </a:r>
          </a:p>
          <a:p>
            <a:pPr lvl="1"/>
            <a:r>
              <a:rPr lang="es-ES" dirty="0" smtClean="0"/>
              <a:t>El proceso para traducir direcciones de red IPv4</a:t>
            </a:r>
          </a:p>
          <a:p>
            <a:pPr lvl="1"/>
            <a:r>
              <a:rPr lang="es-ES" dirty="0" smtClean="0"/>
              <a:t>Conserva las direcciones IPv4 públicas</a:t>
            </a:r>
          </a:p>
          <a:p>
            <a:pPr lvl="1"/>
            <a:r>
              <a:rPr lang="es-ES" dirty="0" smtClean="0"/>
              <a:t>Se configura en el </a:t>
            </a:r>
            <a:r>
              <a:rPr lang="es-ES" dirty="0" err="1" smtClean="0"/>
              <a:t>router</a:t>
            </a:r>
            <a:r>
              <a:rPr lang="es-ES" dirty="0" smtClean="0"/>
              <a:t> de frontera para la traducción</a:t>
            </a:r>
          </a:p>
          <a:p>
            <a:r>
              <a:rPr lang="es-ES" dirty="0" smtClean="0"/>
              <a:t>Terminología de NAT</a:t>
            </a:r>
          </a:p>
          <a:p>
            <a:pPr lvl="1"/>
            <a:r>
              <a:rPr lang="es-ES" dirty="0" smtClean="0"/>
              <a:t>Dirección interna</a:t>
            </a:r>
          </a:p>
          <a:p>
            <a:pPr lvl="1"/>
            <a:r>
              <a:rPr lang="es-ES" dirty="0" smtClean="0"/>
              <a:t>Dirección local interna</a:t>
            </a:r>
          </a:p>
          <a:p>
            <a:pPr lvl="1"/>
            <a:r>
              <a:rPr lang="es-ES" dirty="0" smtClean="0"/>
              <a:t>Dirección global interna</a:t>
            </a:r>
          </a:p>
          <a:p>
            <a:pPr lvl="1"/>
            <a:r>
              <a:rPr lang="es-ES" dirty="0" smtClean="0"/>
              <a:t>Dirección externa</a:t>
            </a:r>
          </a:p>
          <a:p>
            <a:pPr lvl="1"/>
            <a:r>
              <a:rPr lang="es-ES" dirty="0" smtClean="0"/>
              <a:t>Dirección local externa</a:t>
            </a:r>
          </a:p>
          <a:p>
            <a:pPr lvl="1"/>
            <a:r>
              <a:rPr lang="es-ES" dirty="0" smtClean="0"/>
              <a:t>Dirección global externa</a:t>
            </a:r>
            <a:endParaRPr lang="es-E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6909" y="3558718"/>
            <a:ext cx="4457532" cy="3139241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495963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NAT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8" y="1380752"/>
            <a:ext cx="5375659" cy="5362948"/>
          </a:xfrm>
        </p:spPr>
        <p:txBody>
          <a:bodyPr>
            <a:noAutofit/>
          </a:bodyPr>
          <a:lstStyle/>
          <a:p>
            <a:pPr algn="just"/>
            <a:r>
              <a:rPr lang="es-ES" sz="1600" dirty="0" smtClean="0"/>
              <a:t>NAT estático</a:t>
            </a:r>
          </a:p>
          <a:p>
            <a:pPr lvl="1" algn="just"/>
            <a:r>
              <a:rPr lang="es-ES" sz="1400" dirty="0" smtClean="0"/>
              <a:t>Asignación uno a uno entre direcciones locales y globales.</a:t>
            </a:r>
          </a:p>
          <a:p>
            <a:pPr lvl="1" algn="just"/>
            <a:r>
              <a:rPr lang="es-ES" sz="1400" dirty="0" smtClean="0"/>
              <a:t>Es configurada por el administrador de red y se mantienen constantes.</a:t>
            </a:r>
          </a:p>
          <a:p>
            <a:pPr algn="just"/>
            <a:r>
              <a:rPr lang="es-ES" sz="1600" dirty="0" smtClean="0"/>
              <a:t>NAT dinámico</a:t>
            </a:r>
          </a:p>
          <a:p>
            <a:pPr lvl="1" algn="just"/>
            <a:r>
              <a:rPr lang="es-ES" sz="1400" dirty="0" smtClean="0"/>
              <a:t>Utiliza un conjunto de direcciones públicas y las asigna según el orden de llegada.</a:t>
            </a:r>
          </a:p>
          <a:p>
            <a:pPr lvl="1" algn="just"/>
            <a:r>
              <a:rPr lang="es-ES" sz="1400" dirty="0" smtClean="0"/>
              <a:t>Requiere que haya suficientes direcciones públicas para la cantidad total de sesiones de usuario simultáneas.</a:t>
            </a:r>
          </a:p>
          <a:p>
            <a:pPr algn="just"/>
            <a:r>
              <a:rPr lang="es-ES" sz="1600" dirty="0" smtClean="0"/>
              <a:t>Traducción de la dirección del puerto (PAT)</a:t>
            </a:r>
          </a:p>
          <a:p>
            <a:pPr lvl="1" algn="just"/>
            <a:r>
              <a:rPr lang="es-ES" sz="1400" dirty="0" smtClean="0"/>
              <a:t>Asigna varias direcciones IPv4 privadas a una única dirección IPv4 pública o a unas pocas direcciones.</a:t>
            </a:r>
          </a:p>
          <a:p>
            <a:pPr lvl="1" algn="just"/>
            <a:r>
              <a:rPr lang="es-ES" sz="1400" dirty="0" smtClean="0"/>
              <a:t>También se conoce como sobrecarga de NAT.</a:t>
            </a:r>
          </a:p>
          <a:p>
            <a:pPr lvl="1" algn="just"/>
            <a:r>
              <a:rPr lang="es-ES" sz="1400" dirty="0" smtClean="0"/>
              <a:t>Valida que los paquetes entrantes hayan sido solicitados.</a:t>
            </a:r>
          </a:p>
          <a:p>
            <a:pPr lvl="1" algn="just"/>
            <a:r>
              <a:rPr lang="es-ES" sz="1400" dirty="0" smtClean="0"/>
              <a:t>Utiliza números de puerto para reenviar los paquetes de respuesta al dispositivo interno correcto.</a:t>
            </a:r>
            <a:endParaRPr lang="es-ES" sz="14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03395" y="1229516"/>
            <a:ext cx="3055210" cy="2614439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6374" y="4024838"/>
            <a:ext cx="3069253" cy="2608259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822665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5234" y="548680"/>
            <a:ext cx="8733677" cy="4149635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s-ES" dirty="0" smtClean="0"/>
              <a:t>Ventajas de NAT</a:t>
            </a:r>
          </a:p>
          <a:p>
            <a:pPr lvl="1" algn="just"/>
            <a:r>
              <a:rPr lang="es-ES" dirty="0" smtClean="0"/>
              <a:t>Conserva el esquema de direccionamiento legalmente registrado.</a:t>
            </a:r>
          </a:p>
          <a:p>
            <a:pPr lvl="1" algn="just"/>
            <a:r>
              <a:rPr lang="es-ES" dirty="0" smtClean="0"/>
              <a:t>Aumenta la flexibilidad de las conexiones a la red pública.</a:t>
            </a:r>
          </a:p>
          <a:p>
            <a:pPr lvl="1" algn="just"/>
            <a:r>
              <a:rPr lang="es-ES" dirty="0" smtClean="0"/>
              <a:t>Proporciona coherencia a los esquemas de direccionamiento de red interna.</a:t>
            </a:r>
          </a:p>
          <a:p>
            <a:pPr lvl="1" algn="just"/>
            <a:r>
              <a:rPr lang="es-ES" dirty="0" smtClean="0"/>
              <a:t>Proporciona seguridad de red.</a:t>
            </a:r>
            <a:endParaRPr lang="es-ES" dirty="0"/>
          </a:p>
          <a:p>
            <a:pPr algn="just"/>
            <a:r>
              <a:rPr lang="es-ES" dirty="0" smtClean="0"/>
              <a:t>Desventajas de NAT</a:t>
            </a:r>
          </a:p>
          <a:p>
            <a:pPr lvl="1" algn="just"/>
            <a:r>
              <a:rPr lang="es-ES" dirty="0" smtClean="0"/>
              <a:t>Se deteriora el rendimiento.</a:t>
            </a:r>
          </a:p>
          <a:p>
            <a:pPr lvl="1" algn="just"/>
            <a:r>
              <a:rPr lang="es-ES" dirty="0" smtClean="0"/>
              <a:t>Se deteriora la funcionalidad de extremo a extremo.</a:t>
            </a:r>
          </a:p>
          <a:p>
            <a:pPr lvl="1" algn="just"/>
            <a:r>
              <a:rPr lang="es-ES" dirty="0" smtClean="0"/>
              <a:t>Se reduce el seguimiento IP de extremo a extremo.</a:t>
            </a:r>
          </a:p>
          <a:p>
            <a:pPr lvl="1" algn="just"/>
            <a:r>
              <a:rPr lang="es-ES" dirty="0" smtClean="0"/>
              <a:t>La </a:t>
            </a:r>
            <a:r>
              <a:rPr lang="es-ES" dirty="0" err="1" smtClean="0"/>
              <a:t>tunelización</a:t>
            </a:r>
            <a:r>
              <a:rPr lang="es-ES" dirty="0" smtClean="0"/>
              <a:t> se torna más complicada.</a:t>
            </a:r>
          </a:p>
          <a:p>
            <a:pPr lvl="1" algn="just"/>
            <a:r>
              <a:rPr lang="es-ES" dirty="0" smtClean="0"/>
              <a:t>Puede interrumpirse la inicialización de conexiones TCP.</a:t>
            </a:r>
          </a:p>
          <a:p>
            <a:pPr lvl="1" algn="just"/>
            <a:endParaRPr lang="es-ES" dirty="0"/>
          </a:p>
          <a:p>
            <a:pPr algn="just"/>
            <a:endParaRPr lang="es-E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4869160"/>
            <a:ext cx="4638675" cy="160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98335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Configuración </a:t>
            </a:r>
            <a:r>
              <a:rPr lang="es-ES" dirty="0"/>
              <a:t>de NAT </a:t>
            </a:r>
            <a:r>
              <a:rPr lang="es-ES" dirty="0" smtClean="0"/>
              <a:t>estático</a:t>
            </a:r>
            <a:endParaRPr lang="es-E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2347" y="1232592"/>
            <a:ext cx="8733677" cy="5329463"/>
          </a:xfrm>
        </p:spPr>
        <p:txBody>
          <a:bodyPr>
            <a:normAutofit/>
          </a:bodyPr>
          <a:lstStyle/>
          <a:p>
            <a:r>
              <a:rPr lang="es-ES" sz="2400" dirty="0" smtClean="0"/>
              <a:t>Configuración de NAT estática</a:t>
            </a:r>
          </a:p>
          <a:p>
            <a:pPr lvl="1"/>
            <a:r>
              <a:rPr lang="es-ES" sz="2000" dirty="0" smtClean="0"/>
              <a:t>Crear la asignación entre las direcciones locales internas y locales externas.</a:t>
            </a:r>
          </a:p>
          <a:p>
            <a:pPr lvl="2"/>
            <a:r>
              <a:rPr lang="es-ES" sz="1800" b="1" dirty="0">
                <a:latin typeface="Courier New" panose="02070309020205020404" pitchFamily="49" charset="0"/>
              </a:rPr>
              <a:t>ip</a:t>
            </a:r>
            <a:r>
              <a:rPr lang="es-ES" sz="1800" dirty="0" smtClean="0"/>
              <a:t> </a:t>
            </a:r>
            <a:r>
              <a:rPr lang="es-ES" sz="1800" b="1" dirty="0">
                <a:latin typeface="Courier New" panose="02070309020205020404" pitchFamily="49" charset="0"/>
              </a:rPr>
              <a:t>nat inside source static </a:t>
            </a:r>
            <a:r>
              <a:rPr lang="es-ES" sz="1800" i="1" dirty="0">
                <a:latin typeface="Courier New" panose="02070309020205020404" pitchFamily="49" charset="0"/>
              </a:rPr>
              <a:t>ip-local ip-global</a:t>
            </a:r>
            <a:endParaRPr lang="es-ES" sz="18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s-ES" sz="2000" dirty="0" smtClean="0"/>
              <a:t>Definir qué interfaces pertenecen a la red interna y cuáles a la red externa.</a:t>
            </a:r>
          </a:p>
          <a:p>
            <a:pPr lvl="2"/>
            <a:r>
              <a:rPr lang="es-ES" sz="1800" b="1" dirty="0">
                <a:latin typeface="Courier New" panose="02070309020205020404" pitchFamily="49" charset="0"/>
              </a:rPr>
              <a:t>ip</a:t>
            </a:r>
            <a:r>
              <a:rPr lang="es-ES" sz="1800" dirty="0" smtClean="0"/>
              <a:t> </a:t>
            </a:r>
            <a:r>
              <a:rPr lang="es-ES" sz="1800" b="1" dirty="0">
                <a:latin typeface="Courier New" panose="02070309020205020404" pitchFamily="49" charset="0"/>
              </a:rPr>
              <a:t>nat inside</a:t>
            </a:r>
          </a:p>
          <a:p>
            <a:pPr lvl="2"/>
            <a:r>
              <a:rPr lang="es-ES" sz="1800" b="1" dirty="0">
                <a:latin typeface="Courier New" panose="02070309020205020404" pitchFamily="49" charset="0"/>
              </a:rPr>
              <a:t>ip</a:t>
            </a:r>
            <a:r>
              <a:rPr lang="es-ES" sz="1800" dirty="0" smtClean="0"/>
              <a:t> </a:t>
            </a:r>
            <a:r>
              <a:rPr lang="es-ES" sz="1800" b="1" dirty="0">
                <a:latin typeface="Courier New" panose="02070309020205020404" pitchFamily="49" charset="0"/>
              </a:rPr>
              <a:t>nat outside</a:t>
            </a:r>
          </a:p>
          <a:p>
            <a:r>
              <a:rPr lang="es-ES" sz="2400" dirty="0" smtClean="0"/>
              <a:t>Verificación:</a:t>
            </a:r>
          </a:p>
          <a:p>
            <a:pPr marL="228600" lvl="1" indent="0">
              <a:buNone/>
            </a:pPr>
            <a:r>
              <a:rPr lang="es-ES" sz="2000" b="1" dirty="0">
                <a:latin typeface="Courier New" panose="02070309020205020404" pitchFamily="49" charset="0"/>
              </a:rPr>
              <a:t>show ip</a:t>
            </a:r>
            <a:r>
              <a:rPr lang="es-ES" sz="2000" dirty="0" smtClean="0"/>
              <a:t> </a:t>
            </a:r>
            <a:r>
              <a:rPr lang="es-ES" sz="2000" b="1" dirty="0">
                <a:latin typeface="Courier New" panose="02070309020205020404" pitchFamily="49" charset="0"/>
              </a:rPr>
              <a:t>nat translations</a:t>
            </a:r>
          </a:p>
          <a:p>
            <a:pPr marL="228600" lvl="1" indent="0">
              <a:buNone/>
            </a:pPr>
            <a:r>
              <a:rPr lang="es-ES" sz="2000" b="1" dirty="0">
                <a:latin typeface="Courier New" panose="02070309020205020404" pitchFamily="49" charset="0"/>
              </a:rPr>
              <a:t>show ip</a:t>
            </a:r>
            <a:r>
              <a:rPr lang="es-ES" sz="2000" dirty="0" smtClean="0"/>
              <a:t> </a:t>
            </a:r>
            <a:r>
              <a:rPr lang="es-ES" sz="2000" b="1" dirty="0">
                <a:latin typeface="Courier New" panose="02070309020205020404" pitchFamily="49" charset="0"/>
              </a:rPr>
              <a:t>nat statistics</a:t>
            </a:r>
          </a:p>
          <a:p>
            <a:pPr marL="228600" lvl="1" indent="0">
              <a:buNone/>
            </a:pPr>
            <a:r>
              <a:rPr lang="es-ES" sz="2000" b="1" dirty="0">
                <a:latin typeface="Courier New" panose="02070309020205020404" pitchFamily="49" charset="0"/>
              </a:rPr>
              <a:t>clear ip</a:t>
            </a:r>
            <a:r>
              <a:rPr lang="es-ES" sz="2000" dirty="0" smtClean="0"/>
              <a:t> </a:t>
            </a:r>
            <a:r>
              <a:rPr lang="es-ES" sz="2000" b="1" dirty="0">
                <a:latin typeface="Courier New" panose="02070309020205020404" pitchFamily="49" charset="0"/>
              </a:rPr>
              <a:t>nat </a:t>
            </a:r>
            <a:r>
              <a:rPr lang="es-ES" sz="2000" b="1" dirty="0" err="1" smtClean="0">
                <a:latin typeface="Courier New" panose="02070309020205020404" pitchFamily="49" charset="0"/>
              </a:rPr>
              <a:t>statistics</a:t>
            </a:r>
            <a:endParaRPr lang="es-E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3068960"/>
            <a:ext cx="5220072" cy="322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38497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Configuración </a:t>
            </a:r>
            <a:r>
              <a:rPr lang="es-ES" dirty="0"/>
              <a:t>de NAT </a:t>
            </a:r>
            <a:r>
              <a:rPr lang="es-ES" dirty="0" smtClean="0"/>
              <a:t>dinámico</a:t>
            </a:r>
            <a:endParaRPr lang="es-E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196752"/>
            <a:ext cx="8604081" cy="4926405"/>
          </a:xfrm>
        </p:spPr>
        <p:txBody>
          <a:bodyPr>
            <a:normAutofit fontScale="92500"/>
          </a:bodyPr>
          <a:lstStyle/>
          <a:p>
            <a:pPr algn="just"/>
            <a:r>
              <a:rPr lang="es-ES" dirty="0" smtClean="0"/>
              <a:t>Funcionamiento de NAT dinámico</a:t>
            </a:r>
          </a:p>
          <a:p>
            <a:pPr lvl="1" algn="just"/>
            <a:r>
              <a:rPr lang="es-ES" dirty="0" smtClean="0"/>
              <a:t>El conjunto de direcciones IPv4 públicas (conjunto de direcciones globales internas) se encuentra disponible para cualquier dispositivo en la red interna según el orden de llegada.</a:t>
            </a:r>
          </a:p>
          <a:p>
            <a:pPr lvl="1" algn="just"/>
            <a:r>
              <a:rPr lang="es-ES" dirty="0" smtClean="0"/>
              <a:t>Con NAT dinámica, una única dirección interna se traduce a una única dirección externa.</a:t>
            </a:r>
          </a:p>
          <a:p>
            <a:pPr lvl="1" algn="just"/>
            <a:r>
              <a:rPr lang="es-ES" dirty="0" smtClean="0"/>
              <a:t>El conjunto debe ser lo suficientemente grande como para admitir todos los dispositivos internos.</a:t>
            </a:r>
          </a:p>
          <a:p>
            <a:pPr lvl="1" algn="just"/>
            <a:r>
              <a:rPr lang="es-ES" dirty="0" smtClean="0"/>
              <a:t>Un dispositivo no puede comunicarse con ninguna red externa si no hay direcciones disponibles en el conjunto.</a:t>
            </a:r>
          </a:p>
        </p:txBody>
      </p:sp>
    </p:spTree>
    <p:extLst>
      <p:ext uri="{BB962C8B-B14F-4D97-AF65-F5344CB8AC3E}">
        <p14:creationId xmlns:p14="http://schemas.microsoft.com/office/powerpoint/2010/main" val="143413309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93868" y="394392"/>
            <a:ext cx="8817128" cy="838200"/>
          </a:xfrm>
        </p:spPr>
        <p:txBody>
          <a:bodyPr anchor="t">
            <a:normAutofit fontScale="90000"/>
          </a:bodyPr>
          <a:lstStyle/>
          <a:p>
            <a:r>
              <a:rPr lang="es-ES" sz="1800" dirty="0"/>
              <a:t>Configuración de NAT</a:t>
            </a:r>
            <a:r>
              <a:rPr dirty="0"/>
              <a:t/>
            </a:r>
            <a:br>
              <a:rPr dirty="0"/>
            </a:br>
            <a:r>
              <a:rPr lang="es-ES" dirty="0"/>
              <a:t>Configuración de NAT </a:t>
            </a:r>
            <a:r>
              <a:rPr lang="es-ES" dirty="0" smtClean="0"/>
              <a:t>dinámico </a:t>
            </a:r>
            <a:r>
              <a:rPr lang="es-ES" dirty="0"/>
              <a:t>(continuación)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2348" y="1648242"/>
            <a:ext cx="8733677" cy="4926405"/>
          </a:xfrm>
        </p:spPr>
        <p:txBody>
          <a:bodyPr/>
          <a:lstStyle/>
          <a:p>
            <a:pPr lvl="1"/>
            <a:r>
              <a:rPr lang="es-ES" sz="1800" dirty="0" smtClean="0"/>
              <a:t>Crear la asignación entre las direcciones locales internas y locales externas.</a:t>
            </a:r>
          </a:p>
          <a:p>
            <a:pPr lvl="2"/>
            <a:r>
              <a:rPr lang="es-ES" sz="1800" b="1" dirty="0">
                <a:latin typeface="Courier New" panose="02070309020205020404" pitchFamily="49" charset="0"/>
              </a:rPr>
              <a:t>ip</a:t>
            </a:r>
            <a:r>
              <a:rPr lang="es-ES" sz="1800" dirty="0" smtClean="0"/>
              <a:t> </a:t>
            </a:r>
            <a:r>
              <a:rPr lang="es-ES" sz="1800" b="1" dirty="0">
                <a:latin typeface="Courier New" panose="02070309020205020404" pitchFamily="49" charset="0"/>
              </a:rPr>
              <a:t>nat pool name</a:t>
            </a:r>
            <a:r>
              <a:rPr lang="es-ES" sz="1800" i="1" dirty="0">
                <a:latin typeface="Courier New" panose="02070309020205020404" pitchFamily="49" charset="0"/>
              </a:rPr>
              <a:t> ip-inicial ip-final</a:t>
            </a:r>
            <a:r>
              <a:rPr lang="es-ES" sz="1800" dirty="0" smtClean="0"/>
              <a:t> </a:t>
            </a:r>
            <a:r>
              <a:rPr lang="es-ES" sz="1800" dirty="0">
                <a:latin typeface="Courier New" panose="02070309020205020404" pitchFamily="49" charset="0"/>
              </a:rPr>
              <a:t>{</a:t>
            </a:r>
            <a:r>
              <a:rPr lang="es-ES" sz="1800" b="1" dirty="0">
                <a:latin typeface="Courier New" panose="02070309020205020404" pitchFamily="49" charset="0"/>
              </a:rPr>
              <a:t>netmask </a:t>
            </a:r>
            <a:r>
              <a:rPr lang="es-ES" sz="1800" i="1" dirty="0">
                <a:latin typeface="Courier New" panose="02070309020205020404" pitchFamily="49" charset="0"/>
              </a:rPr>
              <a:t>máscara-de-red</a:t>
            </a:r>
            <a:r>
              <a:rPr lang="es-ES" sz="1800" dirty="0" smtClean="0"/>
              <a:t> </a:t>
            </a:r>
            <a:r>
              <a:rPr lang="es-ES" sz="1800" dirty="0">
                <a:latin typeface="Courier New" panose="02070309020205020404" pitchFamily="49" charset="0"/>
              </a:rPr>
              <a:t>|</a:t>
            </a:r>
            <a:r>
              <a:rPr lang="es-ES" sz="1800" b="1" dirty="0">
                <a:latin typeface="Courier New" panose="02070309020205020404" pitchFamily="49" charset="0"/>
              </a:rPr>
              <a:t> prefix-length </a:t>
            </a:r>
            <a:r>
              <a:rPr lang="es-ES" sz="1800" dirty="0">
                <a:latin typeface="Courier New" panose="02070309020205020404" pitchFamily="49" charset="0"/>
              </a:rPr>
              <a:t>longitud-de-prefijo}</a:t>
            </a:r>
          </a:p>
          <a:p>
            <a:pPr lvl="1"/>
            <a:r>
              <a:rPr lang="es-ES" sz="1800" dirty="0" smtClean="0"/>
              <a:t>Crear una ACL estándar para permitir la traducción de esas direcciones.</a:t>
            </a:r>
          </a:p>
          <a:p>
            <a:pPr lvl="2"/>
            <a:r>
              <a:rPr lang="es-ES" sz="1800" b="1" dirty="0">
                <a:latin typeface="Courier New" panose="02070309020205020404" pitchFamily="49" charset="0"/>
              </a:rPr>
              <a:t>access-list </a:t>
            </a:r>
            <a:r>
              <a:rPr lang="es-ES" sz="1800" i="1" dirty="0">
                <a:latin typeface="Courier New" panose="02070309020205020404" pitchFamily="49" charset="0"/>
              </a:rPr>
              <a:t>número-de-lista-de-acceso</a:t>
            </a:r>
            <a:r>
              <a:rPr lang="es-ES" sz="1800" b="1" dirty="0">
                <a:latin typeface="Courier New" panose="02070309020205020404" pitchFamily="49" charset="0"/>
              </a:rPr>
              <a:t> permit </a:t>
            </a:r>
            <a:r>
              <a:rPr lang="es-ES" sz="1800" i="1" dirty="0">
                <a:latin typeface="Courier New" panose="02070309020205020404" pitchFamily="49" charset="0"/>
              </a:rPr>
              <a:t>origen </a:t>
            </a:r>
            <a:r>
              <a:rPr lang="es-ES" sz="1800" dirty="0">
                <a:latin typeface="Courier New" panose="02070309020205020404" pitchFamily="49" charset="0"/>
              </a:rPr>
              <a:t>[comodín-de-origen]</a:t>
            </a:r>
          </a:p>
          <a:p>
            <a:pPr lvl="1"/>
            <a:r>
              <a:rPr lang="es-ES" sz="1800" dirty="0" smtClean="0"/>
              <a:t>Vincular la ACL al conjunto.</a:t>
            </a:r>
          </a:p>
          <a:p>
            <a:pPr lvl="2"/>
            <a:r>
              <a:rPr lang="es-ES" sz="1800" b="1" dirty="0">
                <a:latin typeface="Courier New" panose="02070309020205020404" pitchFamily="49" charset="0"/>
              </a:rPr>
              <a:t>ip</a:t>
            </a:r>
            <a:r>
              <a:rPr lang="es-ES" sz="1800" dirty="0" smtClean="0"/>
              <a:t> </a:t>
            </a:r>
            <a:r>
              <a:rPr lang="es-ES" sz="1800" b="1" dirty="0">
                <a:latin typeface="Courier New" panose="02070309020205020404" pitchFamily="49" charset="0"/>
              </a:rPr>
              <a:t>nat inside source list </a:t>
            </a:r>
            <a:r>
              <a:rPr lang="es-ES" sz="1800" i="1" dirty="0">
                <a:latin typeface="Courier New" panose="02070309020205020404" pitchFamily="49" charset="0"/>
              </a:rPr>
              <a:t>número-de-lista-de-acceso</a:t>
            </a:r>
            <a:r>
              <a:rPr lang="es-ES" sz="1800" b="1" dirty="0">
                <a:latin typeface="Courier New" panose="02070309020205020404" pitchFamily="49" charset="0"/>
              </a:rPr>
              <a:t> pool </a:t>
            </a:r>
            <a:r>
              <a:rPr lang="es-ES" sz="1800" i="1" dirty="0">
                <a:latin typeface="Courier New" panose="02070309020205020404" pitchFamily="49" charset="0"/>
              </a:rPr>
              <a:t>nombre</a:t>
            </a:r>
          </a:p>
          <a:p>
            <a:pPr lvl="1"/>
            <a:r>
              <a:rPr lang="es-ES" sz="1800" dirty="0" smtClean="0"/>
              <a:t>Identificar las interfaces internas y externas.</a:t>
            </a:r>
          </a:p>
          <a:p>
            <a:pPr lvl="2"/>
            <a:r>
              <a:rPr lang="es-ES" sz="1800" b="1" dirty="0">
                <a:latin typeface="Courier New" panose="02070309020205020404" pitchFamily="49" charset="0"/>
              </a:rPr>
              <a:t>ip</a:t>
            </a:r>
            <a:r>
              <a:rPr lang="es-ES" sz="1800" dirty="0" smtClean="0"/>
              <a:t> </a:t>
            </a:r>
            <a:r>
              <a:rPr lang="es-ES" sz="1800" b="1" dirty="0">
                <a:latin typeface="Courier New" panose="02070309020205020404" pitchFamily="49" charset="0"/>
              </a:rPr>
              <a:t>nat inside</a:t>
            </a:r>
          </a:p>
          <a:p>
            <a:pPr lvl="2"/>
            <a:r>
              <a:rPr lang="es-ES" sz="1800" b="1" dirty="0">
                <a:latin typeface="Courier New" panose="02070309020205020404" pitchFamily="49" charset="0"/>
              </a:rPr>
              <a:t>ip</a:t>
            </a:r>
            <a:r>
              <a:rPr lang="es-ES" sz="1800" dirty="0" smtClean="0"/>
              <a:t> </a:t>
            </a:r>
            <a:r>
              <a:rPr lang="es-ES" sz="1800" b="1" dirty="0">
                <a:latin typeface="Courier New" panose="02070309020205020404" pitchFamily="49" charset="0"/>
              </a:rPr>
              <a:t>nat outside</a:t>
            </a:r>
          </a:p>
          <a:p>
            <a:endParaRPr lang="es-E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45606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es-ES" sz="1800" dirty="0"/>
              <a:t>Configuración de NAT</a:t>
            </a:r>
            <a:r>
              <a:rPr dirty="0"/>
              <a:t/>
            </a:r>
            <a:br>
              <a:rPr dirty="0"/>
            </a:br>
            <a:r>
              <a:rPr lang="es-ES" dirty="0"/>
              <a:t>Configuración de NAT dinámica (continuación)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1340768"/>
            <a:ext cx="8733677" cy="1984432"/>
          </a:xfrm>
        </p:spPr>
        <p:txBody>
          <a:bodyPr>
            <a:noAutofit/>
          </a:bodyPr>
          <a:lstStyle/>
          <a:p>
            <a:pPr marL="228600" lvl="1" indent="0">
              <a:buNone/>
            </a:pPr>
            <a:r>
              <a:rPr lang="es-ES" sz="1600" b="1" dirty="0" smtClean="0">
                <a:latin typeface="Courier New" panose="02070309020205020404" pitchFamily="49" charset="0"/>
              </a:rPr>
              <a:t>show</a:t>
            </a:r>
            <a:r>
              <a:rPr lang="es-ES" sz="1600" b="1" dirty="0">
                <a:latin typeface="Courier New" panose="02070309020205020404" pitchFamily="49" charset="0"/>
              </a:rPr>
              <a:t> ip</a:t>
            </a:r>
            <a:r>
              <a:rPr lang="es-ES" sz="1600" dirty="0" smtClean="0"/>
              <a:t> </a:t>
            </a:r>
            <a:r>
              <a:rPr lang="es-ES" sz="1600" b="1" dirty="0">
                <a:latin typeface="Courier New" panose="02070309020205020404" pitchFamily="49" charset="0"/>
              </a:rPr>
              <a:t>nat translations</a:t>
            </a:r>
          </a:p>
          <a:p>
            <a:pPr marL="228600" lvl="1" indent="0">
              <a:buNone/>
            </a:pPr>
            <a:r>
              <a:rPr lang="es-ES" sz="1600" b="1" dirty="0">
                <a:latin typeface="Courier New" panose="02070309020205020404" pitchFamily="49" charset="0"/>
              </a:rPr>
              <a:t>show ip</a:t>
            </a:r>
            <a:r>
              <a:rPr lang="es-ES" sz="1600" dirty="0" smtClean="0"/>
              <a:t> </a:t>
            </a:r>
            <a:r>
              <a:rPr lang="es-ES" sz="1600" b="1" dirty="0">
                <a:latin typeface="Courier New" panose="02070309020205020404" pitchFamily="49" charset="0"/>
              </a:rPr>
              <a:t>nat translations verbose</a:t>
            </a:r>
          </a:p>
          <a:p>
            <a:pPr marL="228600" lvl="1" indent="0">
              <a:buNone/>
            </a:pPr>
            <a:r>
              <a:rPr lang="es-ES" sz="1600" b="1" dirty="0">
                <a:latin typeface="Courier New" panose="02070309020205020404" pitchFamily="49" charset="0"/>
              </a:rPr>
              <a:t>clear ip</a:t>
            </a:r>
            <a:r>
              <a:rPr lang="es-ES" sz="1600" dirty="0" smtClean="0"/>
              <a:t> </a:t>
            </a:r>
            <a:r>
              <a:rPr lang="es-ES" sz="1600" b="1" dirty="0">
                <a:latin typeface="Courier New" panose="02070309020205020404" pitchFamily="49" charset="0"/>
              </a:rPr>
              <a:t>nat statistics</a:t>
            </a:r>
          </a:p>
          <a:p>
            <a:pPr marL="228600" lvl="1" indent="0">
              <a:buNone/>
            </a:pPr>
            <a:r>
              <a:rPr lang="es-ES" sz="1600" b="1" dirty="0">
                <a:latin typeface="Courier New" panose="02070309020205020404" pitchFamily="49" charset="0"/>
              </a:rPr>
              <a:t>clear ip</a:t>
            </a:r>
            <a:r>
              <a:rPr lang="es-ES" sz="1600" dirty="0" smtClean="0"/>
              <a:t> </a:t>
            </a:r>
            <a:r>
              <a:rPr lang="es-ES" sz="1600" b="1" dirty="0">
                <a:latin typeface="Courier New" panose="02070309020205020404" pitchFamily="49" charset="0"/>
              </a:rPr>
              <a:t>nat translations *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93" y="2780928"/>
            <a:ext cx="3999838" cy="33017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540" y="2852936"/>
            <a:ext cx="4033924" cy="330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91984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93869" y="396000"/>
            <a:ext cx="8772157" cy="838200"/>
          </a:xfrm>
        </p:spPr>
        <p:txBody>
          <a:bodyPr anchor="t">
            <a:normAutofit fontScale="90000"/>
          </a:bodyPr>
          <a:lstStyle/>
          <a:p>
            <a:r>
              <a:rPr lang="es-ES" sz="3600" dirty="0" smtClean="0"/>
              <a:t>Configuración de la Traducción de direcciones de puertos (PAT)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07" y="1268760"/>
            <a:ext cx="8733677" cy="3698223"/>
          </a:xfrm>
        </p:spPr>
        <p:txBody>
          <a:bodyPr>
            <a:normAutofit lnSpcReduction="10000"/>
          </a:bodyPr>
          <a:lstStyle/>
          <a:p>
            <a:r>
              <a:rPr lang="es-ES" sz="1800" dirty="0" smtClean="0"/>
              <a:t>Configuración de PAT: conjunto de direcciones</a:t>
            </a:r>
          </a:p>
          <a:p>
            <a:pPr lvl="1"/>
            <a:r>
              <a:rPr lang="es-ES" sz="1600" dirty="0" smtClean="0"/>
              <a:t>Crear la asignación entre las direcciones locales internas y locales externas.</a:t>
            </a:r>
          </a:p>
          <a:p>
            <a:pPr lvl="2"/>
            <a:r>
              <a:rPr lang="es-ES" sz="1600" b="1" dirty="0">
                <a:latin typeface="Courier New" panose="02070309020205020404" pitchFamily="49" charset="0"/>
              </a:rPr>
              <a:t>ip</a:t>
            </a:r>
            <a:r>
              <a:rPr lang="es-ES" sz="1600" dirty="0" smtClean="0"/>
              <a:t> </a:t>
            </a:r>
            <a:r>
              <a:rPr lang="es-ES" sz="1600" b="1" dirty="0">
                <a:latin typeface="Courier New" panose="02070309020205020404" pitchFamily="49" charset="0"/>
              </a:rPr>
              <a:t>nat pool name </a:t>
            </a:r>
            <a:r>
              <a:rPr lang="es-ES" sz="1600" i="1" dirty="0">
                <a:latin typeface="Courier New" panose="02070309020205020404" pitchFamily="49" charset="0"/>
              </a:rPr>
              <a:t>ip-inicial ip-final</a:t>
            </a:r>
            <a:r>
              <a:rPr lang="es-ES" sz="1600" dirty="0" smtClean="0"/>
              <a:t> </a:t>
            </a:r>
            <a:r>
              <a:rPr lang="es-ES" sz="1600" dirty="0">
                <a:latin typeface="Courier New" panose="02070309020205020404" pitchFamily="49" charset="0"/>
              </a:rPr>
              <a:t>{</a:t>
            </a:r>
            <a:r>
              <a:rPr lang="es-ES" sz="1600" b="1" dirty="0">
                <a:latin typeface="Courier New" panose="02070309020205020404" pitchFamily="49" charset="0"/>
              </a:rPr>
              <a:t>netmask </a:t>
            </a:r>
            <a:r>
              <a:rPr lang="es-ES" sz="1600" i="1" dirty="0">
                <a:latin typeface="Courier New" panose="02070309020205020404" pitchFamily="49" charset="0"/>
              </a:rPr>
              <a:t>máscara-de-red</a:t>
            </a:r>
            <a:r>
              <a:rPr lang="es-ES" sz="1600" dirty="0" smtClean="0"/>
              <a:t> </a:t>
            </a:r>
            <a:r>
              <a:rPr lang="es-ES" sz="1600" dirty="0">
                <a:latin typeface="Courier New" panose="02070309020205020404" pitchFamily="49" charset="0"/>
              </a:rPr>
              <a:t>|</a:t>
            </a:r>
            <a:r>
              <a:rPr lang="es-ES" sz="1600" b="1" dirty="0">
                <a:latin typeface="Courier New" panose="02070309020205020404" pitchFamily="49" charset="0"/>
              </a:rPr>
              <a:t> prefix-length </a:t>
            </a:r>
            <a:r>
              <a:rPr lang="es-ES" sz="1600" dirty="0">
                <a:latin typeface="Courier New" panose="02070309020205020404" pitchFamily="49" charset="0"/>
              </a:rPr>
              <a:t>longitud-de-prefijo}</a:t>
            </a:r>
          </a:p>
          <a:p>
            <a:pPr lvl="1"/>
            <a:r>
              <a:rPr lang="es-ES" sz="1600" dirty="0" smtClean="0"/>
              <a:t>Crear una ACL estándar para permitir la traducción de esas direcciones.</a:t>
            </a:r>
          </a:p>
          <a:p>
            <a:pPr lvl="2"/>
            <a:r>
              <a:rPr lang="es-ES" sz="1600" b="1" dirty="0">
                <a:latin typeface="Courier New" panose="02070309020205020404" pitchFamily="49" charset="0"/>
              </a:rPr>
              <a:t>access-list </a:t>
            </a:r>
            <a:r>
              <a:rPr lang="es-ES" sz="1600" i="1" dirty="0">
                <a:latin typeface="Courier New" panose="02070309020205020404" pitchFamily="49" charset="0"/>
              </a:rPr>
              <a:t>número-de-lista-de-acceso</a:t>
            </a:r>
            <a:r>
              <a:rPr lang="es-ES" sz="1600" b="1" dirty="0">
                <a:latin typeface="Courier New" panose="02070309020205020404" pitchFamily="49" charset="0"/>
              </a:rPr>
              <a:t> permit </a:t>
            </a:r>
            <a:r>
              <a:rPr lang="es-ES" sz="1600" i="1" dirty="0">
                <a:latin typeface="Courier New" panose="02070309020205020404" pitchFamily="49" charset="0"/>
              </a:rPr>
              <a:t>origen</a:t>
            </a:r>
            <a:r>
              <a:rPr lang="es-ES" sz="1600" dirty="0" smtClean="0"/>
              <a:t> </a:t>
            </a:r>
            <a:r>
              <a:rPr lang="es-ES" sz="1600" dirty="0">
                <a:latin typeface="Courier New" panose="02070309020205020404" pitchFamily="49" charset="0"/>
              </a:rPr>
              <a:t>[</a:t>
            </a:r>
            <a:r>
              <a:rPr lang="es-ES" sz="1600" i="1" dirty="0">
                <a:latin typeface="Courier New" panose="02070309020205020404" pitchFamily="49" charset="0"/>
              </a:rPr>
              <a:t>comodín-de-origen</a:t>
            </a:r>
            <a:r>
              <a:rPr lang="es-ES" sz="1600" dirty="0">
                <a:latin typeface="Courier New" panose="02070309020205020404" pitchFamily="49" charset="0"/>
              </a:rPr>
              <a:t>]</a:t>
            </a:r>
          </a:p>
          <a:p>
            <a:pPr lvl="1"/>
            <a:r>
              <a:rPr lang="es-ES" sz="1600" dirty="0" smtClean="0"/>
              <a:t>Vincular la ACL al conjunto.</a:t>
            </a:r>
          </a:p>
          <a:p>
            <a:pPr lvl="2"/>
            <a:r>
              <a:rPr lang="es-ES" sz="1600" b="1" dirty="0">
                <a:latin typeface="Courier New" panose="02070309020205020404" pitchFamily="49" charset="0"/>
              </a:rPr>
              <a:t>ip</a:t>
            </a:r>
            <a:r>
              <a:rPr lang="es-ES" sz="1600" dirty="0" smtClean="0"/>
              <a:t> </a:t>
            </a:r>
            <a:r>
              <a:rPr lang="es-ES" sz="1600" b="1" dirty="0">
                <a:latin typeface="Courier New" panose="02070309020205020404" pitchFamily="49" charset="0"/>
              </a:rPr>
              <a:t>nat inside source list número-de-lista-de-acceso pool </a:t>
            </a:r>
            <a:r>
              <a:rPr lang="es-ES" sz="1600" b="1" i="1" dirty="0">
                <a:latin typeface="Courier New" panose="02070309020205020404" pitchFamily="49" charset="0"/>
              </a:rPr>
              <a:t>nombre</a:t>
            </a:r>
          </a:p>
          <a:p>
            <a:pPr lvl="1"/>
            <a:r>
              <a:rPr lang="es-ES" sz="1600" dirty="0" smtClean="0"/>
              <a:t>Identificar las interfaces internas y externas.</a:t>
            </a:r>
          </a:p>
          <a:p>
            <a:pPr lvl="2"/>
            <a:r>
              <a:rPr lang="es-ES" sz="1600" b="1" dirty="0">
                <a:latin typeface="Courier New" panose="02070309020205020404" pitchFamily="49" charset="0"/>
              </a:rPr>
              <a:t>ip</a:t>
            </a:r>
            <a:r>
              <a:rPr lang="es-ES" sz="1600" dirty="0" smtClean="0"/>
              <a:t> </a:t>
            </a:r>
            <a:r>
              <a:rPr lang="es-ES" sz="1600" b="1" dirty="0">
                <a:latin typeface="Courier New" panose="02070309020205020404" pitchFamily="49" charset="0"/>
              </a:rPr>
              <a:t>nat inside</a:t>
            </a:r>
          </a:p>
          <a:p>
            <a:pPr lvl="2"/>
            <a:r>
              <a:rPr lang="es-ES" sz="1600" b="1" dirty="0">
                <a:latin typeface="Courier New" panose="02070309020205020404" pitchFamily="49" charset="0"/>
              </a:rPr>
              <a:t>ip</a:t>
            </a:r>
            <a:r>
              <a:rPr lang="es-ES" sz="1600" dirty="0" smtClean="0"/>
              <a:t> </a:t>
            </a:r>
            <a:r>
              <a:rPr lang="es-ES" sz="1600" b="1" dirty="0">
                <a:latin typeface="Courier New" panose="02070309020205020404" pitchFamily="49" charset="0"/>
              </a:rPr>
              <a:t>nat outside</a:t>
            </a:r>
            <a:endParaRPr lang="es-ES" sz="1600" dirty="0"/>
          </a:p>
          <a:p>
            <a:endParaRPr lang="es-E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437112"/>
            <a:ext cx="5307283" cy="195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85169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1548</TotalTime>
  <Words>588</Words>
  <Application>Microsoft Office PowerPoint</Application>
  <PresentationFormat>Presentación en pantalla (4:3)</PresentationFormat>
  <Paragraphs>155</Paragraphs>
  <Slides>14</Slides>
  <Notes>14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Tema de Office</vt:lpstr>
      <vt:lpstr>  El Nivel de Red en Internet. Network Address Translation (NAT) </vt:lpstr>
      <vt:lpstr>NAT - Network Address Translation</vt:lpstr>
      <vt:lpstr>Tipos de NAT</vt:lpstr>
      <vt:lpstr>Presentación de PowerPoint</vt:lpstr>
      <vt:lpstr>Configuración de NAT estático</vt:lpstr>
      <vt:lpstr>Configuración de NAT dinámico</vt:lpstr>
      <vt:lpstr>Configuración de NAT Configuración de NAT dinámico (continuación)</vt:lpstr>
      <vt:lpstr>Configuración de NAT Configuración de NAT dinámica (continuación)</vt:lpstr>
      <vt:lpstr>Configuración de la Traducción de direcciones de puertos (PAT)</vt:lpstr>
      <vt:lpstr>Configuración de la Traducción de direcciones de puertos (PAT) (continuación)</vt:lpstr>
      <vt:lpstr>Configuración de la Traducción de direcciones de puertos (PAT) (continuación)</vt:lpstr>
      <vt:lpstr>Reenvío a puerto asignado</vt:lpstr>
      <vt:lpstr>Configuración de NAT e IPv6</vt:lpstr>
      <vt:lpstr>Configuración de NAT e IPv6 (continuación)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2 El Nivel de Red en Internet</dc:title>
  <dc:creator>ecoran</dc:creator>
  <cp:lastModifiedBy>Estefanía Cortés Ancos</cp:lastModifiedBy>
  <cp:revision>113</cp:revision>
  <dcterms:created xsi:type="dcterms:W3CDTF">2013-10-22T04:03:48Z</dcterms:created>
  <dcterms:modified xsi:type="dcterms:W3CDTF">2019-10-24T10:26:51Z</dcterms:modified>
</cp:coreProperties>
</file>