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58" r:id="rId4"/>
    <p:sldId id="259" r:id="rId5"/>
    <p:sldId id="260"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8" name="Straight Connector 7"/>
          <p:cNvCxnSpPr/>
          <p:nvPr/>
        </p:nvCxnSpPr>
        <p:spPr>
          <a:xfrm>
            <a:off x="685800" y="339852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7" name="Straight Connector 6"/>
          <p:cNvCxnSpPr/>
          <p:nvPr/>
        </p:nvCxnSpPr>
        <p:spPr>
          <a:xfrm>
            <a:off x="731520" y="4599433"/>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E9716-E01B-4736-930C-3ABDFD8D78A9}"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E9716-E01B-4736-930C-3ABDFD8D78A9}" type="datetimeFigureOut">
              <a:rPr lang="en-US" smtClean="0"/>
              <a:t>7/9/2017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B6F18-061B-4B6E-9098-0E76372451ED}" type="slidenum">
              <a:rPr lang="en-US" smtClean="0"/>
              <a:t>‹#›</a:t>
            </a:fld>
            <a:endParaRPr lang="en-US"/>
          </a:p>
        </p:txBody>
      </p:sp>
      <p:cxnSp>
        <p:nvCxnSpPr>
          <p:cNvPr id="11" name="Straight Connector 10"/>
          <p:cNvCxnSpPr/>
          <p:nvPr/>
        </p:nvCxnSpPr>
        <p:spPr>
          <a:xfrm rot="5400000">
            <a:off x="2217817" y="4045824"/>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9716-E01B-4736-930C-3ABDFD8D78A9}" type="datetimeFigureOut">
              <a:rPr lang="en-US" smtClean="0"/>
              <a:t>7/9/2017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9716-E01B-4736-930C-3ABDFD8D78A9}" type="datetimeFigureOut">
              <a:rPr lang="en-US" smtClean="0"/>
              <a:t>7/9/2017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2" y="838203"/>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ACE9716-E01B-4736-930C-3ABDFD8D78A9}" type="datetimeFigureOut">
              <a:rPr lang="en-US" smtClean="0"/>
              <a:t>7/9/2017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01B6F18-061B-4B6E-9098-0E76372451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r>
              <a:rPr lang="en-US" b="1" i="1" dirty="0" smtClean="0">
                <a:latin typeface="Aparajita" pitchFamily="34" charset="0"/>
                <a:cs typeface="Aparajita" pitchFamily="34" charset="0"/>
              </a:rPr>
              <a:t>Agenda:-</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a:t>
            </a:r>
            <a:r>
              <a:rPr lang="en-US" dirty="0">
                <a:latin typeface="Aparajita" pitchFamily="34" charset="0"/>
                <a:cs typeface="Aparajita" pitchFamily="34" charset="0"/>
              </a:rPr>
              <a:t>i</a:t>
            </a:r>
            <a:r>
              <a:rPr lang="en-US" dirty="0" smtClean="0">
                <a:latin typeface="Aparajita" pitchFamily="34" charset="0"/>
                <a:cs typeface="Aparajita" pitchFamily="34" charset="0"/>
              </a:rPr>
              <a:t>s POM</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POM</a:t>
            </a:r>
          </a:p>
          <a:p>
            <a:pPr marL="571500" indent="-571500">
              <a:buClr>
                <a:srgbClr val="00B0F0"/>
              </a:buClr>
              <a:buFont typeface="Wingdings" pitchFamily="2" charset="2"/>
              <a:buChar char="Ø"/>
            </a:pPr>
            <a:r>
              <a:rPr lang="en-US" dirty="0" smtClean="0">
                <a:latin typeface="Aparajita" pitchFamily="34" charset="0"/>
                <a:cs typeface="Aparajita" pitchFamily="34" charset="0"/>
              </a:rPr>
              <a:t>Advantages of POM</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TestNG</a:t>
            </a:r>
          </a:p>
          <a:p>
            <a:pPr marL="571500" indent="-571500">
              <a:buClr>
                <a:srgbClr val="00B0F0"/>
              </a:buClr>
              <a:buFont typeface="Wingdings" pitchFamily="2" charset="2"/>
              <a:buChar char="Ø"/>
            </a:pPr>
            <a:r>
              <a:rPr lang="en-US" dirty="0">
                <a:latin typeface="Aparajita" pitchFamily="34" charset="0"/>
                <a:cs typeface="Aparajita" pitchFamily="34" charset="0"/>
              </a:rPr>
              <a:t>Advantages of </a:t>
            </a:r>
            <a:r>
              <a:rPr lang="en-US" dirty="0" smtClean="0">
                <a:latin typeface="Aparajita" pitchFamily="34" charset="0"/>
                <a:cs typeface="Aparajita" pitchFamily="34" charset="0"/>
              </a:rPr>
              <a:t>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Listener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Type of Listeners</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Listeners</a:t>
            </a:r>
          </a:p>
          <a:p>
            <a:pPr marL="571500" indent="-571500">
              <a:buClr>
                <a:srgbClr val="00B0F0"/>
              </a:buClr>
              <a:buFont typeface="Wingdings" pitchFamily="2" charset="2"/>
              <a:buChar char="Ø"/>
            </a:pPr>
            <a:r>
              <a:rPr lang="en-US" dirty="0" smtClean="0">
                <a:latin typeface="Aparajita" pitchFamily="34" charset="0"/>
                <a:cs typeface="Aparajita" pitchFamily="34" charset="0"/>
              </a:rPr>
              <a:t>Annotation in TestNG</a:t>
            </a:r>
            <a:endParaRPr lang="en-US" dirty="0">
              <a:latin typeface="Aparajita" pitchFamily="34" charset="0"/>
              <a:cs typeface="Aparajita" pitchFamily="34" charset="0"/>
            </a:endParaRPr>
          </a:p>
          <a:p>
            <a:pPr marL="571500" indent="-571500">
              <a:buFont typeface="Wingdings" pitchFamily="2" charset="2"/>
              <a:buChar char="Ø"/>
            </a:pPr>
            <a:endParaRPr lang="en-US" dirty="0">
              <a:latin typeface="Aparajita" pitchFamily="34" charset="0"/>
              <a:cs typeface="Aparajita" pitchFamily="34" charset="0"/>
            </a:endParaRPr>
          </a:p>
          <a:p>
            <a:pPr marL="571500" indent="-571500">
              <a:buFont typeface="Wingdings" pitchFamily="2" charset="2"/>
              <a:buChar char="Ø"/>
            </a:pPr>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020270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fontScale="70000" lnSpcReduction="20000"/>
          </a:bodyPr>
          <a:lstStyle/>
          <a:p>
            <a:pPr marL="571500" indent="-571500">
              <a:buClr>
                <a:srgbClr val="00B0F0"/>
              </a:buClr>
              <a:buFont typeface="Wingdings" pitchFamily="2" charset="2"/>
              <a:buChar char="Ø"/>
            </a:pPr>
            <a:r>
              <a:rPr lang="en-US" sz="3600" b="1" i="1" dirty="0" smtClean="0">
                <a:solidFill>
                  <a:schemeClr val="accent4">
                    <a:lumMod val="75000"/>
                  </a:schemeClr>
                </a:solidFill>
                <a:latin typeface="Aparajita" pitchFamily="34" charset="0"/>
                <a:cs typeface="Aparajita" pitchFamily="34" charset="0"/>
              </a:rPr>
              <a:t>What </a:t>
            </a:r>
            <a:r>
              <a:rPr lang="en-US" sz="3600" b="1" i="1" dirty="0">
                <a:solidFill>
                  <a:schemeClr val="accent4">
                    <a:lumMod val="75000"/>
                  </a:schemeClr>
                </a:solidFill>
                <a:latin typeface="Aparajita" pitchFamily="34" charset="0"/>
                <a:cs typeface="Aparajita" pitchFamily="34" charset="0"/>
              </a:rPr>
              <a:t>i</a:t>
            </a:r>
            <a:r>
              <a:rPr lang="en-US" sz="3600" b="1" i="1" dirty="0" smtClean="0">
                <a:solidFill>
                  <a:schemeClr val="accent4">
                    <a:lumMod val="75000"/>
                  </a:schemeClr>
                </a:solidFill>
                <a:latin typeface="Aparajita" pitchFamily="34" charset="0"/>
                <a:cs typeface="Aparajita" pitchFamily="34" charset="0"/>
              </a:rPr>
              <a:t>s POM</a:t>
            </a:r>
          </a:p>
          <a:p>
            <a:pPr marL="857250" indent="-857250">
              <a:buClr>
                <a:srgbClr val="00B0F0"/>
              </a:buClr>
              <a:buFont typeface="+mj-lt"/>
              <a:buAutoNum type="romanLcPeriod"/>
            </a:pPr>
            <a:r>
              <a:rPr lang="en-US" sz="3100" dirty="0" smtClean="0">
                <a:latin typeface="Aparajita" pitchFamily="34" charset="0"/>
                <a:cs typeface="Aparajita" pitchFamily="34" charset="0"/>
              </a:rPr>
              <a:t>Page Object model is just a design pattern in automation project and not a framework.</a:t>
            </a:r>
          </a:p>
          <a:p>
            <a:pPr marL="857250" indent="-857250">
              <a:buClr>
                <a:srgbClr val="00B0F0"/>
              </a:buClr>
              <a:buFont typeface="+mj-lt"/>
              <a:buAutoNum type="romanLcPeriod"/>
            </a:pPr>
            <a:r>
              <a:rPr lang="en-US" sz="3100" dirty="0" smtClean="0">
                <a:latin typeface="Aparajita" pitchFamily="34" charset="0"/>
                <a:cs typeface="Aparajita" pitchFamily="34" charset="0"/>
              </a:rPr>
              <a:t>Based on application behavior we will be creating separate pages and will store all locators and methods of that page.</a:t>
            </a:r>
          </a:p>
          <a:p>
            <a:pPr marL="857250" indent="-857250">
              <a:buClr>
                <a:srgbClr val="00B0F0"/>
              </a:buClr>
              <a:buFont typeface="+mj-lt"/>
              <a:buAutoNum type="romanLcPeriod"/>
            </a:pPr>
            <a:r>
              <a:rPr lang="en-US" sz="3100" dirty="0" smtClean="0">
                <a:latin typeface="Aparajita" pitchFamily="34" charset="0"/>
                <a:cs typeface="Aparajita" pitchFamily="34" charset="0"/>
              </a:rPr>
              <a:t>In POM each object can have corresponding method .</a:t>
            </a:r>
          </a:p>
          <a:p>
            <a:pPr marL="857250" indent="-857250">
              <a:buClr>
                <a:srgbClr val="00B0F0"/>
              </a:buClr>
              <a:buFont typeface="+mj-lt"/>
              <a:buAutoNum type="romanLcPeriod"/>
            </a:pPr>
            <a:r>
              <a:rPr lang="en-US" sz="3100" dirty="0" smtClean="0">
                <a:latin typeface="Aparajita" pitchFamily="34" charset="0"/>
                <a:cs typeface="Aparajita" pitchFamily="34" charset="0"/>
              </a:rPr>
              <a:t>Method name has been given based on action of the object.</a:t>
            </a:r>
          </a:p>
          <a:p>
            <a:pPr marL="857250" indent="-857250">
              <a:buFont typeface="+mj-lt"/>
              <a:buAutoNum type="romanLcPeriod"/>
            </a:pPr>
            <a:endParaRPr lang="en-US" sz="24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3200" dirty="0" smtClean="0">
                <a:solidFill>
                  <a:schemeClr val="accent6">
                    <a:lumMod val="50000"/>
                  </a:schemeClr>
                </a:solidFill>
                <a:latin typeface="Aparajita" pitchFamily="34" charset="0"/>
                <a:cs typeface="Aparajita" pitchFamily="34" charset="0"/>
              </a:rPr>
              <a:t>  </a:t>
            </a:r>
            <a:r>
              <a:rPr lang="en-US" sz="3200" b="1" i="1" dirty="0" smtClean="0">
                <a:solidFill>
                  <a:schemeClr val="accent5">
                    <a:lumMod val="50000"/>
                  </a:schemeClr>
                </a:solidFill>
                <a:latin typeface="Aparajita" pitchFamily="34" charset="0"/>
                <a:cs typeface="Aparajita" pitchFamily="34" charset="0"/>
              </a:rPr>
              <a:t>Way </a:t>
            </a:r>
            <a:r>
              <a:rPr lang="en-US" sz="3200" b="1" i="1" dirty="0">
                <a:solidFill>
                  <a:schemeClr val="accent5">
                    <a:lumMod val="50000"/>
                  </a:schemeClr>
                </a:solidFill>
                <a:latin typeface="Aparajita" pitchFamily="34" charset="0"/>
                <a:cs typeface="Aparajita" pitchFamily="34" charset="0"/>
              </a:rPr>
              <a:t>to implement </a:t>
            </a:r>
            <a:r>
              <a:rPr lang="en-US" sz="3200" b="1" i="1" dirty="0" smtClean="0">
                <a:solidFill>
                  <a:schemeClr val="accent5">
                    <a:lumMod val="50000"/>
                  </a:schemeClr>
                </a:solidFill>
                <a:latin typeface="Aparajita" pitchFamily="34" charset="0"/>
                <a:cs typeface="Aparajita" pitchFamily="34" charset="0"/>
              </a:rPr>
              <a:t>POM</a:t>
            </a:r>
          </a:p>
          <a:p>
            <a:pPr marL="571500" indent="-571500">
              <a:buClr>
                <a:srgbClr val="00B0F0"/>
              </a:buClr>
              <a:buFont typeface="+mj-lt"/>
              <a:buAutoNum type="romanLcPeriod"/>
            </a:pPr>
            <a:r>
              <a:rPr lang="en-US" sz="2900" dirty="0" smtClean="0">
                <a:latin typeface="Aparajita" pitchFamily="34" charset="0"/>
                <a:cs typeface="Aparajita" pitchFamily="34" charset="0"/>
              </a:rPr>
              <a:t>Using normal approach</a:t>
            </a:r>
          </a:p>
          <a:p>
            <a:pPr marL="571500" indent="-571500">
              <a:buClr>
                <a:srgbClr val="00B0F0"/>
              </a:buClr>
              <a:buFont typeface="+mj-lt"/>
              <a:buAutoNum type="romanLcPeriod"/>
            </a:pPr>
            <a:r>
              <a:rPr lang="en-US" sz="2900" dirty="0" smtClean="0">
                <a:latin typeface="Aparajita" pitchFamily="34" charset="0"/>
                <a:cs typeface="Aparajita" pitchFamily="34" charset="0"/>
              </a:rPr>
              <a:t>Using Page Factory approach</a:t>
            </a:r>
          </a:p>
          <a:p>
            <a:pPr marL="571500" indent="-571500">
              <a:buFont typeface="+mj-lt"/>
              <a:buAutoNum type="romanLcPeriod"/>
            </a:pPr>
            <a:endParaRPr lang="en-US" sz="2400" dirty="0" smtClean="0">
              <a:solidFill>
                <a:schemeClr val="tx2">
                  <a:lumMod val="75000"/>
                </a:schemeClr>
              </a:solidFill>
              <a:latin typeface="Aparajita" pitchFamily="34" charset="0"/>
              <a:cs typeface="Aparajita" pitchFamily="34" charset="0"/>
            </a:endParaRPr>
          </a:p>
          <a:p>
            <a:pPr marL="342900" indent="-342900">
              <a:buFont typeface="Wingdings" pitchFamily="2" charset="2"/>
              <a:buChar char="v"/>
            </a:pPr>
            <a:r>
              <a:rPr lang="en-US" sz="3300" b="1" i="1" dirty="0" smtClean="0">
                <a:solidFill>
                  <a:schemeClr val="accent5">
                    <a:lumMod val="50000"/>
                  </a:schemeClr>
                </a:solidFill>
                <a:latin typeface="Aparajita" pitchFamily="34" charset="0"/>
                <a:cs typeface="Aparajita" pitchFamily="34" charset="0"/>
              </a:rPr>
              <a:t>What is Page factory:-</a:t>
            </a:r>
            <a:endParaRPr lang="en-US" sz="3300" b="1" i="1" dirty="0">
              <a:solidFill>
                <a:schemeClr val="accent5">
                  <a:lumMod val="50000"/>
                </a:schemeClr>
              </a:solidFill>
              <a:latin typeface="Aparajita" pitchFamily="34" charset="0"/>
              <a:cs typeface="Aparajita" pitchFamily="34" charset="0"/>
            </a:endParaRPr>
          </a:p>
          <a:p>
            <a:pPr marL="571500" indent="-571500">
              <a:buClr>
                <a:srgbClr val="00B0F0"/>
              </a:buClr>
              <a:buFont typeface="+mj-lt"/>
              <a:buAutoNum type="romanLcPeriod"/>
            </a:pPr>
            <a:r>
              <a:rPr lang="en-US" sz="2900" dirty="0">
                <a:latin typeface="Aparajita" pitchFamily="34" charset="0"/>
                <a:cs typeface="Aparajita" pitchFamily="34" charset="0"/>
              </a:rPr>
              <a:t>The </a:t>
            </a:r>
            <a:r>
              <a:rPr lang="en-US" sz="2900" b="1" dirty="0">
                <a:latin typeface="Aparajita" pitchFamily="34" charset="0"/>
                <a:cs typeface="Aparajita" pitchFamily="34" charset="0"/>
              </a:rPr>
              <a:t>Page Factory</a:t>
            </a:r>
            <a:r>
              <a:rPr lang="en-US" sz="2900" dirty="0">
                <a:latin typeface="Aparajita" pitchFamily="34" charset="0"/>
                <a:cs typeface="Aparajita" pitchFamily="34" charset="0"/>
              </a:rPr>
              <a:t> Class is an extension to the Page Object design pattern. </a:t>
            </a:r>
            <a:endParaRPr lang="en-US" sz="2900" dirty="0" smtClean="0">
              <a:latin typeface="Aparajita" pitchFamily="34" charset="0"/>
              <a:cs typeface="Aparajita" pitchFamily="34" charset="0"/>
            </a:endParaRPr>
          </a:p>
          <a:p>
            <a:pPr marL="571500" indent="-571500">
              <a:buClr>
                <a:srgbClr val="00B0F0"/>
              </a:buClr>
              <a:buFont typeface="+mj-lt"/>
              <a:buAutoNum type="romanLcPeriod"/>
            </a:pPr>
            <a:r>
              <a:rPr lang="en-US" sz="2900" dirty="0" smtClean="0">
                <a:latin typeface="Aparajita" pitchFamily="34" charset="0"/>
                <a:cs typeface="Aparajita" pitchFamily="34" charset="0"/>
              </a:rPr>
              <a:t>It </a:t>
            </a:r>
            <a:r>
              <a:rPr lang="en-US" sz="2900" dirty="0">
                <a:latin typeface="Aparajita" pitchFamily="34" charset="0"/>
                <a:cs typeface="Aparajita" pitchFamily="34" charset="0"/>
              </a:rPr>
              <a:t>is used to initialize the elements of the Page Object or instantiate the </a:t>
            </a:r>
            <a:r>
              <a:rPr lang="en-US" sz="2900" b="1" dirty="0">
                <a:latin typeface="Aparajita" pitchFamily="34" charset="0"/>
                <a:cs typeface="Aparajita" pitchFamily="34" charset="0"/>
              </a:rPr>
              <a:t>Page</a:t>
            </a:r>
            <a:r>
              <a:rPr lang="en-US" sz="2900" dirty="0">
                <a:latin typeface="Aparajita" pitchFamily="34" charset="0"/>
                <a:cs typeface="Aparajita" pitchFamily="34" charset="0"/>
              </a:rPr>
              <a:t> Objects </a:t>
            </a:r>
            <a:r>
              <a:rPr lang="en-US" sz="2900" dirty="0" smtClean="0">
                <a:latin typeface="Aparajita" pitchFamily="34" charset="0"/>
                <a:cs typeface="Aparajita" pitchFamily="34" charset="0"/>
              </a:rPr>
              <a:t>itself.</a:t>
            </a:r>
          </a:p>
          <a:p>
            <a:pPr marL="571500" indent="-571500">
              <a:buClr>
                <a:srgbClr val="00B0F0"/>
              </a:buClr>
              <a:buFont typeface="+mj-lt"/>
              <a:buAutoNum type="romanLcPeriod"/>
            </a:pPr>
            <a:r>
              <a:rPr lang="en-US" sz="2900" dirty="0">
                <a:latin typeface="Aparajita" pitchFamily="34" charset="0"/>
                <a:cs typeface="Aparajita" pitchFamily="34" charset="0"/>
              </a:rPr>
              <a:t>I</a:t>
            </a:r>
            <a:r>
              <a:rPr lang="en-US" sz="2900" dirty="0" smtClean="0">
                <a:latin typeface="Aparajita" pitchFamily="34" charset="0"/>
                <a:cs typeface="Aparajita" pitchFamily="34" charset="0"/>
              </a:rPr>
              <a:t>t </a:t>
            </a:r>
            <a:r>
              <a:rPr lang="en-US" sz="2900" dirty="0">
                <a:latin typeface="Aparajita" pitchFamily="34" charset="0"/>
                <a:cs typeface="Aparajita" pitchFamily="34" charset="0"/>
              </a:rPr>
              <a:t>is used to initialize elements of a Page class without having to use '</a:t>
            </a:r>
            <a:r>
              <a:rPr lang="en-US" sz="2900" dirty="0" err="1">
                <a:latin typeface="Aparajita" pitchFamily="34" charset="0"/>
                <a:cs typeface="Aparajita" pitchFamily="34" charset="0"/>
              </a:rPr>
              <a:t>FindElement</a:t>
            </a:r>
            <a:r>
              <a:rPr lang="en-US" sz="2900" dirty="0">
                <a:latin typeface="Aparajita" pitchFamily="34" charset="0"/>
                <a:cs typeface="Aparajita" pitchFamily="34" charset="0"/>
              </a:rPr>
              <a:t>' or </a:t>
            </a:r>
            <a:r>
              <a:rPr lang="en-US" sz="2900" dirty="0" smtClean="0">
                <a:latin typeface="Aparajita" pitchFamily="34" charset="0"/>
                <a:cs typeface="Aparajita" pitchFamily="34" charset="0"/>
              </a:rPr>
              <a:t>'</a:t>
            </a:r>
            <a:r>
              <a:rPr lang="en-US" sz="2900" dirty="0" err="1" smtClean="0">
                <a:latin typeface="Aparajita" pitchFamily="34" charset="0"/>
                <a:cs typeface="Aparajita" pitchFamily="34" charset="0"/>
              </a:rPr>
              <a:t>FindElements</a:t>
            </a:r>
            <a:r>
              <a:rPr lang="en-US" sz="2900" dirty="0" smtClean="0">
                <a:latin typeface="Aparajita" pitchFamily="34" charset="0"/>
                <a:cs typeface="Aparajita" pitchFamily="34" charset="0"/>
              </a:rPr>
              <a:t>’</a:t>
            </a: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90649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POM</a:t>
            </a:r>
          </a:p>
          <a:p>
            <a:pPr marL="571500" indent="-571500">
              <a:buClr>
                <a:srgbClr val="00B0F0"/>
              </a:buClr>
              <a:buFont typeface="+mj-lt"/>
              <a:buAutoNum type="romanLcPeriod"/>
            </a:pPr>
            <a:r>
              <a:rPr lang="en-US" sz="2800" dirty="0" smtClean="0">
                <a:latin typeface="Aparajita" pitchFamily="34" charset="0"/>
                <a:cs typeface="Aparajita" pitchFamily="34" charset="0"/>
              </a:rPr>
              <a:t>Script will be more readable format.</a:t>
            </a:r>
          </a:p>
          <a:p>
            <a:pPr marL="571500" indent="-571500">
              <a:buClr>
                <a:srgbClr val="00B0F0"/>
              </a:buClr>
              <a:buFont typeface="+mj-lt"/>
              <a:buAutoNum type="romanLcPeriod"/>
            </a:pPr>
            <a:r>
              <a:rPr lang="en-US" sz="2800" dirty="0" smtClean="0">
                <a:latin typeface="Aparajita" pitchFamily="34" charset="0"/>
                <a:cs typeface="Aparajita" pitchFamily="34" charset="0"/>
              </a:rPr>
              <a:t>Easy to maintain and reusable script.</a:t>
            </a:r>
          </a:p>
          <a:p>
            <a:pPr marL="571500" indent="-571500">
              <a:buClr>
                <a:srgbClr val="00B0F0"/>
              </a:buClr>
              <a:buFont typeface="+mj-lt"/>
              <a:buAutoNum type="romanLcPeriod"/>
            </a:pPr>
            <a:r>
              <a:rPr lang="en-US" sz="2800" dirty="0" smtClean="0">
                <a:latin typeface="Aparajita" pitchFamily="34" charset="0"/>
                <a:cs typeface="Aparajita" pitchFamily="34" charset="0"/>
              </a:rPr>
              <a:t>We can make use of cache feature.</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62376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Extent Report</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What is </a:t>
            </a:r>
            <a:r>
              <a:rPr lang="en-US" sz="2800" b="1" i="1" dirty="0" smtClean="0">
                <a:latin typeface="Aparajita" pitchFamily="34" charset="0"/>
                <a:cs typeface="Aparajita" pitchFamily="34" charset="0"/>
              </a:rPr>
              <a:t>Extent Report</a:t>
            </a:r>
            <a:endParaRPr lang="en-US" sz="2800" b="1" i="1" dirty="0" smtClean="0">
              <a:latin typeface="Aparajita" pitchFamily="34" charset="0"/>
              <a:cs typeface="Aparajita" pitchFamily="34" charset="0"/>
            </a:endParaRPr>
          </a:p>
          <a:p>
            <a:pPr marL="571500" indent="-571500">
              <a:buClr>
                <a:srgbClr val="00B0F0"/>
              </a:buClr>
              <a:buFont typeface="+mj-lt"/>
              <a:buAutoNum type="romanLcPeriod"/>
            </a:pPr>
            <a:r>
              <a:rPr lang="en-US" sz="2000" i="1" dirty="0">
                <a:latin typeface="Aparajita" pitchFamily="34" charset="0"/>
                <a:cs typeface="Aparajita" pitchFamily="34" charset="0"/>
              </a:rPr>
              <a:t>Extent Report is a HTML reporting library for Selenium</a:t>
            </a:r>
            <a:r>
              <a:rPr lang="en-US" sz="2000" dirty="0" smtClean="0">
                <a:latin typeface="Aparajita" pitchFamily="34" charset="0"/>
                <a:cs typeface="Aparajita" pitchFamily="34" charset="0"/>
              </a:rPr>
              <a:t>.</a:t>
            </a:r>
            <a:endParaRPr lang="en-US" sz="2000" dirty="0" smtClean="0">
              <a:latin typeface="Aparajita" pitchFamily="34" charset="0"/>
              <a:cs typeface="Aparajita" pitchFamily="34" charset="0"/>
            </a:endParaRPr>
          </a:p>
          <a:p>
            <a:pPr marL="571500" indent="-571500">
              <a:buClr>
                <a:srgbClr val="00B0F0"/>
              </a:buClr>
              <a:buFont typeface="+mj-lt"/>
              <a:buAutoNum type="romanLcPeriod"/>
            </a:pPr>
            <a:r>
              <a:rPr lang="en-US" sz="2000" i="1" dirty="0">
                <a:latin typeface="Aparajita" pitchFamily="34" charset="0"/>
                <a:cs typeface="Aparajita" pitchFamily="34" charset="0"/>
              </a:rPr>
              <a:t>We can use this tool within our TestNG  and BDD automation framework</a:t>
            </a:r>
            <a:r>
              <a:rPr lang="en-US" sz="2000" i="1"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Download Extent report library from </a:t>
            </a:r>
            <a:r>
              <a:rPr lang="en-US" sz="2000" b="1" i="1" u="sng" dirty="0">
                <a:solidFill>
                  <a:srgbClr val="00B0F0"/>
                </a:solidFill>
                <a:latin typeface="Aparajita" pitchFamily="34" charset="0"/>
                <a:cs typeface="Aparajita" pitchFamily="34" charset="0"/>
              </a:rPr>
              <a:t>http://</a:t>
            </a:r>
            <a:r>
              <a:rPr lang="en-US" sz="2000" b="1" i="1" u="sng" dirty="0" smtClean="0">
                <a:solidFill>
                  <a:srgbClr val="00B0F0"/>
                </a:solidFill>
                <a:latin typeface="Aparajita" pitchFamily="34" charset="0"/>
                <a:cs typeface="Aparajita" pitchFamily="34" charset="0"/>
              </a:rPr>
              <a:t>extentreports.com</a:t>
            </a: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71780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TestNG</a:t>
            </a:r>
          </a:p>
          <a:p>
            <a:pPr marL="571500" indent="-571500">
              <a:buClr>
                <a:srgbClr val="00B0F0"/>
              </a:buClr>
              <a:buFont typeface="+mj-lt"/>
              <a:buAutoNum type="romanLcPeriod"/>
            </a:pPr>
            <a:r>
              <a:rPr lang="en-US" sz="2800" dirty="0" smtClean="0">
                <a:latin typeface="Aparajita" pitchFamily="34" charset="0"/>
                <a:cs typeface="Aparajita" pitchFamily="34" charset="0"/>
              </a:rPr>
              <a:t>Default Reporting</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Listeners </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Advanced Annotations</a:t>
            </a:r>
          </a:p>
          <a:p>
            <a:pPr marL="571500" indent="-571500">
              <a:buClr>
                <a:srgbClr val="00B0F0"/>
              </a:buClr>
              <a:buFont typeface="+mj-lt"/>
              <a:buAutoNum type="romanLcPeriod"/>
            </a:pPr>
            <a:r>
              <a:rPr lang="en-US" sz="2800" dirty="0" smtClean="0">
                <a:latin typeface="Aparajita" pitchFamily="34" charset="0"/>
                <a:cs typeface="Aparajita" pitchFamily="34" charset="0"/>
              </a:rPr>
              <a:t>Easy and flexible test Configurations</a:t>
            </a:r>
          </a:p>
          <a:p>
            <a:pPr marL="571500" indent="-571500">
              <a:buClr>
                <a:srgbClr val="00B0F0"/>
              </a:buClr>
              <a:buFont typeface="+mj-lt"/>
              <a:buAutoNum type="romanLcPeriod"/>
            </a:pPr>
            <a:r>
              <a:rPr lang="en-US" sz="2800" dirty="0" smtClean="0">
                <a:latin typeface="Aparajita" pitchFamily="34" charset="0"/>
                <a:cs typeface="Aparajita" pitchFamily="34" charset="0"/>
              </a:rPr>
              <a:t>Supports for data driven testing(with @data provider)</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parameter</a:t>
            </a:r>
          </a:p>
          <a:p>
            <a:pPr marL="571500" indent="-571500">
              <a:buClr>
                <a:srgbClr val="00B0F0"/>
              </a:buClr>
              <a:buFont typeface="+mj-lt"/>
              <a:buAutoNum type="romanLcPeriod"/>
            </a:pPr>
            <a:r>
              <a:rPr lang="en-US" sz="2800" dirty="0" smtClean="0">
                <a:latin typeface="Aparajita" pitchFamily="34" charset="0"/>
                <a:cs typeface="Aparajita" pitchFamily="34" charset="0"/>
              </a:rPr>
              <a:t>Easy way to execute Test Suite</a:t>
            </a:r>
          </a:p>
          <a:p>
            <a:pPr marL="571500" indent="-571500">
              <a:buClr>
                <a:srgbClr val="00B0F0"/>
              </a:buClr>
              <a:buFont typeface="+mj-lt"/>
              <a:buAutoNum type="romanLcPeriod"/>
            </a:pPr>
            <a:r>
              <a:rPr lang="en-US" sz="2800" dirty="0" smtClean="0">
                <a:latin typeface="Aparajita" pitchFamily="34" charset="0"/>
                <a:cs typeface="Aparajita" pitchFamily="34" charset="0"/>
              </a:rPr>
              <a:t>Supports Parallel  execution</a:t>
            </a:r>
          </a:p>
          <a:p>
            <a:pPr marL="571500" indent="-571500">
              <a:buClr>
                <a:srgbClr val="00B0F0"/>
              </a:buClr>
              <a:buFont typeface="+mj-lt"/>
              <a:buAutoNum type="romanLcPeriod"/>
            </a:pPr>
            <a:r>
              <a:rPr lang="en-US" sz="2800" dirty="0" smtClean="0">
                <a:latin typeface="Aparajita" pitchFamily="34" charset="0"/>
                <a:cs typeface="Aparajita" pitchFamily="34" charset="0"/>
              </a:rPr>
              <a:t>Grouping feature and many more. </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971481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55043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fontScale="77500" lnSpcReduction="2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TestNG Annotations</a:t>
            </a:r>
            <a:endParaRPr lang="en-US" sz="2200" b="1" i="1" dirty="0" smtClean="0">
              <a:solidFill>
                <a:schemeClr val="accent4">
                  <a:lumMod val="75000"/>
                </a:schemeClr>
              </a:solidFill>
              <a:latin typeface="Aparajita" pitchFamily="34" charset="0"/>
              <a:cs typeface="Aparajita" pitchFamily="34" charset="0"/>
            </a:endParaRPr>
          </a:p>
          <a:p>
            <a:pPr marL="514350" indent="-514350">
              <a:buFont typeface="+mj-lt"/>
              <a:buAutoNum type="romanLcPeriod"/>
            </a:pPr>
            <a:r>
              <a:rPr lang="en-US" sz="2300" b="1" dirty="0">
                <a:latin typeface="Aparajita" pitchFamily="34" charset="0"/>
                <a:cs typeface="Aparajita" pitchFamily="34" charset="0"/>
              </a:rPr>
              <a:t>@BeforeSuite</a:t>
            </a:r>
            <a:r>
              <a:rPr lang="en-US" sz="2300" dirty="0">
                <a:latin typeface="Aparajita" pitchFamily="34" charset="0"/>
                <a:cs typeface="Aparajita" pitchFamily="34" charset="0"/>
              </a:rPr>
              <a:t>: The annotated method will be run before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@AfterSuite</a:t>
            </a:r>
            <a:r>
              <a:rPr lang="en-US" sz="2300" dirty="0">
                <a:latin typeface="Aparajita" pitchFamily="34" charset="0"/>
                <a:cs typeface="Aparajita" pitchFamily="34" charset="0"/>
              </a:rPr>
              <a:t>: The annotated method will be run after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@BeforeTest</a:t>
            </a:r>
            <a:r>
              <a:rPr lang="en-US" sz="2300" dirty="0">
                <a:latin typeface="Aparajita" pitchFamily="34" charset="0"/>
                <a:cs typeface="Aparajita" pitchFamily="34" charset="0"/>
              </a:rPr>
              <a:t>: The annotated method will be run before any test method belonging to the classes inside the tag is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@AfterTest</a:t>
            </a:r>
            <a:r>
              <a:rPr lang="en-US" sz="2300" dirty="0">
                <a:latin typeface="Aparajita" pitchFamily="34" charset="0"/>
                <a:cs typeface="Aparajita" pitchFamily="34" charset="0"/>
              </a:rPr>
              <a:t>: The annotated method will be run after all the test methods belonging to the classes inside the tag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@BeforeGroups</a:t>
            </a:r>
            <a:r>
              <a:rPr lang="en-US" sz="2300" dirty="0">
                <a:latin typeface="Aparajita" pitchFamily="34" charset="0"/>
                <a:cs typeface="Aparajita" pitchFamily="34" charset="0"/>
              </a:rPr>
              <a:t>: The list of groups that this configuration method will run before. This method is guaranteed to run shortly before the first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@AfterGroups</a:t>
            </a:r>
            <a:r>
              <a:rPr lang="en-US" sz="2300" dirty="0">
                <a:latin typeface="Aparajita" pitchFamily="34" charset="0"/>
                <a:cs typeface="Aparajita" pitchFamily="34" charset="0"/>
              </a:rPr>
              <a:t>: The list of groups that this configuration method will run after. This method is guaranteed to run shortly after the last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@BeforeClass</a:t>
            </a:r>
            <a:r>
              <a:rPr lang="en-US" sz="2300" dirty="0">
                <a:latin typeface="Aparajita" pitchFamily="34" charset="0"/>
                <a:cs typeface="Aparajita" pitchFamily="34" charset="0"/>
              </a:rPr>
              <a:t>: The annotated method will be run before the first test method in the current class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@AfterClass</a:t>
            </a:r>
            <a:r>
              <a:rPr lang="en-US" sz="2300" dirty="0">
                <a:latin typeface="Aparajita" pitchFamily="34" charset="0"/>
                <a:cs typeface="Aparajita" pitchFamily="34" charset="0"/>
              </a:rPr>
              <a:t>: The annotated method will be run after all the test methods in the current class have been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@BeforeMethod</a:t>
            </a:r>
            <a:r>
              <a:rPr lang="en-US" sz="2300" dirty="0">
                <a:latin typeface="Aparajita" pitchFamily="34" charset="0"/>
                <a:cs typeface="Aparajita" pitchFamily="34" charset="0"/>
              </a:rPr>
              <a:t>: The annotated method will be run before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@AfterMethod</a:t>
            </a:r>
            <a:r>
              <a:rPr lang="en-US" sz="2300" dirty="0">
                <a:latin typeface="Aparajita" pitchFamily="34" charset="0"/>
                <a:cs typeface="Aparajita" pitchFamily="34" charset="0"/>
              </a:rPr>
              <a:t>: The annotated method will be run after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@Test</a:t>
            </a:r>
            <a:r>
              <a:rPr lang="en-US" sz="2300" dirty="0">
                <a:latin typeface="Aparajita" pitchFamily="34" charset="0"/>
                <a:cs typeface="Aparajita" pitchFamily="34" charset="0"/>
              </a:rPr>
              <a:t>: The annotated method is a part of a test case</a:t>
            </a:r>
            <a:endParaRPr lang="en-US" sz="2300" dirty="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r>
              <a:rPr lang="en-US" sz="1800" dirty="0"/>
              <a:t/>
            </a:r>
            <a:br>
              <a:rPr lang="en-US" sz="1800" dirty="0"/>
            </a:br>
            <a:endParaRPr lang="en-US" sz="1800" b="1" dirty="0" smtClean="0">
              <a:latin typeface="Aparajita" pitchFamily="34" charset="0"/>
              <a:cs typeface="Aparajita" pitchFamily="34" charset="0"/>
            </a:endParaRPr>
          </a:p>
          <a:p>
            <a:endParaRPr lang="en-US" b="1" dirty="0" smtClean="0">
              <a:latin typeface="Aparajita" pitchFamily="34" charset="0"/>
              <a:cs typeface="Aparajita" pitchFamily="34" charset="0"/>
            </a:endParaRPr>
          </a:p>
          <a:p>
            <a:endParaRPr lang="en-US" b="1" dirty="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400" b="1" dirty="0" smtClean="0">
                <a:latin typeface="Aparajita" pitchFamily="34" charset="0"/>
                <a:cs typeface="Aparajita" pitchFamily="34" charset="0"/>
              </a:rPr>
              <a:t>:-</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6294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207831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1559</TotalTime>
  <Words>577</Words>
  <Application>Microsoft Office PowerPoint</Application>
  <PresentationFormat>On-screen Show (4:3)</PresentationFormat>
  <Paragraphs>114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Page Object Model</vt:lpstr>
      <vt:lpstr>Page Object Model</vt:lpstr>
      <vt:lpstr>Page Object Model</vt:lpstr>
      <vt:lpstr>Extent Report</vt:lpstr>
      <vt:lpstr>Test NG</vt:lpstr>
      <vt:lpstr>Test ng</vt:lpstr>
      <vt:lpstr>Test Ng</vt:lpstr>
      <vt:lpstr>Test 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60</cp:revision>
  <dcterms:created xsi:type="dcterms:W3CDTF">2017-07-02T06:37:07Z</dcterms:created>
  <dcterms:modified xsi:type="dcterms:W3CDTF">2017-07-09T18:11:16Z</dcterms:modified>
</cp:coreProperties>
</file>