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66" r:id="rId4"/>
    <p:sldId id="258" r:id="rId5"/>
    <p:sldId id="265" r:id="rId6"/>
    <p:sldId id="260" r:id="rId7"/>
    <p:sldId id="263" r:id="rId8"/>
    <p:sldId id="264" r:id="rId9"/>
    <p:sldId id="259"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7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3"/>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4"/>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2" y="838203"/>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7/26/2017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POM</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POM</a:t>
            </a:r>
          </a:p>
          <a:p>
            <a:pPr marL="571500" indent="-571500">
              <a:buClr>
                <a:srgbClr val="00B0F0"/>
              </a:buClr>
              <a:buFont typeface="Wingdings" pitchFamily="2" charset="2"/>
              <a:buChar char="Ø"/>
            </a:pPr>
            <a:r>
              <a:rPr lang="en-US" dirty="0" smtClean="0">
                <a:latin typeface="Aparajita" pitchFamily="34" charset="0"/>
                <a:cs typeface="Aparajita" pitchFamily="34" charset="0"/>
              </a:rPr>
              <a:t>Advantages of POM</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TestNG</a:t>
            </a:r>
          </a:p>
          <a:p>
            <a:pPr marL="571500" indent="-571500">
              <a:buClr>
                <a:srgbClr val="00B0F0"/>
              </a:buClr>
              <a:buFont typeface="Wingdings" pitchFamily="2" charset="2"/>
              <a:buChar char="Ø"/>
            </a:pPr>
            <a:r>
              <a:rPr lang="en-US" dirty="0">
                <a:latin typeface="Aparajita" pitchFamily="34" charset="0"/>
                <a:cs typeface="Aparajita" pitchFamily="34" charset="0"/>
              </a:rPr>
              <a:t>Advantages of </a:t>
            </a:r>
            <a:r>
              <a:rPr lang="en-US" dirty="0" smtClean="0">
                <a:latin typeface="Aparajita" pitchFamily="34" charset="0"/>
                <a:cs typeface="Aparajita" pitchFamily="34" charset="0"/>
              </a:rPr>
              <a:t>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Listener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a:t>
            </a:r>
            <a:r>
              <a:rPr lang="en-US" smtClean="0">
                <a:latin typeface="Aparajita" pitchFamily="34" charset="0"/>
                <a:cs typeface="Aparajita" pitchFamily="34" charset="0"/>
              </a:rPr>
              <a:t>Extent Report</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000" i="1" dirty="0" err="1" smtClean="0">
                <a:latin typeface="Aparajita" pitchFamily="34" charset="0"/>
                <a:cs typeface="Aparajita" pitchFamily="34" charset="0"/>
              </a:rPr>
              <a:t>Git</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Hub Repository:-</a:t>
            </a:r>
            <a:r>
              <a:rPr lang="en-US" sz="2000" i="1" u="sng" dirty="0">
                <a:solidFill>
                  <a:srgbClr val="0070C0"/>
                </a:solidFill>
                <a:latin typeface="Aparajita" pitchFamily="34" charset="0"/>
                <a:cs typeface="Aparajita" pitchFamily="34" charset="0"/>
              </a:rPr>
              <a:t>https://</a:t>
            </a:r>
            <a:r>
              <a:rPr lang="en-US" sz="2000" i="1" u="sng" dirty="0" smtClean="0">
                <a:solidFill>
                  <a:srgbClr val="0070C0"/>
                </a:solidFill>
                <a:latin typeface="Aparajita" pitchFamily="34" charset="0"/>
                <a:cs typeface="Aparajita" pitchFamily="34" charset="0"/>
              </a:rPr>
              <a:t>github.com/ConceptByAmbadas</a:t>
            </a:r>
          </a:p>
          <a:p>
            <a:pPr marL="571500" indent="-571500">
              <a:buClr>
                <a:srgbClr val="00B0F0"/>
              </a:buClr>
              <a:buFont typeface="Wingdings" pitchFamily="2" charset="2"/>
              <a:buChar char="Ø"/>
            </a:pPr>
            <a:r>
              <a:rPr lang="en-US" sz="2000" i="1" dirty="0">
                <a:latin typeface="Aparajita" pitchFamily="34" charset="0"/>
                <a:cs typeface="Aparajita" pitchFamily="34" charset="0"/>
              </a:rPr>
              <a:t>Web Block:-</a:t>
            </a:r>
            <a:r>
              <a:rPr lang="en-US" sz="2000" i="1" dirty="0">
                <a:solidFill>
                  <a:srgbClr val="0070C0"/>
                </a:solidFill>
                <a:latin typeface="Aparajita" pitchFamily="34" charset="0"/>
                <a:cs typeface="Aparajita" pitchFamily="34" charset="0"/>
              </a:rPr>
              <a:t>http://</a:t>
            </a:r>
            <a:r>
              <a:rPr lang="en-US" sz="2000" i="1" dirty="0" smtClean="0">
                <a:solidFill>
                  <a:srgbClr val="0070C0"/>
                </a:solidFill>
                <a:latin typeface="Aparajita" pitchFamily="34" charset="0"/>
                <a:cs typeface="Aparajita" pitchFamily="34" charset="0"/>
              </a:rPr>
              <a:t>conceptbyambadas.blogspot.com/2017/05/selenium-extent-report.html</a:t>
            </a:r>
          </a:p>
          <a:p>
            <a:pPr marL="571500" indent="-571500">
              <a:buClr>
                <a:srgbClr val="00B0F0"/>
              </a:buClr>
              <a:buFont typeface="Wingdings" pitchFamily="2" charset="2"/>
              <a:buChar char="Ø"/>
            </a:pPr>
            <a:r>
              <a:rPr lang="en-US" sz="2000" i="1" dirty="0" smtClean="0">
                <a:latin typeface="Aparajita" pitchFamily="34" charset="0"/>
                <a:cs typeface="Aparajita" pitchFamily="34" charset="0"/>
              </a:rPr>
              <a:t>YouTube </a:t>
            </a:r>
            <a:r>
              <a:rPr lang="en-US" sz="2000" i="1" smtClean="0">
                <a:latin typeface="Aparajita" pitchFamily="34" charset="0"/>
                <a:cs typeface="Aparajita" pitchFamily="34" charset="0"/>
              </a:rPr>
              <a:t>Channel </a:t>
            </a:r>
            <a:r>
              <a:rPr lang="en-US" sz="2000" i="1">
                <a:solidFill>
                  <a:schemeClr val="tx2"/>
                </a:solidFill>
                <a:latin typeface="Aparajita" pitchFamily="34" charset="0"/>
                <a:cs typeface="Aparajita" pitchFamily="34" charset="0"/>
              </a:rPr>
              <a:t>:-https://www.youtube.com/channel/UC2UV6Nwn_rfIk1YjFxOsglg</a:t>
            </a:r>
            <a:endParaRPr lang="en-US" sz="2000" i="1" dirty="0" smtClean="0">
              <a:solidFill>
                <a:schemeClr val="tx2"/>
              </a:solidFill>
              <a:latin typeface="Aparajita" pitchFamily="34" charset="0"/>
              <a:cs typeface="Aparajita" pitchFamily="34" charset="0"/>
            </a:endParaRPr>
          </a:p>
          <a:p>
            <a:pPr>
              <a:buClr>
                <a:srgbClr val="00B0F0"/>
              </a:buClr>
            </a:pP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56669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5">
                    <a:lumMod val="50000"/>
                  </a:schemeClr>
                </a:solidFill>
                <a:latin typeface="Aparajita" pitchFamily="34" charset="0"/>
                <a:cs typeface="Aparajita" pitchFamily="34" charset="0"/>
              </a:rPr>
              <a:t>What </a:t>
            </a:r>
            <a:r>
              <a:rPr lang="en-US" sz="3600" b="1" i="1" dirty="0">
                <a:solidFill>
                  <a:schemeClr val="accent5">
                    <a:lumMod val="50000"/>
                  </a:schemeClr>
                </a:solidFill>
                <a:latin typeface="Aparajita" pitchFamily="34" charset="0"/>
                <a:cs typeface="Aparajita" pitchFamily="34" charset="0"/>
              </a:rPr>
              <a:t>i</a:t>
            </a:r>
            <a:r>
              <a:rPr lang="en-US" sz="3600" b="1" i="1" dirty="0" smtClean="0">
                <a:solidFill>
                  <a:schemeClr val="accent5">
                    <a:lumMod val="50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endParaRPr lang="en-US" sz="3600" dirty="0">
              <a:solidFill>
                <a:schemeClr val="accent6">
                  <a:lumMod val="50000"/>
                </a:schemeClr>
              </a:solidFill>
            </a:endParaRPr>
          </a:p>
        </p:txBody>
      </p:sp>
      <p:sp>
        <p:nvSpPr>
          <p:cNvPr id="4" name="Rectangle 3"/>
          <p:cNvSpPr/>
          <p:nvPr/>
        </p:nvSpPr>
        <p:spPr>
          <a:xfrm>
            <a:off x="381000" y="1524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Rectangle 4"/>
          <p:cNvSpPr/>
          <p:nvPr/>
        </p:nvSpPr>
        <p:spPr>
          <a:xfrm>
            <a:off x="38100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6" name="Rectangle 5"/>
          <p:cNvSpPr/>
          <p:nvPr/>
        </p:nvSpPr>
        <p:spPr>
          <a:xfrm>
            <a:off x="381000" y="3048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Pyment</a:t>
            </a:r>
            <a:endParaRPr lang="en-US" dirty="0"/>
          </a:p>
        </p:txBody>
      </p:sp>
      <p:sp>
        <p:nvSpPr>
          <p:cNvPr id="7" name="Rectangle 6"/>
          <p:cNvSpPr/>
          <p:nvPr/>
        </p:nvSpPr>
        <p:spPr>
          <a:xfrm>
            <a:off x="381000" y="3810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9" name="Straight Arrow Connector 8"/>
          <p:cNvCxnSpPr/>
          <p:nvPr/>
        </p:nvCxnSpPr>
        <p:spPr>
          <a:xfrm>
            <a:off x="1295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12954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1295400" y="3581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201616" y="2114550"/>
            <a:ext cx="13716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TC1</a:t>
            </a:r>
            <a:endParaRPr lang="en-US" dirty="0"/>
          </a:p>
        </p:txBody>
      </p:sp>
      <p:cxnSp>
        <p:nvCxnSpPr>
          <p:cNvPr id="24" name="Straight Arrow Connector 23"/>
          <p:cNvCxnSpPr/>
          <p:nvPr/>
        </p:nvCxnSpPr>
        <p:spPr>
          <a:xfrm>
            <a:off x="2286000" y="2590800"/>
            <a:ext cx="38862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09800" y="2743200"/>
            <a:ext cx="3991816" cy="571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286000" y="2743200"/>
            <a:ext cx="3915616"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1752600"/>
            <a:ext cx="3915616" cy="990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770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TestNG</a:t>
            </a:r>
          </a:p>
          <a:p>
            <a:pPr marL="857250" indent="-857250">
              <a:buClr>
                <a:srgbClr val="00B0F0"/>
              </a:buClr>
              <a:buFont typeface="+mj-lt"/>
              <a:buAutoNum type="romanLcPeriod"/>
            </a:pPr>
            <a:r>
              <a:rPr lang="en-US" sz="2200" dirty="0" smtClean="0">
                <a:latin typeface="Aparajita" pitchFamily="34" charset="0"/>
                <a:cs typeface="Aparajita" pitchFamily="34" charset="0"/>
              </a:rPr>
              <a:t>TestNG is open source test automation framework which in inspired from JUnit</a:t>
            </a:r>
          </a:p>
          <a:p>
            <a:pPr marL="857250" indent="-857250">
              <a:buClr>
                <a:srgbClr val="00B0F0"/>
              </a:buClr>
              <a:buFont typeface="+mj-lt"/>
              <a:buAutoNum type="romanLcPeriod"/>
            </a:pPr>
            <a:r>
              <a:rPr lang="en-US" sz="2200" dirty="0" smtClean="0">
                <a:latin typeface="Aparajita" pitchFamily="34" charset="0"/>
                <a:cs typeface="Aparajita" pitchFamily="34" charset="0"/>
              </a:rPr>
              <a:t>TestNG has multiple classes, interface and methods.</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pic>
        <p:nvPicPr>
          <p:cNvPr id="1026" name="Picture 2" descr="C:\Users\vostro\Desktop\Test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5657850" cy="32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8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and Dependencies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207831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Extent Report</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What is Extent Report</a:t>
            </a:r>
          </a:p>
          <a:p>
            <a:pPr marL="571500" indent="-571500">
              <a:buClr>
                <a:srgbClr val="00B0F0"/>
              </a:buClr>
              <a:buFont typeface="+mj-lt"/>
              <a:buAutoNum type="romanLcPeriod"/>
            </a:pPr>
            <a:r>
              <a:rPr lang="en-US" sz="2000" i="1" dirty="0">
                <a:latin typeface="Aparajita" pitchFamily="34" charset="0"/>
                <a:cs typeface="Aparajita" pitchFamily="34" charset="0"/>
              </a:rPr>
              <a:t>Extent Report is a HTML reporting library for Selenium</a:t>
            </a:r>
            <a:r>
              <a:rPr lang="en-US" sz="2000"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We can use this tool within our TestNG  and BDD automation framework</a:t>
            </a:r>
            <a:r>
              <a:rPr lang="en-US" sz="2000" i="1"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Download Extent report library from </a:t>
            </a:r>
            <a:r>
              <a:rPr lang="en-US" sz="2000" b="1" i="1" u="sng" dirty="0">
                <a:solidFill>
                  <a:srgbClr val="00B0F0"/>
                </a:solidFill>
                <a:latin typeface="Aparajita" pitchFamily="34" charset="0"/>
                <a:cs typeface="Aparajita" pitchFamily="34" charset="0"/>
              </a:rPr>
              <a:t>http://</a:t>
            </a:r>
            <a:r>
              <a:rPr lang="en-US" sz="2000" b="1" i="1" u="sng" dirty="0" smtClean="0">
                <a:solidFill>
                  <a:srgbClr val="00B0F0"/>
                </a:solidFill>
                <a:latin typeface="Aparajita" pitchFamily="34" charset="0"/>
                <a:cs typeface="Aparajita" pitchFamily="34" charset="0"/>
              </a:rPr>
              <a:t>extentreports.com</a:t>
            </a: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2400</TotalTime>
  <Words>579</Words>
  <Application>Microsoft Office PowerPoint</Application>
  <PresentationFormat>On-screen Show (4:3)</PresentationFormat>
  <Paragraphs>114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Page Object Model</vt:lpstr>
      <vt:lpstr>Page Object Model</vt:lpstr>
      <vt:lpstr>Page Object Model</vt:lpstr>
      <vt:lpstr>Page Object Model</vt:lpstr>
      <vt:lpstr>Test ng</vt:lpstr>
      <vt:lpstr>Test NG</vt:lpstr>
      <vt:lpstr>Test Ng</vt:lpstr>
      <vt:lpstr>Test ng</vt:lpstr>
      <vt:lpstr>Extent Report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78</cp:revision>
  <dcterms:created xsi:type="dcterms:W3CDTF">2017-07-02T06:37:07Z</dcterms:created>
  <dcterms:modified xsi:type="dcterms:W3CDTF">2017-07-26T17:15:50Z</dcterms:modified>
</cp:coreProperties>
</file>