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sldIdLst>
    <p:sldId id="256" r:id="rId2"/>
    <p:sldId id="257" r:id="rId3"/>
    <p:sldId id="266" r:id="rId4"/>
    <p:sldId id="258" r:id="rId5"/>
    <p:sldId id="265" r:id="rId6"/>
    <p:sldId id="260" r:id="rId7"/>
    <p:sldId id="263" r:id="rId8"/>
    <p:sldId id="264" r:id="rId9"/>
    <p:sldId id="25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2"/>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CE9716-E01B-4736-930C-3ABDFD8D78A9}"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cxnSp>
        <p:nvCxnSpPr>
          <p:cNvPr id="8" name="Straight Connector 7"/>
          <p:cNvCxnSpPr/>
          <p:nvPr/>
        </p:nvCxnSpPr>
        <p:spPr>
          <a:xfrm>
            <a:off x="685800" y="3398521"/>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E9716-E01B-4736-930C-3ABDFD8D78A9}"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CE9716-E01B-4736-930C-3ABDFD8D78A9}"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E9716-E01B-4736-930C-3ABDFD8D78A9}"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1"/>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5"/>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CE9716-E01B-4736-930C-3ABDFD8D78A9}"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cxnSp>
        <p:nvCxnSpPr>
          <p:cNvPr id="7" name="Straight Connector 6"/>
          <p:cNvCxnSpPr/>
          <p:nvPr/>
        </p:nvCxnSpPr>
        <p:spPr>
          <a:xfrm>
            <a:off x="731520" y="4599433"/>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CE9716-E01B-4736-930C-3ABDFD8D78A9}" type="datetimeFigureOut">
              <a:rPr lang="en-US" smtClean="0"/>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CE9716-E01B-4736-930C-3ABDFD8D78A9}" type="datetimeFigureOut">
              <a:rPr lang="en-US" smtClean="0"/>
              <a:t>7/23/2017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1B6F18-061B-4B6E-9098-0E76372451ED}" type="slidenum">
              <a:rPr lang="en-US" smtClean="0"/>
              <a:t>‹#›</a:t>
            </a:fld>
            <a:endParaRPr lang="en-US"/>
          </a:p>
        </p:txBody>
      </p:sp>
      <p:cxnSp>
        <p:nvCxnSpPr>
          <p:cNvPr id="11" name="Straight Connector 10"/>
          <p:cNvCxnSpPr/>
          <p:nvPr/>
        </p:nvCxnSpPr>
        <p:spPr>
          <a:xfrm rot="5400000">
            <a:off x="2217817" y="4045824"/>
            <a:ext cx="4709160" cy="79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CE9716-E01B-4736-930C-3ABDFD8D78A9}" type="datetimeFigureOut">
              <a:rPr lang="en-US" smtClean="0"/>
              <a:t>7/23/2017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E9716-E01B-4736-930C-3ABDFD8D78A9}" type="datetimeFigureOut">
              <a:rPr lang="en-US" smtClean="0"/>
              <a:t>7/23/2017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4"/>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E9716-E01B-4736-930C-3ABDFD8D78A9}" type="datetimeFigureOut">
              <a:rPr lang="en-US" smtClean="0"/>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B6F18-061B-4B6E-9098-0E76372451ED}"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2" y="838203"/>
            <a:ext cx="5904391"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E9716-E01B-4736-930C-3ABDFD8D78A9}" type="datetimeFigureOut">
              <a:rPr lang="en-US" smtClean="0"/>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7"/>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ACE9716-E01B-4736-930C-3ABDFD8D78A9}" type="datetimeFigureOut">
              <a:rPr lang="en-US" smtClean="0"/>
              <a:t>7/23/2017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01B6F18-061B-4B6E-9098-0E76372451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a:bodyPr>
          <a:lstStyle/>
          <a:p>
            <a:r>
              <a:rPr lang="en-US" b="1" i="1" dirty="0" smtClean="0">
                <a:latin typeface="Aparajita" pitchFamily="34" charset="0"/>
                <a:cs typeface="Aparajita" pitchFamily="34" charset="0"/>
              </a:rPr>
              <a:t>Agenda:-</a:t>
            </a:r>
          </a:p>
          <a:p>
            <a:pPr marL="571500" indent="-571500">
              <a:buClr>
                <a:srgbClr val="00B0F0"/>
              </a:buClr>
              <a:buFont typeface="Wingdings" pitchFamily="2" charset="2"/>
              <a:buChar char="Ø"/>
            </a:pPr>
            <a:r>
              <a:rPr lang="en-US" dirty="0" smtClean="0">
                <a:latin typeface="Aparajita" pitchFamily="34" charset="0"/>
                <a:cs typeface="Aparajita" pitchFamily="34" charset="0"/>
              </a:rPr>
              <a:t>What </a:t>
            </a:r>
            <a:r>
              <a:rPr lang="en-US" dirty="0">
                <a:latin typeface="Aparajita" pitchFamily="34" charset="0"/>
                <a:cs typeface="Aparajita" pitchFamily="34" charset="0"/>
              </a:rPr>
              <a:t>i</a:t>
            </a:r>
            <a:r>
              <a:rPr lang="en-US" dirty="0" smtClean="0">
                <a:latin typeface="Aparajita" pitchFamily="34" charset="0"/>
                <a:cs typeface="Aparajita" pitchFamily="34" charset="0"/>
              </a:rPr>
              <a:t>s POM</a:t>
            </a:r>
          </a:p>
          <a:p>
            <a:pPr marL="571500" indent="-571500">
              <a:buClr>
                <a:srgbClr val="00B0F0"/>
              </a:buClr>
              <a:buFont typeface="Wingdings" pitchFamily="2" charset="2"/>
              <a:buChar char="Ø"/>
            </a:pPr>
            <a:r>
              <a:rPr lang="en-US" dirty="0">
                <a:latin typeface="Aparajita" pitchFamily="34" charset="0"/>
                <a:cs typeface="Aparajita" pitchFamily="34" charset="0"/>
              </a:rPr>
              <a:t>Way to implement </a:t>
            </a:r>
            <a:r>
              <a:rPr lang="en-US" dirty="0" smtClean="0">
                <a:latin typeface="Aparajita" pitchFamily="34" charset="0"/>
                <a:cs typeface="Aparajita" pitchFamily="34" charset="0"/>
              </a:rPr>
              <a:t>POM</a:t>
            </a:r>
          </a:p>
          <a:p>
            <a:pPr marL="571500" indent="-571500">
              <a:buClr>
                <a:srgbClr val="00B0F0"/>
              </a:buClr>
              <a:buFont typeface="Wingdings" pitchFamily="2" charset="2"/>
              <a:buChar char="Ø"/>
            </a:pPr>
            <a:r>
              <a:rPr lang="en-US" dirty="0" smtClean="0">
                <a:latin typeface="Aparajita" pitchFamily="34" charset="0"/>
                <a:cs typeface="Aparajita" pitchFamily="34" charset="0"/>
              </a:rPr>
              <a:t>Advantages of POM</a:t>
            </a:r>
          </a:p>
          <a:p>
            <a:pPr marL="571500" indent="-571500">
              <a:buClr>
                <a:srgbClr val="00B0F0"/>
              </a:buClr>
              <a:buFont typeface="Wingdings" pitchFamily="2" charset="2"/>
              <a:buChar char="Ø"/>
            </a:pPr>
            <a:r>
              <a:rPr lang="en-US" dirty="0" smtClean="0">
                <a:latin typeface="Aparajita" pitchFamily="34" charset="0"/>
                <a:cs typeface="Aparajita" pitchFamily="34" charset="0"/>
              </a:rPr>
              <a:t>What is TestNG</a:t>
            </a:r>
          </a:p>
          <a:p>
            <a:pPr marL="571500" indent="-571500">
              <a:buClr>
                <a:srgbClr val="00B0F0"/>
              </a:buClr>
              <a:buFont typeface="Wingdings" pitchFamily="2" charset="2"/>
              <a:buChar char="Ø"/>
            </a:pPr>
            <a:r>
              <a:rPr lang="en-US" dirty="0">
                <a:latin typeface="Aparajita" pitchFamily="34" charset="0"/>
                <a:cs typeface="Aparajita" pitchFamily="34" charset="0"/>
              </a:rPr>
              <a:t>Advantages of </a:t>
            </a:r>
            <a:r>
              <a:rPr lang="en-US" dirty="0" smtClean="0">
                <a:latin typeface="Aparajita" pitchFamily="34" charset="0"/>
                <a:cs typeface="Aparajita" pitchFamily="34" charset="0"/>
              </a:rPr>
              <a:t>TestNG</a:t>
            </a:r>
          </a:p>
          <a:p>
            <a:pPr marL="571500" indent="-571500">
              <a:buClr>
                <a:srgbClr val="00B0F0"/>
              </a:buClr>
              <a:buFont typeface="Wingdings" pitchFamily="2" charset="2"/>
              <a:buChar char="Ø"/>
            </a:pPr>
            <a:r>
              <a:rPr lang="en-US" dirty="0" smtClean="0">
                <a:latin typeface="Aparajita" pitchFamily="34" charset="0"/>
                <a:cs typeface="Aparajita" pitchFamily="34" charset="0"/>
              </a:rPr>
              <a:t>What is Listener in TestNG</a:t>
            </a:r>
          </a:p>
          <a:p>
            <a:pPr marL="571500" indent="-571500">
              <a:buClr>
                <a:srgbClr val="00B0F0"/>
              </a:buClr>
              <a:buFont typeface="Wingdings" pitchFamily="2" charset="2"/>
              <a:buChar char="Ø"/>
            </a:pPr>
            <a:r>
              <a:rPr lang="en-US" dirty="0" smtClean="0">
                <a:latin typeface="Aparajita" pitchFamily="34" charset="0"/>
                <a:cs typeface="Aparajita" pitchFamily="34" charset="0"/>
              </a:rPr>
              <a:t>Type of Listeners</a:t>
            </a:r>
          </a:p>
          <a:p>
            <a:pPr marL="571500" indent="-571500">
              <a:buClr>
                <a:srgbClr val="00B0F0"/>
              </a:buClr>
              <a:buFont typeface="Wingdings" pitchFamily="2" charset="2"/>
              <a:buChar char="Ø"/>
            </a:pPr>
            <a:r>
              <a:rPr lang="en-US" dirty="0">
                <a:latin typeface="Aparajita" pitchFamily="34" charset="0"/>
                <a:cs typeface="Aparajita" pitchFamily="34" charset="0"/>
              </a:rPr>
              <a:t>Way to implement </a:t>
            </a:r>
            <a:r>
              <a:rPr lang="en-US" dirty="0" smtClean="0">
                <a:latin typeface="Aparajita" pitchFamily="34" charset="0"/>
                <a:cs typeface="Aparajita" pitchFamily="34" charset="0"/>
              </a:rPr>
              <a:t>Listeners</a:t>
            </a:r>
          </a:p>
          <a:p>
            <a:pPr marL="571500" indent="-571500">
              <a:buClr>
                <a:srgbClr val="00B0F0"/>
              </a:buClr>
              <a:buFont typeface="Wingdings" pitchFamily="2" charset="2"/>
              <a:buChar char="Ø"/>
            </a:pPr>
            <a:r>
              <a:rPr lang="en-US" dirty="0" smtClean="0">
                <a:latin typeface="Aparajita" pitchFamily="34" charset="0"/>
                <a:cs typeface="Aparajita" pitchFamily="34" charset="0"/>
              </a:rPr>
              <a:t>Annotation in TestNG</a:t>
            </a:r>
          </a:p>
          <a:p>
            <a:pPr marL="571500" indent="-571500">
              <a:buClr>
                <a:srgbClr val="00B0F0"/>
              </a:buClr>
              <a:buFont typeface="Wingdings" pitchFamily="2" charset="2"/>
              <a:buChar char="Ø"/>
            </a:pPr>
            <a:r>
              <a:rPr lang="en-US" dirty="0" smtClean="0">
                <a:latin typeface="Aparajita" pitchFamily="34" charset="0"/>
                <a:cs typeface="Aparajita" pitchFamily="34" charset="0"/>
              </a:rPr>
              <a:t>Implementation of </a:t>
            </a:r>
            <a:r>
              <a:rPr lang="en-US" smtClean="0">
                <a:latin typeface="Aparajita" pitchFamily="34" charset="0"/>
                <a:cs typeface="Aparajita" pitchFamily="34" charset="0"/>
              </a:rPr>
              <a:t>Extent Report</a:t>
            </a:r>
            <a:endParaRPr lang="en-US" dirty="0">
              <a:latin typeface="Aparajita" pitchFamily="34" charset="0"/>
              <a:cs typeface="Aparajita" pitchFamily="34" charset="0"/>
            </a:endParaRPr>
          </a:p>
          <a:p>
            <a:pPr marL="571500" indent="-571500">
              <a:buFont typeface="Wingdings" pitchFamily="2" charset="2"/>
              <a:buChar char="Ø"/>
            </a:pPr>
            <a:endParaRPr lang="en-US" dirty="0">
              <a:latin typeface="Aparajita" pitchFamily="34" charset="0"/>
              <a:cs typeface="Aparajita" pitchFamily="34" charset="0"/>
            </a:endParaRPr>
          </a:p>
          <a:p>
            <a:pPr marL="571500" indent="-571500">
              <a:buFont typeface="Wingdings" pitchFamily="2" charset="2"/>
              <a:buChar char="Ø"/>
            </a:pPr>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020270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fontScale="70000" lnSpcReduction="20000"/>
          </a:bodyPr>
          <a:lstStyle/>
          <a:p>
            <a:pPr marL="571500" indent="-571500">
              <a:buClr>
                <a:srgbClr val="00B0F0"/>
              </a:buClr>
              <a:buFont typeface="Wingdings" pitchFamily="2" charset="2"/>
              <a:buChar char="Ø"/>
            </a:pPr>
            <a:r>
              <a:rPr lang="en-US" sz="3600" b="1" i="1" dirty="0" smtClean="0">
                <a:solidFill>
                  <a:schemeClr val="accent5">
                    <a:lumMod val="50000"/>
                  </a:schemeClr>
                </a:solidFill>
                <a:latin typeface="Aparajita" pitchFamily="34" charset="0"/>
                <a:cs typeface="Aparajita" pitchFamily="34" charset="0"/>
              </a:rPr>
              <a:t>What </a:t>
            </a:r>
            <a:r>
              <a:rPr lang="en-US" sz="3600" b="1" i="1" dirty="0">
                <a:solidFill>
                  <a:schemeClr val="accent5">
                    <a:lumMod val="50000"/>
                  </a:schemeClr>
                </a:solidFill>
                <a:latin typeface="Aparajita" pitchFamily="34" charset="0"/>
                <a:cs typeface="Aparajita" pitchFamily="34" charset="0"/>
              </a:rPr>
              <a:t>i</a:t>
            </a:r>
            <a:r>
              <a:rPr lang="en-US" sz="3600" b="1" i="1" dirty="0" smtClean="0">
                <a:solidFill>
                  <a:schemeClr val="accent5">
                    <a:lumMod val="50000"/>
                  </a:schemeClr>
                </a:solidFill>
                <a:latin typeface="Aparajita" pitchFamily="34" charset="0"/>
                <a:cs typeface="Aparajita" pitchFamily="34" charset="0"/>
              </a:rPr>
              <a:t>s POM</a:t>
            </a:r>
          </a:p>
          <a:p>
            <a:pPr marL="857250" indent="-857250">
              <a:buClr>
                <a:srgbClr val="00B0F0"/>
              </a:buClr>
              <a:buFont typeface="+mj-lt"/>
              <a:buAutoNum type="romanLcPeriod"/>
            </a:pPr>
            <a:r>
              <a:rPr lang="en-US" sz="3100" dirty="0" smtClean="0">
                <a:latin typeface="Aparajita" pitchFamily="34" charset="0"/>
                <a:cs typeface="Aparajita" pitchFamily="34" charset="0"/>
              </a:rPr>
              <a:t>Page Object model is just a design pattern in automation project and not a framework.</a:t>
            </a:r>
          </a:p>
          <a:p>
            <a:pPr marL="857250" indent="-857250">
              <a:buClr>
                <a:srgbClr val="00B0F0"/>
              </a:buClr>
              <a:buFont typeface="+mj-lt"/>
              <a:buAutoNum type="romanLcPeriod"/>
            </a:pPr>
            <a:r>
              <a:rPr lang="en-US" sz="3100" dirty="0" smtClean="0">
                <a:latin typeface="Aparajita" pitchFamily="34" charset="0"/>
                <a:cs typeface="Aparajita" pitchFamily="34" charset="0"/>
              </a:rPr>
              <a:t>Based on application behavior we will be creating separate pages and will store all locators and methods of that page.</a:t>
            </a:r>
          </a:p>
          <a:p>
            <a:pPr marL="857250" indent="-857250">
              <a:buClr>
                <a:srgbClr val="00B0F0"/>
              </a:buClr>
              <a:buFont typeface="+mj-lt"/>
              <a:buAutoNum type="romanLcPeriod"/>
            </a:pPr>
            <a:r>
              <a:rPr lang="en-US" sz="3100" dirty="0" smtClean="0">
                <a:latin typeface="Aparajita" pitchFamily="34" charset="0"/>
                <a:cs typeface="Aparajita" pitchFamily="34" charset="0"/>
              </a:rPr>
              <a:t>In POM each object can have corresponding method .</a:t>
            </a:r>
          </a:p>
          <a:p>
            <a:pPr marL="857250" indent="-857250">
              <a:buClr>
                <a:srgbClr val="00B0F0"/>
              </a:buClr>
              <a:buFont typeface="+mj-lt"/>
              <a:buAutoNum type="romanLcPeriod"/>
            </a:pPr>
            <a:r>
              <a:rPr lang="en-US" sz="3100" dirty="0" smtClean="0">
                <a:latin typeface="Aparajita" pitchFamily="34" charset="0"/>
                <a:cs typeface="Aparajita" pitchFamily="34" charset="0"/>
              </a:rPr>
              <a:t>Method name has been given based on action of the object.</a:t>
            </a:r>
          </a:p>
          <a:p>
            <a:pPr marL="857250" indent="-857250">
              <a:buFont typeface="+mj-lt"/>
              <a:buAutoNum type="romanLcPeriod"/>
            </a:pPr>
            <a:endParaRPr lang="en-US" sz="2400" dirty="0" smtClean="0">
              <a:solidFill>
                <a:schemeClr val="accent6">
                  <a:lumMod val="50000"/>
                </a:schemeClr>
              </a:solidFill>
              <a:latin typeface="Aparajita" pitchFamily="34" charset="0"/>
              <a:cs typeface="Aparajita" pitchFamily="34" charset="0"/>
            </a:endParaRPr>
          </a:p>
          <a:p>
            <a:pPr marL="342900" indent="-342900">
              <a:buClr>
                <a:srgbClr val="00B0F0"/>
              </a:buClr>
              <a:buFont typeface="Wingdings" pitchFamily="2" charset="2"/>
              <a:buChar char="Ø"/>
            </a:pPr>
            <a:r>
              <a:rPr lang="en-US" sz="3200" dirty="0" smtClean="0">
                <a:solidFill>
                  <a:schemeClr val="accent6">
                    <a:lumMod val="50000"/>
                  </a:schemeClr>
                </a:solidFill>
                <a:latin typeface="Aparajita" pitchFamily="34" charset="0"/>
                <a:cs typeface="Aparajita" pitchFamily="34" charset="0"/>
              </a:rPr>
              <a:t>  </a:t>
            </a:r>
            <a:r>
              <a:rPr lang="en-US" sz="3200" b="1" i="1" dirty="0" smtClean="0">
                <a:solidFill>
                  <a:schemeClr val="accent5">
                    <a:lumMod val="50000"/>
                  </a:schemeClr>
                </a:solidFill>
                <a:latin typeface="Aparajita" pitchFamily="34" charset="0"/>
                <a:cs typeface="Aparajita" pitchFamily="34" charset="0"/>
              </a:rPr>
              <a:t>Way </a:t>
            </a:r>
            <a:r>
              <a:rPr lang="en-US" sz="3200" b="1" i="1" dirty="0">
                <a:solidFill>
                  <a:schemeClr val="accent5">
                    <a:lumMod val="50000"/>
                  </a:schemeClr>
                </a:solidFill>
                <a:latin typeface="Aparajita" pitchFamily="34" charset="0"/>
                <a:cs typeface="Aparajita" pitchFamily="34" charset="0"/>
              </a:rPr>
              <a:t>to implement </a:t>
            </a:r>
            <a:r>
              <a:rPr lang="en-US" sz="3200" b="1" i="1" dirty="0" smtClean="0">
                <a:solidFill>
                  <a:schemeClr val="accent5">
                    <a:lumMod val="50000"/>
                  </a:schemeClr>
                </a:solidFill>
                <a:latin typeface="Aparajita" pitchFamily="34" charset="0"/>
                <a:cs typeface="Aparajita" pitchFamily="34" charset="0"/>
              </a:rPr>
              <a:t>POM</a:t>
            </a:r>
          </a:p>
          <a:p>
            <a:pPr marL="571500" indent="-571500">
              <a:buClr>
                <a:srgbClr val="00B0F0"/>
              </a:buClr>
              <a:buFont typeface="+mj-lt"/>
              <a:buAutoNum type="romanLcPeriod"/>
            </a:pPr>
            <a:r>
              <a:rPr lang="en-US" sz="2900" dirty="0" smtClean="0">
                <a:latin typeface="Aparajita" pitchFamily="34" charset="0"/>
                <a:cs typeface="Aparajita" pitchFamily="34" charset="0"/>
              </a:rPr>
              <a:t>Using normal approach</a:t>
            </a:r>
          </a:p>
          <a:p>
            <a:pPr marL="571500" indent="-571500">
              <a:buClr>
                <a:srgbClr val="00B0F0"/>
              </a:buClr>
              <a:buFont typeface="+mj-lt"/>
              <a:buAutoNum type="romanLcPeriod"/>
            </a:pPr>
            <a:r>
              <a:rPr lang="en-US" sz="2900" dirty="0" smtClean="0">
                <a:latin typeface="Aparajita" pitchFamily="34" charset="0"/>
                <a:cs typeface="Aparajita" pitchFamily="34" charset="0"/>
              </a:rPr>
              <a:t>Using Page Factory approach</a:t>
            </a:r>
          </a:p>
          <a:p>
            <a:pPr marL="571500" indent="-571500">
              <a:buFont typeface="+mj-lt"/>
              <a:buAutoNum type="romanLcPeriod"/>
            </a:pPr>
            <a:endParaRPr lang="en-US" sz="2400" dirty="0" smtClean="0">
              <a:solidFill>
                <a:schemeClr val="tx2">
                  <a:lumMod val="75000"/>
                </a:schemeClr>
              </a:solidFill>
              <a:latin typeface="Aparajita" pitchFamily="34" charset="0"/>
              <a:cs typeface="Aparajita" pitchFamily="34" charset="0"/>
            </a:endParaRPr>
          </a:p>
          <a:p>
            <a:pPr marL="342900" indent="-342900">
              <a:buFont typeface="Wingdings" pitchFamily="2" charset="2"/>
              <a:buChar char="v"/>
            </a:pPr>
            <a:r>
              <a:rPr lang="en-US" sz="3300" b="1" i="1" dirty="0" smtClean="0">
                <a:solidFill>
                  <a:schemeClr val="accent5">
                    <a:lumMod val="50000"/>
                  </a:schemeClr>
                </a:solidFill>
                <a:latin typeface="Aparajita" pitchFamily="34" charset="0"/>
                <a:cs typeface="Aparajita" pitchFamily="34" charset="0"/>
              </a:rPr>
              <a:t>What is Page factory:-</a:t>
            </a:r>
            <a:endParaRPr lang="en-US" sz="3300" b="1" i="1" dirty="0">
              <a:solidFill>
                <a:schemeClr val="accent5">
                  <a:lumMod val="50000"/>
                </a:schemeClr>
              </a:solidFill>
              <a:latin typeface="Aparajita" pitchFamily="34" charset="0"/>
              <a:cs typeface="Aparajita" pitchFamily="34" charset="0"/>
            </a:endParaRPr>
          </a:p>
          <a:p>
            <a:pPr marL="571500" indent="-571500">
              <a:buClr>
                <a:srgbClr val="00B0F0"/>
              </a:buClr>
              <a:buFont typeface="+mj-lt"/>
              <a:buAutoNum type="romanLcPeriod"/>
            </a:pPr>
            <a:r>
              <a:rPr lang="en-US" sz="2900" dirty="0">
                <a:latin typeface="Aparajita" pitchFamily="34" charset="0"/>
                <a:cs typeface="Aparajita" pitchFamily="34" charset="0"/>
              </a:rPr>
              <a:t>The </a:t>
            </a:r>
            <a:r>
              <a:rPr lang="en-US" sz="2900" b="1" dirty="0">
                <a:latin typeface="Aparajita" pitchFamily="34" charset="0"/>
                <a:cs typeface="Aparajita" pitchFamily="34" charset="0"/>
              </a:rPr>
              <a:t>Page Factory</a:t>
            </a:r>
            <a:r>
              <a:rPr lang="en-US" sz="2900" dirty="0">
                <a:latin typeface="Aparajita" pitchFamily="34" charset="0"/>
                <a:cs typeface="Aparajita" pitchFamily="34" charset="0"/>
              </a:rPr>
              <a:t> Class is an extension to the Page Object design pattern. </a:t>
            </a:r>
            <a:endParaRPr lang="en-US" sz="2900" dirty="0" smtClean="0">
              <a:latin typeface="Aparajita" pitchFamily="34" charset="0"/>
              <a:cs typeface="Aparajita" pitchFamily="34" charset="0"/>
            </a:endParaRPr>
          </a:p>
          <a:p>
            <a:pPr marL="571500" indent="-571500">
              <a:buClr>
                <a:srgbClr val="00B0F0"/>
              </a:buClr>
              <a:buFont typeface="+mj-lt"/>
              <a:buAutoNum type="romanLcPeriod"/>
            </a:pPr>
            <a:r>
              <a:rPr lang="en-US" sz="2900" dirty="0" smtClean="0">
                <a:latin typeface="Aparajita" pitchFamily="34" charset="0"/>
                <a:cs typeface="Aparajita" pitchFamily="34" charset="0"/>
              </a:rPr>
              <a:t>It </a:t>
            </a:r>
            <a:r>
              <a:rPr lang="en-US" sz="2900" dirty="0">
                <a:latin typeface="Aparajita" pitchFamily="34" charset="0"/>
                <a:cs typeface="Aparajita" pitchFamily="34" charset="0"/>
              </a:rPr>
              <a:t>is used to initialize the elements of the Page Object or instantiate the </a:t>
            </a:r>
            <a:r>
              <a:rPr lang="en-US" sz="2900" b="1" dirty="0">
                <a:latin typeface="Aparajita" pitchFamily="34" charset="0"/>
                <a:cs typeface="Aparajita" pitchFamily="34" charset="0"/>
              </a:rPr>
              <a:t>Page</a:t>
            </a:r>
            <a:r>
              <a:rPr lang="en-US" sz="2900" dirty="0">
                <a:latin typeface="Aparajita" pitchFamily="34" charset="0"/>
                <a:cs typeface="Aparajita" pitchFamily="34" charset="0"/>
              </a:rPr>
              <a:t> Objects </a:t>
            </a:r>
            <a:r>
              <a:rPr lang="en-US" sz="2900" dirty="0" smtClean="0">
                <a:latin typeface="Aparajita" pitchFamily="34" charset="0"/>
                <a:cs typeface="Aparajita" pitchFamily="34" charset="0"/>
              </a:rPr>
              <a:t>itself.</a:t>
            </a:r>
          </a:p>
          <a:p>
            <a:pPr marL="571500" indent="-571500">
              <a:buClr>
                <a:srgbClr val="00B0F0"/>
              </a:buClr>
              <a:buFont typeface="+mj-lt"/>
              <a:buAutoNum type="romanLcPeriod"/>
            </a:pPr>
            <a:r>
              <a:rPr lang="en-US" sz="2900" dirty="0">
                <a:latin typeface="Aparajita" pitchFamily="34" charset="0"/>
                <a:cs typeface="Aparajita" pitchFamily="34" charset="0"/>
              </a:rPr>
              <a:t>I</a:t>
            </a:r>
            <a:r>
              <a:rPr lang="en-US" sz="2900" dirty="0" smtClean="0">
                <a:latin typeface="Aparajita" pitchFamily="34" charset="0"/>
                <a:cs typeface="Aparajita" pitchFamily="34" charset="0"/>
              </a:rPr>
              <a:t>t </a:t>
            </a:r>
            <a:r>
              <a:rPr lang="en-US" sz="2900" dirty="0">
                <a:latin typeface="Aparajita" pitchFamily="34" charset="0"/>
                <a:cs typeface="Aparajita" pitchFamily="34" charset="0"/>
              </a:rPr>
              <a:t>is used to initialize elements of a Page class without having to use '</a:t>
            </a:r>
            <a:r>
              <a:rPr lang="en-US" sz="2900" dirty="0" err="1">
                <a:latin typeface="Aparajita" pitchFamily="34" charset="0"/>
                <a:cs typeface="Aparajita" pitchFamily="34" charset="0"/>
              </a:rPr>
              <a:t>FindElement</a:t>
            </a:r>
            <a:r>
              <a:rPr lang="en-US" sz="2900" dirty="0">
                <a:latin typeface="Aparajita" pitchFamily="34" charset="0"/>
                <a:cs typeface="Aparajita" pitchFamily="34" charset="0"/>
              </a:rPr>
              <a:t>' or </a:t>
            </a:r>
            <a:r>
              <a:rPr lang="en-US" sz="2900" dirty="0" smtClean="0">
                <a:latin typeface="Aparajita" pitchFamily="34" charset="0"/>
                <a:cs typeface="Aparajita" pitchFamily="34" charset="0"/>
              </a:rPr>
              <a:t>'</a:t>
            </a:r>
            <a:r>
              <a:rPr lang="en-US" sz="2900" dirty="0" err="1" smtClean="0">
                <a:latin typeface="Aparajita" pitchFamily="34" charset="0"/>
                <a:cs typeface="Aparajita" pitchFamily="34" charset="0"/>
              </a:rPr>
              <a:t>FindElements</a:t>
            </a:r>
            <a:r>
              <a:rPr lang="en-US" sz="2900" dirty="0" smtClean="0">
                <a:latin typeface="Aparajita" pitchFamily="34" charset="0"/>
                <a:cs typeface="Aparajita" pitchFamily="34" charset="0"/>
              </a:rPr>
              <a:t>’</a:t>
            </a: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906498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914400"/>
            <a:ext cx="9144000" cy="5715000"/>
          </a:xfrm>
        </p:spPr>
        <p:txBody>
          <a:bodyPr>
            <a:normAutofit/>
          </a:bodyPr>
          <a:lstStyle/>
          <a:p>
            <a:endParaRPr lang="en-US" sz="3600" dirty="0">
              <a:solidFill>
                <a:schemeClr val="accent6">
                  <a:lumMod val="50000"/>
                </a:schemeClr>
              </a:solidFill>
            </a:endParaRPr>
          </a:p>
        </p:txBody>
      </p:sp>
      <p:sp>
        <p:nvSpPr>
          <p:cNvPr id="4" name="Rectangle 3"/>
          <p:cNvSpPr/>
          <p:nvPr/>
        </p:nvSpPr>
        <p:spPr>
          <a:xfrm>
            <a:off x="381000" y="15240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5" name="Rectangle 4"/>
          <p:cNvSpPr/>
          <p:nvPr/>
        </p:nvSpPr>
        <p:spPr>
          <a:xfrm>
            <a:off x="381000" y="2209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Homepage</a:t>
            </a:r>
            <a:endParaRPr lang="en-US" dirty="0"/>
          </a:p>
        </p:txBody>
      </p:sp>
      <p:sp>
        <p:nvSpPr>
          <p:cNvPr id="6" name="Rectangle 5"/>
          <p:cNvSpPr/>
          <p:nvPr/>
        </p:nvSpPr>
        <p:spPr>
          <a:xfrm>
            <a:off x="381000" y="30480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Pyment</a:t>
            </a:r>
            <a:endParaRPr lang="en-US" dirty="0"/>
          </a:p>
        </p:txBody>
      </p:sp>
      <p:sp>
        <p:nvSpPr>
          <p:cNvPr id="7" name="Rectangle 6"/>
          <p:cNvSpPr/>
          <p:nvPr/>
        </p:nvSpPr>
        <p:spPr>
          <a:xfrm>
            <a:off x="381000" y="38100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Logout</a:t>
            </a:r>
            <a:endParaRPr lang="en-US" dirty="0"/>
          </a:p>
        </p:txBody>
      </p:sp>
      <p:cxnSp>
        <p:nvCxnSpPr>
          <p:cNvPr id="9" name="Straight Arrow Connector 8"/>
          <p:cNvCxnSpPr/>
          <p:nvPr/>
        </p:nvCxnSpPr>
        <p:spPr>
          <a:xfrm>
            <a:off x="1295400" y="1981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0"/>
          </p:cNvCxnSpPr>
          <p:nvPr/>
        </p:nvCxnSpPr>
        <p:spPr>
          <a:xfrm>
            <a:off x="1295400" y="2743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0"/>
          </p:cNvCxnSpPr>
          <p:nvPr/>
        </p:nvCxnSpPr>
        <p:spPr>
          <a:xfrm>
            <a:off x="1295400" y="3581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201616" y="2114550"/>
            <a:ext cx="1371600" cy="952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TC1</a:t>
            </a:r>
            <a:endParaRPr lang="en-US" dirty="0"/>
          </a:p>
        </p:txBody>
      </p:sp>
      <p:cxnSp>
        <p:nvCxnSpPr>
          <p:cNvPr id="24" name="Straight Arrow Connector 23"/>
          <p:cNvCxnSpPr/>
          <p:nvPr/>
        </p:nvCxnSpPr>
        <p:spPr>
          <a:xfrm>
            <a:off x="2286000" y="2590800"/>
            <a:ext cx="3886200" cy="152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209800" y="2743200"/>
            <a:ext cx="3991816" cy="5715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2286000" y="2743200"/>
            <a:ext cx="3915616" cy="1295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286000" y="1752600"/>
            <a:ext cx="3915616" cy="990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7703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a:bodyPr>
          <a:lstStyle/>
          <a:p>
            <a:pPr marL="571500" indent="-571500">
              <a:buClr>
                <a:srgbClr val="00B0F0"/>
              </a:buClr>
              <a:buFont typeface="Wingdings" pitchFamily="2" charset="2"/>
              <a:buChar char="Ø"/>
            </a:pPr>
            <a:r>
              <a:rPr lang="en-US" sz="2800" b="1" i="1" dirty="0" smtClean="0">
                <a:latin typeface="Aparajita" pitchFamily="34" charset="0"/>
                <a:cs typeface="Aparajita" pitchFamily="34" charset="0"/>
              </a:rPr>
              <a:t>Advantages of POM</a:t>
            </a:r>
          </a:p>
          <a:p>
            <a:pPr marL="571500" indent="-571500">
              <a:buClr>
                <a:srgbClr val="00B0F0"/>
              </a:buClr>
              <a:buFont typeface="+mj-lt"/>
              <a:buAutoNum type="romanLcPeriod"/>
            </a:pPr>
            <a:r>
              <a:rPr lang="en-US" sz="2800" dirty="0" smtClean="0">
                <a:latin typeface="Aparajita" pitchFamily="34" charset="0"/>
                <a:cs typeface="Aparajita" pitchFamily="34" charset="0"/>
              </a:rPr>
              <a:t>Script will be more readable format.</a:t>
            </a:r>
          </a:p>
          <a:p>
            <a:pPr marL="571500" indent="-571500">
              <a:buClr>
                <a:srgbClr val="00B0F0"/>
              </a:buClr>
              <a:buFont typeface="+mj-lt"/>
              <a:buAutoNum type="romanLcPeriod"/>
            </a:pPr>
            <a:r>
              <a:rPr lang="en-US" sz="2800" dirty="0" smtClean="0">
                <a:latin typeface="Aparajita" pitchFamily="34" charset="0"/>
                <a:cs typeface="Aparajita" pitchFamily="34" charset="0"/>
              </a:rPr>
              <a:t>Easy to maintain and reusable script.</a:t>
            </a:r>
          </a:p>
          <a:p>
            <a:pPr marL="571500" indent="-571500">
              <a:buClr>
                <a:srgbClr val="00B0F0"/>
              </a:buClr>
              <a:buFont typeface="+mj-lt"/>
              <a:buAutoNum type="romanLcPeriod"/>
            </a:pPr>
            <a:r>
              <a:rPr lang="en-US" sz="2800" dirty="0" smtClean="0">
                <a:latin typeface="Aparajita" pitchFamily="34" charset="0"/>
                <a:cs typeface="Aparajita" pitchFamily="34" charset="0"/>
              </a:rPr>
              <a:t>We can make use of cache feature.</a:t>
            </a: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762376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a:t>
            </a:r>
            <a:r>
              <a:rPr lang="en-US" sz="4800" i="1" dirty="0" err="1" smtClean="0">
                <a:solidFill>
                  <a:schemeClr val="tx1">
                    <a:lumMod val="75000"/>
                    <a:lumOff val="25000"/>
                  </a:schemeClr>
                </a:solidFill>
                <a:latin typeface="Aparajita" pitchFamily="34" charset="0"/>
                <a:cs typeface="Aparajita" pitchFamily="34" charset="0"/>
              </a:rPr>
              <a:t>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838200"/>
            <a:ext cx="9067800" cy="6019800"/>
          </a:xfrm>
        </p:spPr>
        <p:txBody>
          <a:bodyPr numCol="1">
            <a:normAutofit/>
          </a:bodyPr>
          <a:lstStyle/>
          <a:p>
            <a:pPr marL="571500" indent="-571500">
              <a:buClr>
                <a:srgbClr val="00B0F0"/>
              </a:buClr>
              <a:buFont typeface="Wingdings" pitchFamily="2" charset="2"/>
              <a:buChar char="Ø"/>
            </a:pPr>
            <a:r>
              <a:rPr lang="en-US" sz="2200" b="1" i="1" dirty="0" smtClean="0">
                <a:solidFill>
                  <a:schemeClr val="accent4">
                    <a:lumMod val="75000"/>
                  </a:schemeClr>
                </a:solidFill>
                <a:latin typeface="Aparajita" pitchFamily="34" charset="0"/>
                <a:cs typeface="Aparajita" pitchFamily="34" charset="0"/>
              </a:rPr>
              <a:t>What is TestNG</a:t>
            </a:r>
          </a:p>
          <a:p>
            <a:pPr marL="857250" indent="-857250">
              <a:buClr>
                <a:srgbClr val="00B0F0"/>
              </a:buClr>
              <a:buFont typeface="+mj-lt"/>
              <a:buAutoNum type="romanLcPeriod"/>
            </a:pPr>
            <a:r>
              <a:rPr lang="en-US" sz="2200" dirty="0" smtClean="0">
                <a:latin typeface="Aparajita" pitchFamily="34" charset="0"/>
                <a:cs typeface="Aparajita" pitchFamily="34" charset="0"/>
              </a:rPr>
              <a:t>TestNG is open source test automation framework which in inspired from JUnit</a:t>
            </a:r>
          </a:p>
          <a:p>
            <a:pPr marL="857250" indent="-857250">
              <a:buClr>
                <a:srgbClr val="00B0F0"/>
              </a:buClr>
              <a:buFont typeface="+mj-lt"/>
              <a:buAutoNum type="romanLcPeriod"/>
            </a:pPr>
            <a:r>
              <a:rPr lang="en-US" sz="2200" dirty="0" smtClean="0">
                <a:latin typeface="Aparajita" pitchFamily="34" charset="0"/>
                <a:cs typeface="Aparajita" pitchFamily="34" charset="0"/>
              </a:rPr>
              <a:t>TestNG has multiple classes, interface and methods.</a:t>
            </a:r>
            <a:endParaRPr lang="en-US" sz="2200" dirty="0" smtClean="0">
              <a:solidFill>
                <a:schemeClr val="accent6">
                  <a:lumMod val="50000"/>
                </a:schemeClr>
              </a:solidFill>
              <a:latin typeface="Aparajita" pitchFamily="34" charset="0"/>
              <a:cs typeface="Aparajita" pitchFamily="34" charset="0"/>
            </a:endParaRPr>
          </a:p>
          <a:p>
            <a:pPr marL="342900" indent="-342900">
              <a:buClr>
                <a:srgbClr val="00B0F0"/>
              </a:buClr>
              <a:buFont typeface="Wingdings" pitchFamily="2" charset="2"/>
              <a:buChar char="Ø"/>
            </a:pPr>
            <a:r>
              <a:rPr lang="en-US" sz="2200" dirty="0" smtClean="0">
                <a:solidFill>
                  <a:schemeClr val="accent6">
                    <a:lumMod val="50000"/>
                  </a:schemeClr>
                </a:solidFill>
                <a:latin typeface="Aparajita" pitchFamily="34" charset="0"/>
                <a:cs typeface="Aparajita" pitchFamily="34" charset="0"/>
              </a:rPr>
              <a:t>  </a:t>
            </a:r>
            <a:endParaRPr lang="en-US" sz="2800" i="1" dirty="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pic>
        <p:nvPicPr>
          <p:cNvPr id="1026" name="Picture 2" descr="C:\Users\vostro\Desktop\Test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5657850" cy="3233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581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a:bodyPr>
          <a:lstStyle/>
          <a:p>
            <a:pPr marL="571500" indent="-571500">
              <a:buClr>
                <a:srgbClr val="00B0F0"/>
              </a:buClr>
              <a:buFont typeface="Wingdings" pitchFamily="2" charset="2"/>
              <a:buChar char="Ø"/>
            </a:pPr>
            <a:r>
              <a:rPr lang="en-US" sz="2800" b="1" i="1" dirty="0" smtClean="0">
                <a:latin typeface="Aparajita" pitchFamily="34" charset="0"/>
                <a:cs typeface="Aparajita" pitchFamily="34" charset="0"/>
              </a:rPr>
              <a:t>Advantages of TestNG</a:t>
            </a:r>
          </a:p>
          <a:p>
            <a:pPr marL="571500" indent="-571500">
              <a:buClr>
                <a:srgbClr val="00B0F0"/>
              </a:buClr>
              <a:buFont typeface="+mj-lt"/>
              <a:buAutoNum type="romanLcPeriod"/>
            </a:pPr>
            <a:r>
              <a:rPr lang="en-US" sz="2800" dirty="0" smtClean="0">
                <a:latin typeface="Aparajita" pitchFamily="34" charset="0"/>
                <a:cs typeface="Aparajita" pitchFamily="34" charset="0"/>
              </a:rPr>
              <a:t>Default Reporting</a:t>
            </a:r>
          </a:p>
          <a:p>
            <a:pPr marL="571500" indent="-571500">
              <a:buClr>
                <a:srgbClr val="00B0F0"/>
              </a:buClr>
              <a:buFont typeface="+mj-lt"/>
              <a:buAutoNum type="romanLcPeriod"/>
            </a:pPr>
            <a:r>
              <a:rPr lang="en-US" sz="2800" dirty="0" smtClean="0">
                <a:latin typeface="Aparajita" pitchFamily="34" charset="0"/>
                <a:cs typeface="Aparajita" pitchFamily="34" charset="0"/>
              </a:rPr>
              <a:t>Supports of Listeners </a:t>
            </a:r>
          </a:p>
          <a:p>
            <a:pPr marL="571500" indent="-571500">
              <a:buClr>
                <a:srgbClr val="00B0F0"/>
              </a:buClr>
              <a:buFont typeface="+mj-lt"/>
              <a:buAutoNum type="romanLcPeriod"/>
            </a:pPr>
            <a:r>
              <a:rPr lang="en-US" sz="2800" dirty="0" smtClean="0">
                <a:latin typeface="Aparajita" pitchFamily="34" charset="0"/>
                <a:cs typeface="Aparajita" pitchFamily="34" charset="0"/>
              </a:rPr>
              <a:t>Supports of Advanced Annotations</a:t>
            </a:r>
          </a:p>
          <a:p>
            <a:pPr marL="571500" indent="-571500">
              <a:buClr>
                <a:srgbClr val="00B0F0"/>
              </a:buClr>
              <a:buFont typeface="+mj-lt"/>
              <a:buAutoNum type="romanLcPeriod"/>
            </a:pPr>
            <a:r>
              <a:rPr lang="en-US" sz="2800" dirty="0" smtClean="0">
                <a:latin typeface="Aparajita" pitchFamily="34" charset="0"/>
                <a:cs typeface="Aparajita" pitchFamily="34" charset="0"/>
              </a:rPr>
              <a:t>Easy and flexible test Configurations</a:t>
            </a:r>
          </a:p>
          <a:p>
            <a:pPr marL="571500" indent="-571500">
              <a:buClr>
                <a:srgbClr val="00B0F0"/>
              </a:buClr>
              <a:buFont typeface="+mj-lt"/>
              <a:buAutoNum type="romanLcPeriod"/>
            </a:pPr>
            <a:r>
              <a:rPr lang="en-US" sz="2800" dirty="0" smtClean="0">
                <a:latin typeface="Aparajita" pitchFamily="34" charset="0"/>
                <a:cs typeface="Aparajita" pitchFamily="34" charset="0"/>
              </a:rPr>
              <a:t>Supports for data driven testing(with @data provider)</a:t>
            </a:r>
          </a:p>
          <a:p>
            <a:pPr marL="571500" indent="-571500">
              <a:buClr>
                <a:srgbClr val="00B0F0"/>
              </a:buClr>
              <a:buFont typeface="+mj-lt"/>
              <a:buAutoNum type="romanLcPeriod"/>
            </a:pPr>
            <a:r>
              <a:rPr lang="en-US" sz="2800" dirty="0" smtClean="0">
                <a:latin typeface="Aparajita" pitchFamily="34" charset="0"/>
                <a:cs typeface="Aparajita" pitchFamily="34" charset="0"/>
              </a:rPr>
              <a:t>Supports of parameter</a:t>
            </a:r>
          </a:p>
          <a:p>
            <a:pPr marL="571500" indent="-571500">
              <a:buClr>
                <a:srgbClr val="00B0F0"/>
              </a:buClr>
              <a:buFont typeface="+mj-lt"/>
              <a:buAutoNum type="romanLcPeriod"/>
            </a:pPr>
            <a:r>
              <a:rPr lang="en-US" sz="2800" dirty="0" smtClean="0">
                <a:latin typeface="Aparajita" pitchFamily="34" charset="0"/>
                <a:cs typeface="Aparajita" pitchFamily="34" charset="0"/>
              </a:rPr>
              <a:t>Easy way to execute Test Suite</a:t>
            </a:r>
          </a:p>
          <a:p>
            <a:pPr marL="571500" indent="-571500">
              <a:buClr>
                <a:srgbClr val="00B0F0"/>
              </a:buClr>
              <a:buFont typeface="+mj-lt"/>
              <a:buAutoNum type="romanLcPeriod"/>
            </a:pPr>
            <a:r>
              <a:rPr lang="en-US" sz="2800" dirty="0" smtClean="0">
                <a:latin typeface="Aparajita" pitchFamily="34" charset="0"/>
                <a:cs typeface="Aparajita" pitchFamily="34" charset="0"/>
              </a:rPr>
              <a:t>Supports Parallel  execution</a:t>
            </a:r>
          </a:p>
          <a:p>
            <a:pPr marL="571500" indent="-571500">
              <a:buClr>
                <a:srgbClr val="00B0F0"/>
              </a:buClr>
              <a:buFont typeface="+mj-lt"/>
              <a:buAutoNum type="romanLcPeriod"/>
            </a:pPr>
            <a:r>
              <a:rPr lang="en-US" sz="2800" dirty="0" smtClean="0">
                <a:latin typeface="Aparajita" pitchFamily="34" charset="0"/>
                <a:cs typeface="Aparajita" pitchFamily="34" charset="0"/>
              </a:rPr>
              <a:t>Grouping and Dependencies feature and many more. </a:t>
            </a: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2971481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838200"/>
            <a:ext cx="9067800" cy="6019800"/>
          </a:xfrm>
        </p:spPr>
        <p:txBody>
          <a:bodyPr numCol="1">
            <a:normAutofit fontScale="77500" lnSpcReduction="20000"/>
          </a:bodyPr>
          <a:lstStyle/>
          <a:p>
            <a:pPr marL="571500" indent="-571500">
              <a:buClr>
                <a:srgbClr val="00B0F0"/>
              </a:buClr>
              <a:buFont typeface="Wingdings" pitchFamily="2" charset="2"/>
              <a:buChar char="Ø"/>
            </a:pPr>
            <a:r>
              <a:rPr lang="en-US" sz="2200" b="1" i="1" dirty="0" smtClean="0">
                <a:solidFill>
                  <a:schemeClr val="accent4">
                    <a:lumMod val="75000"/>
                  </a:schemeClr>
                </a:solidFill>
                <a:latin typeface="Aparajita" pitchFamily="34" charset="0"/>
                <a:cs typeface="Aparajita" pitchFamily="34" charset="0"/>
              </a:rPr>
              <a:t>TestNG Annotations</a:t>
            </a:r>
          </a:p>
          <a:p>
            <a:pPr marL="514350" indent="-514350">
              <a:buFont typeface="+mj-lt"/>
              <a:buAutoNum type="romanLcPeriod"/>
            </a:pPr>
            <a:r>
              <a:rPr lang="en-US" sz="2300" b="1" dirty="0">
                <a:latin typeface="Aparajita" pitchFamily="34" charset="0"/>
                <a:cs typeface="Aparajita" pitchFamily="34" charset="0"/>
              </a:rPr>
              <a:t>@BeforeSuite</a:t>
            </a:r>
            <a:r>
              <a:rPr lang="en-US" sz="2300" dirty="0">
                <a:latin typeface="Aparajita" pitchFamily="34" charset="0"/>
                <a:cs typeface="Aparajita" pitchFamily="34" charset="0"/>
              </a:rPr>
              <a:t>: The annotated method will be run before all tests in this suite have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@AfterSuite</a:t>
            </a:r>
            <a:r>
              <a:rPr lang="en-US" sz="2300" dirty="0">
                <a:latin typeface="Aparajita" pitchFamily="34" charset="0"/>
                <a:cs typeface="Aparajita" pitchFamily="34" charset="0"/>
              </a:rPr>
              <a:t>: The annotated method will be run after all tests in this suite have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@BeforeTest</a:t>
            </a:r>
            <a:r>
              <a:rPr lang="en-US" sz="2300" dirty="0">
                <a:latin typeface="Aparajita" pitchFamily="34" charset="0"/>
                <a:cs typeface="Aparajita" pitchFamily="34" charset="0"/>
              </a:rPr>
              <a:t>: The annotated method will be run before any test method belonging to the classes inside the tag is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@AfterTest</a:t>
            </a:r>
            <a:r>
              <a:rPr lang="en-US" sz="2300" dirty="0">
                <a:latin typeface="Aparajita" pitchFamily="34" charset="0"/>
                <a:cs typeface="Aparajita" pitchFamily="34" charset="0"/>
              </a:rPr>
              <a:t>: The annotated method will be run after all the test methods belonging to the classes inside the tag have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@BeforeGroups</a:t>
            </a:r>
            <a:r>
              <a:rPr lang="en-US" sz="2300" dirty="0">
                <a:latin typeface="Aparajita" pitchFamily="34" charset="0"/>
                <a:cs typeface="Aparajita" pitchFamily="34" charset="0"/>
              </a:rPr>
              <a:t>: The list of groups that this configuration method will run before. This method is guaranteed to run shortly before the first test method that belongs to any of these groups is invoked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@AfterGroups</a:t>
            </a:r>
            <a:r>
              <a:rPr lang="en-US" sz="2300" dirty="0">
                <a:latin typeface="Aparajita" pitchFamily="34" charset="0"/>
                <a:cs typeface="Aparajita" pitchFamily="34" charset="0"/>
              </a:rPr>
              <a:t>: The list of groups that this configuration method will run after. This method is guaranteed to run shortly after the last test method that belongs to any of these groups is invoked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@BeforeClass</a:t>
            </a:r>
            <a:r>
              <a:rPr lang="en-US" sz="2300" dirty="0">
                <a:latin typeface="Aparajita" pitchFamily="34" charset="0"/>
                <a:cs typeface="Aparajita" pitchFamily="34" charset="0"/>
              </a:rPr>
              <a:t>: The annotated method will be run before the first test method in the current class is invoked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@AfterClass</a:t>
            </a:r>
            <a:r>
              <a:rPr lang="en-US" sz="2300" dirty="0">
                <a:latin typeface="Aparajita" pitchFamily="34" charset="0"/>
                <a:cs typeface="Aparajita" pitchFamily="34" charset="0"/>
              </a:rPr>
              <a:t>: The annotated method will be run after all the test methods in the current class have been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@BeforeMethod</a:t>
            </a:r>
            <a:r>
              <a:rPr lang="en-US" sz="2300" dirty="0">
                <a:latin typeface="Aparajita" pitchFamily="34" charset="0"/>
                <a:cs typeface="Aparajita" pitchFamily="34" charset="0"/>
              </a:rPr>
              <a:t>: The annotated method will be run before each test method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@AfterMethod</a:t>
            </a:r>
            <a:r>
              <a:rPr lang="en-US" sz="2300" dirty="0">
                <a:latin typeface="Aparajita" pitchFamily="34" charset="0"/>
                <a:cs typeface="Aparajita" pitchFamily="34" charset="0"/>
              </a:rPr>
              <a:t>: The annotated method will be run after each test method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@Test</a:t>
            </a:r>
            <a:r>
              <a:rPr lang="en-US" sz="2300" dirty="0">
                <a:latin typeface="Aparajita" pitchFamily="34" charset="0"/>
                <a:cs typeface="Aparajita" pitchFamily="34" charset="0"/>
              </a:rPr>
              <a:t>: The annotated method is a part of a test case</a:t>
            </a:r>
          </a:p>
          <a:p>
            <a:pPr marL="514350" indent="-514350">
              <a:buFont typeface="+mj-lt"/>
              <a:buAutoNum type="romanLcPeriod"/>
            </a:pPr>
            <a:endParaRPr lang="en-US" sz="1800" dirty="0" smtClean="0">
              <a:latin typeface="Aparajita" pitchFamily="34" charset="0"/>
              <a:cs typeface="Aparajita" pitchFamily="34" charset="0"/>
            </a:endParaRPr>
          </a:p>
          <a:p>
            <a:pPr marL="514350" indent="-514350">
              <a:buFont typeface="+mj-lt"/>
              <a:buAutoNum type="romanLcPeriod"/>
            </a:pPr>
            <a:endParaRPr lang="en-US" sz="1800" dirty="0" smtClean="0">
              <a:latin typeface="Aparajita" pitchFamily="34" charset="0"/>
              <a:cs typeface="Aparajita" pitchFamily="34" charset="0"/>
            </a:endParaRPr>
          </a:p>
          <a:p>
            <a:r>
              <a:rPr lang="en-US" sz="1800" dirty="0"/>
              <a:t/>
            </a:r>
            <a:br>
              <a:rPr lang="en-US" sz="1800" dirty="0"/>
            </a:br>
            <a:endParaRPr lang="en-US" sz="1800" b="1" dirty="0" smtClean="0">
              <a:latin typeface="Aparajita" pitchFamily="34" charset="0"/>
              <a:cs typeface="Aparajita" pitchFamily="34" charset="0"/>
            </a:endParaRPr>
          </a:p>
          <a:p>
            <a:endParaRPr lang="en-US" b="1" dirty="0" smtClean="0">
              <a:latin typeface="Aparajita" pitchFamily="34" charset="0"/>
              <a:cs typeface="Aparajita" pitchFamily="34" charset="0"/>
            </a:endParaRPr>
          </a:p>
          <a:p>
            <a:endParaRPr lang="en-US" b="1" dirty="0">
              <a:latin typeface="Aparajita" pitchFamily="34" charset="0"/>
              <a:cs typeface="Aparajita" pitchFamily="34" charset="0"/>
            </a:endParaRPr>
          </a:p>
          <a:p>
            <a:r>
              <a:rPr lang="en-US" sz="2400" b="1" dirty="0" smtClean="0">
                <a:latin typeface="Aparajita" pitchFamily="34" charset="0"/>
                <a:cs typeface="Aparajita" pitchFamily="34" charset="0"/>
              </a:rPr>
              <a:t>Source:-</a:t>
            </a:r>
            <a:r>
              <a:rPr lang="en-US" sz="2800" i="1" dirty="0" smtClean="0">
                <a:solidFill>
                  <a:schemeClr val="tx2">
                    <a:lumMod val="75000"/>
                  </a:schemeClr>
                </a:solidFill>
                <a:latin typeface="Aparajita" pitchFamily="34" charset="0"/>
                <a:cs typeface="Aparajita" pitchFamily="34" charset="0"/>
              </a:rPr>
              <a:t>http://testng.org</a:t>
            </a:r>
          </a:p>
          <a:p>
            <a:endParaRPr lang="en-US" sz="2800" i="1" dirty="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62941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a:t>
            </a:r>
            <a:r>
              <a:rPr lang="en-US" sz="4800" i="1" dirty="0" err="1" smtClean="0">
                <a:solidFill>
                  <a:schemeClr val="tx1">
                    <a:lumMod val="75000"/>
                    <a:lumOff val="25000"/>
                  </a:schemeClr>
                </a:solidFill>
                <a:latin typeface="Aparajita" pitchFamily="34" charset="0"/>
                <a:cs typeface="Aparajita" pitchFamily="34" charset="0"/>
              </a:rPr>
              <a:t>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838200"/>
            <a:ext cx="9067800" cy="6019800"/>
          </a:xfrm>
        </p:spPr>
        <p:txBody>
          <a:bodyPr numCol="1">
            <a:normAutofit lnSpcReduction="10000"/>
          </a:bodyPr>
          <a:lstStyle/>
          <a:p>
            <a:pPr marL="571500" indent="-571500">
              <a:buClr>
                <a:srgbClr val="00B0F0"/>
              </a:buClr>
              <a:buFont typeface="Wingdings" pitchFamily="2" charset="2"/>
              <a:buChar char="Ø"/>
            </a:pPr>
            <a:r>
              <a:rPr lang="en-US" sz="2200" b="1" i="1" dirty="0" smtClean="0">
                <a:solidFill>
                  <a:schemeClr val="accent4">
                    <a:lumMod val="75000"/>
                  </a:schemeClr>
                </a:solidFill>
                <a:latin typeface="Aparajita" pitchFamily="34" charset="0"/>
                <a:cs typeface="Aparajita" pitchFamily="34" charset="0"/>
              </a:rPr>
              <a:t>What is Listener</a:t>
            </a:r>
          </a:p>
          <a:p>
            <a:pPr marL="857250" indent="-857250">
              <a:buClr>
                <a:srgbClr val="00B0F0"/>
              </a:buClr>
              <a:buFont typeface="+mj-lt"/>
              <a:buAutoNum type="romanLcPeriod"/>
            </a:pPr>
            <a:r>
              <a:rPr lang="en-US" sz="2200" dirty="0" smtClean="0">
                <a:latin typeface="Aparajita" pitchFamily="34" charset="0"/>
                <a:cs typeface="Aparajita" pitchFamily="34" charset="0"/>
              </a:rPr>
              <a:t>Listener is important feature in TestNG which used to customize logs. And report of TestNG</a:t>
            </a:r>
          </a:p>
          <a:p>
            <a:pPr marL="857250" indent="-857250">
              <a:buClr>
                <a:srgbClr val="00B0F0"/>
              </a:buClr>
              <a:buFont typeface="+mj-lt"/>
              <a:buAutoNum type="romanLcPeriod"/>
            </a:pPr>
            <a:r>
              <a:rPr lang="en-US" sz="2200" dirty="0" smtClean="0">
                <a:latin typeface="Aparajita" pitchFamily="34" charset="0"/>
                <a:cs typeface="Aparajita" pitchFamily="34" charset="0"/>
              </a:rPr>
              <a:t>As the name says it listen to certain event and act accordingly</a:t>
            </a:r>
            <a:endParaRPr lang="en-US" sz="2200" dirty="0" smtClean="0">
              <a:solidFill>
                <a:schemeClr val="accent6">
                  <a:lumMod val="50000"/>
                </a:schemeClr>
              </a:solidFill>
              <a:latin typeface="Aparajita" pitchFamily="34" charset="0"/>
              <a:cs typeface="Aparajita" pitchFamily="34" charset="0"/>
            </a:endParaRPr>
          </a:p>
          <a:p>
            <a:pPr marL="342900" indent="-342900">
              <a:buClr>
                <a:srgbClr val="00B0F0"/>
              </a:buClr>
              <a:buFont typeface="Wingdings" pitchFamily="2" charset="2"/>
              <a:buChar char="Ø"/>
            </a:pPr>
            <a:r>
              <a:rPr lang="en-US" sz="2200" dirty="0" smtClean="0">
                <a:solidFill>
                  <a:schemeClr val="accent6">
                    <a:lumMod val="50000"/>
                  </a:schemeClr>
                </a:solidFill>
                <a:latin typeface="Aparajita" pitchFamily="34" charset="0"/>
                <a:cs typeface="Aparajita" pitchFamily="34" charset="0"/>
              </a:rPr>
              <a:t>  </a:t>
            </a:r>
            <a:r>
              <a:rPr lang="en-US" sz="2200" b="1" i="1" dirty="0" smtClean="0">
                <a:solidFill>
                  <a:schemeClr val="accent5">
                    <a:lumMod val="50000"/>
                  </a:schemeClr>
                </a:solidFill>
                <a:latin typeface="Aparajita" pitchFamily="34" charset="0"/>
                <a:cs typeface="Aparajita" pitchFamily="34" charset="0"/>
              </a:rPr>
              <a:t>Type of Listeners</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IAnnotation Transformer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IHookable</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IInvokedMethod Listner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IMethodInterceptor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IReporter</a:t>
            </a:r>
          </a:p>
          <a:p>
            <a:pPr marL="571500" indent="-571500">
              <a:buClr>
                <a:srgbClr val="00B0F0"/>
              </a:buClr>
              <a:buFont typeface="+mj-lt"/>
              <a:buAutoNum type="romanLcPeriod"/>
            </a:pPr>
            <a:r>
              <a:rPr lang="en-US" sz="2200" b="1" dirty="0" err="1" smtClean="0">
                <a:latin typeface="Aparajita" pitchFamily="34" charset="0"/>
                <a:cs typeface="Aparajita" pitchFamily="34" charset="0"/>
              </a:rPr>
              <a:t>ITestListener</a:t>
            </a:r>
            <a:endParaRPr lang="en-US" sz="2200" b="1" dirty="0" smtClean="0">
              <a:latin typeface="Aparajita" pitchFamily="34" charset="0"/>
              <a:cs typeface="Aparajita" pitchFamily="34" charset="0"/>
            </a:endParaRPr>
          </a:p>
          <a:p>
            <a:pPr marL="342900" indent="-342900">
              <a:buClr>
                <a:srgbClr val="00B0F0"/>
              </a:buClr>
              <a:buFont typeface="Wingdings" pitchFamily="2" charset="2"/>
              <a:buChar char="v"/>
            </a:pPr>
            <a:r>
              <a:rPr lang="en-US" sz="2200" b="1" dirty="0" smtClean="0">
                <a:latin typeface="Aparajita" pitchFamily="34" charset="0"/>
                <a:cs typeface="Aparajita" pitchFamily="34" charset="0"/>
              </a:rPr>
              <a:t>Way To Implement Listner</a:t>
            </a:r>
          </a:p>
          <a:p>
            <a:pPr marL="571500" indent="-571500">
              <a:buClr>
                <a:srgbClr val="00B0F0"/>
              </a:buClr>
              <a:buFont typeface="+mj-lt"/>
              <a:buAutoNum type="romanLcPeriod"/>
            </a:pPr>
            <a:r>
              <a:rPr lang="en-US" sz="2200" dirty="0" smtClean="0">
                <a:latin typeface="Aparajita" pitchFamily="34" charset="0"/>
                <a:cs typeface="Aparajita" pitchFamily="34" charset="0"/>
              </a:rPr>
              <a:t>Class Level</a:t>
            </a:r>
          </a:p>
          <a:p>
            <a:pPr marL="571500" indent="-571500">
              <a:buClr>
                <a:srgbClr val="00B0F0"/>
              </a:buClr>
              <a:buFont typeface="+mj-lt"/>
              <a:buAutoNum type="romanLcPeriod"/>
            </a:pPr>
            <a:r>
              <a:rPr lang="en-US" sz="2200" dirty="0" smtClean="0">
                <a:latin typeface="Aparajita" pitchFamily="34" charset="0"/>
                <a:cs typeface="Aparajita" pitchFamily="34" charset="0"/>
              </a:rPr>
              <a:t>Suite Level</a:t>
            </a:r>
            <a:endParaRPr lang="en-US" sz="2200" b="1" dirty="0" smtClean="0">
              <a:latin typeface="Aparajita" pitchFamily="34" charset="0"/>
              <a:cs typeface="Aparajita" pitchFamily="34" charset="0"/>
            </a:endParaRPr>
          </a:p>
          <a:p>
            <a:r>
              <a:rPr lang="en-US" sz="2400" b="1" dirty="0" smtClean="0">
                <a:latin typeface="Aparajita" pitchFamily="34" charset="0"/>
                <a:cs typeface="Aparajita" pitchFamily="34" charset="0"/>
              </a:rPr>
              <a:t>Source:-</a:t>
            </a:r>
            <a:r>
              <a:rPr lang="en-US" sz="2800" i="1" dirty="0" smtClean="0">
                <a:solidFill>
                  <a:schemeClr val="tx2">
                    <a:lumMod val="75000"/>
                  </a:schemeClr>
                </a:solidFill>
                <a:latin typeface="Aparajita" pitchFamily="34" charset="0"/>
                <a:cs typeface="Aparajita" pitchFamily="34" charset="0"/>
              </a:rPr>
              <a:t>http://testng.org</a:t>
            </a:r>
          </a:p>
          <a:p>
            <a:endParaRPr lang="en-US" sz="2800" i="1" dirty="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2207831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Extent Report</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914400"/>
            <a:ext cx="9144000" cy="5715000"/>
          </a:xfrm>
        </p:spPr>
        <p:txBody>
          <a:bodyPr>
            <a:normAutofit/>
          </a:bodyPr>
          <a:lstStyle/>
          <a:p>
            <a:pPr marL="571500" indent="-571500">
              <a:buClr>
                <a:srgbClr val="00B0F0"/>
              </a:buClr>
              <a:buFont typeface="Wingdings" pitchFamily="2" charset="2"/>
              <a:buChar char="Ø"/>
            </a:pPr>
            <a:r>
              <a:rPr lang="en-US" sz="2800" b="1" i="1" dirty="0" smtClean="0">
                <a:latin typeface="Aparajita" pitchFamily="34" charset="0"/>
                <a:cs typeface="Aparajita" pitchFamily="34" charset="0"/>
              </a:rPr>
              <a:t>What is Extent Report</a:t>
            </a:r>
          </a:p>
          <a:p>
            <a:pPr marL="571500" indent="-571500">
              <a:buClr>
                <a:srgbClr val="00B0F0"/>
              </a:buClr>
              <a:buFont typeface="+mj-lt"/>
              <a:buAutoNum type="romanLcPeriod"/>
            </a:pPr>
            <a:r>
              <a:rPr lang="en-US" sz="2000" i="1" dirty="0">
                <a:latin typeface="Aparajita" pitchFamily="34" charset="0"/>
                <a:cs typeface="Aparajita" pitchFamily="34" charset="0"/>
              </a:rPr>
              <a:t>Extent Report is a HTML reporting library for Selenium</a:t>
            </a:r>
            <a:r>
              <a:rPr lang="en-US" sz="2000" dirty="0" smtClean="0">
                <a:latin typeface="Aparajita" pitchFamily="34" charset="0"/>
                <a:cs typeface="Aparajita" pitchFamily="34" charset="0"/>
              </a:rPr>
              <a:t>.</a:t>
            </a:r>
          </a:p>
          <a:p>
            <a:pPr marL="571500" indent="-571500">
              <a:buClr>
                <a:srgbClr val="00B0F0"/>
              </a:buClr>
              <a:buFont typeface="+mj-lt"/>
              <a:buAutoNum type="romanLcPeriod"/>
            </a:pPr>
            <a:r>
              <a:rPr lang="en-US" sz="2000" i="1" dirty="0">
                <a:latin typeface="Aparajita" pitchFamily="34" charset="0"/>
                <a:cs typeface="Aparajita" pitchFamily="34" charset="0"/>
              </a:rPr>
              <a:t>We can use this tool within our TestNG  and BDD automation framework</a:t>
            </a:r>
            <a:r>
              <a:rPr lang="en-US" sz="2000" i="1" dirty="0" smtClean="0">
                <a:latin typeface="Aparajita" pitchFamily="34" charset="0"/>
                <a:cs typeface="Aparajita" pitchFamily="34" charset="0"/>
              </a:rPr>
              <a:t>.</a:t>
            </a:r>
          </a:p>
          <a:p>
            <a:pPr marL="571500" indent="-571500">
              <a:buClr>
                <a:srgbClr val="00B0F0"/>
              </a:buClr>
              <a:buFont typeface="+mj-lt"/>
              <a:buAutoNum type="romanLcPeriod"/>
            </a:pPr>
            <a:r>
              <a:rPr lang="en-US" sz="2000" i="1" dirty="0">
                <a:latin typeface="Aparajita" pitchFamily="34" charset="0"/>
                <a:cs typeface="Aparajita" pitchFamily="34" charset="0"/>
              </a:rPr>
              <a:t>Download Extent report library from </a:t>
            </a:r>
            <a:r>
              <a:rPr lang="en-US" sz="2000" b="1" i="1" u="sng" dirty="0">
                <a:solidFill>
                  <a:srgbClr val="00B0F0"/>
                </a:solidFill>
                <a:latin typeface="Aparajita" pitchFamily="34" charset="0"/>
                <a:cs typeface="Aparajita" pitchFamily="34" charset="0"/>
              </a:rPr>
              <a:t>http://</a:t>
            </a:r>
            <a:r>
              <a:rPr lang="en-US" sz="2000" b="1" i="1" u="sng" dirty="0" smtClean="0">
                <a:solidFill>
                  <a:srgbClr val="00B0F0"/>
                </a:solidFill>
                <a:latin typeface="Aparajita" pitchFamily="34" charset="0"/>
                <a:cs typeface="Aparajita" pitchFamily="34" charset="0"/>
              </a:rPr>
              <a:t>extentreports.com</a:t>
            </a:r>
            <a:r>
              <a:rPr lang="en-US" sz="2000" i="1" dirty="0" smtClean="0">
                <a:latin typeface="Aparajita" pitchFamily="34" charset="0"/>
                <a:cs typeface="Aparajita" pitchFamily="34" charset="0"/>
              </a:rPr>
              <a:t>	</a:t>
            </a:r>
            <a:endParaRPr lang="en-US" sz="2000" dirty="0" smtClean="0">
              <a:latin typeface="Aparajita" pitchFamily="34" charset="0"/>
              <a:cs typeface="Aparajita" pitchFamily="34" charset="0"/>
            </a:endParaRP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3717804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2254</TotalTime>
  <Words>560</Words>
  <Application>Microsoft Office PowerPoint</Application>
  <PresentationFormat>On-screen Show (4:3)</PresentationFormat>
  <Paragraphs>110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Clarity</vt:lpstr>
      <vt:lpstr>Page Object Model</vt:lpstr>
      <vt:lpstr>Page Object Model</vt:lpstr>
      <vt:lpstr>Page Object Model</vt:lpstr>
      <vt:lpstr>Page Object Model</vt:lpstr>
      <vt:lpstr>Test ng</vt:lpstr>
      <vt:lpstr>Test NG</vt:lpstr>
      <vt:lpstr>Test Ng</vt:lpstr>
      <vt:lpstr>Test ng</vt:lpstr>
      <vt:lpstr>Extent Report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vostro</dc:creator>
  <cp:lastModifiedBy>vostro</cp:lastModifiedBy>
  <cp:revision>73</cp:revision>
  <dcterms:created xsi:type="dcterms:W3CDTF">2017-07-02T06:37:07Z</dcterms:created>
  <dcterms:modified xsi:type="dcterms:W3CDTF">2017-07-23T16:38:21Z</dcterms:modified>
</cp:coreProperties>
</file>